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4">
  <p:sldMasterIdLst>
    <p:sldMasterId id="2147483648" r:id="rId1"/>
    <p:sldMasterId id="2147483748" r:id="rId2"/>
    <p:sldMasterId id="2147483672" r:id="rId3"/>
    <p:sldMasterId id="2147483760" r:id="rId4"/>
    <p:sldMasterId id="2147483724" r:id="rId5"/>
    <p:sldMasterId id="2147483772" r:id="rId6"/>
    <p:sldMasterId id="2147483736" r:id="rId7"/>
    <p:sldMasterId id="2147483784" r:id="rId8"/>
    <p:sldMasterId id="2147483720" r:id="rId9"/>
    <p:sldMasterId id="2147483721" r:id="rId10"/>
    <p:sldMasterId id="2147483722" r:id="rId11"/>
    <p:sldMasterId id="2147483723" r:id="rId12"/>
  </p:sldMasterIdLst>
  <p:notesMasterIdLst>
    <p:notesMasterId r:id="rId42"/>
  </p:notesMasterIdLst>
  <p:handoutMasterIdLst>
    <p:handoutMasterId r:id="rId43"/>
  </p:handoutMasterIdLst>
  <p:sldIdLst>
    <p:sldId id="446" r:id="rId13"/>
    <p:sldId id="620" r:id="rId14"/>
    <p:sldId id="602" r:id="rId15"/>
    <p:sldId id="619" r:id="rId16"/>
    <p:sldId id="621" r:id="rId17"/>
    <p:sldId id="622" r:id="rId18"/>
    <p:sldId id="623" r:id="rId19"/>
    <p:sldId id="624" r:id="rId20"/>
    <p:sldId id="625" r:id="rId21"/>
    <p:sldId id="627" r:id="rId22"/>
    <p:sldId id="629" r:id="rId23"/>
    <p:sldId id="637" r:id="rId24"/>
    <p:sldId id="632" r:id="rId25"/>
    <p:sldId id="647" r:id="rId26"/>
    <p:sldId id="648" r:id="rId27"/>
    <p:sldId id="649" r:id="rId28"/>
    <p:sldId id="633" r:id="rId29"/>
    <p:sldId id="634" r:id="rId30"/>
    <p:sldId id="635" r:id="rId31"/>
    <p:sldId id="636" r:id="rId32"/>
    <p:sldId id="638" r:id="rId33"/>
    <p:sldId id="651" r:id="rId34"/>
    <p:sldId id="656" r:id="rId35"/>
    <p:sldId id="658" r:id="rId36"/>
    <p:sldId id="639" r:id="rId37"/>
    <p:sldId id="640" r:id="rId38"/>
    <p:sldId id="643" r:id="rId39"/>
    <p:sldId id="646" r:id="rId40"/>
    <p:sldId id="592" r:id="rId4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F"/>
    <a:srgbClr val="90272A"/>
    <a:srgbClr val="000000"/>
    <a:srgbClr val="7B2629"/>
    <a:srgbClr val="205C77"/>
    <a:srgbClr val="C0C1BF"/>
    <a:srgbClr val="505150"/>
    <a:srgbClr val="226A8A"/>
    <a:srgbClr val="0F6688"/>
    <a:srgbClr val="2B77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94630"/>
  </p:normalViewPr>
  <p:slideViewPr>
    <p:cSldViewPr snapToGrid="0" snapToObjects="1">
      <p:cViewPr varScale="1">
        <p:scale>
          <a:sx n="91" d="100"/>
          <a:sy n="91" d="100"/>
        </p:scale>
        <p:origin x="712" y="5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theme" Target="theme/theme1.xml"/><Relationship Id="rId20" Type="http://schemas.openxmlformats.org/officeDocument/2006/relationships/slide" Target="slides/slide8.xml"/><Relationship Id="rId41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98DBC-2730-EC4E-A6BF-C4B5EDCC639A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9F5C5-C41C-0542-A366-1F8DC1FCB3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81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0973D1-BC9A-4EEB-8C7C-54D973C31F64}" type="datetimeFigureOut">
              <a:rPr lang="pt-BR" smtClean="0"/>
              <a:t>04/09/2020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F3358-085B-4A7D-A503-842E9EF860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5928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B9F337E-1A9C-492B-9F8B-3FE1295DB191}" type="slidenum">
              <a:rPr lang="pt-BR" altLang="en-US" smtClean="0"/>
              <a:pPr/>
              <a:t>1</a:t>
            </a:fld>
            <a:endParaRPr lang="pt-BR" altLang="en-US" dirty="0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5494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98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800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09084"/>
            <a:ext cx="2057400" cy="38855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09084"/>
            <a:ext cx="6019800" cy="3885539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719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96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8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9944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6160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6907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6907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290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2697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25210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35974"/>
            <a:ext cx="4040188" cy="222649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025210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335974"/>
            <a:ext cx="4041775" cy="222649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1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94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593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1491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14917"/>
            <a:ext cx="5111750" cy="37797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78001"/>
            <a:ext cx="3008313" cy="28166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317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88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40833"/>
            <a:ext cx="5486400" cy="28048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3910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903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09084"/>
            <a:ext cx="2057400" cy="38855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09084"/>
            <a:ext cx="6019800" cy="3885539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1897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C0C1B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93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650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C0C1B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58025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961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2887"/>
            <a:ext cx="8229600" cy="77931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47383"/>
            <a:ext cx="4040188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647383"/>
            <a:ext cx="4041775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80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134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737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7741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1491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14917"/>
            <a:ext cx="5111750" cy="37797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78001"/>
            <a:ext cx="3008313" cy="28166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15703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40833"/>
            <a:ext cx="5486400" cy="28048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83130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09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09084"/>
            <a:ext cx="2057400" cy="38855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09084"/>
            <a:ext cx="6019800" cy="3885539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4204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C0C1B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02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474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C0C1B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74119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9235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2887"/>
            <a:ext cx="8229600" cy="77931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47383"/>
            <a:ext cx="4040188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647383"/>
            <a:ext cx="4041775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168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26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6160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6907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6907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4804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6992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1491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14917"/>
            <a:ext cx="5111750" cy="37797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78001"/>
            <a:ext cx="3008313" cy="28166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3008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40833"/>
            <a:ext cx="5486400" cy="28048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45792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756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09084"/>
            <a:ext cx="2057400" cy="38855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09084"/>
            <a:ext cx="6019800" cy="3885539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6360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C0C1B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6067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490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C0C1B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79616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9811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2887"/>
            <a:ext cx="8229600" cy="77931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47383"/>
            <a:ext cx="4040188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647383"/>
            <a:ext cx="4041775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37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2697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25210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35974"/>
            <a:ext cx="4040188" cy="222649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025210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335974"/>
            <a:ext cx="4041775" cy="222649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574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1678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8207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1491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14917"/>
            <a:ext cx="5111750" cy="37797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78001"/>
            <a:ext cx="3008313" cy="28166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21574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40833"/>
            <a:ext cx="5486400" cy="28048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72714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92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09084"/>
            <a:ext cx="2057400" cy="38855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09084"/>
            <a:ext cx="6019800" cy="3885539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0826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C0C1B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373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148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C0C1B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11896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288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996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2887"/>
            <a:ext cx="8229600" cy="77931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47383"/>
            <a:ext cx="4040188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647383"/>
            <a:ext cx="4041775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8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608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9332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1491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14917"/>
            <a:ext cx="5111750" cy="37797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78001"/>
            <a:ext cx="3008313" cy="28166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420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40833"/>
            <a:ext cx="5486400" cy="28048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022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6371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09084"/>
            <a:ext cx="2057400" cy="38855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09084"/>
            <a:ext cx="6019800" cy="3885539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447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C0C1B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703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68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C0C1B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440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959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8411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2887"/>
            <a:ext cx="8229600" cy="77931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47383"/>
            <a:ext cx="4040188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647383"/>
            <a:ext cx="4041775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871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447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600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1491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14917"/>
            <a:ext cx="5111750" cy="37797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78001"/>
            <a:ext cx="3008313" cy="28166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21489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40833"/>
            <a:ext cx="5486400" cy="28048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9849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765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09084"/>
            <a:ext cx="2057400" cy="38855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09084"/>
            <a:ext cx="6019800" cy="3885539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9950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C0C1B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1626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52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1491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14917"/>
            <a:ext cx="5111750" cy="37797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78001"/>
            <a:ext cx="3008313" cy="28166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28381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C0C1B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2308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1918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2887"/>
            <a:ext cx="8229600" cy="77931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47383"/>
            <a:ext cx="4040188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647383"/>
            <a:ext cx="4041775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354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363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2788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1491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14917"/>
            <a:ext cx="5111750" cy="37797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78001"/>
            <a:ext cx="3008313" cy="28166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14955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40833"/>
            <a:ext cx="5486400" cy="28048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21058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021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09084"/>
            <a:ext cx="2057400" cy="38855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09084"/>
            <a:ext cx="6019800" cy="3885539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67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40833"/>
            <a:ext cx="5486400" cy="28048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833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7381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3166"/>
            <a:ext cx="8229600" cy="1895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014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rgbClr val="226A8A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505150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505150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505150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505150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505150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31412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C0C1BF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C0C1BF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C0C1BF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34130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C0C1BF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C0C1BF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C0C1BF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3142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C0C1BF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C0C1BF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C0C1BF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7381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3166"/>
            <a:ext cx="8229600" cy="1895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4792717"/>
            <a:ext cx="9142096" cy="350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2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rgbClr val="226A8A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505150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505150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505150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505150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505150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7381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3166"/>
            <a:ext cx="8229600" cy="1895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055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C0C1BF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C0C1BF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C0C1BF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7381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3166"/>
            <a:ext cx="8229600" cy="1895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4771697"/>
            <a:ext cx="9144000" cy="371803"/>
          </a:xfrm>
          <a:prstGeom prst="rect">
            <a:avLst/>
          </a:prstGeom>
          <a:solidFill>
            <a:srgbClr val="0F66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699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C0C1BF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C0C1BF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C0C1BF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7381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3166"/>
            <a:ext cx="8229600" cy="1895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809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C0C1BF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C0C1BF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C0C1BF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7381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3166"/>
            <a:ext cx="8229600" cy="1895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4771697"/>
            <a:ext cx="9144000" cy="371803"/>
          </a:xfrm>
          <a:prstGeom prst="rect">
            <a:avLst/>
          </a:prstGeom>
          <a:solidFill>
            <a:srgbClr val="4D4D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72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C0C1BF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C0C1BF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C0C1BF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7381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3166"/>
            <a:ext cx="8229600" cy="1895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77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C0C1BF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C0C1BF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C0C1BF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7381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3166"/>
            <a:ext cx="8229600" cy="1895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4782207"/>
            <a:ext cx="9144000" cy="36129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C0C1BF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C0C1BF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C0C1BF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71434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C0C1BF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C0C1BF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C0C1BF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edina@if.usp.b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hyperlink" Target="mailto:vanin@if.usp.b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280.png"/><Relationship Id="rId12" Type="http://schemas.openxmlformats.org/officeDocument/2006/relationships/image" Target="../media/image6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5.jpe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260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3.png"/><Relationship Id="rId18" Type="http://schemas.openxmlformats.org/officeDocument/2006/relationships/image" Target="../media/image13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17" Type="http://schemas.openxmlformats.org/officeDocument/2006/relationships/image" Target="../media/image13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5.png"/><Relationship Id="rId20" Type="http://schemas.openxmlformats.org/officeDocument/2006/relationships/image" Target="../media/image27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88.png"/><Relationship Id="rId11" Type="http://schemas.openxmlformats.org/officeDocument/2006/relationships/image" Target="../media/image119.png"/><Relationship Id="rId5" Type="http://schemas.openxmlformats.org/officeDocument/2006/relationships/image" Target="../media/image72.png"/><Relationship Id="rId15" Type="http://schemas.openxmlformats.org/officeDocument/2006/relationships/image" Target="../media/image129.png"/><Relationship Id="rId10" Type="http://schemas.openxmlformats.org/officeDocument/2006/relationships/image" Target="../media/image940.png"/><Relationship Id="rId19" Type="http://schemas.openxmlformats.org/officeDocument/2006/relationships/image" Target="../media/image83.png"/><Relationship Id="rId4" Type="http://schemas.openxmlformats.org/officeDocument/2006/relationships/image" Target="../media/image26.wmf"/><Relationship Id="rId9" Type="http://schemas.openxmlformats.org/officeDocument/2006/relationships/image" Target="../media/image900.png"/><Relationship Id="rId14" Type="http://schemas.openxmlformats.org/officeDocument/2006/relationships/image" Target="../media/image1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151.png"/><Relationship Id="rId3" Type="http://schemas.openxmlformats.org/officeDocument/2006/relationships/image" Target="../media/image140.pn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2.png"/><Relationship Id="rId15" Type="http://schemas.openxmlformats.org/officeDocument/2006/relationships/image" Target="../media/image94.png"/><Relationship Id="rId10" Type="http://schemas.openxmlformats.org/officeDocument/2006/relationships/image" Target="../media/image148.png"/><Relationship Id="rId4" Type="http://schemas.openxmlformats.org/officeDocument/2006/relationships/image" Target="../media/image141.png"/><Relationship Id="rId9" Type="http://schemas.openxmlformats.org/officeDocument/2006/relationships/image" Target="../media/image147.png"/><Relationship Id="rId14" Type="http://schemas.openxmlformats.org/officeDocument/2006/relationships/image" Target="../media/image1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66.png"/><Relationship Id="rId18" Type="http://schemas.openxmlformats.org/officeDocument/2006/relationships/image" Target="../media/image171.png"/><Relationship Id="rId3" Type="http://schemas.openxmlformats.org/officeDocument/2006/relationships/image" Target="../media/image157.png"/><Relationship Id="rId7" Type="http://schemas.openxmlformats.org/officeDocument/2006/relationships/image" Target="../media/image159.png"/><Relationship Id="rId12" Type="http://schemas.openxmlformats.org/officeDocument/2006/relationships/image" Target="../media/image165.png"/><Relationship Id="rId17" Type="http://schemas.openxmlformats.org/officeDocument/2006/relationships/image" Target="../media/image170.png"/><Relationship Id="rId2" Type="http://schemas.openxmlformats.org/officeDocument/2006/relationships/image" Target="../media/image156.png"/><Relationship Id="rId16" Type="http://schemas.openxmlformats.org/officeDocument/2006/relationships/image" Target="../media/image169.png"/><Relationship Id="rId20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11" Type="http://schemas.openxmlformats.org/officeDocument/2006/relationships/image" Target="../media/image29.jpeg"/><Relationship Id="rId5" Type="http://schemas.openxmlformats.org/officeDocument/2006/relationships/image" Target="../media/image154.png"/><Relationship Id="rId15" Type="http://schemas.openxmlformats.org/officeDocument/2006/relationships/image" Target="../media/image168.png"/><Relationship Id="rId10" Type="http://schemas.openxmlformats.org/officeDocument/2006/relationships/image" Target="../media/image164.png"/><Relationship Id="rId19" Type="http://schemas.openxmlformats.org/officeDocument/2006/relationships/image" Target="../media/image138.png"/><Relationship Id="rId4" Type="http://schemas.openxmlformats.org/officeDocument/2006/relationships/image" Target="../media/image158.png"/><Relationship Id="rId9" Type="http://schemas.openxmlformats.org/officeDocument/2006/relationships/image" Target="../media/image163.png"/><Relationship Id="rId14" Type="http://schemas.openxmlformats.org/officeDocument/2006/relationships/image" Target="../media/image1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1.png"/><Relationship Id="rId21" Type="http://schemas.openxmlformats.org/officeDocument/2006/relationships/image" Target="../media/image70.png"/><Relationship Id="rId7" Type="http://schemas.openxmlformats.org/officeDocument/2006/relationships/image" Target="../media/image45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40.png"/><Relationship Id="rId16" Type="http://schemas.openxmlformats.org/officeDocument/2006/relationships/image" Target="../media/image5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50.png"/><Relationship Id="rId5" Type="http://schemas.openxmlformats.org/officeDocument/2006/relationships/image" Target="../media/image43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image" Target="../media/image62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3.png"/><Relationship Id="rId22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0.png"/><Relationship Id="rId3" Type="http://schemas.openxmlformats.org/officeDocument/2006/relationships/image" Target="../media/image690.png"/><Relationship Id="rId7" Type="http://schemas.openxmlformats.org/officeDocument/2006/relationships/image" Target="../media/image82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0.png"/><Relationship Id="rId5" Type="http://schemas.openxmlformats.org/officeDocument/2006/relationships/image" Target="../media/image720.png"/><Relationship Id="rId4" Type="http://schemas.openxmlformats.org/officeDocument/2006/relationships/image" Target="../media/image81.png"/><Relationship Id="rId9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95.png"/><Relationship Id="rId4" Type="http://schemas.openxmlformats.org/officeDocument/2006/relationships/image" Target="../media/image880.png"/><Relationship Id="rId9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50.png"/><Relationship Id="rId7" Type="http://schemas.openxmlformats.org/officeDocument/2006/relationships/image" Target="../media/image99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700.png"/><Relationship Id="rId9" Type="http://schemas.openxmlformats.org/officeDocument/2006/relationships/image" Target="../media/image10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0.png"/><Relationship Id="rId7" Type="http://schemas.openxmlformats.org/officeDocument/2006/relationships/image" Target="../media/image10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30.png"/><Relationship Id="rId18" Type="http://schemas.openxmlformats.org/officeDocument/2006/relationships/image" Target="../media/image139.png"/><Relationship Id="rId3" Type="http://schemas.openxmlformats.org/officeDocument/2006/relationships/image" Target="../media/image113.png"/><Relationship Id="rId21" Type="http://schemas.openxmlformats.org/officeDocument/2006/relationships/image" Target="../media/image153.png"/><Relationship Id="rId7" Type="http://schemas.openxmlformats.org/officeDocument/2006/relationships/image" Target="../media/image121.png"/><Relationship Id="rId12" Type="http://schemas.openxmlformats.org/officeDocument/2006/relationships/image" Target="../media/image128.png"/><Relationship Id="rId17" Type="http://schemas.openxmlformats.org/officeDocument/2006/relationships/image" Target="../media/image134.png"/><Relationship Id="rId2" Type="http://schemas.openxmlformats.org/officeDocument/2006/relationships/image" Target="../media/image112.png"/><Relationship Id="rId16" Type="http://schemas.openxmlformats.org/officeDocument/2006/relationships/image" Target="../media/image133.png"/><Relationship Id="rId20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11" Type="http://schemas.openxmlformats.org/officeDocument/2006/relationships/image" Target="../media/image127.png"/><Relationship Id="rId24" Type="http://schemas.openxmlformats.org/officeDocument/2006/relationships/image" Target="../media/image172.png"/><Relationship Id="rId5" Type="http://schemas.openxmlformats.org/officeDocument/2006/relationships/image" Target="../media/image117.png"/><Relationship Id="rId15" Type="http://schemas.openxmlformats.org/officeDocument/2006/relationships/image" Target="../media/image132.png"/><Relationship Id="rId23" Type="http://schemas.openxmlformats.org/officeDocument/2006/relationships/image" Target="../media/image161.png"/><Relationship Id="rId10" Type="http://schemas.openxmlformats.org/officeDocument/2006/relationships/image" Target="../media/image126.png"/><Relationship Id="rId19" Type="http://schemas.openxmlformats.org/officeDocument/2006/relationships/image" Target="../media/image143.png"/><Relationship Id="rId4" Type="http://schemas.openxmlformats.org/officeDocument/2006/relationships/image" Target="../media/image114.png"/><Relationship Id="rId9" Type="http://schemas.openxmlformats.org/officeDocument/2006/relationships/image" Target="../media/image125.png"/><Relationship Id="rId14" Type="http://schemas.openxmlformats.org/officeDocument/2006/relationships/image" Target="../media/image131.png"/><Relationship Id="rId22" Type="http://schemas.openxmlformats.org/officeDocument/2006/relationships/image" Target="../media/image1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5.png"/><Relationship Id="rId18" Type="http://schemas.openxmlformats.org/officeDocument/2006/relationships/image" Target="../media/image190.png"/><Relationship Id="rId3" Type="http://schemas.openxmlformats.org/officeDocument/2006/relationships/image" Target="../media/image175.png"/><Relationship Id="rId21" Type="http://schemas.openxmlformats.org/officeDocument/2006/relationships/image" Target="../media/image193.png"/><Relationship Id="rId7" Type="http://schemas.openxmlformats.org/officeDocument/2006/relationships/image" Target="../media/image179.png"/><Relationship Id="rId12" Type="http://schemas.openxmlformats.org/officeDocument/2006/relationships/image" Target="../media/image184.png"/><Relationship Id="rId17" Type="http://schemas.openxmlformats.org/officeDocument/2006/relationships/image" Target="../media/image189.png"/><Relationship Id="rId2" Type="http://schemas.openxmlformats.org/officeDocument/2006/relationships/image" Target="../media/image174.png"/><Relationship Id="rId16" Type="http://schemas.openxmlformats.org/officeDocument/2006/relationships/image" Target="../media/image188.png"/><Relationship Id="rId20" Type="http://schemas.openxmlformats.org/officeDocument/2006/relationships/image" Target="../media/image1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11" Type="http://schemas.openxmlformats.org/officeDocument/2006/relationships/image" Target="../media/image183.png"/><Relationship Id="rId5" Type="http://schemas.openxmlformats.org/officeDocument/2006/relationships/image" Target="../media/image177.png"/><Relationship Id="rId15" Type="http://schemas.openxmlformats.org/officeDocument/2006/relationships/image" Target="../media/image187.png"/><Relationship Id="rId10" Type="http://schemas.openxmlformats.org/officeDocument/2006/relationships/image" Target="../media/image182.png"/><Relationship Id="rId19" Type="http://schemas.openxmlformats.org/officeDocument/2006/relationships/image" Target="../media/image191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Relationship Id="rId14" Type="http://schemas.openxmlformats.org/officeDocument/2006/relationships/image" Target="../media/image18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0.png"/><Relationship Id="rId3" Type="http://schemas.openxmlformats.org/officeDocument/2006/relationships/image" Target="../media/image1050.png"/><Relationship Id="rId7" Type="http://schemas.openxmlformats.org/officeDocument/2006/relationships/image" Target="../media/image1090.png"/><Relationship Id="rId12" Type="http://schemas.openxmlformats.org/officeDocument/2006/relationships/image" Target="../media/image1140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0.png"/><Relationship Id="rId11" Type="http://schemas.openxmlformats.org/officeDocument/2006/relationships/image" Target="../media/image1130.png"/><Relationship Id="rId5" Type="http://schemas.openxmlformats.org/officeDocument/2006/relationships/image" Target="../media/image1070.png"/><Relationship Id="rId10" Type="http://schemas.openxmlformats.org/officeDocument/2006/relationships/image" Target="../media/image1120.png"/><Relationship Id="rId4" Type="http://schemas.openxmlformats.org/officeDocument/2006/relationships/image" Target="../media/image194.png"/><Relationship Id="rId9" Type="http://schemas.openxmlformats.org/officeDocument/2006/relationships/image" Target="../media/image11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0.png"/><Relationship Id="rId13" Type="http://schemas.openxmlformats.org/officeDocument/2006/relationships/image" Target="../media/image199.png"/><Relationship Id="rId18" Type="http://schemas.openxmlformats.org/officeDocument/2006/relationships/image" Target="../media/image204.png"/><Relationship Id="rId3" Type="http://schemas.openxmlformats.org/officeDocument/2006/relationships/image" Target="../media/image1160.png"/><Relationship Id="rId7" Type="http://schemas.openxmlformats.org/officeDocument/2006/relationships/image" Target="../media/image1200.png"/><Relationship Id="rId12" Type="http://schemas.openxmlformats.org/officeDocument/2006/relationships/image" Target="../media/image198.png"/><Relationship Id="rId17" Type="http://schemas.openxmlformats.org/officeDocument/2006/relationships/image" Target="../media/image203.png"/><Relationship Id="rId2" Type="http://schemas.openxmlformats.org/officeDocument/2006/relationships/image" Target="../media/image1150.png"/><Relationship Id="rId16" Type="http://schemas.openxmlformats.org/officeDocument/2006/relationships/image" Target="../media/image2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0.png"/><Relationship Id="rId11" Type="http://schemas.openxmlformats.org/officeDocument/2006/relationships/image" Target="../media/image1240.png"/><Relationship Id="rId5" Type="http://schemas.openxmlformats.org/officeDocument/2006/relationships/image" Target="../media/image1180.png"/><Relationship Id="rId15" Type="http://schemas.openxmlformats.org/officeDocument/2006/relationships/image" Target="../media/image201.png"/><Relationship Id="rId10" Type="http://schemas.openxmlformats.org/officeDocument/2006/relationships/image" Target="../media/image197.png"/><Relationship Id="rId4" Type="http://schemas.openxmlformats.org/officeDocument/2006/relationships/image" Target="../media/image1170.png"/><Relationship Id="rId9" Type="http://schemas.openxmlformats.org/officeDocument/2006/relationships/image" Target="../media/image196.png"/><Relationship Id="rId14" Type="http://schemas.openxmlformats.org/officeDocument/2006/relationships/image" Target="../media/image20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0.png"/><Relationship Id="rId13" Type="http://schemas.openxmlformats.org/officeDocument/2006/relationships/image" Target="../media/image1430.png"/><Relationship Id="rId3" Type="http://schemas.openxmlformats.org/officeDocument/2006/relationships/image" Target="../media/image206.png"/><Relationship Id="rId7" Type="http://schemas.openxmlformats.org/officeDocument/2006/relationships/image" Target="../media/image1370.png"/><Relationship Id="rId12" Type="http://schemas.openxmlformats.org/officeDocument/2006/relationships/image" Target="../media/image1420.png"/><Relationship Id="rId17" Type="http://schemas.openxmlformats.org/officeDocument/2006/relationships/image" Target="../media/image1470.png"/><Relationship Id="rId2" Type="http://schemas.openxmlformats.org/officeDocument/2006/relationships/image" Target="../media/image205.png"/><Relationship Id="rId16" Type="http://schemas.openxmlformats.org/officeDocument/2006/relationships/image" Target="../media/image14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jpeg"/><Relationship Id="rId11" Type="http://schemas.openxmlformats.org/officeDocument/2006/relationships/image" Target="../media/image1410.png"/><Relationship Id="rId5" Type="http://schemas.openxmlformats.org/officeDocument/2006/relationships/image" Target="../media/image1350.png"/><Relationship Id="rId15" Type="http://schemas.openxmlformats.org/officeDocument/2006/relationships/image" Target="../media/image1450.png"/><Relationship Id="rId10" Type="http://schemas.openxmlformats.org/officeDocument/2006/relationships/image" Target="../media/image209.png"/><Relationship Id="rId4" Type="http://schemas.openxmlformats.org/officeDocument/2006/relationships/image" Target="../media/image1340.png"/><Relationship Id="rId9" Type="http://schemas.openxmlformats.org/officeDocument/2006/relationships/image" Target="../media/image208.png"/><Relationship Id="rId14" Type="http://schemas.openxmlformats.org/officeDocument/2006/relationships/image" Target="../media/image14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0.pn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0.png"/><Relationship Id="rId5" Type="http://schemas.openxmlformats.org/officeDocument/2006/relationships/image" Target="../media/image1510.png"/><Relationship Id="rId4" Type="http://schemas.openxmlformats.org/officeDocument/2006/relationships/image" Target="../media/image150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68344" y="-194285"/>
            <a:ext cx="8675656" cy="130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pt-BR" sz="3000" b="1" kern="0" dirty="0" smtClean="0">
                <a:solidFill>
                  <a:srgbClr val="FF0000"/>
                </a:solidFill>
                <a:ea typeface="+mj-ea"/>
                <a:cs typeface="Arial" pitchFamily="34" charset="0"/>
              </a:rPr>
              <a:t>Mecânica</a:t>
            </a:r>
            <a:r>
              <a:rPr lang="pt-BR" sz="3000" b="1" kern="0" dirty="0">
                <a:solidFill>
                  <a:srgbClr val="FF0000"/>
                </a:solidFill>
                <a:ea typeface="+mj-ea"/>
                <a:cs typeface="Arial" pitchFamily="34" charset="0"/>
              </a:rPr>
              <a:t/>
            </a:r>
            <a:br>
              <a:rPr lang="pt-BR" sz="3000" b="1" kern="0" dirty="0">
                <a:solidFill>
                  <a:srgbClr val="FF0000"/>
                </a:solidFill>
                <a:ea typeface="+mj-ea"/>
                <a:cs typeface="Arial" pitchFamily="34" charset="0"/>
              </a:rPr>
            </a:br>
            <a:r>
              <a:rPr lang="pt-BR" sz="2100" b="1" kern="0" dirty="0" smtClean="0">
                <a:ea typeface="+mj-ea"/>
                <a:cs typeface="Arial" pitchFamily="34" charset="0"/>
              </a:rPr>
              <a:t>4300153 </a:t>
            </a:r>
            <a:r>
              <a:rPr lang="pt-BR" sz="2100" b="1" kern="0" dirty="0">
                <a:ea typeface="+mj-ea"/>
                <a:cs typeface="Arial" pitchFamily="34" charset="0"/>
              </a:rPr>
              <a:t>– </a:t>
            </a:r>
            <a:r>
              <a:rPr lang="pt-BR" sz="2100" b="1" kern="0" dirty="0" smtClean="0">
                <a:ea typeface="+mj-ea"/>
                <a:cs typeface="Arial" pitchFamily="34" charset="0"/>
              </a:rPr>
              <a:t>Segundo </a:t>
            </a:r>
            <a:r>
              <a:rPr lang="pt-BR" sz="2100" b="1" kern="0" dirty="0">
                <a:ea typeface="+mj-ea"/>
                <a:cs typeface="Arial" pitchFamily="34" charset="0"/>
              </a:rPr>
              <a:t>semestre de 2020</a:t>
            </a:r>
          </a:p>
          <a:p>
            <a:pPr marL="342900" indent="-342900" hangingPunct="0">
              <a:buFont typeface="Wingdings" panose="05000000000000000000" pitchFamily="2" charset="2"/>
              <a:buChar char="q"/>
            </a:pPr>
            <a:r>
              <a:rPr lang="pt-BR" b="1" kern="0" dirty="0" smtClean="0">
                <a:solidFill>
                  <a:srgbClr val="FF0000"/>
                </a:solidFill>
                <a:ea typeface="+mj-ea"/>
                <a:cs typeface="Arial" pitchFamily="34" charset="0"/>
              </a:rPr>
              <a:t>4</a:t>
            </a:r>
            <a:r>
              <a:rPr lang="pt-BR" b="1" kern="0" baseline="30000" dirty="0" smtClean="0">
                <a:solidFill>
                  <a:srgbClr val="FF0000"/>
                </a:solidFill>
                <a:ea typeface="+mj-ea"/>
                <a:cs typeface="Arial" pitchFamily="34" charset="0"/>
              </a:rPr>
              <a:t>a</a:t>
            </a:r>
            <a:r>
              <a:rPr lang="pt-BR" b="1" kern="0" dirty="0" smtClean="0">
                <a:solidFill>
                  <a:srgbClr val="FF0000"/>
                </a:solidFill>
                <a:ea typeface="+mj-ea"/>
                <a:cs typeface="Arial" pitchFamily="34" charset="0"/>
              </a:rPr>
              <a:t> Aula. </a:t>
            </a:r>
            <a:r>
              <a:rPr lang="pt-BR" b="1" dirty="0" smtClean="0">
                <a:solidFill>
                  <a:srgbClr val="FF0000"/>
                </a:solidFill>
              </a:rPr>
              <a:t>Conservação da quantidade de movimento (momento linear)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141730" y="3938095"/>
            <a:ext cx="5076825" cy="887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b="1" kern="0" dirty="0"/>
              <a:t>Nilberto Medina e Vito Vanin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b="1" kern="0" dirty="0">
                <a:solidFill>
                  <a:srgbClr val="002060"/>
                </a:solidFill>
                <a:hlinkClick r:id="rId3"/>
              </a:rPr>
              <a:t>medina@if.usp.br</a:t>
            </a:r>
            <a:r>
              <a:rPr lang="pt-BR" b="1" kern="0" dirty="0">
                <a:solidFill>
                  <a:srgbClr val="002060"/>
                </a:solidFill>
              </a:rPr>
              <a:t>, </a:t>
            </a:r>
            <a:r>
              <a:rPr lang="pt-BR" b="1" kern="0" dirty="0">
                <a:solidFill>
                  <a:srgbClr val="002060"/>
                </a:solidFill>
                <a:hlinkClick r:id="rId4"/>
              </a:rPr>
              <a:t>vanin@if.usp.br</a:t>
            </a:r>
            <a:endParaRPr lang="pt-BR" b="1" kern="0" dirty="0">
              <a:solidFill>
                <a:srgbClr val="002060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b="1" kern="0" dirty="0" smtClean="0">
                <a:solidFill>
                  <a:srgbClr val="002060"/>
                </a:solidFill>
              </a:rPr>
              <a:t>27/08/2020</a:t>
            </a:r>
            <a:endParaRPr lang="pt-BR" b="1" kern="0" dirty="0">
              <a:solidFill>
                <a:srgbClr val="002060"/>
              </a:solidFill>
            </a:endParaRPr>
          </a:p>
        </p:txBody>
      </p:sp>
      <p:sp>
        <p:nvSpPr>
          <p:cNvPr id="2" name="AutoShape 6" descr="Resultado de imagem para galileo galilei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942" y="1051735"/>
            <a:ext cx="5210036" cy="288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2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55133" y="-84667"/>
            <a:ext cx="4715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Esquema de uma colisão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Elipse 2"/>
          <p:cNvSpPr/>
          <p:nvPr/>
        </p:nvSpPr>
        <p:spPr>
          <a:xfrm>
            <a:off x="2629978" y="819905"/>
            <a:ext cx="258233" cy="228600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6007754" y="819905"/>
            <a:ext cx="258233" cy="228600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6024275" y="569565"/>
                <a:ext cx="1923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4275" y="569565"/>
                <a:ext cx="192360" cy="276999"/>
              </a:xfrm>
              <a:prstGeom prst="rect">
                <a:avLst/>
              </a:prstGeom>
              <a:blipFill>
                <a:blip r:embed="rId2"/>
                <a:stretch>
                  <a:fillRect l="-25000" r="-25000" b="-869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2652372" y="565770"/>
                <a:ext cx="1923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2372" y="565770"/>
                <a:ext cx="192360" cy="276999"/>
              </a:xfrm>
              <a:prstGeom prst="rect">
                <a:avLst/>
              </a:prstGeom>
              <a:blipFill>
                <a:blip r:embed="rId3"/>
                <a:stretch>
                  <a:fillRect l="-25000" r="-25000" b="-888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ector de Seta Reta 17"/>
          <p:cNvCxnSpPr/>
          <p:nvPr/>
        </p:nvCxnSpPr>
        <p:spPr>
          <a:xfrm flipV="1">
            <a:off x="2888211" y="932088"/>
            <a:ext cx="812800" cy="379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 flipH="1">
            <a:off x="5164908" y="935884"/>
            <a:ext cx="859367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ixaDeTexto 24"/>
              <p:cNvSpPr txBox="1"/>
              <p:nvPr/>
            </p:nvSpPr>
            <p:spPr>
              <a:xfrm>
                <a:off x="3150148" y="553070"/>
                <a:ext cx="28892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5" name="CaixaDeTex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148" y="553070"/>
                <a:ext cx="288925" cy="276999"/>
              </a:xfrm>
              <a:prstGeom prst="rect">
                <a:avLst/>
              </a:prstGeom>
              <a:blipFill>
                <a:blip r:embed="rId4"/>
                <a:stretch>
                  <a:fillRect l="-19149" t="-46667" r="-68085" b="-177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ixaDeTexto 26"/>
              <p:cNvSpPr txBox="1"/>
              <p:nvPr/>
            </p:nvSpPr>
            <p:spPr>
              <a:xfrm>
                <a:off x="5413413" y="582265"/>
                <a:ext cx="2942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7" name="CaixaDeTexto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413" y="582265"/>
                <a:ext cx="294247" cy="276999"/>
              </a:xfrm>
              <a:prstGeom prst="rect">
                <a:avLst/>
              </a:prstGeom>
              <a:blipFill>
                <a:blip r:embed="rId5"/>
                <a:stretch>
                  <a:fillRect l="-16667" t="-46667" r="-68750" b="-177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ixaDeTexto 12"/>
          <p:cNvSpPr txBox="1"/>
          <p:nvPr/>
        </p:nvSpPr>
        <p:spPr>
          <a:xfrm>
            <a:off x="597566" y="661898"/>
            <a:ext cx="118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Antes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963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/>
          <p:cNvSpPr/>
          <p:nvPr/>
        </p:nvSpPr>
        <p:spPr>
          <a:xfrm>
            <a:off x="2629978" y="817657"/>
            <a:ext cx="258233" cy="228600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/>
          <p:cNvSpPr/>
          <p:nvPr/>
        </p:nvSpPr>
        <p:spPr>
          <a:xfrm>
            <a:off x="2624856" y="2884598"/>
            <a:ext cx="258233" cy="228600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/>
          <p:cNvSpPr/>
          <p:nvPr/>
        </p:nvSpPr>
        <p:spPr>
          <a:xfrm>
            <a:off x="6002632" y="2884598"/>
            <a:ext cx="258233" cy="228600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6007754" y="817657"/>
            <a:ext cx="258233" cy="228600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2668035" y="1456772"/>
                <a:ext cx="1923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035" y="1456772"/>
                <a:ext cx="192360" cy="276999"/>
              </a:xfrm>
              <a:prstGeom prst="rect">
                <a:avLst/>
              </a:prstGeom>
              <a:blipFill>
                <a:blip r:embed="rId2"/>
                <a:stretch>
                  <a:fillRect l="-29032" r="-25806" b="-888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6024275" y="567317"/>
                <a:ext cx="1923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4275" y="567317"/>
                <a:ext cx="192360" cy="276999"/>
              </a:xfrm>
              <a:prstGeom prst="rect">
                <a:avLst/>
              </a:prstGeom>
              <a:blipFill>
                <a:blip r:embed="rId3"/>
                <a:stretch>
                  <a:fillRect l="-25000" r="-25000" b="-869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6024275" y="1440407"/>
                <a:ext cx="22519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pt-BR" b="0" dirty="0" smtClean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4275" y="1440407"/>
                <a:ext cx="225190" cy="553998"/>
              </a:xfrm>
              <a:prstGeom prst="rect">
                <a:avLst/>
              </a:prstGeom>
              <a:blipFill>
                <a:blip r:embed="rId4"/>
                <a:stretch>
                  <a:fillRect l="-13514" r="-1621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2652372" y="563522"/>
                <a:ext cx="1923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2372" y="563522"/>
                <a:ext cx="192360" cy="276999"/>
              </a:xfrm>
              <a:prstGeom prst="rect">
                <a:avLst/>
              </a:prstGeom>
              <a:blipFill>
                <a:blip r:embed="rId5"/>
                <a:stretch>
                  <a:fillRect l="-25000" r="-25000" b="-869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Elipse 10"/>
          <p:cNvSpPr/>
          <p:nvPr/>
        </p:nvSpPr>
        <p:spPr>
          <a:xfrm>
            <a:off x="2629978" y="1759692"/>
            <a:ext cx="258233" cy="228600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6007754" y="1759692"/>
            <a:ext cx="258233" cy="228600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/>
              <p:cNvSpPr txBox="1"/>
              <p:nvPr/>
            </p:nvSpPr>
            <p:spPr>
              <a:xfrm>
                <a:off x="2652372" y="2493299"/>
                <a:ext cx="1923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6" name="CaixaDe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2372" y="2493299"/>
                <a:ext cx="192360" cy="276999"/>
              </a:xfrm>
              <a:prstGeom prst="rect">
                <a:avLst/>
              </a:prstGeom>
              <a:blipFill>
                <a:blip r:embed="rId6"/>
                <a:stretch>
                  <a:fillRect l="-25000" r="-25000" b="-1111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/>
              <p:cNvSpPr txBox="1"/>
              <p:nvPr/>
            </p:nvSpPr>
            <p:spPr>
              <a:xfrm>
                <a:off x="6007754" y="2493299"/>
                <a:ext cx="1923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7" name="CaixaDe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7754" y="2493299"/>
                <a:ext cx="192360" cy="276999"/>
              </a:xfrm>
              <a:prstGeom prst="rect">
                <a:avLst/>
              </a:prstGeom>
              <a:blipFill>
                <a:blip r:embed="rId7"/>
                <a:stretch>
                  <a:fillRect l="-29032" r="-25806" b="-1111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ector de Seta Reta 17"/>
          <p:cNvCxnSpPr/>
          <p:nvPr/>
        </p:nvCxnSpPr>
        <p:spPr>
          <a:xfrm flipV="1">
            <a:off x="2888211" y="929840"/>
            <a:ext cx="812800" cy="379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flipV="1">
            <a:off x="6265987" y="2994641"/>
            <a:ext cx="812800" cy="379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 flipH="1">
            <a:off x="5164908" y="933636"/>
            <a:ext cx="859367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 flipH="1">
            <a:off x="1824756" y="2998437"/>
            <a:ext cx="800100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ixaDeTexto 24"/>
              <p:cNvSpPr txBox="1"/>
              <p:nvPr/>
            </p:nvSpPr>
            <p:spPr>
              <a:xfrm>
                <a:off x="3150148" y="550822"/>
                <a:ext cx="28892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5" name="CaixaDeTex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148" y="550822"/>
                <a:ext cx="288925" cy="276999"/>
              </a:xfrm>
              <a:prstGeom prst="rect">
                <a:avLst/>
              </a:prstGeom>
              <a:blipFill>
                <a:blip r:embed="rId8"/>
                <a:stretch>
                  <a:fillRect l="-19149" t="-43478" r="-68085" b="-1739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ixaDeTexto 26"/>
              <p:cNvSpPr txBox="1"/>
              <p:nvPr/>
            </p:nvSpPr>
            <p:spPr>
              <a:xfrm>
                <a:off x="5413413" y="580017"/>
                <a:ext cx="2942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7" name="CaixaDeTexto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413" y="580017"/>
                <a:ext cx="294247" cy="276999"/>
              </a:xfrm>
              <a:prstGeom prst="rect">
                <a:avLst/>
              </a:prstGeom>
              <a:blipFill>
                <a:blip r:embed="rId9"/>
                <a:stretch>
                  <a:fillRect l="-16667" t="-43478" r="-68750" b="-1739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ixaDeTexto 27"/>
              <p:cNvSpPr txBox="1"/>
              <p:nvPr/>
            </p:nvSpPr>
            <p:spPr>
              <a:xfrm>
                <a:off x="2080343" y="2526019"/>
                <a:ext cx="28892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8" name="CaixaDeTexto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343" y="2526019"/>
                <a:ext cx="288925" cy="276999"/>
              </a:xfrm>
              <a:prstGeom prst="rect">
                <a:avLst/>
              </a:prstGeom>
              <a:blipFill>
                <a:blip r:embed="rId10"/>
                <a:stretch>
                  <a:fillRect l="-16667" t="-43478" r="-66667" b="-1739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ixaDeTexto 28"/>
              <p:cNvSpPr txBox="1"/>
              <p:nvPr/>
            </p:nvSpPr>
            <p:spPr>
              <a:xfrm>
                <a:off x="6464489" y="2614067"/>
                <a:ext cx="2942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9" name="CaixaDeTexto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489" y="2614067"/>
                <a:ext cx="294247" cy="276999"/>
              </a:xfrm>
              <a:prstGeom prst="rect">
                <a:avLst/>
              </a:prstGeom>
              <a:blipFill>
                <a:blip r:embed="rId11"/>
                <a:stretch>
                  <a:fillRect l="-16327" t="-46667" r="-65306" b="-177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ixaDeTexto 12"/>
          <p:cNvSpPr txBox="1"/>
          <p:nvPr/>
        </p:nvSpPr>
        <p:spPr>
          <a:xfrm>
            <a:off x="597566" y="659650"/>
            <a:ext cx="118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Antes</a:t>
            </a:r>
            <a:endParaRPr lang="pt-BR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439314" y="2813771"/>
            <a:ext cx="118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Depois</a:t>
            </a:r>
            <a:endParaRPr lang="pt-BR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457129" y="1730377"/>
            <a:ext cx="118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Durante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>
                <a:off x="6945891" y="1595271"/>
                <a:ext cx="1718163" cy="61555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𝐹𝑜𝑟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ç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𝑖𝑛𝑡𝑒𝑛𝑠𝑎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pt-B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→0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891" y="1595271"/>
                <a:ext cx="1718163" cy="615553"/>
              </a:xfrm>
              <a:prstGeom prst="rect">
                <a:avLst/>
              </a:prstGeom>
              <a:blipFill>
                <a:blip r:embed="rId12"/>
                <a:stretch>
                  <a:fillRect l="-4610" b="-396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ixaDeTexto 14"/>
          <p:cNvSpPr txBox="1"/>
          <p:nvPr/>
        </p:nvSpPr>
        <p:spPr>
          <a:xfrm>
            <a:off x="1487851" y="3561032"/>
            <a:ext cx="6777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As forças externas (gravidade e atrito) são desprezíveis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457128" y="4110394"/>
            <a:ext cx="8458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Conhecendo os movimentos iniciais é possível determinar os movimentos finais, mesmo sem saber exatamente como é a força que age promovendo a alteração nos movimentos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855133" y="-84667"/>
            <a:ext cx="4715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Esquema de uma colisão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46914E-6 L 0.15156 0.00278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69" y="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46914E-6 L -0.1875 0.00401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  <p:bldP spid="12" grpId="0" animBg="1"/>
      <p:bldP spid="16" grpId="0"/>
      <p:bldP spid="17" grpId="0"/>
      <p:bldP spid="28" grpId="0"/>
      <p:bldP spid="29" grpId="0"/>
      <p:bldP spid="24" grpId="0"/>
      <p:bldP spid="14" grpId="0" animBg="1"/>
      <p:bldP spid="15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0018" y="35719"/>
            <a:ext cx="5000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0070C0"/>
                </a:solidFill>
              </a:rPr>
              <a:t>6.3 Impulso e Quantidade de Movimento</a:t>
            </a:r>
            <a:endParaRPr lang="pt-BR" sz="2000" dirty="0">
              <a:solidFill>
                <a:srgbClr val="0070C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63" t="64700" r="10204" b="15987"/>
          <a:stretch/>
        </p:blipFill>
        <p:spPr>
          <a:xfrm>
            <a:off x="55989" y="974473"/>
            <a:ext cx="3132647" cy="2707020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45491" y="529406"/>
            <a:ext cx="9098509" cy="827946"/>
            <a:chOff x="45491" y="529406"/>
            <a:chExt cx="9098509" cy="827946"/>
          </a:xfrm>
        </p:grpSpPr>
        <p:sp>
          <p:nvSpPr>
            <p:cNvPr id="3" name="CaixaDeTexto 2"/>
            <p:cNvSpPr txBox="1"/>
            <p:nvPr/>
          </p:nvSpPr>
          <p:spPr>
            <a:xfrm>
              <a:off x="45491" y="529406"/>
              <a:ext cx="90985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Relação entre a força que age sobre um corpo durante a colisão e a variação da quantidade de movimento</a:t>
              </a:r>
              <a:endParaRPr lang="pt-BR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" name="Grupo 9"/>
            <p:cNvGrpSpPr/>
            <p:nvPr/>
          </p:nvGrpSpPr>
          <p:grpSpPr>
            <a:xfrm>
              <a:off x="2531011" y="867960"/>
              <a:ext cx="5239263" cy="489392"/>
              <a:chOff x="3387578" y="977532"/>
              <a:chExt cx="5239263" cy="48939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CaixaDeTexto 4"/>
                  <p:cNvSpPr txBox="1"/>
                  <p:nvPr/>
                </p:nvSpPr>
                <p:spPr>
                  <a:xfrm>
                    <a:off x="3387578" y="1095449"/>
                    <a:ext cx="948465" cy="2761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𝑟𝑒𝑠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acc>
                            <m:accPr>
                              <m:chr m:val="⃗"/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oMath>
                      </m:oMathPara>
                    </a14:m>
                    <a:endParaRPr lang="pt-BR" sz="1600" dirty="0"/>
                  </a:p>
                </p:txBody>
              </p:sp>
            </mc:Choice>
            <mc:Fallback xmlns="">
              <p:sp>
                <p:nvSpPr>
                  <p:cNvPr id="5" name="CaixaDeTexto 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87578" y="1095449"/>
                    <a:ext cx="948465" cy="276166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l="-3846" t="-35556" r="-32051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CaixaDeTexto 5"/>
                  <p:cNvSpPr txBox="1"/>
                  <p:nvPr/>
                </p:nvSpPr>
                <p:spPr>
                  <a:xfrm>
                    <a:off x="4436596" y="981022"/>
                    <a:ext cx="2201244" cy="48590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f>
                            <m:f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acc>
                            <m:accPr>
                              <m:chr m:val="⃗"/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)=</m:t>
                          </m:r>
                          <m:f>
                            <m:f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</m:oMath>
                      </m:oMathPara>
                    </a14:m>
                    <a:endParaRPr lang="pt-BR" sz="1600" dirty="0"/>
                  </a:p>
                </p:txBody>
              </p:sp>
            </mc:Choice>
            <mc:Fallback xmlns="">
              <p:sp>
                <p:nvSpPr>
                  <p:cNvPr id="6" name="CaixaDeTexto 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36596" y="981022"/>
                    <a:ext cx="2201244" cy="485902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CaixaDeTexto 6"/>
                  <p:cNvSpPr txBox="1"/>
                  <p:nvPr/>
                </p:nvSpPr>
                <p:spPr>
                  <a:xfrm>
                    <a:off x="7193756" y="977532"/>
                    <a:ext cx="1433085" cy="48577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pt-BR" sz="1600" b="0" i="0" smtClean="0">
                              <a:latin typeface="Cambria Math" panose="02040503050406030204" pitchFamily="18" charset="0"/>
                            </a:rPr>
                            <m:t>ent</m:t>
                          </m:r>
                          <m:r>
                            <a:rPr lang="pt-BR" sz="1600" b="0" i="0" smtClean="0">
                              <a:latin typeface="Cambria Math" panose="02040503050406030204" pitchFamily="18" charset="0"/>
                            </a:rPr>
                            <m:t>ã</m:t>
                          </m:r>
                          <m:r>
                            <m:rPr>
                              <m:sty m:val="p"/>
                            </m:rPr>
                            <a:rPr lang="pt-BR" sz="1600" b="0" i="0" smtClean="0">
                              <a:latin typeface="Cambria Math" panose="02040503050406030204" pitchFamily="18" charset="0"/>
                            </a:rPr>
                            <m:t>o</m:t>
                          </m:r>
                          <m:r>
                            <a:rPr lang="pt-BR" sz="16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𝑟𝑒𝑠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</m:oMath>
                      </m:oMathPara>
                    </a14:m>
                    <a:endParaRPr lang="pt-BR" sz="1600" dirty="0"/>
                  </a:p>
                </p:txBody>
              </p:sp>
            </mc:Choice>
            <mc:Fallback xmlns="">
              <p:sp>
                <p:nvSpPr>
                  <p:cNvPr id="7" name="CaixaDeTexto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3756" y="977532"/>
                    <a:ext cx="1433085" cy="485774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0" name="Grupo 29"/>
          <p:cNvGrpSpPr/>
          <p:nvPr/>
        </p:nvGrpSpPr>
        <p:grpSpPr>
          <a:xfrm>
            <a:off x="4121205" y="2859509"/>
            <a:ext cx="804694" cy="418578"/>
            <a:chOff x="4121205" y="2859509"/>
            <a:chExt cx="804694" cy="418578"/>
          </a:xfrm>
        </p:grpSpPr>
        <p:sp>
          <p:nvSpPr>
            <p:cNvPr id="27" name="Texto explicativo em elipse 26"/>
            <p:cNvSpPr/>
            <p:nvPr/>
          </p:nvSpPr>
          <p:spPr>
            <a:xfrm>
              <a:off x="4121205" y="2859509"/>
              <a:ext cx="804694" cy="418578"/>
            </a:xfrm>
            <a:prstGeom prst="wedgeEllipseCallout">
              <a:avLst>
                <a:gd name="adj1" fmla="val 7926"/>
                <a:gd name="adj2" fmla="val -88971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aixaDeTexto 12"/>
                <p:cNvSpPr txBox="1"/>
                <p:nvPr/>
              </p:nvSpPr>
              <p:spPr>
                <a:xfrm>
                  <a:off x="4384801" y="2921965"/>
                  <a:ext cx="306173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acc>
                          <m:accPr>
                            <m:chr m:val="⃗"/>
                            <m:ctrlPr>
                              <a:rPr lang="pt-BR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</m:oMath>
                    </m:oMathPara>
                  </a14:m>
                  <a:endParaRPr lang="pt-BR" sz="1600" b="1" dirty="0"/>
                </a:p>
              </p:txBody>
            </p:sp>
          </mc:Choice>
          <mc:Fallback xmlns="">
            <p:sp>
              <p:nvSpPr>
                <p:cNvPr id="13" name="CaixaDeTexto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4801" y="2921965"/>
                  <a:ext cx="306173" cy="246221"/>
                </a:xfrm>
                <a:prstGeom prst="rect">
                  <a:avLst/>
                </a:prstGeom>
                <a:blipFill>
                  <a:blip r:embed="rId6"/>
                  <a:stretch>
                    <a:fillRect l="-11765" r="-11765" b="-2439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upo 30"/>
          <p:cNvGrpSpPr/>
          <p:nvPr/>
        </p:nvGrpSpPr>
        <p:grpSpPr>
          <a:xfrm>
            <a:off x="6552508" y="2177303"/>
            <a:ext cx="2191405" cy="1050365"/>
            <a:chOff x="6552508" y="2177303"/>
            <a:chExt cx="2191405" cy="10503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CaixaDeTexto 14"/>
                <p:cNvSpPr txBox="1"/>
                <p:nvPr/>
              </p:nvSpPr>
              <p:spPr>
                <a:xfrm>
                  <a:off x="6552508" y="2177303"/>
                  <a:ext cx="2191405" cy="3007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</m:acc>
                      <m:r>
                        <a:rPr lang="pt-B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é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pt-BR" sz="16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𝐈𝐌𝐏𝐔𝐋𝐒𝐎</m:t>
                      </m:r>
                    </m:oMath>
                  </a14:m>
                  <a:r>
                    <a:rPr lang="pt-BR" sz="1600" b="1" dirty="0" smtClean="0">
                      <a:solidFill>
                        <a:srgbClr val="FF0000"/>
                      </a:solidFill>
                    </a:rPr>
                    <a:t> de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𝑖𝑚𝑝</m:t>
                          </m:r>
                        </m:sub>
                      </m:sSub>
                    </m:oMath>
                  </a14:m>
                  <a:r>
                    <a:rPr lang="pt-BR" sz="1600" b="1" dirty="0" smtClean="0">
                      <a:solidFill>
                        <a:srgbClr val="FF0000"/>
                      </a:solidFill>
                    </a:rPr>
                    <a:t>  </a:t>
                  </a:r>
                  <a:endParaRPr lang="pt-BR" sz="1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CaixaDeTexto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2508" y="2177303"/>
                  <a:ext cx="2191405" cy="300788"/>
                </a:xfrm>
                <a:prstGeom prst="rect">
                  <a:avLst/>
                </a:prstGeom>
                <a:blipFill>
                  <a:blip r:embed="rId7"/>
                  <a:stretch>
                    <a:fillRect l="-4178" t="-30000" b="-32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tângulo 15"/>
                <p:cNvSpPr/>
                <p:nvPr/>
              </p:nvSpPr>
              <p:spPr>
                <a:xfrm>
                  <a:off x="6552508" y="2574348"/>
                  <a:ext cx="1523109" cy="65332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t-BR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𝑡𝑓</m:t>
                            </m:r>
                          </m:sup>
                          <m:e>
                            <m:sSub>
                              <m:sSubPr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𝑖𝑚𝑝</m:t>
                                </m:r>
                              </m:sub>
                            </m:sSub>
                            <m:r>
                              <m:rPr>
                                <m:brk m:alnAt="23"/>
                              </m:rPr>
                              <a:rPr lang="pt-BR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nary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6" name="Retângulo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2508" y="2574348"/>
                  <a:ext cx="1523109" cy="65332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/>
              <p:cNvSpPr txBox="1"/>
              <p:nvPr/>
            </p:nvSpPr>
            <p:spPr>
              <a:xfrm>
                <a:off x="2366590" y="3381377"/>
                <a:ext cx="4001416" cy="3845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</m:acc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pt-BR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𝑡𝑖</m:t>
                        </m:r>
                      </m:sub>
                      <m:sup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𝑡𝑓</m:t>
                        </m:r>
                      </m:sup>
                      <m:e>
                        <m:f>
                          <m:f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acc>
                              <m:accPr>
                                <m:chr m:val="⃗"/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num>
                          <m:den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  <m:e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</m:nary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pt-BR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𝑝𝑖</m:t>
                        </m:r>
                      </m:sub>
                      <m:sup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𝑝𝑓</m:t>
                        </m:r>
                      </m:sup>
                    </m:sSubSup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pt-B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pt-BR" sz="1600" dirty="0"/>
                  <a:t> </a:t>
                </a:r>
                <a14:m>
                  <m:oMath xmlns:m="http://schemas.openxmlformats.org/officeDocument/2006/math">
                    <m:r>
                      <a:rPr lang="pt-BR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acc>
                      <m:accPr>
                        <m:chr m:val="⃗"/>
                        <m:ctrlP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endParaRPr lang="pt-BR" sz="1600" dirty="0"/>
              </a:p>
            </p:txBody>
          </p:sp>
        </mc:Choice>
        <mc:Fallback xmlns="">
          <p:sp>
            <p:nvSpPr>
              <p:cNvPr id="17" name="CaixaDe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6590" y="3381377"/>
                <a:ext cx="4001416" cy="384592"/>
              </a:xfrm>
              <a:prstGeom prst="rect">
                <a:avLst/>
              </a:prstGeom>
              <a:blipFill rotWithShape="0">
                <a:blip r:embed="rId9"/>
                <a:stretch>
                  <a:fillRect l="-2283" t="-117460" r="-7610" b="-18412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upo 31"/>
          <p:cNvGrpSpPr/>
          <p:nvPr/>
        </p:nvGrpSpPr>
        <p:grpSpPr>
          <a:xfrm>
            <a:off x="1021404" y="3463137"/>
            <a:ext cx="7620516" cy="1323439"/>
            <a:chOff x="1021404" y="3463137"/>
            <a:chExt cx="7620516" cy="13234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aixaDeTexto 17"/>
                <p:cNvSpPr txBox="1"/>
                <p:nvPr/>
              </p:nvSpPr>
              <p:spPr>
                <a:xfrm>
                  <a:off x="3094702" y="3858887"/>
                  <a:ext cx="1297728" cy="2659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𝑥𝑓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𝑥𝑖</m:t>
                            </m:r>
                          </m:sub>
                        </m:sSub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8" name="CaixaDeTexto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4702" y="3858887"/>
                  <a:ext cx="1297728" cy="26597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4225" b="-25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tângulo 18"/>
                <p:cNvSpPr/>
                <p:nvPr/>
              </p:nvSpPr>
              <p:spPr>
                <a:xfrm>
                  <a:off x="2990539" y="4069814"/>
                  <a:ext cx="1501244" cy="3583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9" name="Retângulo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539" y="4069814"/>
                  <a:ext cx="1501244" cy="358303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689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tângulo 19"/>
                <p:cNvSpPr/>
                <p:nvPr/>
              </p:nvSpPr>
              <p:spPr>
                <a:xfrm>
                  <a:off x="2990539" y="4352975"/>
                  <a:ext cx="1452770" cy="3583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20" name="Retângulo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539" y="4352975"/>
                  <a:ext cx="1452770" cy="358303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b="-678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CaixaDeTexto 20"/>
            <p:cNvSpPr txBox="1"/>
            <p:nvPr/>
          </p:nvSpPr>
          <p:spPr>
            <a:xfrm>
              <a:off x="1021404" y="4122842"/>
              <a:ext cx="20732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componentes</a:t>
              </a:r>
              <a:endParaRPr lang="pt-BR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6460918" y="3463137"/>
              <a:ext cx="21810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 impulso é um vetor cuja direção e sentido definem a mudança na quantidade de movimento do corpo.</a:t>
              </a:r>
              <a:endParaRPr lang="pt-BR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1925733" y="1380905"/>
            <a:ext cx="7711079" cy="1282110"/>
            <a:chOff x="1925733" y="1380905"/>
            <a:chExt cx="7711079" cy="1282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aixaDeTexto 8"/>
                <p:cNvSpPr txBox="1"/>
                <p:nvPr/>
              </p:nvSpPr>
              <p:spPr>
                <a:xfrm>
                  <a:off x="2111532" y="2102028"/>
                  <a:ext cx="3342005" cy="5609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𝑡𝑓</m:t>
                            </m:r>
                          </m:sup>
                          <m:e>
                            <m:sSub>
                              <m:sSub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𝑟𝑒𝑠</m:t>
                                </m:r>
                              </m:sub>
                            </m:s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brk m:alnAt="23"/>
                              </m:r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nary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≅</m:t>
                        </m:r>
                        <m:nary>
                          <m:nary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t-BR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𝑡𝑓</m:t>
                            </m:r>
                          </m:sup>
                          <m:e>
                            <m:sSub>
                              <m:sSubPr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𝑖𝑚𝑝</m:t>
                                </m:r>
                              </m:sub>
                            </m:s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brk m:alnAt="23"/>
                              </m:rPr>
                              <a:rPr lang="pt-BR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nary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𝑡𝑖</m:t>
                            </m:r>
                          </m:sub>
                          <m:sup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𝑡𝑓</m:t>
                            </m:r>
                          </m:sup>
                          <m:e>
                            <m:f>
                              <m:fPr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acc>
                              </m:num>
                              <m:den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𝑑𝑡</m:t>
                                </m:r>
                              </m:den>
                            </m:f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9" name="CaixaDeTexto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1532" y="2102028"/>
                  <a:ext cx="3342005" cy="560987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aixaDeTexto 7"/>
                <p:cNvSpPr txBox="1"/>
                <p:nvPr/>
              </p:nvSpPr>
              <p:spPr>
                <a:xfrm>
                  <a:off x="1925733" y="1380905"/>
                  <a:ext cx="7711079" cy="6045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Durante a colisão, a única força que importa é a força de interação entre os corpos,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𝑖𝑚𝑝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pt-BR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do gráfico, e ela não existia antes de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pt-BR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e desaparece depois de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CaixaDeTexto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5733" y="1380905"/>
                  <a:ext cx="7711079" cy="604524"/>
                </a:xfrm>
                <a:prstGeom prst="rect">
                  <a:avLst/>
                </a:prstGeom>
                <a:blipFill>
                  <a:blip r:embed="rId14"/>
                  <a:stretch>
                    <a:fillRect l="-474" t="-3030" b="-9091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upo 28"/>
          <p:cNvGrpSpPr/>
          <p:nvPr/>
        </p:nvGrpSpPr>
        <p:grpSpPr>
          <a:xfrm>
            <a:off x="2927649" y="2866041"/>
            <a:ext cx="804694" cy="418578"/>
            <a:chOff x="2862635" y="2847855"/>
            <a:chExt cx="804694" cy="418578"/>
          </a:xfrm>
        </p:grpSpPr>
        <p:sp>
          <p:nvSpPr>
            <p:cNvPr id="11" name="Texto explicativo em elipse 10"/>
            <p:cNvSpPr/>
            <p:nvPr/>
          </p:nvSpPr>
          <p:spPr>
            <a:xfrm>
              <a:off x="2862635" y="2847855"/>
              <a:ext cx="804694" cy="418578"/>
            </a:xfrm>
            <a:prstGeom prst="wedgeEllipseCallout">
              <a:avLst>
                <a:gd name="adj1" fmla="val 7926"/>
                <a:gd name="adj2" fmla="val -88971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CaixaDeTexto 25"/>
                <p:cNvSpPr txBox="1"/>
                <p:nvPr/>
              </p:nvSpPr>
              <p:spPr>
                <a:xfrm>
                  <a:off x="3054858" y="2907141"/>
                  <a:ext cx="420247" cy="2761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pt-BR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</m:acc>
                      </m:oMath>
                    </m:oMathPara>
                  </a14:m>
                  <a:endParaRPr lang="pt-BR" sz="1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CaixaDeTexto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4858" y="2907141"/>
                  <a:ext cx="420247" cy="276166"/>
                </a:xfrm>
                <a:prstGeom prst="rect">
                  <a:avLst/>
                </a:prstGeom>
                <a:blipFill>
                  <a:blip r:embed="rId15"/>
                  <a:stretch>
                    <a:fillRect t="-35556" r="-40580" b="-2666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9794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/>
              <p:cNvSpPr txBox="1"/>
              <p:nvPr/>
            </p:nvSpPr>
            <p:spPr>
              <a:xfrm>
                <a:off x="3594954" y="450177"/>
                <a:ext cx="1004634" cy="4140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4954" y="450177"/>
                <a:ext cx="1004634" cy="41408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ixaDeTexto 3"/>
          <p:cNvSpPr txBox="1"/>
          <p:nvPr/>
        </p:nvSpPr>
        <p:spPr>
          <a:xfrm>
            <a:off x="167522" y="849411"/>
            <a:ext cx="8615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variação da quantidade de movimento de uma partícula é igual ao impulso da força exercida pela outra partícula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67523" y="1390785"/>
            <a:ext cx="8976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impulso é definido em termos de uma única força. Mas, o teorema impulso-quantidade de movimento trata da variação da quantidade de movimento causada pelo impulso da força </a:t>
            </a:r>
            <a:r>
              <a:rPr lang="pt-BR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RESULTANTE</a:t>
            </a:r>
            <a:endParaRPr lang="pt-BR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8" t="7503" r="56553" b="72316"/>
          <a:stretch/>
        </p:blipFill>
        <p:spPr>
          <a:xfrm>
            <a:off x="167523" y="2430065"/>
            <a:ext cx="2561716" cy="2367923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619394" y="2607079"/>
            <a:ext cx="1745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Força impulsiva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035337" y="3636284"/>
            <a:ext cx="1745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Força externa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849915" y="3090135"/>
            <a:ext cx="1745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Força média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orma Livre 12"/>
          <p:cNvSpPr/>
          <p:nvPr/>
        </p:nvSpPr>
        <p:spPr>
          <a:xfrm>
            <a:off x="520021" y="4257424"/>
            <a:ext cx="1856720" cy="45719"/>
          </a:xfrm>
          <a:custGeom>
            <a:avLst/>
            <a:gdLst>
              <a:gd name="connsiteX0" fmla="*/ 0 w 725936"/>
              <a:gd name="connsiteY0" fmla="*/ 41880 h 56133"/>
              <a:gd name="connsiteX1" fmla="*/ 34901 w 725936"/>
              <a:gd name="connsiteY1" fmla="*/ 20940 h 56133"/>
              <a:gd name="connsiteX2" fmla="*/ 55841 w 725936"/>
              <a:gd name="connsiteY2" fmla="*/ 6980 h 56133"/>
              <a:gd name="connsiteX3" fmla="*/ 118662 w 725936"/>
              <a:gd name="connsiteY3" fmla="*/ 13960 h 56133"/>
              <a:gd name="connsiteX4" fmla="*/ 146583 w 725936"/>
              <a:gd name="connsiteY4" fmla="*/ 27920 h 56133"/>
              <a:gd name="connsiteX5" fmla="*/ 167523 w 725936"/>
              <a:gd name="connsiteY5" fmla="*/ 41880 h 56133"/>
              <a:gd name="connsiteX6" fmla="*/ 188464 w 725936"/>
              <a:gd name="connsiteY6" fmla="*/ 48861 h 56133"/>
              <a:gd name="connsiteX7" fmla="*/ 244305 w 725936"/>
              <a:gd name="connsiteY7" fmla="*/ 41880 h 56133"/>
              <a:gd name="connsiteX8" fmla="*/ 286186 w 725936"/>
              <a:gd name="connsiteY8" fmla="*/ 13960 h 56133"/>
              <a:gd name="connsiteX9" fmla="*/ 307127 w 725936"/>
              <a:gd name="connsiteY9" fmla="*/ 6980 h 56133"/>
              <a:gd name="connsiteX10" fmla="*/ 362968 w 725936"/>
              <a:gd name="connsiteY10" fmla="*/ 13960 h 56133"/>
              <a:gd name="connsiteX11" fmla="*/ 390888 w 725936"/>
              <a:gd name="connsiteY11" fmla="*/ 27920 h 56133"/>
              <a:gd name="connsiteX12" fmla="*/ 425789 w 725936"/>
              <a:gd name="connsiteY12" fmla="*/ 55841 h 56133"/>
              <a:gd name="connsiteX13" fmla="*/ 523511 w 725936"/>
              <a:gd name="connsiteY13" fmla="*/ 48861 h 56133"/>
              <a:gd name="connsiteX14" fmla="*/ 544452 w 725936"/>
              <a:gd name="connsiteY14" fmla="*/ 34900 h 56133"/>
              <a:gd name="connsiteX15" fmla="*/ 586333 w 725936"/>
              <a:gd name="connsiteY15" fmla="*/ 0 h 56133"/>
              <a:gd name="connsiteX16" fmla="*/ 635194 w 725936"/>
              <a:gd name="connsiteY16" fmla="*/ 6980 h 56133"/>
              <a:gd name="connsiteX17" fmla="*/ 656134 w 725936"/>
              <a:gd name="connsiteY17" fmla="*/ 27920 h 56133"/>
              <a:gd name="connsiteX18" fmla="*/ 725936 w 725936"/>
              <a:gd name="connsiteY18" fmla="*/ 55841 h 56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25936" h="56133">
                <a:moveTo>
                  <a:pt x="0" y="41880"/>
                </a:moveTo>
                <a:cubicBezTo>
                  <a:pt x="11634" y="34900"/>
                  <a:pt x="23396" y="28130"/>
                  <a:pt x="34901" y="20940"/>
                </a:cubicBezTo>
                <a:cubicBezTo>
                  <a:pt x="42015" y="16494"/>
                  <a:pt x="47481" y="7677"/>
                  <a:pt x="55841" y="6980"/>
                </a:cubicBezTo>
                <a:cubicBezTo>
                  <a:pt x="76837" y="5230"/>
                  <a:pt x="97722" y="11633"/>
                  <a:pt x="118662" y="13960"/>
                </a:cubicBezTo>
                <a:cubicBezTo>
                  <a:pt x="127969" y="18613"/>
                  <a:pt x="137548" y="22758"/>
                  <a:pt x="146583" y="27920"/>
                </a:cubicBezTo>
                <a:cubicBezTo>
                  <a:pt x="153867" y="32082"/>
                  <a:pt x="160020" y="38128"/>
                  <a:pt x="167523" y="41880"/>
                </a:cubicBezTo>
                <a:cubicBezTo>
                  <a:pt x="174104" y="45171"/>
                  <a:pt x="181484" y="46534"/>
                  <a:pt x="188464" y="48861"/>
                </a:cubicBezTo>
                <a:cubicBezTo>
                  <a:pt x="207078" y="46534"/>
                  <a:pt x="226639" y="48189"/>
                  <a:pt x="244305" y="41880"/>
                </a:cubicBezTo>
                <a:cubicBezTo>
                  <a:pt x="260106" y="36237"/>
                  <a:pt x="270269" y="19265"/>
                  <a:pt x="286186" y="13960"/>
                </a:cubicBezTo>
                <a:lnTo>
                  <a:pt x="307127" y="6980"/>
                </a:lnTo>
                <a:cubicBezTo>
                  <a:pt x="325741" y="9307"/>
                  <a:pt x="344770" y="9410"/>
                  <a:pt x="362968" y="13960"/>
                </a:cubicBezTo>
                <a:cubicBezTo>
                  <a:pt x="373063" y="16484"/>
                  <a:pt x="381854" y="22758"/>
                  <a:pt x="390888" y="27920"/>
                </a:cubicBezTo>
                <a:cubicBezTo>
                  <a:pt x="411437" y="39662"/>
                  <a:pt x="410500" y="40551"/>
                  <a:pt x="425789" y="55841"/>
                </a:cubicBezTo>
                <a:cubicBezTo>
                  <a:pt x="458363" y="53514"/>
                  <a:pt x="491351" y="54536"/>
                  <a:pt x="523511" y="48861"/>
                </a:cubicBezTo>
                <a:cubicBezTo>
                  <a:pt x="531773" y="47403"/>
                  <a:pt x="538007" y="40271"/>
                  <a:pt x="544452" y="34900"/>
                </a:cubicBezTo>
                <a:cubicBezTo>
                  <a:pt x="598190" y="-9882"/>
                  <a:pt x="534346" y="34656"/>
                  <a:pt x="586333" y="0"/>
                </a:cubicBezTo>
                <a:cubicBezTo>
                  <a:pt x="602620" y="2327"/>
                  <a:pt x="619918" y="870"/>
                  <a:pt x="635194" y="6980"/>
                </a:cubicBezTo>
                <a:cubicBezTo>
                  <a:pt x="644359" y="10646"/>
                  <a:pt x="648342" y="21860"/>
                  <a:pt x="656134" y="27920"/>
                </a:cubicBezTo>
                <a:cubicBezTo>
                  <a:pt x="698670" y="61004"/>
                  <a:pt x="685169" y="55841"/>
                  <a:pt x="725936" y="55841"/>
                </a:cubicBezTo>
              </a:path>
            </a:pathLst>
          </a:custGeom>
          <a:noFill/>
          <a:ln w="2222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5" name="Conector de Seta Reta 14"/>
          <p:cNvCxnSpPr/>
          <p:nvPr/>
        </p:nvCxnSpPr>
        <p:spPr>
          <a:xfrm flipH="1">
            <a:off x="1388873" y="2887617"/>
            <a:ext cx="461042" cy="2092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 flipH="1">
            <a:off x="2035337" y="3945990"/>
            <a:ext cx="461042" cy="2092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 flipH="1">
            <a:off x="1541273" y="3346616"/>
            <a:ext cx="461042" cy="2092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tângulo 18"/>
              <p:cNvSpPr/>
              <p:nvPr/>
            </p:nvSpPr>
            <p:spPr>
              <a:xfrm>
                <a:off x="3408792" y="2004058"/>
                <a:ext cx="1388393" cy="72340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</m:acc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𝑡𝑓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  <m:r>
                            <m:rPr>
                              <m:brk m:alnAt="23"/>
                            </m:rPr>
                            <a:rPr lang="pt-BR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nary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9" name="Retângulo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792" y="2004058"/>
                <a:ext cx="1388393" cy="7234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aixaDeTexto 19"/>
          <p:cNvSpPr txBox="1"/>
          <p:nvPr/>
        </p:nvSpPr>
        <p:spPr>
          <a:xfrm>
            <a:off x="4989322" y="2004058"/>
            <a:ext cx="3215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Área = Intensidade do impulso dessa força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ixaDeTexto 20"/>
              <p:cNvSpPr txBox="1"/>
              <p:nvPr/>
            </p:nvSpPr>
            <p:spPr>
              <a:xfrm>
                <a:off x="3364433" y="2790048"/>
                <a:ext cx="3459409" cy="285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𝑟𝑒𝑎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𝑅𝐸𝑇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Â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𝑁𝐺𝑈𝐿𝑂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𝑑𝑖𝑜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1" name="CaixaDe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4433" y="2790048"/>
                <a:ext cx="3459409" cy="285912"/>
              </a:xfrm>
              <a:prstGeom prst="rect">
                <a:avLst/>
              </a:prstGeom>
              <a:blipFill>
                <a:blip r:embed="rId5"/>
                <a:stretch>
                  <a:fillRect l="-353" t="-8511" b="-1914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ângulo 21"/>
              <p:cNvSpPr/>
              <p:nvPr/>
            </p:nvSpPr>
            <p:spPr>
              <a:xfrm>
                <a:off x="3316707" y="3122447"/>
                <a:ext cx="1256305" cy="6533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</m:acc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𝑡𝑓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  <m:r>
                            <m:rPr>
                              <m:brk m:alnAt="23"/>
                            </m:rPr>
                            <a:rPr lang="pt-BR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nary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22" name="Retângulo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6707" y="3122447"/>
                <a:ext cx="1256305" cy="6533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/>
              <p:cNvSpPr txBox="1"/>
              <p:nvPr/>
            </p:nvSpPr>
            <p:spPr>
              <a:xfrm>
                <a:off x="4573012" y="3108402"/>
                <a:ext cx="3222805" cy="6310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𝑡𝑓</m:t>
                          </m:r>
                        </m:sup>
                        <m:e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é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𝑑𝑖𝑎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é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𝑑𝑖𝑎</m:t>
                              </m:r>
                            </m:sub>
                          </m:sSub>
                          <m:nary>
                            <m:nary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𝑡𝑓</m:t>
                              </m:r>
                            </m:sup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3" name="CaixaDeTex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3012" y="3108402"/>
                <a:ext cx="3222805" cy="631070"/>
              </a:xfrm>
              <a:prstGeom prst="rect">
                <a:avLst/>
              </a:prstGeom>
              <a:blipFill>
                <a:blip r:embed="rId7"/>
                <a:stretch>
                  <a:fillRect b="-9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ixaDeTexto 23"/>
              <p:cNvSpPr txBox="1"/>
              <p:nvPr/>
            </p:nvSpPr>
            <p:spPr>
              <a:xfrm>
                <a:off x="7795817" y="3242613"/>
                <a:ext cx="1177053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𝑑𝑖𝑎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4" name="CaixaDeTexto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5817" y="3242613"/>
                <a:ext cx="1177053" cy="310598"/>
              </a:xfrm>
              <a:prstGeom prst="rect">
                <a:avLst/>
              </a:prstGeom>
              <a:blipFill>
                <a:blip r:embed="rId8"/>
                <a:stretch>
                  <a:fillRect l="-1554" t="-43137" r="-3109" b="-1764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ixaDeTexto 24"/>
              <p:cNvSpPr txBox="1"/>
              <p:nvPr/>
            </p:nvSpPr>
            <p:spPr>
              <a:xfrm>
                <a:off x="3358201" y="3833587"/>
                <a:ext cx="1627369" cy="3328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=|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𝑑𝑖𝑎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5" name="CaixaDeTex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8201" y="3833587"/>
                <a:ext cx="1627369" cy="332848"/>
              </a:xfrm>
              <a:prstGeom prst="rect">
                <a:avLst/>
              </a:prstGeom>
              <a:blipFill>
                <a:blip r:embed="rId9"/>
                <a:stretch>
                  <a:fillRect t="-40741" r="-2247" b="-2592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ixaDeTexto 25"/>
              <p:cNvSpPr txBox="1"/>
              <p:nvPr/>
            </p:nvSpPr>
            <p:spPr>
              <a:xfrm>
                <a:off x="5262550" y="3833587"/>
                <a:ext cx="1241494" cy="3383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𝑖𝑚𝑝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6" name="CaixaDeTexto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2550" y="3833587"/>
                <a:ext cx="1241494" cy="338362"/>
              </a:xfrm>
              <a:prstGeom prst="rect">
                <a:avLst/>
              </a:prstGeom>
              <a:blipFill>
                <a:blip r:embed="rId10"/>
                <a:stretch>
                  <a:fillRect l="-3431" t="-40000" r="-7353" b="-2363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aixaDeTexto 26"/>
          <p:cNvSpPr txBox="1"/>
          <p:nvPr/>
        </p:nvSpPr>
        <p:spPr>
          <a:xfrm>
            <a:off x="6742088" y="3819780"/>
            <a:ext cx="2122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Gravidade e atrito desprezíveis</a:t>
            </a:r>
            <a:endParaRPr lang="pt-BR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ixaDeTexto 27"/>
              <p:cNvSpPr txBox="1"/>
              <p:nvPr/>
            </p:nvSpPr>
            <p:spPr>
              <a:xfrm>
                <a:off x="3316707" y="4329676"/>
                <a:ext cx="1803635" cy="31059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=|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𝑑𝑖𝑎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8" name="CaixaDeTexto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6707" y="4329676"/>
                <a:ext cx="1803635" cy="310598"/>
              </a:xfrm>
              <a:prstGeom prst="rect">
                <a:avLst/>
              </a:prstGeom>
              <a:blipFill>
                <a:blip r:embed="rId11"/>
                <a:stretch>
                  <a:fillRect t="-41176" r="-2027" b="-3333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aixaDeTexto 29"/>
          <p:cNvSpPr txBox="1"/>
          <p:nvPr/>
        </p:nvSpPr>
        <p:spPr>
          <a:xfrm>
            <a:off x="340" y="42057"/>
            <a:ext cx="5639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0070C0"/>
                </a:solidFill>
              </a:rPr>
              <a:t>Colisão entre duas partículas</a:t>
            </a:r>
            <a:endParaRPr lang="pt-BR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88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9" grpId="0"/>
      <p:bldP spid="10" grpId="0"/>
      <p:bldP spid="13" grpId="0" animBg="1"/>
      <p:bldP spid="19" grpId="0" animBg="1"/>
      <p:bldP spid="20" grpId="0"/>
      <p:bldP spid="21" grpId="0"/>
      <p:bldP spid="22" grpId="0" animBg="1"/>
      <p:bldP spid="24" grpId="0"/>
      <p:bldP spid="25" grpId="0"/>
      <p:bldP spid="26" grpId="0"/>
      <p:bldP spid="27" grpId="0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/>
          </p:cNvGraphicFramePr>
          <p:nvPr>
            <p:extLst/>
          </p:nvPr>
        </p:nvGraphicFramePr>
        <p:xfrm>
          <a:off x="6822583" y="641746"/>
          <a:ext cx="2253596" cy="1830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Graph" r:id="rId3" imgW="3752698" imgH="2884627" progId="Origin50.Graph">
                  <p:embed/>
                </p:oleObj>
              </mc:Choice>
              <mc:Fallback>
                <p:oleObj name="Graph" r:id="rId3" imgW="3752698" imgH="2884627" progId="Origin50.Graph">
                  <p:embed/>
                  <p:pic>
                    <p:nvPicPr>
                      <p:cNvPr id="2" name="Objeto 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221" t="4494" r="3262" b="5118"/>
                      <a:stretch>
                        <a:fillRect/>
                      </a:stretch>
                    </p:blipFill>
                    <p:spPr bwMode="auto">
                      <a:xfrm>
                        <a:off x="6822583" y="641746"/>
                        <a:ext cx="2253596" cy="18305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ângulo 2"/>
          <p:cNvSpPr/>
          <p:nvPr/>
        </p:nvSpPr>
        <p:spPr>
          <a:xfrm>
            <a:off x="35560" y="387688"/>
            <a:ext cx="69662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figura 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ao lado é um gráfico aproximado da força exercida durante o choque de uma bola de tênis com uma parede, em função do tempo. A massa da bola é </a:t>
            </a:r>
            <a:r>
              <a:rPr lang="pt-BR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58 g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e sua velocidade inicial era </a:t>
            </a:r>
            <a:r>
              <a:rPr lang="pt-BR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32 m/s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numa direção perpendicular à parede; ela recua com velocidade de mesmo módulo, perpendicularmente à parede. </a:t>
            </a:r>
            <a:endParaRPr lang="pt-BR" sz="1600" dirty="0">
              <a:solidFill>
                <a:srgbClr val="0070C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096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Lista 2, Exercício 9</a:t>
            </a:r>
            <a:endParaRPr lang="pt-BR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5560" y="1371106"/>
            <a:ext cx="57509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</a:pPr>
            <a:r>
              <a:rPr lang="pt-BR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Calcule </a:t>
            </a:r>
            <a:r>
              <a:rPr lang="pt-BR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 </a:t>
            </a:r>
            <a:r>
              <a:rPr lang="pt-BR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momento inicial e final da bola e a variação do momento.</a:t>
            </a:r>
          </a:p>
        </p:txBody>
      </p:sp>
      <p:grpSp>
        <p:nvGrpSpPr>
          <p:cNvPr id="31" name="Grupo 30"/>
          <p:cNvGrpSpPr/>
          <p:nvPr/>
        </p:nvGrpSpPr>
        <p:grpSpPr>
          <a:xfrm>
            <a:off x="0" y="1678643"/>
            <a:ext cx="4422364" cy="704456"/>
            <a:chOff x="0" y="1678643"/>
            <a:chExt cx="4422364" cy="704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tângulo 5"/>
                <p:cNvSpPr/>
                <p:nvPr/>
              </p:nvSpPr>
              <p:spPr>
                <a:xfrm>
                  <a:off x="13961" y="1678643"/>
                  <a:ext cx="3929858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𝑚</m:t>
                        </m:r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58</m:t>
                        </m:r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sSup>
                          <m:sSup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∙32 </m:t>
                        </m:r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1,86</m:t>
                        </m:r>
                        <m:r>
                          <a:rPr lang="pt-BR" sz="16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i="0">
                            <a:latin typeface="Cambria Math" panose="02040503050406030204" pitchFamily="18" charset="0"/>
                          </a:rPr>
                          <m:t>kg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i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pt-BR" sz="1600" i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pt-BR" sz="1600" i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6" name="Retângulo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61" y="1678643"/>
                  <a:ext cx="3929858" cy="33855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tângulo 6"/>
                <p:cNvSpPr/>
                <p:nvPr/>
              </p:nvSpPr>
              <p:spPr>
                <a:xfrm>
                  <a:off x="0" y="2019858"/>
                  <a:ext cx="4422364" cy="36324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𝑚</m:t>
                        </m:r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58</m:t>
                        </m:r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sSup>
                          <m:sSup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−32</m:t>
                            </m:r>
                          </m:e>
                        </m:d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−1,86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i="0">
                            <a:latin typeface="Cambria Math" panose="02040503050406030204" pitchFamily="18" charset="0"/>
                          </a:rPr>
                          <m:t>kg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i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pt-BR" sz="1600" i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pt-BR" sz="1600" i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7" name="Retângulo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2019858"/>
                  <a:ext cx="4422364" cy="36324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5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upo 31"/>
          <p:cNvGrpSpPr/>
          <p:nvPr/>
        </p:nvGrpSpPr>
        <p:grpSpPr>
          <a:xfrm>
            <a:off x="83726" y="2373009"/>
            <a:ext cx="4286926" cy="338554"/>
            <a:chOff x="83726" y="2373009"/>
            <a:chExt cx="4286926" cy="3385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aixaDeTexto 8"/>
                <p:cNvSpPr txBox="1"/>
                <p:nvPr/>
              </p:nvSpPr>
              <p:spPr>
                <a:xfrm>
                  <a:off x="83726" y="2423240"/>
                  <a:ext cx="1190774" cy="2659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9" name="CaixaDeTexto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26" y="2423240"/>
                  <a:ext cx="1190774" cy="26597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3077" b="-2790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tângulo 9"/>
                <p:cNvSpPr/>
                <p:nvPr/>
              </p:nvSpPr>
              <p:spPr>
                <a:xfrm>
                  <a:off x="1119762" y="2373009"/>
                  <a:ext cx="3250890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−1,86−1,86</m:t>
                            </m:r>
                          </m:e>
                        </m:d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=−3,72 </m:t>
                        </m:r>
                        <m:r>
                          <m:rPr>
                            <m:sty m:val="p"/>
                          </m:rPr>
                          <a:rPr lang="pt-BR" sz="1600" i="0">
                            <a:latin typeface="Cambria Math" panose="02040503050406030204" pitchFamily="18" charset="0"/>
                          </a:rPr>
                          <m:t>kg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i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pt-BR" sz="1600" i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pt-BR" sz="1600" i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0" name="Retângulo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9762" y="2373009"/>
                  <a:ext cx="3250890" cy="33855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Retângulo 10"/>
          <p:cNvSpPr/>
          <p:nvPr/>
        </p:nvSpPr>
        <p:spPr>
          <a:xfrm>
            <a:off x="0" y="2701279"/>
            <a:ext cx="88794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hangingPunct="0">
              <a:spcAft>
                <a:spcPts val="0"/>
              </a:spcAft>
            </a:pPr>
            <a:r>
              <a:rPr lang="pt-BR" sz="16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Calcule o 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valor máximo da força, </a:t>
            </a:r>
            <a:r>
              <a:rPr lang="pt-BR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pt-BR" sz="1600" baseline="-250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max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durante a colisão, considerando que </a:t>
            </a:r>
            <a:r>
              <a:rPr lang="pt-BR" sz="16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 módulo da 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força varia com o tempo conforme o gráfico.</a:t>
            </a:r>
          </a:p>
        </p:txBody>
      </p:sp>
      <p:grpSp>
        <p:nvGrpSpPr>
          <p:cNvPr id="33" name="Grupo 32"/>
          <p:cNvGrpSpPr/>
          <p:nvPr/>
        </p:nvGrpSpPr>
        <p:grpSpPr>
          <a:xfrm>
            <a:off x="83726" y="3203457"/>
            <a:ext cx="8471933" cy="668533"/>
            <a:chOff x="83726" y="3203457"/>
            <a:chExt cx="8471933" cy="6685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tângulo 11"/>
                <p:cNvSpPr/>
                <p:nvPr/>
              </p:nvSpPr>
              <p:spPr>
                <a:xfrm>
                  <a:off x="83726" y="3218670"/>
                  <a:ext cx="1256305" cy="6533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t-BR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𝑡𝑓</m:t>
                            </m:r>
                          </m:sup>
                          <m:e>
                            <m:acc>
                              <m:accPr>
                                <m:chr m:val="⃗"/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  <m:r>
                              <m:rPr>
                                <m:brk m:alnAt="23"/>
                              </m:rPr>
                              <a:rPr lang="pt-BR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nary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2" name="Retângulo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26" y="3218670"/>
                  <a:ext cx="1256305" cy="65332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tângulo 12"/>
                <p:cNvSpPr/>
                <p:nvPr/>
              </p:nvSpPr>
              <p:spPr>
                <a:xfrm>
                  <a:off x="1214388" y="3344041"/>
                  <a:ext cx="75495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acc>
                          <m:accPr>
                            <m:chr m:val="⃗"/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13" name="Retângulo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4388" y="3344041"/>
                  <a:ext cx="754950" cy="369332"/>
                </a:xfrm>
                <a:prstGeom prst="rect">
                  <a:avLst/>
                </a:prstGeom>
                <a:blipFill>
                  <a:blip r:embed="rId10"/>
                  <a:stretch>
                    <a:fillRect t="-21667" r="-34677" b="-8333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CaixaDeTexto 14"/>
                <p:cNvSpPr txBox="1"/>
                <p:nvPr/>
              </p:nvSpPr>
              <p:spPr>
                <a:xfrm>
                  <a:off x="2057400" y="3280263"/>
                  <a:ext cx="2747740" cy="4762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rea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do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trap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zio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d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num>
                          <m:den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5" name="CaixaDeTexto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7400" y="3280263"/>
                  <a:ext cx="2747740" cy="476284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CaixaDeTexto 15"/>
                <p:cNvSpPr txBox="1"/>
                <p:nvPr/>
              </p:nvSpPr>
              <p:spPr>
                <a:xfrm>
                  <a:off x="5018729" y="3203457"/>
                  <a:ext cx="3536930" cy="4925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−3,72</m:t>
                            </m:r>
                          </m:e>
                        </m:d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6+2</m:t>
                                </m:r>
                              </m:e>
                            </m:d>
                            <m: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sSup>
                              <m:sSup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−3</m:t>
                                </m:r>
                              </m:sup>
                            </m:sSup>
                            <m: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𝑀𝐴𝑋</m:t>
                                </m:r>
                              </m:sub>
                            </m:sSub>
                          </m:num>
                          <m:den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6" name="CaixaDeTexto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18729" y="3203457"/>
                  <a:ext cx="3536930" cy="492507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upo 33"/>
          <p:cNvGrpSpPr/>
          <p:nvPr/>
        </p:nvGrpSpPr>
        <p:grpSpPr>
          <a:xfrm>
            <a:off x="83726" y="3874928"/>
            <a:ext cx="4320238" cy="462627"/>
            <a:chOff x="83726" y="3874928"/>
            <a:chExt cx="4320238" cy="4626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CaixaDeTexto 16"/>
                <p:cNvSpPr txBox="1"/>
                <p:nvPr/>
              </p:nvSpPr>
              <p:spPr>
                <a:xfrm>
                  <a:off x="83726" y="3874928"/>
                  <a:ext cx="1556003" cy="4626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𝑀𝐴𝑋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×3,72</m:t>
                            </m:r>
                          </m:num>
                          <m:den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×1</m:t>
                            </m:r>
                            <m:sSup>
                              <m:sSup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−3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7" name="CaixaDeTexto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26" y="3874928"/>
                  <a:ext cx="1556003" cy="462627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aixaDeTexto 17"/>
                <p:cNvSpPr txBox="1"/>
                <p:nvPr/>
              </p:nvSpPr>
              <p:spPr>
                <a:xfrm>
                  <a:off x="1877760" y="3969835"/>
                  <a:ext cx="252620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𝑀𝐴𝑋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=0,93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×1</m:t>
                        </m:r>
                        <m:sSup>
                          <m:sSup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=930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8" name="CaixaDeTexto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7760" y="3969835"/>
                  <a:ext cx="2526204" cy="246221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725" r="-966" b="-14634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Retângulo 18"/>
          <p:cNvSpPr/>
          <p:nvPr/>
        </p:nvSpPr>
        <p:spPr>
          <a:xfrm>
            <a:off x="-16912" y="4329833"/>
            <a:ext cx="48397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Determine o 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impulso (intensidade e direção) transmitido</a:t>
            </a:r>
            <a:endParaRPr lang="pt-BR" sz="1600" dirty="0">
              <a:solidFill>
                <a:srgbClr val="0070C0"/>
              </a:solidFill>
            </a:endParaRPr>
          </a:p>
        </p:txBody>
      </p:sp>
      <p:grpSp>
        <p:nvGrpSpPr>
          <p:cNvPr id="35" name="Grupo 34"/>
          <p:cNvGrpSpPr/>
          <p:nvPr/>
        </p:nvGrpSpPr>
        <p:grpSpPr>
          <a:xfrm>
            <a:off x="2902163" y="4240086"/>
            <a:ext cx="5923315" cy="670608"/>
            <a:chOff x="2902163" y="4240086"/>
            <a:chExt cx="5923315" cy="6706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tângulo 19"/>
                <p:cNvSpPr/>
                <p:nvPr/>
              </p:nvSpPr>
              <p:spPr>
                <a:xfrm>
                  <a:off x="5061720" y="4240086"/>
                  <a:ext cx="830997" cy="3684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acc>
                          <m:accPr>
                            <m:chr m:val="⃗"/>
                            <m:ctrlP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20" name="Retângulo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1720" y="4240086"/>
                  <a:ext cx="830997" cy="368499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t="-13333" r="-26277" b="-10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CaixaDeTexto 20"/>
                <p:cNvSpPr txBox="1"/>
                <p:nvPr/>
              </p:nvSpPr>
              <p:spPr>
                <a:xfrm>
                  <a:off x="5830648" y="4301225"/>
                  <a:ext cx="1670457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=(−1,86−1,86)</m:t>
                        </m:r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21" name="CaixaDeTexto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0648" y="4301225"/>
                  <a:ext cx="1670457" cy="246221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l="-365" t="-37500" r="-19343" b="-35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CaixaDeTexto 21"/>
                <p:cNvSpPr txBox="1"/>
                <p:nvPr/>
              </p:nvSpPr>
              <p:spPr>
                <a:xfrm>
                  <a:off x="7613864" y="4285836"/>
                  <a:ext cx="1211614" cy="246221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=−3,71 </m:t>
                        </m:r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Ns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22" name="CaixaDeTexto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3864" y="4285836"/>
                  <a:ext cx="1211614" cy="246221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t="-35000" r="-3015" b="-10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CaixaDeTexto 29"/>
                <p:cNvSpPr txBox="1"/>
                <p:nvPr/>
              </p:nvSpPr>
              <p:spPr>
                <a:xfrm>
                  <a:off x="2902163" y="4572140"/>
                  <a:ext cx="566155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em que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acc>
                    </m:oMath>
                  </a14:m>
                  <a:r>
                    <a:rPr lang="pt-BR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é o vetor unitário na direção e sentido do eixo x da figura</a:t>
                  </a:r>
                  <a:endPara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CaixaDeTexto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2163" y="4572140"/>
                  <a:ext cx="5661550" cy="338554"/>
                </a:xfrm>
                <a:prstGeom prst="rect">
                  <a:avLst/>
                </a:prstGeom>
                <a:blipFill>
                  <a:blip r:embed="rId19"/>
                  <a:stretch>
                    <a:fillRect l="-538" t="-12500" b="-21429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Agrupar 7"/>
          <p:cNvGrpSpPr/>
          <p:nvPr/>
        </p:nvGrpSpPr>
        <p:grpSpPr>
          <a:xfrm>
            <a:off x="4781958" y="1627843"/>
            <a:ext cx="2841294" cy="928382"/>
            <a:chOff x="4781958" y="1627843"/>
            <a:chExt cx="2841294" cy="928382"/>
          </a:xfrm>
        </p:grpSpPr>
        <p:grpSp>
          <p:nvGrpSpPr>
            <p:cNvPr id="29" name="Grupo 28"/>
            <p:cNvGrpSpPr/>
            <p:nvPr/>
          </p:nvGrpSpPr>
          <p:grpSpPr>
            <a:xfrm>
              <a:off x="4822874" y="1627843"/>
              <a:ext cx="2800378" cy="928382"/>
              <a:chOff x="4822874" y="1627843"/>
              <a:chExt cx="2800378" cy="928382"/>
            </a:xfrm>
          </p:grpSpPr>
          <p:cxnSp>
            <p:nvCxnSpPr>
              <p:cNvPr id="14" name="Conector de seta reta 13"/>
              <p:cNvCxnSpPr/>
              <p:nvPr/>
            </p:nvCxnSpPr>
            <p:spPr>
              <a:xfrm>
                <a:off x="4822874" y="2542286"/>
                <a:ext cx="27360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tângulo 22"/>
              <p:cNvSpPr/>
              <p:nvPr/>
            </p:nvSpPr>
            <p:spPr>
              <a:xfrm>
                <a:off x="6309360" y="1627843"/>
                <a:ext cx="441317" cy="877582"/>
              </a:xfrm>
              <a:prstGeom prst="rect">
                <a:avLst/>
              </a:prstGeom>
              <a:pattFill prst="horzBrick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6" name="Conector de seta reta 25"/>
              <p:cNvCxnSpPr/>
              <p:nvPr/>
            </p:nvCxnSpPr>
            <p:spPr>
              <a:xfrm>
                <a:off x="5146874" y="2105093"/>
                <a:ext cx="639673" cy="121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CaixaDeTexto 26"/>
                  <p:cNvSpPr txBox="1"/>
                  <p:nvPr/>
                </p:nvSpPr>
                <p:spPr>
                  <a:xfrm>
                    <a:off x="5260517" y="1713657"/>
                    <a:ext cx="261546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pt-BR" dirty="0"/>
                  </a:p>
                </p:txBody>
              </p:sp>
            </mc:Choice>
            <mc:Fallback xmlns="">
              <p:sp>
                <p:nvSpPr>
                  <p:cNvPr id="27" name="CaixaDeTexto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60517" y="1713657"/>
                    <a:ext cx="261546" cy="276999"/>
                  </a:xfrm>
                  <a:prstGeom prst="rect">
                    <a:avLst/>
                  </a:prstGeom>
                  <a:blipFill rotWithShape="0">
                    <a:blip r:embed="rId15"/>
                    <a:stretch>
                      <a:fillRect l="-11628" r="-6977" b="-19565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8" name="CaixaDeTexto 27"/>
              <p:cNvSpPr txBox="1"/>
              <p:nvPr/>
            </p:nvSpPr>
            <p:spPr>
              <a:xfrm>
                <a:off x="7145193" y="2186893"/>
                <a:ext cx="4780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pt-BR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66" name="Picture 42" descr="Brinquedo LCM Bola de Tênis Amarela | Petlove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1958" y="1943469"/>
              <a:ext cx="366402" cy="366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1205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11054" y="366395"/>
            <a:ext cx="8264501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spcAft>
                <a:spcPts val="600"/>
              </a:spcAft>
            </a:pP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Duas partes de uma espaçonave são separadas fazendo explodir os pinos que as uniam. As massas das duas partes são 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1200 kg </a:t>
            </a: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 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</a:rPr>
              <a:t>1800 kg</a:t>
            </a: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O módulo do impulso transmitido a cada uma é </a:t>
            </a:r>
            <a:r>
              <a:rPr lang="pt-BR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300 </a:t>
            </a:r>
            <a:r>
              <a:rPr lang="pt-BR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N·s</a:t>
            </a:r>
            <a:r>
              <a:rPr lang="pt-BR" dirty="0" smtClean="0">
                <a:solidFill>
                  <a:srgbClr val="0070C0"/>
                </a:solidFill>
                <a:latin typeface="Gungsuh"/>
                <a:ea typeface="Gungsuh"/>
                <a:cs typeface="Gungsuh"/>
              </a:rPr>
              <a:t>. </a:t>
            </a:r>
            <a:endParaRPr lang="pt-BR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600"/>
              </a:spcAft>
            </a:pPr>
            <a:r>
              <a:rPr lang="pt-BR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Determine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velocidade relativa de afastamento das duas partes. 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6782" y="0"/>
            <a:ext cx="2561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0070C0"/>
                </a:solidFill>
              </a:rPr>
              <a:t>Lista 2, exercício 16</a:t>
            </a:r>
            <a:endParaRPr lang="pt-BR" sz="2000" dirty="0">
              <a:solidFill>
                <a:srgbClr val="0070C0"/>
              </a:solidFill>
            </a:endParaRPr>
          </a:p>
        </p:txBody>
      </p:sp>
      <p:pic>
        <p:nvPicPr>
          <p:cNvPr id="2050" name="Picture 2" descr="https://upload.wikimedia.org/wikipedia/commons/thumb/6/6f/Artistsconcept_separation.jpg/300px-Artistsconcept_separ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668" y="1124801"/>
            <a:ext cx="2210357" cy="155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o 16"/>
          <p:cNvGrpSpPr/>
          <p:nvPr/>
        </p:nvGrpSpPr>
        <p:grpSpPr>
          <a:xfrm>
            <a:off x="226800" y="2352513"/>
            <a:ext cx="4430668" cy="589605"/>
            <a:chOff x="226800" y="2352513"/>
            <a:chExt cx="4430668" cy="5896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tângulo 6"/>
                <p:cNvSpPr/>
                <p:nvPr/>
              </p:nvSpPr>
              <p:spPr>
                <a:xfrm>
                  <a:off x="226800" y="2352513"/>
                  <a:ext cx="1120948" cy="5831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pt-BR" sz="1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4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</m:acc>
                        <m:r>
                          <a:rPr lang="pt-BR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trlPr>
                              <a:rPr lang="pt-BR" sz="1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t-BR" sz="1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BR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pt-BR" sz="1400" i="1">
                                <a:latin typeface="Cambria Math" panose="02040503050406030204" pitchFamily="18" charset="0"/>
                              </a:rPr>
                              <m:t>𝑡𝑓</m:t>
                            </m:r>
                          </m:sup>
                          <m:e>
                            <m:acc>
                              <m:accPr>
                                <m:chr m:val="⃗"/>
                                <m:ctrlPr>
                                  <a:rPr lang="pt-BR" sz="1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4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  <m:r>
                              <m:rPr>
                                <m:brk m:alnAt="23"/>
                              </m:rPr>
                              <a:rPr lang="pt-BR" sz="1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pt-BR" sz="1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nary>
                      </m:oMath>
                    </m:oMathPara>
                  </a14:m>
                  <a:endParaRPr lang="pt-BR" sz="1400" dirty="0"/>
                </a:p>
              </p:txBody>
            </p:sp>
          </mc:Choice>
          <mc:Fallback xmlns="">
            <p:sp>
              <p:nvSpPr>
                <p:cNvPr id="7" name="Retângulo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800" y="2352513"/>
                  <a:ext cx="1120948" cy="583108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CaixaDeTexto 3"/>
                <p:cNvSpPr txBox="1"/>
                <p:nvPr/>
              </p:nvSpPr>
              <p:spPr>
                <a:xfrm>
                  <a:off x="1590217" y="2484877"/>
                  <a:ext cx="1440010" cy="4572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pt-BR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pt-BR" sz="1400" b="0" i="0" smtClean="0">
                                <a:latin typeface="Cambria Math" panose="02040503050406030204" pitchFamily="18" charset="0"/>
                              </a:rPr>
                              <m:t>J</m:t>
                            </m:r>
                          </m:e>
                        </m:d>
                        <m:r>
                          <a:rPr lang="pt-BR" sz="1400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["/>
                                <m:endChr m:val="]"/>
                                <m:ctrlPr>
                                  <a:rPr lang="pt-BR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1400" b="0" i="1" smtClean="0">
                                    <a:latin typeface="Cambria Math" panose="02040503050406030204" pitchFamily="18" charset="0"/>
                                  </a:rPr>
                                  <m:t>𝑀𝐿</m:t>
                                </m:r>
                              </m:e>
                            </m:d>
                            <m:r>
                              <a:rPr lang="pt-BR" sz="1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pt-BR" sz="1400" b="0" i="1" smtClean="0">
                                <a:latin typeface="Cambria Math" panose="02040503050406030204" pitchFamily="18" charset="0"/>
                              </a:rPr>
                              <m:t>[</m:t>
                            </m:r>
                            <m:sSup>
                              <m:sSupPr>
                                <m:ctrlPr>
                                  <a:rPr lang="pt-BR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14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p>
                                <m:r>
                                  <a:rPr lang="pt-BR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pt-BR" sz="1400" b="0" i="1" smtClean="0">
                                <a:latin typeface="Cambria Math" panose="02040503050406030204" pitchFamily="18" charset="0"/>
                              </a:rPr>
                              <m:t>]</m:t>
                            </m:r>
                          </m:den>
                        </m:f>
                        <m:r>
                          <a:rPr lang="pt-BR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400" b="0" i="1" smtClean="0">
                                <a:latin typeface="Cambria Math" panose="02040503050406030204" pitchFamily="18" charset="0"/>
                              </a:rPr>
                              <m:t>𝑀𝐿</m:t>
                            </m:r>
                          </m:num>
                          <m:den>
                            <m:r>
                              <a:rPr lang="pt-BR" sz="1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oMath>
                    </m:oMathPara>
                  </a14:m>
                  <a:endParaRPr lang="pt-BR" sz="1400" dirty="0"/>
                </a:p>
              </p:txBody>
            </p:sp>
          </mc:Choice>
          <mc:Fallback xmlns="">
            <p:sp>
              <p:nvSpPr>
                <p:cNvPr id="4" name="CaixaDeTexto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0217" y="2484877"/>
                  <a:ext cx="1440010" cy="45724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r="-1695" b="-16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CaixaDeTexto 4"/>
                <p:cNvSpPr txBox="1"/>
                <p:nvPr/>
              </p:nvSpPr>
              <p:spPr>
                <a:xfrm>
                  <a:off x="3444379" y="2512448"/>
                  <a:ext cx="1213089" cy="40908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400" b="0" i="1" smtClean="0">
                                <a:latin typeface="Cambria Math" panose="02040503050406030204" pitchFamily="18" charset="0"/>
                              </a:rPr>
                              <m:t>𝑘𝑔</m:t>
                            </m:r>
                            <m:r>
                              <a:rPr lang="pt-BR" sz="1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sz="1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pt-BR" sz="1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den>
                        </m:f>
                        <m:r>
                          <a:rPr lang="pt-BR" sz="14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pt-BR" sz="1400" b="0" i="1" smtClean="0">
                            <a:latin typeface="Cambria Math" panose="02040503050406030204" pitchFamily="18" charset="0"/>
                          </a:rPr>
                          <m:t>𝑜𝑢</m:t>
                        </m:r>
                        <m:r>
                          <a:rPr lang="pt-BR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1400" b="0" i="1" smtClean="0">
                            <a:latin typeface="Cambria Math" panose="02040503050406030204" pitchFamily="18" charset="0"/>
                          </a:rPr>
                          <m:t>𝑁𝑠</m:t>
                        </m:r>
                      </m:oMath>
                    </m:oMathPara>
                  </a14:m>
                  <a:endParaRPr lang="pt-BR" sz="1400" dirty="0"/>
                </a:p>
              </p:txBody>
            </p:sp>
          </mc:Choice>
          <mc:Fallback xmlns="">
            <p:sp>
              <p:nvSpPr>
                <p:cNvPr id="5" name="CaixaDeTexto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4379" y="2512448"/>
                  <a:ext cx="1213089" cy="40908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03" t="-2985" r="-1508" b="-10448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upo 18"/>
          <p:cNvGrpSpPr/>
          <p:nvPr/>
        </p:nvGrpSpPr>
        <p:grpSpPr>
          <a:xfrm>
            <a:off x="287250" y="4213235"/>
            <a:ext cx="5501981" cy="471766"/>
            <a:chOff x="287250" y="4213235"/>
            <a:chExt cx="5501981" cy="4717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CaixaDeTexto 19"/>
                <p:cNvSpPr txBox="1"/>
                <p:nvPr/>
              </p:nvSpPr>
              <p:spPr>
                <a:xfrm>
                  <a:off x="287250" y="4213235"/>
                  <a:ext cx="2346861" cy="4626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300</m:t>
                            </m:r>
                          </m:num>
                          <m:den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1200</m:t>
                            </m:r>
                          </m:den>
                        </m:f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=0,25 </m:t>
                        </m:r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20" name="CaixaDeTexto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7250" y="4213235"/>
                  <a:ext cx="2346861" cy="46262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CaixaDeTexto 22"/>
                <p:cNvSpPr txBox="1"/>
                <p:nvPr/>
              </p:nvSpPr>
              <p:spPr>
                <a:xfrm>
                  <a:off x="2932744" y="4222374"/>
                  <a:ext cx="2856487" cy="4626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300</m:t>
                            </m:r>
                          </m:num>
                          <m:den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1800</m:t>
                            </m:r>
                          </m:den>
                        </m:f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=−0,167 </m:t>
                        </m:r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23" name="CaixaDeTexto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2744" y="4222374"/>
                  <a:ext cx="2856487" cy="46262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4" name="Picture 4" descr="3d Technical Drawing Style Of Two Stage Missiles, Rockets Stock ..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t="50964" r="61018" b="3982"/>
          <a:stretch/>
        </p:blipFill>
        <p:spPr bwMode="auto">
          <a:xfrm rot="5400000">
            <a:off x="2284985" y="1377727"/>
            <a:ext cx="806451" cy="128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3d Technical Drawing Style Of Two Stage Missiles, Rockets Stock ..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t="3540" r="61018" b="48592"/>
          <a:stretch/>
        </p:blipFill>
        <p:spPr bwMode="auto">
          <a:xfrm rot="5400000">
            <a:off x="3612135" y="1337544"/>
            <a:ext cx="806451" cy="136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ixaDeTexto 25"/>
              <p:cNvSpPr txBox="1"/>
              <p:nvPr/>
            </p:nvSpPr>
            <p:spPr>
              <a:xfrm>
                <a:off x="4860990" y="1617984"/>
                <a:ext cx="25648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pt-BR" sz="1200" dirty="0"/>
              </a:p>
            </p:txBody>
          </p:sp>
        </mc:Choice>
        <mc:Fallback xmlns="">
          <p:sp>
            <p:nvSpPr>
              <p:cNvPr id="26" name="CaixaDeTexto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990" y="1617984"/>
                <a:ext cx="256480" cy="184666"/>
              </a:xfrm>
              <a:prstGeom prst="rect">
                <a:avLst/>
              </a:prstGeom>
              <a:blipFill rotWithShape="0">
                <a:blip r:embed="rId9"/>
                <a:stretch>
                  <a:fillRect l="-19048" r="-21429" b="-3871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ixaDeTexto 26"/>
              <p:cNvSpPr txBox="1"/>
              <p:nvPr/>
            </p:nvSpPr>
            <p:spPr>
              <a:xfrm>
                <a:off x="1426621" y="1661820"/>
                <a:ext cx="25648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(2)</m:t>
                      </m:r>
                    </m:oMath>
                  </m:oMathPara>
                </a14:m>
                <a:endParaRPr lang="pt-BR" sz="1200" dirty="0"/>
              </a:p>
            </p:txBody>
          </p:sp>
        </mc:Choice>
        <mc:Fallback xmlns="">
          <p:sp>
            <p:nvSpPr>
              <p:cNvPr id="27" name="CaixaDeTexto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621" y="1661820"/>
                <a:ext cx="256480" cy="184666"/>
              </a:xfrm>
              <a:prstGeom prst="rect">
                <a:avLst/>
              </a:prstGeom>
              <a:blipFill rotWithShape="0">
                <a:blip r:embed="rId10"/>
                <a:stretch>
                  <a:fillRect l="-19048" t="-3333" r="-21429" b="-40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>
                <a:off x="-11054" y="2958892"/>
                <a:ext cx="915505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dirty="0" smtClean="0"/>
                  <a:t>Escolhendo um referencial preso a um ponto do foguete antes da explosão,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=0 (</m:t>
                    </m:r>
                    <m:sSub>
                      <m:sSubPr>
                        <m:ctrlPr>
                          <a:rPr lang="pt-B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𝑟𝑒𝑙</m:t>
                        </m:r>
                      </m:sub>
                    </m:sSub>
                    <m:r>
                      <a:rPr lang="pt-BR" sz="16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pt-BR" sz="1600" dirty="0" smtClean="0"/>
                  <a:t>)</a:t>
                </a:r>
                <a:endParaRPr lang="pt-BR" sz="1600" dirty="0"/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054" y="2958892"/>
                <a:ext cx="9155054" cy="338554"/>
              </a:xfrm>
              <a:prstGeom prst="rect">
                <a:avLst/>
              </a:prstGeom>
              <a:blipFill rotWithShape="0">
                <a:blip r:embed="rId11"/>
                <a:stretch>
                  <a:fillRect l="-333" t="-5357" b="-2142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upo 17"/>
          <p:cNvGrpSpPr/>
          <p:nvPr/>
        </p:nvGrpSpPr>
        <p:grpSpPr>
          <a:xfrm>
            <a:off x="25289" y="3268704"/>
            <a:ext cx="9029681" cy="374995"/>
            <a:chOff x="25289" y="3268704"/>
            <a:chExt cx="9029681" cy="3749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tângulo 10"/>
                <p:cNvSpPr/>
                <p:nvPr/>
              </p:nvSpPr>
              <p:spPr>
                <a:xfrm>
                  <a:off x="2466295" y="3285396"/>
                  <a:ext cx="2651175" cy="3583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 sz="1600" b="0" i="0" smtClean="0">
                                <a:latin typeface="Cambria Math" panose="02040503050406030204" pitchFamily="18" charset="0"/>
                              </a:rPr>
                              <m:t>como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acc>
                              <m:accPr>
                                <m:chr m:val="⃗"/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ent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ã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∆</m:t>
                        </m:r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1" name="Retângulo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6295" y="3285396"/>
                  <a:ext cx="2651175" cy="358303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t="-11864" r="-4147" b="-5085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CaixaDeTexto 9"/>
            <p:cNvSpPr txBox="1"/>
            <p:nvPr/>
          </p:nvSpPr>
          <p:spPr>
            <a:xfrm>
              <a:off x="25289" y="3283190"/>
              <a:ext cx="27081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 smtClean="0"/>
                <a:t>Para cada uma das partes, </a:t>
              </a:r>
              <a:endParaRPr lang="pt-BR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CaixaDeTexto 11"/>
                <p:cNvSpPr txBox="1"/>
                <p:nvPr/>
              </p:nvSpPr>
              <p:spPr>
                <a:xfrm>
                  <a:off x="5840200" y="3275358"/>
                  <a:ext cx="1539268" cy="30155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2" name="CaixaDeTexto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0200" y="3275358"/>
                  <a:ext cx="1539268" cy="301557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3557" t="-30000" r="-8300" b="-20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CaixaDeTexto 21"/>
                <p:cNvSpPr txBox="1"/>
                <p:nvPr/>
              </p:nvSpPr>
              <p:spPr>
                <a:xfrm>
                  <a:off x="7501468" y="3275080"/>
                  <a:ext cx="1553502" cy="30155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22" name="CaixaDeTexto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01468" y="3275080"/>
                  <a:ext cx="1553502" cy="301557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3543" t="-30000" r="-7874" b="-20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Seta para a direita 14"/>
            <p:cNvSpPr/>
            <p:nvPr/>
          </p:nvSpPr>
          <p:spPr>
            <a:xfrm>
              <a:off x="5174478" y="3268704"/>
              <a:ext cx="339747" cy="311285"/>
            </a:xfrm>
            <a:prstGeom prst="rightArrow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/>
              <p:cNvSpPr txBox="1"/>
              <p:nvPr/>
            </p:nvSpPr>
            <p:spPr>
              <a:xfrm>
                <a:off x="25289" y="3715966"/>
                <a:ext cx="5814911" cy="36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Sabemos tudo: impulsos e massas! Ação e reação </a:t>
                </a:r>
                <a:r>
                  <a:rPr lang="pt-BR" sz="1600" dirty="0" smtClean="0">
                    <a:sym typeface="Wingdings" panose="05000000000000000000" pitchFamily="2" charset="2"/>
                  </a:rPr>
                  <a:t>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</m:acc>
                      </m:e>
                      <m: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pt-B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</m:acc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pt-BR" sz="1600" dirty="0"/>
              </a:p>
            </p:txBody>
          </p:sp>
        </mc:Choice>
        <mc:Fallback xmlns="">
          <p:sp>
            <p:nvSpPr>
              <p:cNvPr id="16" name="CaixaDe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89" y="3715966"/>
                <a:ext cx="5814911" cy="368499"/>
              </a:xfrm>
              <a:prstGeom prst="rect">
                <a:avLst/>
              </a:prstGeom>
              <a:blipFill>
                <a:blip r:embed="rId15"/>
                <a:stretch>
                  <a:fillRect l="-524" t="-13333" b="-21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588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23457E-6 L -0.15086 0.002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23457E-6 L 0.15174 0.00216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8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14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/>
          <p:cNvSpPr/>
          <p:nvPr/>
        </p:nvSpPr>
        <p:spPr>
          <a:xfrm>
            <a:off x="1923786" y="1351600"/>
            <a:ext cx="152400" cy="139086"/>
          </a:xfrm>
          <a:prstGeom prst="ellipse">
            <a:avLst/>
          </a:prstGeom>
          <a:solidFill>
            <a:srgbClr val="205C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" name="Conector reto 2"/>
          <p:cNvCxnSpPr/>
          <p:nvPr/>
        </p:nvCxnSpPr>
        <p:spPr>
          <a:xfrm flipH="1" flipV="1">
            <a:off x="620607" y="1831743"/>
            <a:ext cx="1" cy="1630018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to 3"/>
          <p:cNvCxnSpPr/>
          <p:nvPr/>
        </p:nvCxnSpPr>
        <p:spPr>
          <a:xfrm flipH="1" flipV="1">
            <a:off x="1488625" y="1202502"/>
            <a:ext cx="1" cy="1444250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/>
          <p:cNvCxnSpPr/>
          <p:nvPr/>
        </p:nvCxnSpPr>
        <p:spPr>
          <a:xfrm>
            <a:off x="620607" y="3461761"/>
            <a:ext cx="1931501" cy="0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495606" y="2646752"/>
            <a:ext cx="1931501" cy="0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 flipV="1">
            <a:off x="620608" y="1351601"/>
            <a:ext cx="1413062" cy="2110160"/>
          </a:xfrm>
          <a:prstGeom prst="line">
            <a:avLst/>
          </a:prstGeom>
          <a:ln>
            <a:solidFill>
              <a:srgbClr val="C0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 flipV="1">
            <a:off x="1510851" y="1372158"/>
            <a:ext cx="522819" cy="1261896"/>
          </a:xfrm>
          <a:prstGeom prst="line">
            <a:avLst/>
          </a:prstGeom>
          <a:ln>
            <a:solidFill>
              <a:srgbClr val="C0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V="1">
            <a:off x="620608" y="2646752"/>
            <a:ext cx="890243" cy="815009"/>
          </a:xfrm>
          <a:prstGeom prst="line">
            <a:avLst/>
          </a:prstGeom>
          <a:ln>
            <a:solidFill>
              <a:srgbClr val="C0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2975443" y="2626907"/>
                <a:ext cx="2754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i="1" smtClean="0">
                          <a:latin typeface="Cambria Math" panose="02040503050406030204" pitchFamily="18" charset="0"/>
                        </a:rPr>
                        <m:t>’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443" y="2626907"/>
                <a:ext cx="275401" cy="369332"/>
              </a:xfrm>
              <a:prstGeom prst="rect">
                <a:avLst/>
              </a:prstGeom>
              <a:blipFill>
                <a:blip r:embed="rId2"/>
                <a:stretch>
                  <a:fillRect r="-2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1128193" y="1117182"/>
                <a:ext cx="2754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193" y="1117182"/>
                <a:ext cx="275401" cy="369332"/>
              </a:xfrm>
              <a:prstGeom prst="rect">
                <a:avLst/>
              </a:prstGeom>
              <a:blipFill>
                <a:blip r:embed="rId3"/>
                <a:stretch>
                  <a:fillRect l="-8889" r="-44444" b="-1639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239869" y="1739961"/>
                <a:ext cx="2754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869" y="1739961"/>
                <a:ext cx="275401" cy="369332"/>
              </a:xfrm>
              <a:prstGeom prst="rect">
                <a:avLst/>
              </a:prstGeom>
              <a:blipFill>
                <a:blip r:embed="rId4"/>
                <a:stretch>
                  <a:fillRect r="-8696" b="-819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ixaDeTexto 12"/>
          <p:cNvSpPr txBox="1"/>
          <p:nvPr/>
        </p:nvSpPr>
        <p:spPr>
          <a:xfrm>
            <a:off x="-81871" y="1193167"/>
            <a:ext cx="1329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/>
              <a:t>S</a:t>
            </a:r>
            <a:r>
              <a:rPr lang="pt-BR" sz="1200" dirty="0" smtClean="0"/>
              <a:t>: Referencial</a:t>
            </a:r>
            <a:br>
              <a:rPr lang="pt-BR" sz="1200" dirty="0" smtClean="0"/>
            </a:br>
            <a:r>
              <a:rPr lang="pt-BR" sz="1200" dirty="0" smtClean="0"/>
              <a:t>junto ao conjunto</a:t>
            </a:r>
            <a:endParaRPr lang="pt-BR" sz="12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107621" y="881061"/>
            <a:ext cx="957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Módulo 2</a:t>
            </a:r>
            <a:endParaRPr lang="pt-BR" sz="1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/>
              <p:cNvSpPr txBox="1"/>
              <p:nvPr/>
            </p:nvSpPr>
            <p:spPr>
              <a:xfrm>
                <a:off x="967436" y="1998229"/>
                <a:ext cx="487056" cy="3036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5" name="CaixaDe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436" y="1998229"/>
                <a:ext cx="487056" cy="303673"/>
              </a:xfrm>
              <a:prstGeom prst="rect">
                <a:avLst/>
              </a:prstGeom>
              <a:blipFill rotWithShape="0">
                <a:blip r:embed="rId5"/>
                <a:stretch>
                  <a:fillRect l="-13750" t="-42000" r="-7500" b="-26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/>
              <p:cNvSpPr txBox="1"/>
              <p:nvPr/>
            </p:nvSpPr>
            <p:spPr>
              <a:xfrm>
                <a:off x="1820369" y="1965182"/>
                <a:ext cx="488595" cy="3036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1(2)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6" name="CaixaDe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369" y="1965182"/>
                <a:ext cx="488595" cy="303673"/>
              </a:xfrm>
              <a:prstGeom prst="rect">
                <a:avLst/>
              </a:prstGeom>
              <a:blipFill rotWithShape="0">
                <a:blip r:embed="rId6"/>
                <a:stretch>
                  <a:fillRect l="-13750" t="-40000" r="-8750" b="-28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/>
              <p:cNvSpPr txBox="1"/>
              <p:nvPr/>
            </p:nvSpPr>
            <p:spPr>
              <a:xfrm>
                <a:off x="1076897" y="2984691"/>
                <a:ext cx="492379" cy="3036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7" name="CaixaDe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897" y="2984691"/>
                <a:ext cx="492379" cy="303673"/>
              </a:xfrm>
              <a:prstGeom prst="rect">
                <a:avLst/>
              </a:prstGeom>
              <a:blipFill rotWithShape="0">
                <a:blip r:embed="rId7"/>
                <a:stretch>
                  <a:fillRect l="-12500" t="-42857" r="-10000" b="-28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/>
              <p:cNvSpPr txBox="1"/>
              <p:nvPr/>
            </p:nvSpPr>
            <p:spPr>
              <a:xfrm>
                <a:off x="2547998" y="1920210"/>
                <a:ext cx="2178481" cy="3774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1(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1(2)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2(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18" name="CaixaDe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7998" y="1920210"/>
                <a:ext cx="2178481" cy="377476"/>
              </a:xfrm>
              <a:prstGeom prst="rect">
                <a:avLst/>
              </a:prstGeom>
              <a:blipFill>
                <a:blip r:embed="rId8"/>
                <a:stretch>
                  <a:fillRect l="-2521" t="-30645" r="-1961" b="-1451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/>
              <p:cNvSpPr txBox="1"/>
              <p:nvPr/>
            </p:nvSpPr>
            <p:spPr>
              <a:xfrm>
                <a:off x="7985301" y="1830465"/>
                <a:ext cx="751681" cy="5464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9" name="CaixaDe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301" y="1830465"/>
                <a:ext cx="751681" cy="5464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ixaDeTexto 19"/>
              <p:cNvSpPr txBox="1"/>
              <p:nvPr/>
            </p:nvSpPr>
            <p:spPr>
              <a:xfrm>
                <a:off x="6582152" y="2495033"/>
                <a:ext cx="2080826" cy="3398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1(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1(2)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0" name="CaixaDeTex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152" y="2495033"/>
                <a:ext cx="2080826" cy="339837"/>
              </a:xfrm>
              <a:prstGeom prst="rect">
                <a:avLst/>
              </a:prstGeom>
              <a:blipFill>
                <a:blip r:embed="rId10"/>
                <a:stretch>
                  <a:fillRect l="-2053" t="-35714" r="-1760" b="-1428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aixaDeTexto 20"/>
          <p:cNvSpPr txBox="1"/>
          <p:nvPr/>
        </p:nvSpPr>
        <p:spPr>
          <a:xfrm>
            <a:off x="1757974" y="1156727"/>
            <a:ext cx="74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smtClean="0"/>
              <a:t>Módulo 1</a:t>
            </a:r>
            <a:endParaRPr lang="pt-BR" sz="1000" b="1" dirty="0"/>
          </a:p>
        </p:txBody>
      </p:sp>
      <p:pic>
        <p:nvPicPr>
          <p:cNvPr id="22" name="Picture 4" descr="3d Technical Drawing Style Of Two Stage Missiles, Rockets Stock ...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t="50964" r="68286" b="3982"/>
          <a:stretch/>
        </p:blipFill>
        <p:spPr bwMode="auto">
          <a:xfrm rot="5400000">
            <a:off x="3942381" y="-352178"/>
            <a:ext cx="625995" cy="128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3d Technical Drawing Style Of Two Stage Missiles, Rockets Stock ...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t="3540" r="61018" b="48592"/>
          <a:stretch/>
        </p:blipFill>
        <p:spPr bwMode="auto">
          <a:xfrm rot="5400000">
            <a:off x="5179303" y="-302134"/>
            <a:ext cx="806451" cy="136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ixaDeTexto 23"/>
              <p:cNvSpPr txBox="1"/>
              <p:nvPr/>
            </p:nvSpPr>
            <p:spPr>
              <a:xfrm>
                <a:off x="6791185" y="11071"/>
                <a:ext cx="25648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pt-BR" sz="1200" dirty="0"/>
              </a:p>
            </p:txBody>
          </p:sp>
        </mc:Choice>
        <mc:Fallback xmlns="">
          <p:sp>
            <p:nvSpPr>
              <p:cNvPr id="24" name="CaixaDeTexto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185" y="11071"/>
                <a:ext cx="256480" cy="184666"/>
              </a:xfrm>
              <a:prstGeom prst="rect">
                <a:avLst/>
              </a:prstGeom>
              <a:blipFill>
                <a:blip r:embed="rId12"/>
                <a:stretch>
                  <a:fillRect l="-19048" t="-3333" r="-21429" b="-40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ixaDeTexto 24"/>
              <p:cNvSpPr txBox="1"/>
              <p:nvPr/>
            </p:nvSpPr>
            <p:spPr>
              <a:xfrm>
                <a:off x="2993789" y="11071"/>
                <a:ext cx="25648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(2)</m:t>
                      </m:r>
                    </m:oMath>
                  </m:oMathPara>
                </a14:m>
                <a:endParaRPr lang="pt-BR" sz="1200" dirty="0"/>
              </a:p>
            </p:txBody>
          </p:sp>
        </mc:Choice>
        <mc:Fallback xmlns="">
          <p:sp>
            <p:nvSpPr>
              <p:cNvPr id="25" name="CaixaDeTex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3789" y="11071"/>
                <a:ext cx="256480" cy="184666"/>
              </a:xfrm>
              <a:prstGeom prst="rect">
                <a:avLst/>
              </a:prstGeom>
              <a:blipFill>
                <a:blip r:embed="rId13"/>
                <a:stretch>
                  <a:fillRect l="-19048" t="-3333" r="-21429" b="-40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aixaDeTexto 25"/>
          <p:cNvSpPr txBox="1"/>
          <p:nvPr/>
        </p:nvSpPr>
        <p:spPr>
          <a:xfrm>
            <a:off x="5027063" y="1939671"/>
            <a:ext cx="2874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Derivando em função do tempo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ixaDeTexto 26"/>
              <p:cNvSpPr txBox="1"/>
              <p:nvPr/>
            </p:nvSpPr>
            <p:spPr>
              <a:xfrm>
                <a:off x="3801309" y="2381169"/>
                <a:ext cx="2337948" cy="5587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1(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num>
                        <m:den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1(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7" name="CaixaDeTexto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309" y="2381169"/>
                <a:ext cx="2337948" cy="5587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ixaDeTexto 27"/>
              <p:cNvSpPr txBox="1"/>
              <p:nvPr/>
            </p:nvSpPr>
            <p:spPr>
              <a:xfrm>
                <a:off x="3711714" y="3232268"/>
                <a:ext cx="2029530" cy="3398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1(2)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acc>
                                <m:accPr>
                                  <m:chr m:val="⃗"/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8" name="CaixaDeTexto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714" y="3232268"/>
                <a:ext cx="2029530" cy="339837"/>
              </a:xfrm>
              <a:prstGeom prst="rect">
                <a:avLst/>
              </a:prstGeom>
              <a:blipFill>
                <a:blip r:embed="rId15"/>
                <a:stretch>
                  <a:fillRect l="-2102" t="-35714" b="-1428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ixaDeTexto 28"/>
              <p:cNvSpPr txBox="1"/>
              <p:nvPr/>
            </p:nvSpPr>
            <p:spPr>
              <a:xfrm>
                <a:off x="3730991" y="3851502"/>
                <a:ext cx="3824124" cy="2699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1(2)</m:t>
                        </m:r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=(0,25−</m:t>
                    </m:r>
                    <m:d>
                      <m:dPr>
                        <m:ctrlPr>
                          <a:rPr lang="pt-B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−0,167</m:t>
                        </m:r>
                      </m:e>
                    </m:d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)</m:t>
                    </m:r>
                    <m:acc>
                      <m:accPr>
                        <m:chr m:val="⃗"/>
                        <m:ctrlPr>
                          <a:rPr lang="pt-BR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acc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=0,42</m:t>
                    </m:r>
                    <m:acc>
                      <m:accPr>
                        <m:chr m:val="⃗"/>
                        <m:ctrlPr>
                          <a:rPr lang="pt-BR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acc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pt-BR" sz="1600" dirty="0" smtClean="0"/>
                  <a:t>    </a:t>
                </a:r>
                <a:endParaRPr lang="pt-BR" sz="1600" dirty="0"/>
              </a:p>
            </p:txBody>
          </p:sp>
        </mc:Choice>
        <mc:Fallback xmlns="">
          <p:sp>
            <p:nvSpPr>
              <p:cNvPr id="29" name="CaixaDeTexto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991" y="3851502"/>
                <a:ext cx="3824124" cy="269946"/>
              </a:xfrm>
              <a:prstGeom prst="rect">
                <a:avLst/>
              </a:prstGeom>
              <a:blipFill>
                <a:blip r:embed="rId16"/>
                <a:stretch>
                  <a:fillRect l="-1595" t="-34091" b="-25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ixaDeTexto 29"/>
              <p:cNvSpPr txBox="1"/>
              <p:nvPr/>
            </p:nvSpPr>
            <p:spPr>
              <a:xfrm>
                <a:off x="5795003" y="769448"/>
                <a:ext cx="1522789" cy="2659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=0,25 </m:t>
                      </m:r>
                      <m:acc>
                        <m:accPr>
                          <m:chr m:val="⃗"/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acc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30" name="CaixaDeTexto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003" y="769448"/>
                <a:ext cx="1522789" cy="265970"/>
              </a:xfrm>
              <a:prstGeom prst="rect">
                <a:avLst/>
              </a:prstGeom>
              <a:blipFill>
                <a:blip r:embed="rId17"/>
                <a:stretch>
                  <a:fillRect l="-2008" t="-31818" r="-803" b="-25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ixaDeTexto 30"/>
              <p:cNvSpPr txBox="1"/>
              <p:nvPr/>
            </p:nvSpPr>
            <p:spPr>
              <a:xfrm>
                <a:off x="2329079" y="750931"/>
                <a:ext cx="1835374" cy="2659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=−0,167 </m:t>
                      </m:r>
                      <m:acc>
                        <m:accPr>
                          <m:chr m:val="⃗"/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acc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31" name="CaixaDeTexto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079" y="750931"/>
                <a:ext cx="1835374" cy="265970"/>
              </a:xfrm>
              <a:prstGeom prst="rect">
                <a:avLst/>
              </a:prstGeom>
              <a:blipFill>
                <a:blip r:embed="rId18"/>
                <a:stretch>
                  <a:fillRect l="-1329" t="-31818" r="-664" b="-25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ixaDeTexto 32"/>
              <p:cNvSpPr txBox="1"/>
              <p:nvPr/>
            </p:nvSpPr>
            <p:spPr>
              <a:xfrm>
                <a:off x="3730991" y="4408147"/>
                <a:ext cx="1726380" cy="2699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1(2)</m:t>
                        </m:r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=0,42 </m:t>
                    </m:r>
                    <m:acc>
                      <m:accPr>
                        <m:chr m:val="⃗"/>
                        <m:ctrlPr>
                          <a:rPr lang="pt-BR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acc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pt-BR" sz="1600" dirty="0" smtClean="0"/>
                  <a:t>    </a:t>
                </a:r>
                <a:endParaRPr lang="pt-BR" sz="1600" dirty="0"/>
              </a:p>
            </p:txBody>
          </p:sp>
        </mc:Choice>
        <mc:Fallback xmlns="">
          <p:sp>
            <p:nvSpPr>
              <p:cNvPr id="33" name="CaixaDeTexto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991" y="4408147"/>
                <a:ext cx="1726380" cy="269946"/>
              </a:xfrm>
              <a:prstGeom prst="rect">
                <a:avLst/>
              </a:prstGeom>
              <a:blipFill>
                <a:blip r:embed="rId19"/>
                <a:stretch>
                  <a:fillRect l="-3534" t="-31818" b="-2727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4" descr="3d Technical Drawing Style Of Two Stage Missiles, Rockets Stock ...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t="50964" r="68185" b="3982"/>
          <a:stretch/>
        </p:blipFill>
        <p:spPr bwMode="auto">
          <a:xfrm rot="5400000">
            <a:off x="3967840" y="696142"/>
            <a:ext cx="628500" cy="128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3d Technical Drawing Style Of Two Stage Missiles, Rockets Stock ...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t="3540" r="61018" b="48592"/>
          <a:stretch/>
        </p:blipFill>
        <p:spPr bwMode="auto">
          <a:xfrm rot="5400000">
            <a:off x="5206014" y="744933"/>
            <a:ext cx="806451" cy="136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Elipse 37"/>
          <p:cNvSpPr/>
          <p:nvPr/>
        </p:nvSpPr>
        <p:spPr>
          <a:xfrm>
            <a:off x="6518075" y="1393098"/>
            <a:ext cx="131095" cy="11852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ixaDeTexto 40"/>
              <p:cNvSpPr txBox="1"/>
              <p:nvPr/>
            </p:nvSpPr>
            <p:spPr>
              <a:xfrm>
                <a:off x="2128238" y="3461761"/>
                <a:ext cx="2754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1" name="CaixaDeTexto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8238" y="3461761"/>
                <a:ext cx="275401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CaixaDeTexto 31"/>
          <p:cNvSpPr txBox="1"/>
          <p:nvPr/>
        </p:nvSpPr>
        <p:spPr>
          <a:xfrm>
            <a:off x="438822" y="3517655"/>
            <a:ext cx="359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</a:t>
            </a:r>
            <a:endParaRPr lang="pt-BR" dirty="0"/>
          </a:p>
        </p:txBody>
      </p:sp>
      <p:sp>
        <p:nvSpPr>
          <p:cNvPr id="34" name="CaixaDeTexto 33"/>
          <p:cNvSpPr txBox="1"/>
          <p:nvPr/>
        </p:nvSpPr>
        <p:spPr>
          <a:xfrm>
            <a:off x="1491789" y="2620625"/>
            <a:ext cx="541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2</a:t>
            </a:r>
            <a:endParaRPr lang="pt-BR" dirty="0"/>
          </a:p>
        </p:txBody>
      </p:sp>
      <p:sp>
        <p:nvSpPr>
          <p:cNvPr id="42" name="Texto explicativo retangular 41"/>
          <p:cNvSpPr/>
          <p:nvPr/>
        </p:nvSpPr>
        <p:spPr>
          <a:xfrm>
            <a:off x="239868" y="4055113"/>
            <a:ext cx="2493604" cy="759505"/>
          </a:xfrm>
          <a:prstGeom prst="wedgeRectCallout">
            <a:avLst>
              <a:gd name="adj1" fmla="val -32926"/>
              <a:gd name="adj2" fmla="val -83372"/>
            </a:avLst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/>
              <a:t>Esse é o ponto escolhido para referência          antes da explosão</a:t>
            </a:r>
          </a:p>
        </p:txBody>
      </p:sp>
    </p:spTree>
    <p:extLst>
      <p:ext uri="{BB962C8B-B14F-4D97-AF65-F5344CB8AC3E}">
        <p14:creationId xmlns:p14="http://schemas.microsoft.com/office/powerpoint/2010/main" val="373561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48148E-6 L -0.15087 0.002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07407E-6 L 0.15174 0.0021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8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85185E-6 L 0.23107 0.0015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7" y="12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82716E-6 L 0.14514 -3.82716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 animBg="1"/>
      <p:bldP spid="38" grpId="0" animBg="1"/>
      <p:bldP spid="41" grpId="0"/>
      <p:bldP spid="32" grpId="0"/>
      <p:bldP spid="34" grpId="0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19665" y="25048"/>
            <a:ext cx="55547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 smtClean="0">
                <a:solidFill>
                  <a:srgbClr val="0070C0"/>
                </a:solidFill>
              </a:rPr>
              <a:t>6.4 Conservação da Quantidade </a:t>
            </a:r>
            <a:r>
              <a:rPr lang="pt-BR" sz="2000" dirty="0">
                <a:solidFill>
                  <a:srgbClr val="0070C0"/>
                </a:solidFill>
              </a:rPr>
              <a:t>de Movimento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71447" y="420102"/>
            <a:ext cx="3479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Sistema isolado em qualquer instante</a:t>
            </a:r>
          </a:p>
          <a:p>
            <a:pPr algn="ctr"/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Exemplo: Colisão destes dois corpos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rupo 50"/>
          <p:cNvGrpSpPr/>
          <p:nvPr/>
        </p:nvGrpSpPr>
        <p:grpSpPr>
          <a:xfrm>
            <a:off x="1282841" y="1396427"/>
            <a:ext cx="7726902" cy="613865"/>
            <a:chOff x="1282841" y="1396427"/>
            <a:chExt cx="7726902" cy="613865"/>
          </a:xfrm>
        </p:grpSpPr>
        <p:sp>
          <p:nvSpPr>
            <p:cNvPr id="6" name="CaixaDeTexto 5"/>
            <p:cNvSpPr txBox="1"/>
            <p:nvPr/>
          </p:nvSpPr>
          <p:spPr>
            <a:xfrm>
              <a:off x="1282841" y="1513875"/>
              <a:ext cx="21069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Pela 2</a:t>
              </a:r>
              <a:r>
                <a:rPr lang="pt-BR" sz="16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pt-BR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lei de Newton:</a:t>
              </a:r>
              <a:endParaRPr lang="pt-BR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CaixaDeTexto 6"/>
                <p:cNvSpPr txBox="1"/>
                <p:nvPr/>
              </p:nvSpPr>
              <p:spPr>
                <a:xfrm>
                  <a:off x="3389779" y="1396427"/>
                  <a:ext cx="2739660" cy="6085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𝑟𝑒𝑠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1(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b>
                            </m:s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</m:nary>
                        <m:f>
                          <m:f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7" name="CaixaDeTexto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9779" y="1396427"/>
                  <a:ext cx="2739660" cy="608500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aixaDeTexto 7"/>
                <p:cNvSpPr txBox="1"/>
                <p:nvPr/>
              </p:nvSpPr>
              <p:spPr>
                <a:xfrm>
                  <a:off x="6251104" y="1401792"/>
                  <a:ext cx="2758639" cy="6085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𝑟𝑒𝑠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2(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b>
                            </m:s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</m:nary>
                        <m:f>
                          <m:f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8" name="CaixaDeTexto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1104" y="1401792"/>
                  <a:ext cx="2758639" cy="60850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upo 52"/>
          <p:cNvGrpSpPr/>
          <p:nvPr/>
        </p:nvGrpSpPr>
        <p:grpSpPr>
          <a:xfrm>
            <a:off x="119665" y="2549289"/>
            <a:ext cx="7434175" cy="790471"/>
            <a:chOff x="119665" y="2549289"/>
            <a:chExt cx="7434175" cy="7904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aixaDeTexto 9"/>
                <p:cNvSpPr txBox="1"/>
                <p:nvPr/>
              </p:nvSpPr>
              <p:spPr>
                <a:xfrm>
                  <a:off x="119665" y="2594472"/>
                  <a:ext cx="3659848" cy="5962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Antes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depois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da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colis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ã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o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b>
                            </m:s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acc>
                          </m:e>
                        </m:nary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0" name="CaixaDeTexto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665" y="2594472"/>
                  <a:ext cx="3659848" cy="59625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aixaDeTexto 10"/>
                <p:cNvSpPr txBox="1"/>
                <p:nvPr/>
              </p:nvSpPr>
              <p:spPr>
                <a:xfrm>
                  <a:off x="3789095" y="2615508"/>
                  <a:ext cx="1126334" cy="5962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2(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b>
                            </m:s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acc>
                          </m:e>
                        </m:nary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1" name="CaixaDeTexto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9095" y="2615508"/>
                  <a:ext cx="1126334" cy="59625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5" name="Agrupar 14"/>
            <p:cNvGrpSpPr/>
            <p:nvPr/>
          </p:nvGrpSpPr>
          <p:grpSpPr>
            <a:xfrm>
              <a:off x="5133720" y="2549289"/>
              <a:ext cx="2420120" cy="790471"/>
              <a:chOff x="6500816" y="3347442"/>
              <a:chExt cx="1987017" cy="887816"/>
            </a:xfrm>
          </p:grpSpPr>
          <p:sp>
            <p:nvSpPr>
              <p:cNvPr id="13" name="Retângulo com Único Canto Aparado e Arredondado 12"/>
              <p:cNvSpPr/>
              <p:nvPr/>
            </p:nvSpPr>
            <p:spPr>
              <a:xfrm>
                <a:off x="6500816" y="3347442"/>
                <a:ext cx="1987017" cy="790471"/>
              </a:xfrm>
              <a:prstGeom prst="snipRoundRect">
                <a:avLst/>
              </a:prstGeom>
              <a:solidFill>
                <a:srgbClr val="FFFF00"/>
              </a:solidFill>
              <a:ln>
                <a:solidFill>
                  <a:srgbClr val="4D4D4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" name="CaixaDeTexto 13"/>
              <p:cNvSpPr txBox="1"/>
              <p:nvPr/>
            </p:nvSpPr>
            <p:spPr>
              <a:xfrm>
                <a:off x="6547383" y="3404261"/>
                <a:ext cx="18938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Nenhuma força externa age nos dois corpos</a:t>
                </a:r>
                <a:endParaRPr lang="pt-BR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56" name="Grupo 55"/>
          <p:cNvGrpSpPr/>
          <p:nvPr/>
        </p:nvGrpSpPr>
        <p:grpSpPr>
          <a:xfrm>
            <a:off x="185027" y="4001364"/>
            <a:ext cx="8669275" cy="524759"/>
            <a:chOff x="185027" y="4001364"/>
            <a:chExt cx="8669275" cy="5247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CaixaDeTexto 18"/>
                <p:cNvSpPr txBox="1"/>
                <p:nvPr/>
              </p:nvSpPr>
              <p:spPr>
                <a:xfrm>
                  <a:off x="185027" y="4157700"/>
                  <a:ext cx="3130793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p>
                        </m:sSup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𝐿𝑒𝑖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𝑑𝑒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𝑁𝑒𝑤𝑡𝑜𝑛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 (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çã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𝑟𝑒𝑎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çã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9" name="CaixaDeTexto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027" y="4157700"/>
                  <a:ext cx="3130793" cy="24622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778" r="-1751" b="-375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CaixaDeTexto 19"/>
                <p:cNvSpPr txBox="1"/>
                <p:nvPr/>
              </p:nvSpPr>
              <p:spPr>
                <a:xfrm>
                  <a:off x="3687419" y="4110978"/>
                  <a:ext cx="1293303" cy="30553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(2)</m:t>
                            </m:r>
                          </m:sub>
                        </m:sSub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=−</m:t>
                            </m:r>
                            <m:acc>
                              <m:accPr>
                                <m:chr m:val="⃗"/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2(1)</m:t>
                            </m:r>
                          </m:sub>
                        </m:sSub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20" name="CaixaDeTexto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7419" y="4110978"/>
                  <a:ext cx="1293303" cy="305533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2830" t="-30000" r="-1887" b="-22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CaixaDeTexto 20"/>
                <p:cNvSpPr txBox="1"/>
                <p:nvPr/>
              </p:nvSpPr>
              <p:spPr>
                <a:xfrm>
                  <a:off x="5352321" y="4142727"/>
                  <a:ext cx="1350113" cy="3071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(2)</m:t>
                            </m:r>
                          </m:sub>
                        </m:sSub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acc>
                              <m:accPr>
                                <m:chr m:val="⃗"/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2(1)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acc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21" name="CaixaDeTexto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2321" y="4142727"/>
                  <a:ext cx="1350113" cy="30713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2262" t="-30000" r="-2715" b="-22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CaixaDeTexto 21"/>
                <p:cNvSpPr txBox="1"/>
                <p:nvPr/>
              </p:nvSpPr>
              <p:spPr>
                <a:xfrm>
                  <a:off x="6938201" y="4001364"/>
                  <a:ext cx="1916101" cy="524759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portanto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,  </m:t>
                        </m:r>
                        <m:f>
                          <m:f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acc>
                              <m:accPr>
                                <m:chr m:val="⃗"/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</m:acc>
                          </m:num>
                          <m:den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acc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22" name="CaixaDeTexto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8201" y="4001364"/>
                  <a:ext cx="1916101" cy="52475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/>
              <p:cNvSpPr txBox="1"/>
              <p:nvPr/>
            </p:nvSpPr>
            <p:spPr>
              <a:xfrm>
                <a:off x="658562" y="4547081"/>
                <a:ext cx="5574475" cy="31059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é 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uma</m:t>
                      </m:r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constante</m:t>
                      </m:r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do</m:t>
                      </m:r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movimento</m:t>
                      </m:r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de</m:t>
                      </m:r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um</m:t>
                      </m:r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sistema</m:t>
                      </m:r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isolado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3" name="CaixaDeTex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562" y="4547081"/>
                <a:ext cx="5574475" cy="310598"/>
              </a:xfrm>
              <a:prstGeom prst="rect">
                <a:avLst/>
              </a:prstGeom>
              <a:blipFill rotWithShape="0">
                <a:blip r:embed="rId10"/>
                <a:stretch>
                  <a:fillRect l="-328" r="-875" b="-980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upo 56"/>
          <p:cNvGrpSpPr/>
          <p:nvPr/>
        </p:nvGrpSpPr>
        <p:grpSpPr>
          <a:xfrm>
            <a:off x="4552865" y="3294704"/>
            <a:ext cx="3944955" cy="616131"/>
            <a:chOff x="4552865" y="3294704"/>
            <a:chExt cx="3944955" cy="6161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CaixaDeTexto 16"/>
                <p:cNvSpPr txBox="1"/>
                <p:nvPr/>
              </p:nvSpPr>
              <p:spPr>
                <a:xfrm>
                  <a:off x="5331377" y="3294704"/>
                  <a:ext cx="3161698" cy="30553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No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corpo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1(2)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devido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ao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corpo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7" name="CaixaDeTexto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1377" y="3294704"/>
                  <a:ext cx="3161698" cy="305533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965" t="-29412" r="-965" b="-19608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aixaDeTexto 17"/>
                <p:cNvSpPr txBox="1"/>
                <p:nvPr/>
              </p:nvSpPr>
              <p:spPr>
                <a:xfrm>
                  <a:off x="5331377" y="3605302"/>
                  <a:ext cx="3166443" cy="30553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No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corpo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2 </m:t>
                        </m:r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2(1)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devido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ao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corpo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8" name="CaixaDeTexto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1377" y="3605302"/>
                  <a:ext cx="3166443" cy="305533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963" t="-29412" r="-771" b="-19608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Seta para a Direita 24"/>
            <p:cNvSpPr/>
            <p:nvPr/>
          </p:nvSpPr>
          <p:spPr>
            <a:xfrm>
              <a:off x="4552865" y="3622001"/>
              <a:ext cx="488731" cy="125836"/>
            </a:xfrm>
            <a:prstGeom prst="rightArrow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2" name="Elipse 11"/>
          <p:cNvSpPr/>
          <p:nvPr/>
        </p:nvSpPr>
        <p:spPr>
          <a:xfrm>
            <a:off x="369792" y="438904"/>
            <a:ext cx="295818" cy="31786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1</a:t>
            </a:r>
            <a:endParaRPr lang="pt-BR" dirty="0"/>
          </a:p>
        </p:txBody>
      </p:sp>
      <p:sp>
        <p:nvSpPr>
          <p:cNvPr id="26" name="Elipse 25"/>
          <p:cNvSpPr/>
          <p:nvPr/>
        </p:nvSpPr>
        <p:spPr>
          <a:xfrm>
            <a:off x="362744" y="1072266"/>
            <a:ext cx="295818" cy="317869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2</a:t>
            </a:r>
            <a:endParaRPr lang="pt-BR" dirty="0"/>
          </a:p>
        </p:txBody>
      </p:sp>
      <p:cxnSp>
        <p:nvCxnSpPr>
          <p:cNvPr id="28" name="Conector de seta reta 27"/>
          <p:cNvCxnSpPr>
            <a:stCxn id="12" idx="5"/>
          </p:cNvCxnSpPr>
          <p:nvPr/>
        </p:nvCxnSpPr>
        <p:spPr>
          <a:xfrm>
            <a:off x="622288" y="710222"/>
            <a:ext cx="434352" cy="254832"/>
          </a:xfrm>
          <a:prstGeom prst="straightConnector1">
            <a:avLst/>
          </a:prstGeom>
          <a:ln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/>
          <p:cNvCxnSpPr>
            <a:stCxn id="26" idx="6"/>
          </p:cNvCxnSpPr>
          <p:nvPr/>
        </p:nvCxnSpPr>
        <p:spPr>
          <a:xfrm flipV="1">
            <a:off x="658562" y="1117454"/>
            <a:ext cx="398078" cy="113747"/>
          </a:xfrm>
          <a:prstGeom prst="straightConnector1">
            <a:avLst/>
          </a:prstGeom>
          <a:ln>
            <a:solidFill>
              <a:srgbClr val="0070C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tângulo 31"/>
              <p:cNvSpPr/>
              <p:nvPr/>
            </p:nvSpPr>
            <p:spPr>
              <a:xfrm>
                <a:off x="630467" y="441549"/>
                <a:ext cx="471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2" name="Retângulo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67" y="441549"/>
                <a:ext cx="471731" cy="369332"/>
              </a:xfrm>
              <a:prstGeom prst="rect">
                <a:avLst/>
              </a:prstGeom>
              <a:blipFill rotWithShape="0">
                <a:blip r:embed="rId13"/>
                <a:stretch>
                  <a:fillRect t="-21311" r="-23077" b="-819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tângulo 32"/>
              <p:cNvSpPr/>
              <p:nvPr/>
            </p:nvSpPr>
            <p:spPr>
              <a:xfrm>
                <a:off x="640312" y="1158641"/>
                <a:ext cx="47705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3" name="Retângulo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312" y="1158641"/>
                <a:ext cx="477054" cy="369332"/>
              </a:xfrm>
              <a:prstGeom prst="rect">
                <a:avLst/>
              </a:prstGeom>
              <a:blipFill rotWithShape="0">
                <a:blip r:embed="rId14"/>
                <a:stretch>
                  <a:fillRect t="-21311" r="-25641" b="-819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upo 47"/>
          <p:cNvGrpSpPr/>
          <p:nvPr/>
        </p:nvGrpSpPr>
        <p:grpSpPr>
          <a:xfrm>
            <a:off x="76358" y="1598873"/>
            <a:ext cx="1206484" cy="746316"/>
            <a:chOff x="76358" y="1598873"/>
            <a:chExt cx="1206484" cy="7463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tângulo 33"/>
                <p:cNvSpPr/>
                <p:nvPr/>
              </p:nvSpPr>
              <p:spPr>
                <a:xfrm>
                  <a:off x="76358" y="1598873"/>
                  <a:ext cx="119584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b>
                          <m:sSub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34" name="Retângulo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58" y="1598873"/>
                  <a:ext cx="1195840" cy="36933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t="-21311" r="-12755" b="-819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tângulo 34"/>
                <p:cNvSpPr/>
                <p:nvPr/>
              </p:nvSpPr>
              <p:spPr>
                <a:xfrm>
                  <a:off x="76358" y="1975857"/>
                  <a:ext cx="120648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b>
                          <m:sSub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35" name="Retângulo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58" y="1975857"/>
                  <a:ext cx="1206484" cy="3693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t="-21311" r="-12690" b="-819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upo 54"/>
          <p:cNvGrpSpPr/>
          <p:nvPr/>
        </p:nvGrpSpPr>
        <p:grpSpPr>
          <a:xfrm>
            <a:off x="267962" y="3121143"/>
            <a:ext cx="3576786" cy="1100613"/>
            <a:chOff x="267962" y="3121143"/>
            <a:chExt cx="3576786" cy="11006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CaixaDeTexto 15"/>
                <p:cNvSpPr txBox="1"/>
                <p:nvPr/>
              </p:nvSpPr>
              <p:spPr>
                <a:xfrm>
                  <a:off x="267962" y="3587023"/>
                  <a:ext cx="1577355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pt-BR" sz="1600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urante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colis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ã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o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6" name="CaixaDeTexto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962" y="3587023"/>
                  <a:ext cx="1577355" cy="246221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l="-2317" r="-2317" b="-731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4" name="Grupo 53"/>
            <p:cNvGrpSpPr/>
            <p:nvPr/>
          </p:nvGrpSpPr>
          <p:grpSpPr>
            <a:xfrm>
              <a:off x="1971675" y="3121143"/>
              <a:ext cx="1873073" cy="1100613"/>
              <a:chOff x="1971675" y="3121143"/>
              <a:chExt cx="1873073" cy="1100613"/>
            </a:xfrm>
          </p:grpSpPr>
          <p:sp>
            <p:nvSpPr>
              <p:cNvPr id="38" name="Elipse 37"/>
              <p:cNvSpPr/>
              <p:nvPr/>
            </p:nvSpPr>
            <p:spPr>
              <a:xfrm>
                <a:off x="2822015" y="3377455"/>
                <a:ext cx="295818" cy="31786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 smtClean="0"/>
                  <a:t>1</a:t>
                </a:r>
                <a:endParaRPr lang="pt-BR" dirty="0"/>
              </a:p>
            </p:txBody>
          </p:sp>
          <p:sp>
            <p:nvSpPr>
              <p:cNvPr id="39" name="Elipse 38"/>
              <p:cNvSpPr/>
              <p:nvPr/>
            </p:nvSpPr>
            <p:spPr>
              <a:xfrm>
                <a:off x="2667058" y="3633767"/>
                <a:ext cx="295818" cy="317869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 smtClean="0"/>
                  <a:t>2</a:t>
                </a:r>
                <a:endParaRPr lang="pt-BR" dirty="0"/>
              </a:p>
            </p:txBody>
          </p:sp>
          <p:cxnSp>
            <p:nvCxnSpPr>
              <p:cNvPr id="40" name="Conector de seta reta 39"/>
              <p:cNvCxnSpPr/>
              <p:nvPr/>
            </p:nvCxnSpPr>
            <p:spPr>
              <a:xfrm flipV="1">
                <a:off x="3063173" y="3121143"/>
                <a:ext cx="372133" cy="3696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ector de seta reta 41"/>
              <p:cNvCxnSpPr/>
              <p:nvPr/>
            </p:nvCxnSpPr>
            <p:spPr>
              <a:xfrm flipH="1">
                <a:off x="2363108" y="3852144"/>
                <a:ext cx="372133" cy="3696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etângulo 42"/>
                  <p:cNvSpPr/>
                  <p:nvPr/>
                </p:nvSpPr>
                <p:spPr>
                  <a:xfrm>
                    <a:off x="3139298" y="3257600"/>
                    <a:ext cx="705450" cy="43595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1(2)</m:t>
                              </m:r>
                            </m:sub>
                          </m:sSub>
                        </m:oMath>
                      </m:oMathPara>
                    </a14:m>
                    <a:endParaRPr lang="pt-BR" dirty="0"/>
                  </a:p>
                </p:txBody>
              </p:sp>
            </mc:Choice>
            <mc:Fallback xmlns="">
              <p:sp>
                <p:nvSpPr>
                  <p:cNvPr id="43" name="Retângulo 4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39298" y="3257600"/>
                    <a:ext cx="705450" cy="435953"/>
                  </a:xfrm>
                  <a:prstGeom prst="rect">
                    <a:avLst/>
                  </a:prstGeom>
                  <a:blipFill rotWithShape="0">
                    <a:blip r:embed="rId18"/>
                    <a:stretch>
                      <a:fillRect t="-19444" b="-6944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Retângulo 43"/>
                  <p:cNvSpPr/>
                  <p:nvPr/>
                </p:nvSpPr>
                <p:spPr>
                  <a:xfrm>
                    <a:off x="1971675" y="3598466"/>
                    <a:ext cx="710772" cy="43595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oMath>
                      </m:oMathPara>
                    </a14:m>
                    <a:endParaRPr lang="pt-BR" dirty="0"/>
                  </a:p>
                </p:txBody>
              </p:sp>
            </mc:Choice>
            <mc:Fallback xmlns="">
              <p:sp>
                <p:nvSpPr>
                  <p:cNvPr id="44" name="Retângulo 4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71675" y="3598466"/>
                    <a:ext cx="710772" cy="435953"/>
                  </a:xfrm>
                  <a:prstGeom prst="rect">
                    <a:avLst/>
                  </a:prstGeom>
                  <a:blipFill rotWithShape="0">
                    <a:blip r:embed="rId19"/>
                    <a:stretch>
                      <a:fillRect t="-19444" b="-6944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2" name="Grupo 51"/>
          <p:cNvGrpSpPr/>
          <p:nvPr/>
        </p:nvGrpSpPr>
        <p:grpSpPr>
          <a:xfrm>
            <a:off x="1657390" y="1933807"/>
            <a:ext cx="4276114" cy="647485"/>
            <a:chOff x="1657390" y="1933807"/>
            <a:chExt cx="4276114" cy="6474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aixaDeTexto 8"/>
                <p:cNvSpPr txBox="1"/>
                <p:nvPr/>
              </p:nvSpPr>
              <p:spPr>
                <a:xfrm>
                  <a:off x="3748355" y="1933807"/>
                  <a:ext cx="2185149" cy="64748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acc>
                              <m:accPr>
                                <m:chr m:val="⃗"/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</m:acc>
                          </m:num>
                          <m:den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1(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b>
                            </m:s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e>
                        </m:nary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2(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9" name="CaixaDeTexto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8355" y="1933807"/>
                  <a:ext cx="2185149" cy="647485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CaixaDeTexto 44"/>
            <p:cNvSpPr txBox="1"/>
            <p:nvPr/>
          </p:nvSpPr>
          <p:spPr>
            <a:xfrm>
              <a:off x="1657390" y="2082800"/>
              <a:ext cx="21221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 smtClean="0"/>
                <a:t>Substituindo em (1) </a:t>
              </a:r>
              <a:endParaRPr lang="pt-BR" sz="1600" dirty="0"/>
            </a:p>
          </p:txBody>
        </p:sp>
      </p:grpSp>
      <p:grpSp>
        <p:nvGrpSpPr>
          <p:cNvPr id="50" name="Grupo 49"/>
          <p:cNvGrpSpPr/>
          <p:nvPr/>
        </p:nvGrpSpPr>
        <p:grpSpPr>
          <a:xfrm>
            <a:off x="1198586" y="922064"/>
            <a:ext cx="7329589" cy="524759"/>
            <a:chOff x="1198586" y="922064"/>
            <a:chExt cx="7329589" cy="5247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CaixaDeTexto 4"/>
                <p:cNvSpPr txBox="1"/>
                <p:nvPr/>
              </p:nvSpPr>
              <p:spPr>
                <a:xfrm>
                  <a:off x="6399653" y="922064"/>
                  <a:ext cx="1477776" cy="5247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acc>
                              <m:accPr>
                                <m:chr m:val="⃗"/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</m:acc>
                          </m:num>
                          <m:den>
                            <m:r>
                              <a:rPr lang="pt-BR" sz="160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r>
                              <a:rPr lang="pt-BR" sz="160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pt-BR" sz="160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5" name="CaixaDeTexto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9653" y="922064"/>
                  <a:ext cx="1477776" cy="524759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CaixaDeTexto 36"/>
            <p:cNvSpPr txBox="1"/>
            <p:nvPr/>
          </p:nvSpPr>
          <p:spPr>
            <a:xfrm>
              <a:off x="1198586" y="1086942"/>
              <a:ext cx="52518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 smtClean="0"/>
                <a:t>A fim de saber como ela muda no tempo, calculamos</a:t>
              </a:r>
              <a:endParaRPr lang="pt-BR" sz="1600" dirty="0"/>
            </a:p>
          </p:txBody>
        </p:sp>
        <p:sp>
          <p:nvSpPr>
            <p:cNvPr id="46" name="CaixaDeTexto 45"/>
            <p:cNvSpPr txBox="1"/>
            <p:nvPr/>
          </p:nvSpPr>
          <p:spPr>
            <a:xfrm>
              <a:off x="7983426" y="1004561"/>
              <a:ext cx="5447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(2)</a:t>
              </a:r>
              <a:endParaRPr lang="pt-BR" dirty="0"/>
            </a:p>
          </p:txBody>
        </p:sp>
      </p:grpSp>
      <p:grpSp>
        <p:nvGrpSpPr>
          <p:cNvPr id="49" name="Grupo 48"/>
          <p:cNvGrpSpPr/>
          <p:nvPr/>
        </p:nvGrpSpPr>
        <p:grpSpPr>
          <a:xfrm>
            <a:off x="4406810" y="505485"/>
            <a:ext cx="4737190" cy="374057"/>
            <a:chOff x="4406810" y="505485"/>
            <a:chExt cx="4737190" cy="3740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CaixaDeTexto 3"/>
                <p:cNvSpPr txBox="1"/>
                <p:nvPr/>
              </p:nvSpPr>
              <p:spPr>
                <a:xfrm>
                  <a:off x="7646895" y="572139"/>
                  <a:ext cx="1102288" cy="276166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4" name="CaixaDeTexto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6895" y="572139"/>
                  <a:ext cx="1102288" cy="276166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 l="-2762" t="-35556" r="-20442" b="-24444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CaixaDeTexto 35"/>
            <p:cNvSpPr txBox="1"/>
            <p:nvPr/>
          </p:nvSpPr>
          <p:spPr>
            <a:xfrm>
              <a:off x="4406810" y="540988"/>
              <a:ext cx="33440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 smtClean="0"/>
                <a:t>A quantidade de movimento total é</a:t>
              </a:r>
              <a:endParaRPr lang="pt-BR" sz="1600" dirty="0"/>
            </a:p>
          </p:txBody>
        </p:sp>
        <p:sp>
          <p:nvSpPr>
            <p:cNvPr id="47" name="CaixaDeTexto 46"/>
            <p:cNvSpPr txBox="1"/>
            <p:nvPr/>
          </p:nvSpPr>
          <p:spPr>
            <a:xfrm>
              <a:off x="8687321" y="505485"/>
              <a:ext cx="4566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 smtClean="0"/>
                <a:t>(1)</a:t>
              </a:r>
              <a:endParaRPr lang="pt-B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9508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19665" y="0"/>
            <a:ext cx="5519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rgbClr val="0070C0"/>
                </a:solidFill>
              </a:rPr>
              <a:t>Lei da Conservação da Quantidade </a:t>
            </a:r>
            <a:r>
              <a:rPr lang="pt-BR" dirty="0">
                <a:solidFill>
                  <a:srgbClr val="0070C0"/>
                </a:solidFill>
              </a:rPr>
              <a:t>de Movimento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/>
              <p:cNvSpPr txBox="1"/>
              <p:nvPr/>
            </p:nvSpPr>
            <p:spPr>
              <a:xfrm>
                <a:off x="355366" y="563296"/>
                <a:ext cx="779893" cy="31059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366" y="563296"/>
                <a:ext cx="779893" cy="310598"/>
              </a:xfrm>
              <a:prstGeom prst="rect">
                <a:avLst/>
              </a:prstGeom>
              <a:blipFill>
                <a:blip r:embed="rId2"/>
                <a:stretch>
                  <a:fillRect l="-5469" r="-6250" b="-980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ta para a Direita 3"/>
          <p:cNvSpPr/>
          <p:nvPr/>
        </p:nvSpPr>
        <p:spPr>
          <a:xfrm>
            <a:off x="1506507" y="655677"/>
            <a:ext cx="488731" cy="125836"/>
          </a:xfrm>
          <a:prstGeom prst="rightArrow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/>
              <p:cNvSpPr txBox="1"/>
              <p:nvPr/>
            </p:nvSpPr>
            <p:spPr>
              <a:xfrm>
                <a:off x="2370664" y="563296"/>
                <a:ext cx="776944" cy="3391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5" name="CaixaDe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0664" y="563296"/>
                <a:ext cx="776944" cy="339195"/>
              </a:xfrm>
              <a:prstGeom prst="rect">
                <a:avLst/>
              </a:prstGeom>
              <a:blipFill>
                <a:blip r:embed="rId3"/>
                <a:stretch>
                  <a:fillRect l="-6299" r="-4724" b="-2321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3" t="4604" r="62518" b="64350"/>
          <a:stretch/>
        </p:blipFill>
        <p:spPr>
          <a:xfrm>
            <a:off x="4941231" y="418813"/>
            <a:ext cx="2819360" cy="22329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3304279" y="967989"/>
                <a:ext cx="1415067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4279" y="967989"/>
                <a:ext cx="1415067" cy="310598"/>
              </a:xfrm>
              <a:prstGeom prst="rect">
                <a:avLst/>
              </a:prstGeom>
              <a:blipFill>
                <a:blip r:embed="rId5"/>
                <a:stretch>
                  <a:fillRect l="-3017" t="-29412" r="-13362" b="-2549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3304279" y="2065854"/>
                <a:ext cx="1522340" cy="3391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4279" y="2065854"/>
                <a:ext cx="1522340" cy="339195"/>
              </a:xfrm>
              <a:prstGeom prst="rect">
                <a:avLst/>
              </a:prstGeom>
              <a:blipFill>
                <a:blip r:embed="rId6"/>
                <a:stretch>
                  <a:fillRect l="-2800" t="-26786" r="-9600" b="-2321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ixaDeTexto 9"/>
          <p:cNvSpPr txBox="1"/>
          <p:nvPr/>
        </p:nvSpPr>
        <p:spPr>
          <a:xfrm>
            <a:off x="270118" y="2811835"/>
            <a:ext cx="3071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 Geral 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eta para a Direita 10"/>
          <p:cNvSpPr/>
          <p:nvPr/>
        </p:nvSpPr>
        <p:spPr>
          <a:xfrm>
            <a:off x="2390664" y="2919940"/>
            <a:ext cx="488731" cy="125836"/>
          </a:xfrm>
          <a:prstGeom prst="rightArrow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3250642" y="2663299"/>
            <a:ext cx="4818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Simetria da natureza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Simetria de translação  </a:t>
            </a:r>
            <a:r>
              <a:rPr lang="pt-BR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ESPACIAL   </a:t>
            </a:r>
            <a:endParaRPr lang="pt-BR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6854" y="3369709"/>
            <a:ext cx="8929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Quando a resultante das forças externas for nula, a quantidade de movimento total do sistema permanecerá constante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620399" y="4476897"/>
            <a:ext cx="529819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Válida em qualquer sistema de referência INERCIAL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/>
              <p:cNvSpPr txBox="1"/>
              <p:nvPr/>
            </p:nvSpPr>
            <p:spPr>
              <a:xfrm>
                <a:off x="1091585" y="3968786"/>
                <a:ext cx="829843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𝑐𝑡𝑒</m:t>
                          </m:r>
                        </m:e>
                      </m:ac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5" name="CaixaDe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585" y="3968786"/>
                <a:ext cx="829843" cy="310598"/>
              </a:xfrm>
              <a:prstGeom prst="rect">
                <a:avLst/>
              </a:prstGeom>
              <a:blipFill rotWithShape="0">
                <a:blip r:embed="rId7"/>
                <a:stretch>
                  <a:fillRect l="-5147" r="-5147" b="-980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/>
              <p:cNvSpPr txBox="1"/>
              <p:nvPr/>
            </p:nvSpPr>
            <p:spPr>
              <a:xfrm>
                <a:off x="2852998" y="3968786"/>
                <a:ext cx="1658852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 é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𝑣𝑒𝑡𝑜𝑟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𝑙𝑜𝑔𝑜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7" name="CaixaDe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2998" y="3968786"/>
                <a:ext cx="1658852" cy="310598"/>
              </a:xfrm>
              <a:prstGeom prst="rect">
                <a:avLst/>
              </a:prstGeom>
              <a:blipFill>
                <a:blip r:embed="rId8"/>
                <a:stretch>
                  <a:fillRect l="-2574" r="-1103" b="-3333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/>
              <p:cNvSpPr txBox="1"/>
              <p:nvPr/>
            </p:nvSpPr>
            <p:spPr>
              <a:xfrm>
                <a:off x="4584661" y="3980456"/>
                <a:ext cx="3276859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𝑐𝑡𝑒𝑥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;  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𝑐𝑡𝑒𝑦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; 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𝑐𝑡𝑒𝑧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8" name="CaixaDe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4661" y="3980456"/>
                <a:ext cx="3276859" cy="298928"/>
              </a:xfrm>
              <a:prstGeom prst="rect">
                <a:avLst/>
              </a:prstGeom>
              <a:blipFill rotWithShape="0">
                <a:blip r:embed="rId9"/>
                <a:stretch>
                  <a:fillRect l="-743" b="-2040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844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/>
      <p:bldP spid="9" grpId="0"/>
      <p:bldP spid="10" grpId="0"/>
      <p:bldP spid="11" grpId="0" animBg="1"/>
      <p:bldP spid="12" grpId="0"/>
      <p:bldP spid="13" grpId="0"/>
      <p:bldP spid="14" grpId="0" animBg="1"/>
      <p:bldP spid="15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19665" y="0"/>
            <a:ext cx="3172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rgbClr val="0070C0"/>
                </a:solidFill>
              </a:rPr>
              <a:t>6.5 Colisão entre dois corpos</a:t>
            </a:r>
            <a:endParaRPr lang="pt-BR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/>
              <p:cNvSpPr txBox="1"/>
              <p:nvPr/>
            </p:nvSpPr>
            <p:spPr>
              <a:xfrm>
                <a:off x="651930" y="698762"/>
                <a:ext cx="1034257" cy="45224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930" y="698762"/>
                <a:ext cx="1034257" cy="4522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7" t="56300" r="44056" b="11685"/>
          <a:stretch/>
        </p:blipFill>
        <p:spPr>
          <a:xfrm>
            <a:off x="2057901" y="431800"/>
            <a:ext cx="4460289" cy="438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4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8792" y="-148662"/>
            <a:ext cx="1821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0070C0"/>
                </a:solidFill>
              </a:rPr>
              <a:t>Avisos</a:t>
            </a:r>
            <a:endParaRPr lang="pt-BR" sz="3600" dirty="0">
              <a:solidFill>
                <a:srgbClr val="0070C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148236" y="795737"/>
            <a:ext cx="627166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Leitura das seções 6.1, 6.2, 6.3, 6.4 e 6.5 do HRK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Fazer os exercícios da lista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Questionário 1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Analisar os dados do experimento online (Colisões 1D) e entregar o relatório até dia 30 de agosto. 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Leitura do texto de matemática (CMB)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Participar das monitorias online</a:t>
            </a:r>
          </a:p>
        </p:txBody>
      </p:sp>
    </p:spTree>
    <p:extLst>
      <p:ext uri="{BB962C8B-B14F-4D97-AF65-F5344CB8AC3E}">
        <p14:creationId xmlns:p14="http://schemas.microsoft.com/office/powerpoint/2010/main" val="144102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59402" y="67218"/>
            <a:ext cx="4211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rgbClr val="0070C0"/>
                </a:solidFill>
              </a:rPr>
              <a:t>Colisão </a:t>
            </a:r>
            <a:r>
              <a:rPr lang="pt-BR" dirty="0">
                <a:solidFill>
                  <a:srgbClr val="0070C0"/>
                </a:solidFill>
              </a:rPr>
              <a:t>entre dois </a:t>
            </a:r>
            <a:r>
              <a:rPr lang="pt-BR" dirty="0" smtClean="0">
                <a:solidFill>
                  <a:srgbClr val="0070C0"/>
                </a:solidFill>
              </a:rPr>
              <a:t>corpos – Caso Geral</a:t>
            </a:r>
            <a:endParaRPr lang="pt-BR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/>
              <p:cNvSpPr txBox="1"/>
              <p:nvPr/>
            </p:nvSpPr>
            <p:spPr>
              <a:xfrm>
                <a:off x="702730" y="608379"/>
                <a:ext cx="1034257" cy="45224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730" y="608379"/>
                <a:ext cx="1034257" cy="4522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2421300" y="680493"/>
                <a:ext cx="3437801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1300" y="680493"/>
                <a:ext cx="3437801" cy="299249"/>
              </a:xfrm>
              <a:prstGeom prst="rect">
                <a:avLst/>
              </a:prstGeom>
              <a:blipFill>
                <a:blip r:embed="rId3"/>
                <a:stretch>
                  <a:fillRect t="-42857" r="-2837" b="-28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310271" y="1313119"/>
                <a:ext cx="3047308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271" y="1313119"/>
                <a:ext cx="3047308" cy="299249"/>
              </a:xfrm>
              <a:prstGeom prst="rect">
                <a:avLst/>
              </a:prstGeom>
              <a:blipFill>
                <a:blip r:embed="rId4"/>
                <a:stretch>
                  <a:fillRect l="-400" t="-40816" r="-2400" b="-28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3655284" y="1304562"/>
                <a:ext cx="3260829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284" y="1304562"/>
                <a:ext cx="3260829" cy="299249"/>
              </a:xfrm>
              <a:prstGeom prst="rect">
                <a:avLst/>
              </a:prstGeom>
              <a:blipFill>
                <a:blip r:embed="rId5"/>
                <a:stretch>
                  <a:fillRect t="-40816" r="-1495" b="-28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7356544" y="1298887"/>
                <a:ext cx="1259383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544" y="1298887"/>
                <a:ext cx="1259383" cy="310598"/>
              </a:xfrm>
              <a:prstGeom prst="rect">
                <a:avLst/>
              </a:prstGeom>
              <a:blipFill>
                <a:blip r:embed="rId6"/>
                <a:stretch>
                  <a:fillRect l="-485" r="-1456" b="-1764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ixaDeTexto 8"/>
          <p:cNvSpPr txBox="1"/>
          <p:nvPr/>
        </p:nvSpPr>
        <p:spPr>
          <a:xfrm>
            <a:off x="93134" y="1968150"/>
            <a:ext cx="370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variações da quantidade de movimento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eta para a Direita 9"/>
          <p:cNvSpPr/>
          <p:nvPr/>
        </p:nvSpPr>
        <p:spPr>
          <a:xfrm>
            <a:off x="3862616" y="2074509"/>
            <a:ext cx="488731" cy="125836"/>
          </a:xfrm>
          <a:prstGeom prst="rightArrow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4563945" y="1845039"/>
            <a:ext cx="4514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Têm mesma intensidade, mas sentidos opostos  </a:t>
            </a:r>
            <a:b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(Segue a 3</a:t>
            </a:r>
            <a:r>
              <a:rPr lang="pt-BR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ª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Lei de Newton)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86268" y="2489229"/>
            <a:ext cx="4948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Usando o Teorema: Impulso-Quantidade de Movimento 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ângulo 13"/>
              <p:cNvSpPr/>
              <p:nvPr/>
            </p:nvSpPr>
            <p:spPr>
              <a:xfrm>
                <a:off x="5046203" y="2424852"/>
                <a:ext cx="928972" cy="40293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</m:acc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4" name="Retâ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6203" y="2424852"/>
                <a:ext cx="928972" cy="402931"/>
              </a:xfrm>
              <a:prstGeom prst="rect">
                <a:avLst/>
              </a:prstGeom>
              <a:blipFill>
                <a:blip r:embed="rId7"/>
                <a:stretch>
                  <a:fillRect t="-21212" b="-1060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ixaDeTexto 14"/>
          <p:cNvSpPr txBox="1"/>
          <p:nvPr/>
        </p:nvSpPr>
        <p:spPr>
          <a:xfrm>
            <a:off x="186268" y="3053883"/>
            <a:ext cx="6254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Vemos que as variações das quantidades de movimento dos dois corpos são iguais aos impulsos da força de interação que age entre os corpos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tângulo 15"/>
              <p:cNvSpPr/>
              <p:nvPr/>
            </p:nvSpPr>
            <p:spPr>
              <a:xfrm>
                <a:off x="7098554" y="3053883"/>
                <a:ext cx="1081899" cy="40293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6" name="Retângulo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8554" y="3053883"/>
                <a:ext cx="1081899" cy="402931"/>
              </a:xfrm>
              <a:prstGeom prst="rect">
                <a:avLst/>
              </a:prstGeom>
              <a:blipFill>
                <a:blip r:embed="rId8"/>
                <a:stretch>
                  <a:fillRect t="-21212" r="-17416" b="-1060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/>
              <p:cNvSpPr txBox="1"/>
              <p:nvPr/>
            </p:nvSpPr>
            <p:spPr>
              <a:xfrm>
                <a:off x="1524002" y="3623692"/>
                <a:ext cx="5418666" cy="644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é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𝑖𝑚𝑝𝑢𝑙𝑠𝑜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𝑑𝑎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ç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𝑠𝑜𝑏𝑟𝑒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𝑐𝑜𝑟𝑝𝑜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1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𝑑𝑒𝑣𝑖𝑑𝑜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𝑎𝑜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𝑐𝑜𝑟𝑝𝑜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2</m:t>
                      </m:r>
                    </m:oMath>
                  </m:oMathPara>
                </a14:m>
                <a:endParaRPr lang="pt-BR" sz="1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1600" i="1">
                          <a:latin typeface="Cambria Math" panose="02040503050406030204" pitchFamily="18" charset="0"/>
                        </a:rPr>
                        <m:t> é 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𝑖𝑚𝑝𝑢𝑙𝑠𝑜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𝑑𝑎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ç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𝑠𝑜𝑏𝑟𝑒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𝑐𝑜𝑟𝑝𝑜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 2 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𝑑𝑒𝑣𝑖𝑑𝑜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𝑎𝑜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𝑐𝑜𝑟𝑝𝑜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 1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17" name="CaixaDe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2" y="3623692"/>
                <a:ext cx="5418666" cy="644664"/>
              </a:xfrm>
              <a:prstGeom prst="rect">
                <a:avLst/>
              </a:prstGeom>
              <a:blipFill>
                <a:blip r:embed="rId9"/>
                <a:stretch>
                  <a:fillRect t="-7547" b="-566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/>
              <p:cNvSpPr txBox="1"/>
              <p:nvPr/>
            </p:nvSpPr>
            <p:spPr>
              <a:xfrm>
                <a:off x="0" y="4280231"/>
                <a:ext cx="9144000" cy="397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pt-B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igualdade segue diretamente a definição do impulso com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2(1)</m:t>
                        </m:r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1(2)</m:t>
                        </m:r>
                      </m:sub>
                    </m:sSub>
                  </m:oMath>
                </a14:m>
                <a:r>
                  <a:rPr lang="pt-BR" sz="1600" dirty="0" smtClean="0"/>
                  <a:t>, </a:t>
                </a:r>
                <a:r>
                  <a:rPr lang="pt-B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 acordo com a 3</a:t>
                </a:r>
                <a:r>
                  <a:rPr lang="pt-BR" sz="16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ª </a:t>
                </a:r>
                <a:r>
                  <a:rPr lang="pt-B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lei de Newton</a:t>
                </a:r>
                <a:endPara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CaixaDe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280231"/>
                <a:ext cx="9144000" cy="397866"/>
              </a:xfrm>
              <a:prstGeom prst="rect">
                <a:avLst/>
              </a:prstGeom>
              <a:blipFill rotWithShape="0">
                <a:blip r:embed="rId10"/>
                <a:stretch>
                  <a:fillRect l="-333" t="-12308" b="-1230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734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9" grpId="0"/>
      <p:bldP spid="10" grpId="0" animBg="1"/>
      <p:bldP spid="12" grpId="0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94972" y="60263"/>
            <a:ext cx="26356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 smtClean="0">
                <a:solidFill>
                  <a:srgbClr val="0070C0"/>
                </a:solidFill>
              </a:rPr>
              <a:t>Sistemas particulares</a:t>
            </a:r>
            <a:endParaRPr lang="pt-BR" sz="2000" dirty="0">
              <a:solidFill>
                <a:srgbClr val="0070C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5" t="65587" r="50570" b="28667"/>
          <a:stretch/>
        </p:blipFill>
        <p:spPr>
          <a:xfrm>
            <a:off x="5867388" y="1767992"/>
            <a:ext cx="3260612" cy="7874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0" y="1678502"/>
            <a:ext cx="4013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Após a colisão os dois corpos grudam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235812" y="2161692"/>
                <a:ext cx="3128357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12" y="2161692"/>
                <a:ext cx="3128357" cy="299249"/>
              </a:xfrm>
              <a:prstGeom prst="rect">
                <a:avLst/>
              </a:prstGeom>
              <a:blipFill>
                <a:blip r:embed="rId3"/>
                <a:stretch>
                  <a:fillRect t="-42857" r="-6628" b="-28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2975697" y="80175"/>
                <a:ext cx="776943" cy="3391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697" y="80175"/>
                <a:ext cx="776943" cy="339195"/>
              </a:xfrm>
              <a:prstGeom prst="rect">
                <a:avLst/>
              </a:prstGeom>
              <a:blipFill>
                <a:blip r:embed="rId4"/>
                <a:stretch>
                  <a:fillRect l="-5469" r="-3906" b="-2321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3853745" y="1678502"/>
                <a:ext cx="1741310" cy="391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3745" y="1678502"/>
                <a:ext cx="1741310" cy="391582"/>
              </a:xfrm>
              <a:prstGeom prst="rect">
                <a:avLst/>
              </a:prstGeom>
              <a:blipFill>
                <a:blip r:embed="rId5"/>
                <a:stretch>
                  <a:fillRect t="-20000" r="-9091" b="-923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ixaDeTexto 8"/>
          <p:cNvSpPr txBox="1"/>
          <p:nvPr/>
        </p:nvSpPr>
        <p:spPr>
          <a:xfrm>
            <a:off x="0" y="390691"/>
            <a:ext cx="7890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equações são vetoriais. Isso implica que a conservação da quantidade de movimento deve ser válida para cada uma das suas componentes.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188027" y="932320"/>
                <a:ext cx="3757439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𝑖𝑥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𝑓𝑥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𝑓𝑥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27" y="932320"/>
                <a:ext cx="3757439" cy="299249"/>
              </a:xfrm>
              <a:prstGeom prst="rect">
                <a:avLst/>
              </a:prstGeom>
              <a:blipFill>
                <a:blip r:embed="rId6"/>
                <a:stretch>
                  <a:fillRect l="-325" r="-649" b="-28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188026" y="1234617"/>
                <a:ext cx="3757439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𝑖𝑦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𝑓𝑦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𝑓𝑦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26" y="1234617"/>
                <a:ext cx="3757439" cy="299249"/>
              </a:xfrm>
              <a:prstGeom prst="rect">
                <a:avLst/>
              </a:prstGeom>
              <a:blipFill>
                <a:blip r:embed="rId7"/>
                <a:stretch>
                  <a:fillRect l="-649" r="-974" b="-28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eta para a Direita 12"/>
          <p:cNvSpPr/>
          <p:nvPr/>
        </p:nvSpPr>
        <p:spPr>
          <a:xfrm>
            <a:off x="4207933" y="1081944"/>
            <a:ext cx="516467" cy="30229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>
                <a:off x="4870093" y="946493"/>
                <a:ext cx="3805336" cy="5762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𝐸𝑥𝑒𝑚𝑝𝑙𝑜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𝑀𝑜𝑣𝑖𝑚𝑒𝑛𝑡𝑜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𝐵𝑖𝑑𝑖𝑚𝑒𝑛𝑠𝑖𝑜𝑛𝑎𝑙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𝑑𝑎𝑑𝑜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,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obt</m:t>
                      </m:r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se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093" y="946493"/>
                <a:ext cx="3805336" cy="576248"/>
              </a:xfrm>
              <a:prstGeom prst="rect">
                <a:avLst/>
              </a:prstGeom>
              <a:blipFill rotWithShape="0">
                <a:blip r:embed="rId8"/>
                <a:stretch>
                  <a:fillRect l="-1763" r="-1122" b="-1368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ixaDeTexto 14"/>
          <p:cNvSpPr txBox="1"/>
          <p:nvPr/>
        </p:nvSpPr>
        <p:spPr>
          <a:xfrm>
            <a:off x="0" y="2804660"/>
            <a:ext cx="4013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Colisão frontal  (unidimensional)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/>
              <p:cNvSpPr txBox="1"/>
              <p:nvPr/>
            </p:nvSpPr>
            <p:spPr>
              <a:xfrm>
                <a:off x="4163208" y="2839702"/>
                <a:ext cx="3757439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𝑖𝑥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𝑓𝑥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𝑓𝑥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7" name="CaixaDe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3208" y="2839702"/>
                <a:ext cx="3757439" cy="299249"/>
              </a:xfrm>
              <a:prstGeom prst="rect">
                <a:avLst/>
              </a:prstGeom>
              <a:blipFill>
                <a:blip r:embed="rId9"/>
                <a:stretch>
                  <a:fillRect l="-325" r="-649" b="-28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aixaDeTexto 17"/>
          <p:cNvSpPr txBox="1"/>
          <p:nvPr/>
        </p:nvSpPr>
        <p:spPr>
          <a:xfrm>
            <a:off x="0" y="3472664"/>
            <a:ext cx="4013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Se os corpos se unirem após a colisão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/>
              <p:cNvSpPr txBox="1"/>
              <p:nvPr/>
            </p:nvSpPr>
            <p:spPr>
              <a:xfrm>
                <a:off x="4193902" y="3507706"/>
                <a:ext cx="3412216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𝑖𝑥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𝑓𝑥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9" name="CaixaDe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3902" y="3507706"/>
                <a:ext cx="3412216" cy="299249"/>
              </a:xfrm>
              <a:prstGeom prst="rect">
                <a:avLst/>
              </a:prstGeom>
              <a:blipFill>
                <a:blip r:embed="rId10"/>
                <a:stretch>
                  <a:fillRect l="-357" r="-536" b="-26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ixaDeTexto 20"/>
              <p:cNvSpPr txBox="1"/>
              <p:nvPr/>
            </p:nvSpPr>
            <p:spPr>
              <a:xfrm>
                <a:off x="4813886" y="3841996"/>
                <a:ext cx="1906099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𝑓𝑥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𝑓𝑥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𝑓𝑥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1" name="CaixaDe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3886" y="3841996"/>
                <a:ext cx="1906099" cy="299249"/>
              </a:xfrm>
              <a:prstGeom prst="rect">
                <a:avLst/>
              </a:prstGeom>
              <a:blipFill>
                <a:blip r:embed="rId11"/>
                <a:stretch>
                  <a:fillRect r="-321" b="-28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aixaDeTexto 21"/>
          <p:cNvSpPr txBox="1"/>
          <p:nvPr/>
        </p:nvSpPr>
        <p:spPr>
          <a:xfrm>
            <a:off x="36302" y="4175710"/>
            <a:ext cx="646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componentes x das velocidades podem ser positivas ou negativas, dependendo como se define o sentido positivo do eixo x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59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1" grpId="0"/>
      <p:bldP spid="12" grpId="0"/>
      <p:bldP spid="13" grpId="0" animBg="1"/>
      <p:bldP spid="14" grpId="0"/>
      <p:bldP spid="15" grpId="0"/>
      <p:bldP spid="17" grpId="0"/>
      <p:bldP spid="19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76782"/>
            <a:ext cx="2491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0070C0"/>
                </a:solidFill>
              </a:rPr>
              <a:t>Lista 3, exercício 1 </a:t>
            </a:r>
            <a:endParaRPr lang="pt-BR" sz="2000" dirty="0">
              <a:solidFill>
                <a:srgbClr val="0070C0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472835"/>
            <a:ext cx="7629307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spcAft>
                <a:spcPts val="600"/>
              </a:spcAft>
            </a:pP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 homem de 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75,2 kg </a:t>
            </a: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está dirigindo um carrinho de 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38,6 kg </a:t>
            </a: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 viaja à velocidade de 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2,33 m/</a:t>
            </a: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s. Ele salta do carrinho e ao interagir com o chão, a componente horizontal da sua velocidade é nula. </a:t>
            </a:r>
          </a:p>
          <a:p>
            <a:pPr algn="just" hangingPunct="0">
              <a:spcAft>
                <a:spcPts val="600"/>
              </a:spcAft>
            </a:pPr>
            <a:r>
              <a:rPr lang="pt-BR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Determine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variação da velocidade do carrinho.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6335717" y="1796149"/>
                <a:ext cx="776943" cy="33919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5717" y="1796149"/>
                <a:ext cx="776943" cy="339195"/>
              </a:xfrm>
              <a:prstGeom prst="rect">
                <a:avLst/>
              </a:prstGeom>
              <a:blipFill>
                <a:blip r:embed="rId2"/>
                <a:stretch>
                  <a:fillRect l="-5469" r="-3906" b="-2545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ixaDeTexto 4"/>
          <p:cNvSpPr txBox="1"/>
          <p:nvPr/>
        </p:nvSpPr>
        <p:spPr>
          <a:xfrm>
            <a:off x="0" y="1764225"/>
            <a:ext cx="4202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Sistema isolado, sem forças externas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ta para a Direita 5"/>
          <p:cNvSpPr/>
          <p:nvPr/>
        </p:nvSpPr>
        <p:spPr>
          <a:xfrm>
            <a:off x="3405215" y="1814599"/>
            <a:ext cx="516467" cy="30229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4181085" y="1754278"/>
                <a:ext cx="1014508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𝑐𝑡𝑒</m:t>
                          </m:r>
                        </m:e>
                      </m:ac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1085" y="1754278"/>
                <a:ext cx="1014508" cy="40293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eta para a Direita 7"/>
          <p:cNvSpPr/>
          <p:nvPr/>
        </p:nvSpPr>
        <p:spPr>
          <a:xfrm>
            <a:off x="5454996" y="1833047"/>
            <a:ext cx="516467" cy="30229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83136" y="2199646"/>
                <a:ext cx="3467488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𝐻𝑖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𝑐𝑖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36" y="2199646"/>
                <a:ext cx="3467488" cy="299249"/>
              </a:xfrm>
              <a:prstGeom prst="rect">
                <a:avLst/>
              </a:prstGeom>
              <a:blipFill>
                <a:blip r:embed="rId4"/>
                <a:stretch>
                  <a:fillRect l="-352" t="-42857" r="-4225" b="-28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83136" y="2708033"/>
                <a:ext cx="8693469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𝑐𝑜𝑛𝑠𝑖𝑑𝑒𝑟𝑎𝑛𝑑𝑜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𝑎𝑝𝑒𝑛𝑎𝑠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𝑚𝑜𝑣𝑖𝑚𝑒𝑛𝑡𝑜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𝑛𝑜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𝑒𝑖𝑥𝑜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           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𝐻𝑖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𝑐𝑖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36" y="2708033"/>
                <a:ext cx="8693469" cy="299249"/>
              </a:xfrm>
              <a:prstGeom prst="rect">
                <a:avLst/>
              </a:prstGeom>
              <a:blipFill>
                <a:blip r:embed="rId5"/>
                <a:stretch>
                  <a:fillRect l="-421" r="-281" b="-28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83136" y="3157571"/>
                <a:ext cx="3233193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𝑐𝑖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36" y="3157571"/>
                <a:ext cx="3233193" cy="299249"/>
              </a:xfrm>
              <a:prstGeom prst="rect">
                <a:avLst/>
              </a:prstGeom>
              <a:blipFill>
                <a:blip r:embed="rId6"/>
                <a:stretch>
                  <a:fillRect l="-1887" r="-755" b="-28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3606465" y="3092178"/>
                <a:ext cx="2178097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𝑐𝑓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𝑐𝑖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6465" y="3092178"/>
                <a:ext cx="2178097" cy="62235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/>
              <p:cNvSpPr txBox="1"/>
              <p:nvPr/>
            </p:nvSpPr>
            <p:spPr>
              <a:xfrm>
                <a:off x="5971463" y="3098819"/>
                <a:ext cx="2612125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𝑐𝑓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75,2+38,6</m:t>
                              </m:r>
                            </m:num>
                            <m:den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38,6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2,33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3" name="CaixaDe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463" y="3098819"/>
                <a:ext cx="2612125" cy="62235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>
                <a:off x="3047625" y="3780307"/>
                <a:ext cx="1769843" cy="3323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𝑐𝑓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=6,87 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625" y="3780307"/>
                <a:ext cx="1769843" cy="332399"/>
              </a:xfrm>
              <a:prstGeom prst="rect">
                <a:avLst/>
              </a:prstGeom>
              <a:blipFill>
                <a:blip r:embed="rId9"/>
                <a:stretch>
                  <a:fillRect l="-1379" r="-1034" b="-2545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/>
              <p:cNvSpPr txBox="1"/>
              <p:nvPr/>
            </p:nvSpPr>
            <p:spPr>
              <a:xfrm>
                <a:off x="211571" y="4386060"/>
                <a:ext cx="3038268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=6,87−2,33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5" name="CaixaDe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71" y="4386060"/>
                <a:ext cx="3038268" cy="299249"/>
              </a:xfrm>
              <a:prstGeom prst="rect">
                <a:avLst/>
              </a:prstGeom>
              <a:blipFill>
                <a:blip r:embed="rId10"/>
                <a:stretch>
                  <a:fillRect l="-1205" r="-1205" b="-26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/>
              <p:cNvSpPr txBox="1"/>
              <p:nvPr/>
            </p:nvSpPr>
            <p:spPr>
              <a:xfrm>
                <a:off x="3921682" y="4386060"/>
                <a:ext cx="16226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=4,54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6" name="CaixaDe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682" y="4386060"/>
                <a:ext cx="1622688" cy="276999"/>
              </a:xfrm>
              <a:prstGeom prst="rect">
                <a:avLst/>
              </a:prstGeom>
              <a:blipFill>
                <a:blip r:embed="rId11"/>
                <a:stretch>
                  <a:fillRect l="-2622" r="-1124" b="-3478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aixaDeTexto 16"/>
          <p:cNvSpPr txBox="1"/>
          <p:nvPr/>
        </p:nvSpPr>
        <p:spPr>
          <a:xfrm>
            <a:off x="5971463" y="3970561"/>
            <a:ext cx="2805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Note que isso significa que o homem saltou a </a:t>
            </a:r>
            <a:r>
              <a:rPr lang="pt-BR" sz="1600" dirty="0" smtClean="0">
                <a:latin typeface="Symbol" panose="05050102010706020507" pitchFamily="18" charset="2"/>
              </a:rPr>
              <a:t>-</a:t>
            </a:r>
            <a:r>
              <a:rPr lang="pt-BR" sz="1600" dirty="0" smtClean="0"/>
              <a:t>6,87 m/s em relação ao carrinho! 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17936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  <p:bldP spid="10" grpId="0"/>
      <p:bldP spid="11" grpId="0"/>
      <p:bldP spid="12" grpId="0"/>
      <p:bldP spid="14" grpId="0" animBg="1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-1" y="467843"/>
                <a:ext cx="7747001" cy="13061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hangingPunct="0">
                  <a:spcAft>
                    <a:spcPts val="600"/>
                  </a:spcAft>
                </a:pPr>
                <a:r>
                  <a:rPr lang="pt-BR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Uma partícula A, de massa </a:t>
                </a:r>
                <a:r>
                  <a:rPr lang="pt-BR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pt-BR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e velocidade </a:t>
                </a:r>
                <a14:m>
                  <m:oMath xmlns:m="http://schemas.openxmlformats.org/officeDocument/2006/math">
                    <m:r>
                      <a:rPr lang="pt-BR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sSub>
                      <m:sSubPr>
                        <m:ctrlPr>
                          <a:rPr lang="pt-B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pt-B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acc>
                      <m:accPr>
                        <m:chr m:val="⃗"/>
                        <m:ctrlPr>
                          <a:rPr lang="pt-B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pt-B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e>
                    </m:acc>
                  </m:oMath>
                </a14:m>
                <a:r>
                  <a:rPr lang="pt-BR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colide com outra partícula B, em </a:t>
                </a:r>
                <a:r>
                  <a:rPr lang="pt-BR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repouso</a:t>
                </a:r>
                <a:r>
                  <a:rPr lang="pt-BR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de massa </a:t>
                </a:r>
                <a:r>
                  <a:rPr lang="pt-BR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pt-BR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pt-BR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A primeira partícula é desviada de um ângulo </a:t>
                </a:r>
                <a:r>
                  <a:rPr lang="pt-BR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</a:t>
                </a:r>
                <a:r>
                  <a:rPr lang="pt-BR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tal que </a:t>
                </a:r>
                <a:r>
                  <a:rPr lang="pt-BR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pt-BR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t-BR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</a:t>
                </a:r>
                <a:r>
                  <a:rPr lang="pt-BR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t-BR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2 </a:t>
                </a:r>
                <a:r>
                  <a:rPr lang="pt-BR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 muda a magnitude de sua velocidade para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t-B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  <m:sSub>
                      <m:sSubPr>
                        <m:ctrlPr>
                          <a:rPr lang="pt-B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pt-B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pt-BR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algn="just" hangingPunct="0">
                  <a:spcAft>
                    <a:spcPts val="0"/>
                  </a:spcAft>
                </a:pPr>
                <a:r>
                  <a:rPr lang="pt-BR" b="1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Determine</a:t>
                </a:r>
                <a:r>
                  <a:rPr lang="pt-BR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magnitude </a:t>
                </a:r>
                <a:r>
                  <a:rPr lang="pt-BR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da velocidade da partícula B após a colisão</a:t>
                </a:r>
                <a:r>
                  <a:rPr lang="pt-BR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pt-BR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467843"/>
                <a:ext cx="7747001" cy="1306127"/>
              </a:xfrm>
              <a:prstGeom prst="rect">
                <a:avLst/>
              </a:prstGeom>
              <a:blipFill>
                <a:blip r:embed="rId2"/>
                <a:stretch>
                  <a:fillRect l="-629" t="-6075" r="-629" b="-654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ixaDeTexto 2"/>
          <p:cNvSpPr txBox="1"/>
          <p:nvPr/>
        </p:nvSpPr>
        <p:spPr>
          <a:xfrm>
            <a:off x="0" y="36458"/>
            <a:ext cx="2700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0070C0"/>
                </a:solidFill>
              </a:rPr>
              <a:t>Lista 3, exercício 5</a:t>
            </a:r>
            <a:endParaRPr lang="pt-BR" sz="2000" dirty="0">
              <a:solidFill>
                <a:srgbClr val="0070C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-7765" y="1793941"/>
            <a:ext cx="4069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Pela conservação da quantidade de movimento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/>
              <p:cNvSpPr txBox="1"/>
              <p:nvPr/>
            </p:nvSpPr>
            <p:spPr>
              <a:xfrm>
                <a:off x="2198661" y="2163770"/>
                <a:ext cx="1633909" cy="33836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𝑎𝑛𝑡𝑒𝑠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𝑑𝑒𝑝𝑜𝑖𝑠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5" name="CaixaDe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661" y="2163770"/>
                <a:ext cx="1633909" cy="338362"/>
              </a:xfrm>
              <a:prstGeom prst="rect">
                <a:avLst/>
              </a:prstGeom>
              <a:blipFill>
                <a:blip r:embed="rId3"/>
                <a:stretch>
                  <a:fillRect l="-2985" r="-1866" b="-2363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116202" y="2157824"/>
                <a:ext cx="1820818" cy="3410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ac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02" y="2157824"/>
                <a:ext cx="1820818" cy="341055"/>
              </a:xfrm>
              <a:prstGeom prst="rect">
                <a:avLst/>
              </a:prstGeom>
              <a:blipFill rotWithShape="0">
                <a:blip r:embed="rId4"/>
                <a:stretch>
                  <a:fillRect l="-2007" t="-26786" r="-2341" b="-2321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-16293" y="2612620"/>
                <a:ext cx="328769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293" y="2612620"/>
                <a:ext cx="3287695" cy="276999"/>
              </a:xfrm>
              <a:prstGeom prst="rect">
                <a:avLst/>
              </a:prstGeom>
              <a:blipFill>
                <a:blip r:embed="rId5"/>
                <a:stretch>
                  <a:fillRect t="-46667" b="-177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3286904" y="2469274"/>
                <a:ext cx="347967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ã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𝑎𝑠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𝑣𝑒𝑙𝑜𝑐𝑖𝑑𝑎𝑑𝑒𝑠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𝑖𝑛𝑖𝑐𝑖𝑎𝑖𝑠</m:t>
                      </m:r>
                    </m:oMath>
                  </m:oMathPara>
                </a14:m>
                <a:endParaRPr lang="pt-BR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ã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𝑎𝑠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𝑣𝑒𝑙𝑜𝑐𝑖𝑑𝑎𝑑𝑒𝑠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𝑓𝑖𝑛𝑎𝑖𝑠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6904" y="2469274"/>
                <a:ext cx="3479671" cy="584775"/>
              </a:xfrm>
              <a:prstGeom prst="rect">
                <a:avLst/>
              </a:prstGeom>
              <a:blipFill>
                <a:blip r:embed="rId6"/>
                <a:stretch>
                  <a:fillRect t="-7292" b="-625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Agrupar 8"/>
          <p:cNvGrpSpPr/>
          <p:nvPr/>
        </p:nvGrpSpPr>
        <p:grpSpPr>
          <a:xfrm>
            <a:off x="7159964" y="1285986"/>
            <a:ext cx="1631225" cy="515925"/>
            <a:chOff x="7159964" y="1285986"/>
            <a:chExt cx="1631225" cy="515925"/>
          </a:xfrm>
        </p:grpSpPr>
        <p:grpSp>
          <p:nvGrpSpPr>
            <p:cNvPr id="10" name="Agrupar 9"/>
            <p:cNvGrpSpPr/>
            <p:nvPr/>
          </p:nvGrpSpPr>
          <p:grpSpPr>
            <a:xfrm>
              <a:off x="8532956" y="1524911"/>
              <a:ext cx="258233" cy="276999"/>
              <a:chOff x="8532956" y="1524911"/>
              <a:chExt cx="258233" cy="276999"/>
            </a:xfrm>
          </p:grpSpPr>
          <p:sp>
            <p:nvSpPr>
              <p:cNvPr id="16" name="Elipse 15"/>
              <p:cNvSpPr/>
              <p:nvPr/>
            </p:nvSpPr>
            <p:spPr>
              <a:xfrm>
                <a:off x="8532956" y="1552821"/>
                <a:ext cx="258233" cy="2286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CaixaDeTexto 16"/>
                  <p:cNvSpPr txBox="1"/>
                  <p:nvPr/>
                </p:nvSpPr>
                <p:spPr>
                  <a:xfrm>
                    <a:off x="8565892" y="1524911"/>
                    <a:ext cx="22262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oMath>
                      </m:oMathPara>
                    </a14:m>
                    <a:endParaRPr lang="pt-BR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7" name="CaixaDeTexto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65892" y="1524911"/>
                    <a:ext cx="222625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1622" r="-18919" b="-8696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" name="Agrupar 10"/>
            <p:cNvGrpSpPr/>
            <p:nvPr/>
          </p:nvGrpSpPr>
          <p:grpSpPr>
            <a:xfrm>
              <a:off x="7159964" y="1285986"/>
              <a:ext cx="1071033" cy="515925"/>
              <a:chOff x="5155180" y="1285986"/>
              <a:chExt cx="1071033" cy="515925"/>
            </a:xfrm>
          </p:grpSpPr>
          <p:sp>
            <p:nvSpPr>
              <p:cNvPr id="12" name="Elipse 11"/>
              <p:cNvSpPr/>
              <p:nvPr/>
            </p:nvSpPr>
            <p:spPr>
              <a:xfrm>
                <a:off x="5155180" y="1552821"/>
                <a:ext cx="258233" cy="2286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CaixaDeTexto 12"/>
                  <p:cNvSpPr txBox="1"/>
                  <p:nvPr/>
                </p:nvSpPr>
                <p:spPr>
                  <a:xfrm>
                    <a:off x="5195640" y="1524912"/>
                    <a:ext cx="21223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oMath>
                      </m:oMathPara>
                    </a14:m>
                    <a:endParaRPr lang="pt-BR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CaixaDeTexto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95640" y="1524912"/>
                    <a:ext cx="212238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22857" r="-22857" b="-8696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" name="Conector de Seta Reta 13"/>
              <p:cNvCxnSpPr/>
              <p:nvPr/>
            </p:nvCxnSpPr>
            <p:spPr>
              <a:xfrm flipV="1">
                <a:off x="5413413" y="1665004"/>
                <a:ext cx="812800" cy="37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CaixaDeTexto 14"/>
                  <p:cNvSpPr txBox="1"/>
                  <p:nvPr/>
                </p:nvSpPr>
                <p:spPr>
                  <a:xfrm>
                    <a:off x="5675350" y="1285986"/>
                    <a:ext cx="28892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pt-BR" dirty="0"/>
                  </a:p>
                </p:txBody>
              </p:sp>
            </mc:Choice>
            <mc:Fallback xmlns="">
              <p:sp>
                <p:nvSpPr>
                  <p:cNvPr id="15" name="CaixaDeTexto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75350" y="1285986"/>
                    <a:ext cx="288925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9149" t="-46667" r="-68085" b="-17778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8" name="Agrupar 17"/>
          <p:cNvGrpSpPr/>
          <p:nvPr/>
        </p:nvGrpSpPr>
        <p:grpSpPr>
          <a:xfrm>
            <a:off x="7222052" y="1871024"/>
            <a:ext cx="1810185" cy="1204776"/>
            <a:chOff x="7222052" y="1871024"/>
            <a:chExt cx="1810185" cy="1204776"/>
          </a:xfrm>
        </p:grpSpPr>
        <p:grpSp>
          <p:nvGrpSpPr>
            <p:cNvPr id="19" name="Agrupar 18"/>
            <p:cNvGrpSpPr/>
            <p:nvPr/>
          </p:nvGrpSpPr>
          <p:grpSpPr>
            <a:xfrm>
              <a:off x="7222052" y="1871024"/>
              <a:ext cx="996207" cy="586188"/>
              <a:chOff x="5155180" y="1211825"/>
              <a:chExt cx="996207" cy="586188"/>
            </a:xfrm>
          </p:grpSpPr>
          <p:sp>
            <p:nvSpPr>
              <p:cNvPr id="31" name="Elipse 30"/>
              <p:cNvSpPr/>
              <p:nvPr/>
            </p:nvSpPr>
            <p:spPr>
              <a:xfrm>
                <a:off x="5155180" y="1552821"/>
                <a:ext cx="258233" cy="2286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CaixaDeTexto 31"/>
                  <p:cNvSpPr txBox="1"/>
                  <p:nvPr/>
                </p:nvSpPr>
                <p:spPr>
                  <a:xfrm>
                    <a:off x="5186125" y="1521014"/>
                    <a:ext cx="21223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oMath>
                      </m:oMathPara>
                    </a14:m>
                    <a:endParaRPr lang="pt-BR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2" name="CaixaDeTexto 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86125" y="1521014"/>
                    <a:ext cx="212238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5714" r="-20000" b="-8889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3" name="Conector de Seta Reta 32"/>
              <p:cNvCxnSpPr/>
              <p:nvPr/>
            </p:nvCxnSpPr>
            <p:spPr>
              <a:xfrm flipV="1">
                <a:off x="5413413" y="1298686"/>
                <a:ext cx="737974" cy="37011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CaixaDeTexto 33"/>
                  <p:cNvSpPr txBox="1"/>
                  <p:nvPr/>
                </p:nvSpPr>
                <p:spPr>
                  <a:xfrm>
                    <a:off x="5468799" y="1211825"/>
                    <a:ext cx="28892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pt-BR" dirty="0"/>
                  </a:p>
                </p:txBody>
              </p:sp>
            </mc:Choice>
            <mc:Fallback xmlns="">
              <p:sp>
                <p:nvSpPr>
                  <p:cNvPr id="34" name="CaixaDeTexto 3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8799" y="1211825"/>
                    <a:ext cx="288925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6667" t="-46667" r="-66667" b="-17778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0" name="Agrupar 19"/>
            <p:cNvGrpSpPr/>
            <p:nvPr/>
          </p:nvGrpSpPr>
          <p:grpSpPr>
            <a:xfrm>
              <a:off x="7222052" y="2425405"/>
              <a:ext cx="914687" cy="650395"/>
              <a:chOff x="5155180" y="1530300"/>
              <a:chExt cx="914687" cy="650395"/>
            </a:xfrm>
          </p:grpSpPr>
          <p:sp>
            <p:nvSpPr>
              <p:cNvPr id="27" name="Elipse 26"/>
              <p:cNvSpPr/>
              <p:nvPr/>
            </p:nvSpPr>
            <p:spPr>
              <a:xfrm>
                <a:off x="5155180" y="1554500"/>
                <a:ext cx="258233" cy="2286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CaixaDeTexto 27"/>
                  <p:cNvSpPr txBox="1"/>
                  <p:nvPr/>
                </p:nvSpPr>
                <p:spPr>
                  <a:xfrm>
                    <a:off x="5175286" y="1530300"/>
                    <a:ext cx="22262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oMath>
                      </m:oMathPara>
                    </a14:m>
                    <a:endParaRPr lang="pt-BR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8" name="CaixaDeTexto 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75286" y="1530300"/>
                    <a:ext cx="222625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21622" r="-18919" b="-8889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9" name="Conector de Seta Reta 28"/>
              <p:cNvCxnSpPr/>
              <p:nvPr/>
            </p:nvCxnSpPr>
            <p:spPr>
              <a:xfrm>
                <a:off x="5413413" y="1727151"/>
                <a:ext cx="656454" cy="3370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CaixaDeTexto 29"/>
                  <p:cNvSpPr txBox="1"/>
                  <p:nvPr/>
                </p:nvSpPr>
                <p:spPr>
                  <a:xfrm>
                    <a:off x="5524168" y="1903696"/>
                    <a:ext cx="29424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pt-BR" dirty="0"/>
                  </a:p>
                </p:txBody>
              </p:sp>
            </mc:Choice>
            <mc:Fallback xmlns="">
              <p:sp>
                <p:nvSpPr>
                  <p:cNvPr id="30" name="CaixaDeTexto 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24168" y="1903696"/>
                    <a:ext cx="294248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327" t="-43478" r="-65306" b="-17391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1" name="Conector reto 20"/>
            <p:cNvCxnSpPr/>
            <p:nvPr/>
          </p:nvCxnSpPr>
          <p:spPr>
            <a:xfrm flipV="1">
              <a:off x="7241241" y="2437979"/>
              <a:ext cx="1790996" cy="8984"/>
            </a:xfrm>
            <a:prstGeom prst="line">
              <a:avLst/>
            </a:prstGeom>
            <a:ln w="12700">
              <a:solidFill>
                <a:schemeClr val="tx1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Arco 21"/>
            <p:cNvSpPr/>
            <p:nvPr/>
          </p:nvSpPr>
          <p:spPr>
            <a:xfrm rot="1728321">
              <a:off x="7491980" y="2232635"/>
              <a:ext cx="198120" cy="228600"/>
            </a:xfrm>
            <a:prstGeom prst="arc">
              <a:avLst>
                <a:gd name="adj1" fmla="val 16200000"/>
                <a:gd name="adj2" fmla="val 1743267"/>
              </a:avLst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Arco 22"/>
            <p:cNvSpPr/>
            <p:nvPr/>
          </p:nvSpPr>
          <p:spPr>
            <a:xfrm rot="2653884">
              <a:off x="7430363" y="2432134"/>
              <a:ext cx="198120" cy="228600"/>
            </a:xfrm>
            <a:prstGeom prst="arc">
              <a:avLst>
                <a:gd name="adj1" fmla="val 16200000"/>
                <a:gd name="adj2" fmla="val 1743267"/>
              </a:avLst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CaixaDeTexto 23"/>
                <p:cNvSpPr txBox="1"/>
                <p:nvPr/>
              </p:nvSpPr>
              <p:spPr>
                <a:xfrm>
                  <a:off x="7680134" y="2444013"/>
                  <a:ext cx="200696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24" name="CaixaDeTexto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0134" y="2444013"/>
                  <a:ext cx="200696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42424" r="-45455" b="-17778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CaixaDeTexto 24"/>
                <p:cNvSpPr txBox="1"/>
                <p:nvPr/>
              </p:nvSpPr>
              <p:spPr>
                <a:xfrm>
                  <a:off x="7778845" y="2142899"/>
                  <a:ext cx="267044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25" name="CaixaDeTexto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8845" y="2142899"/>
                  <a:ext cx="267044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22727" r="-13636" b="-17778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CaixaDeTexto 25"/>
            <p:cNvSpPr txBox="1"/>
            <p:nvPr/>
          </p:nvSpPr>
          <p:spPr>
            <a:xfrm>
              <a:off x="8802302" y="2370428"/>
              <a:ext cx="121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 smtClean="0"/>
                <a:t>x</a:t>
              </a:r>
              <a:endParaRPr lang="pt-BR" sz="1400" dirty="0"/>
            </a:p>
          </p:txBody>
        </p:sp>
      </p:grpSp>
      <p:sp>
        <p:nvSpPr>
          <p:cNvPr id="35" name="CaixaDeTexto 34"/>
          <p:cNvSpPr txBox="1"/>
          <p:nvPr/>
        </p:nvSpPr>
        <p:spPr>
          <a:xfrm>
            <a:off x="6835198" y="1172253"/>
            <a:ext cx="71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Antes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6705938" y="1875158"/>
            <a:ext cx="829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Depois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ixaDeTexto 36"/>
              <p:cNvSpPr txBox="1"/>
              <p:nvPr/>
            </p:nvSpPr>
            <p:spPr>
              <a:xfrm>
                <a:off x="93135" y="3223982"/>
                <a:ext cx="13473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𝑐𝑜𝑚𝑜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7" name="CaixaDeTexto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35" y="3223982"/>
                <a:ext cx="1347357" cy="276999"/>
              </a:xfrm>
              <a:prstGeom prst="rect">
                <a:avLst/>
              </a:prstGeom>
              <a:blipFill>
                <a:blip r:embed="rId16"/>
                <a:stretch>
                  <a:fillRect l="-1810" t="-46667" r="-3620" b="-177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ixaDeTexto 37"/>
              <p:cNvSpPr txBox="1"/>
              <p:nvPr/>
            </p:nvSpPr>
            <p:spPr>
              <a:xfrm>
                <a:off x="1627554" y="3213443"/>
                <a:ext cx="23155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8" name="CaixaDeTexto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7554" y="3213443"/>
                <a:ext cx="2315506" cy="276999"/>
              </a:xfrm>
              <a:prstGeom prst="rect">
                <a:avLst/>
              </a:prstGeom>
              <a:blipFill>
                <a:blip r:embed="rId17"/>
                <a:stretch>
                  <a:fillRect l="-789" t="-43478" b="-1739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tângulo 38"/>
              <p:cNvSpPr/>
              <p:nvPr/>
            </p:nvSpPr>
            <p:spPr>
              <a:xfrm>
                <a:off x="4247610" y="3051635"/>
                <a:ext cx="2178353" cy="6841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9" name="Retângulo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7610" y="3051635"/>
                <a:ext cx="2178353" cy="68416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tângulo 39"/>
              <p:cNvSpPr/>
              <p:nvPr/>
            </p:nvSpPr>
            <p:spPr>
              <a:xfrm>
                <a:off x="-30479" y="3632659"/>
                <a:ext cx="5057218" cy="6778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(3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ad>
                            <m:radPr>
                              <m:degHide m:val="on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rad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rad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𝑠𝑒𝑛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0" name="Retângulo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479" y="3632659"/>
                <a:ext cx="5057218" cy="67781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/>
              <p:cNvSpPr/>
              <p:nvPr/>
            </p:nvSpPr>
            <p:spPr>
              <a:xfrm>
                <a:off x="4829568" y="3633557"/>
                <a:ext cx="4161267" cy="6760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(3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rad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rad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𝑠𝑒𝑛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1" name="Retângulo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9568" y="3633557"/>
                <a:ext cx="4161267" cy="676019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Elipse 41"/>
          <p:cNvSpPr/>
          <p:nvPr/>
        </p:nvSpPr>
        <p:spPr>
          <a:xfrm>
            <a:off x="6045200" y="3632659"/>
            <a:ext cx="865001" cy="44827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Elipse 42"/>
          <p:cNvSpPr/>
          <p:nvPr/>
        </p:nvSpPr>
        <p:spPr>
          <a:xfrm>
            <a:off x="7680134" y="3639900"/>
            <a:ext cx="1015133" cy="44827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ixaDeTexto 43"/>
              <p:cNvSpPr txBox="1"/>
              <p:nvPr/>
            </p:nvSpPr>
            <p:spPr>
              <a:xfrm>
                <a:off x="6341904" y="3385189"/>
                <a:ext cx="38860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1.0</m:t>
                      </m:r>
                    </m:oMath>
                  </m:oMathPara>
                </a14:m>
                <a:endParaRPr lang="pt-B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4" name="CaixaDeTexto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1904" y="3385189"/>
                <a:ext cx="388609" cy="276999"/>
              </a:xfrm>
              <a:prstGeom prst="rect">
                <a:avLst/>
              </a:prstGeom>
              <a:blipFill>
                <a:blip r:embed="rId21"/>
                <a:stretch>
                  <a:fillRect l="-9375" r="-10938" b="-869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ixaDeTexto 44"/>
              <p:cNvSpPr txBox="1"/>
              <p:nvPr/>
            </p:nvSpPr>
            <p:spPr>
              <a:xfrm>
                <a:off x="7928662" y="3350201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.0</m:t>
                      </m:r>
                    </m:oMath>
                  </m:oMathPara>
                </a14:m>
                <a:endParaRPr lang="pt-B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CaixaDeTexto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8662" y="3350201"/>
                <a:ext cx="368691" cy="276999"/>
              </a:xfrm>
              <a:prstGeom prst="rect">
                <a:avLst/>
              </a:prstGeom>
              <a:blipFill>
                <a:blip r:embed="rId22"/>
                <a:stretch>
                  <a:fillRect l="-15000" r="-13333" b="-888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tângulo 45"/>
              <p:cNvSpPr/>
              <p:nvPr/>
            </p:nvSpPr>
            <p:spPr>
              <a:xfrm>
                <a:off x="19878" y="4443590"/>
                <a:ext cx="254552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acc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6" name="Retângulo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" y="4443590"/>
                <a:ext cx="2545522" cy="369332"/>
              </a:xfrm>
              <a:prstGeom prst="rect">
                <a:avLst/>
              </a:prstGeom>
              <a:blipFill rotWithShape="0">
                <a:blip r:embed="rId23"/>
                <a:stretch>
                  <a:fillRect t="-21311" b="-655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tângulo 46"/>
              <p:cNvSpPr/>
              <p:nvPr/>
            </p:nvSpPr>
            <p:spPr>
              <a:xfrm>
                <a:off x="2704205" y="4232449"/>
                <a:ext cx="4788398" cy="6568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ad>
                            <m:radPr>
                              <m:degHide m:val="on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  <m:sup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+(−</m:t>
                              </m:r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rad>
                            <m:radPr>
                              <m:degHide m:val="on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Sup>
                                <m:sSubSup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  <m:sup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ad>
                            <m:radPr>
                              <m:degHide m:val="on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7" name="Retângulo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205" y="4232449"/>
                <a:ext cx="4788398" cy="656846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990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/>
      <p:bldP spid="8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 animBg="1"/>
      <p:bldP spid="43" grpId="0" animBg="1"/>
      <p:bldP spid="44" grpId="0"/>
      <p:bldP spid="45" grpId="0"/>
      <p:bldP spid="46" grpId="0" animBg="1"/>
      <p:bldP spid="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Agrupar 29"/>
          <p:cNvGrpSpPr/>
          <p:nvPr/>
        </p:nvGrpSpPr>
        <p:grpSpPr>
          <a:xfrm>
            <a:off x="6746398" y="544329"/>
            <a:ext cx="2326299" cy="1903547"/>
            <a:chOff x="6746398" y="544329"/>
            <a:chExt cx="2326299" cy="1903547"/>
          </a:xfrm>
        </p:grpSpPr>
        <p:grpSp>
          <p:nvGrpSpPr>
            <p:cNvPr id="2" name="Agrupar 1"/>
            <p:cNvGrpSpPr/>
            <p:nvPr/>
          </p:nvGrpSpPr>
          <p:grpSpPr>
            <a:xfrm>
              <a:off x="7200424" y="658062"/>
              <a:ext cx="1631225" cy="515925"/>
              <a:chOff x="7159964" y="1285986"/>
              <a:chExt cx="1631225" cy="515925"/>
            </a:xfrm>
          </p:grpSpPr>
          <p:grpSp>
            <p:nvGrpSpPr>
              <p:cNvPr id="3" name="Agrupar 2"/>
              <p:cNvGrpSpPr/>
              <p:nvPr/>
            </p:nvGrpSpPr>
            <p:grpSpPr>
              <a:xfrm>
                <a:off x="8532956" y="1524911"/>
                <a:ext cx="258233" cy="276999"/>
                <a:chOff x="8532956" y="1524911"/>
                <a:chExt cx="258233" cy="276999"/>
              </a:xfrm>
            </p:grpSpPr>
            <p:sp>
              <p:nvSpPr>
                <p:cNvPr id="9" name="Elipse 8"/>
                <p:cNvSpPr/>
                <p:nvPr/>
              </p:nvSpPr>
              <p:spPr>
                <a:xfrm>
                  <a:off x="8532956" y="1552821"/>
                  <a:ext cx="258233" cy="228600"/>
                </a:xfrm>
                <a:prstGeom prst="ellipse">
                  <a:avLst/>
                </a:prstGeom>
                <a:solidFill>
                  <a:srgbClr val="0070C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CaixaDeTexto 9"/>
                    <p:cNvSpPr txBox="1"/>
                    <p:nvPr/>
                  </p:nvSpPr>
                  <p:spPr>
                    <a:xfrm>
                      <a:off x="8565892" y="1524911"/>
                      <a:ext cx="222625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pt-B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oMath>
                        </m:oMathPara>
                      </a14:m>
                      <a:endParaRPr lang="pt-BR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0" name="CaixaDeTexto 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565892" y="1524911"/>
                      <a:ext cx="222625" cy="276999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 l="-25000" r="-19444" b="-869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pt-B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4" name="Agrupar 3"/>
              <p:cNvGrpSpPr/>
              <p:nvPr/>
            </p:nvGrpSpPr>
            <p:grpSpPr>
              <a:xfrm>
                <a:off x="7159964" y="1285986"/>
                <a:ext cx="1071033" cy="515925"/>
                <a:chOff x="5155180" y="1285986"/>
                <a:chExt cx="1071033" cy="515925"/>
              </a:xfrm>
            </p:grpSpPr>
            <p:sp>
              <p:nvSpPr>
                <p:cNvPr id="5" name="Elipse 4"/>
                <p:cNvSpPr/>
                <p:nvPr/>
              </p:nvSpPr>
              <p:spPr>
                <a:xfrm>
                  <a:off x="5155180" y="1552821"/>
                  <a:ext cx="258233" cy="228600"/>
                </a:xfrm>
                <a:prstGeom prst="ellipse">
                  <a:avLst/>
                </a:prstGeom>
                <a:solidFill>
                  <a:srgbClr val="0070C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" name="CaixaDeTexto 5"/>
                    <p:cNvSpPr txBox="1"/>
                    <p:nvPr/>
                  </p:nvSpPr>
                  <p:spPr>
                    <a:xfrm>
                      <a:off x="5195640" y="1524912"/>
                      <a:ext cx="212238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pt-B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oMath>
                        </m:oMathPara>
                      </a14:m>
                      <a:endParaRPr lang="pt-BR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" name="CaixaDeTexto 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95640" y="1524912"/>
                      <a:ext cx="212238" cy="276999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l="-25714" r="-20000" b="-869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pt-B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7" name="Conector de Seta Reta 6"/>
                <p:cNvCxnSpPr/>
                <p:nvPr/>
              </p:nvCxnSpPr>
              <p:spPr>
                <a:xfrm flipV="1">
                  <a:off x="5413413" y="1665004"/>
                  <a:ext cx="812800" cy="379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/>
                  <a:tailEnd type="stealth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CaixaDeTexto 7"/>
                    <p:cNvSpPr txBox="1"/>
                    <p:nvPr/>
                  </p:nvSpPr>
                  <p:spPr>
                    <a:xfrm>
                      <a:off x="5675350" y="1285986"/>
                      <a:ext cx="288925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pt-BR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pt-BR" dirty="0"/>
                    </a:p>
                  </p:txBody>
                </p:sp>
              </mc:Choice>
              <mc:Fallback xmlns="">
                <p:sp>
                  <p:nvSpPr>
                    <p:cNvPr id="8" name="CaixaDeTexto 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675350" y="1285986"/>
                      <a:ext cx="288925" cy="276999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19149" t="-46667" r="-68085" b="-1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pt-B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11" name="Agrupar 10"/>
            <p:cNvGrpSpPr/>
            <p:nvPr/>
          </p:nvGrpSpPr>
          <p:grpSpPr>
            <a:xfrm>
              <a:off x="7262512" y="1243100"/>
              <a:ext cx="1810185" cy="1204776"/>
              <a:chOff x="7222052" y="1871024"/>
              <a:chExt cx="1810185" cy="1204776"/>
            </a:xfrm>
          </p:grpSpPr>
          <p:grpSp>
            <p:nvGrpSpPr>
              <p:cNvPr id="12" name="Agrupar 11"/>
              <p:cNvGrpSpPr/>
              <p:nvPr/>
            </p:nvGrpSpPr>
            <p:grpSpPr>
              <a:xfrm>
                <a:off x="7222052" y="1871024"/>
                <a:ext cx="996207" cy="586188"/>
                <a:chOff x="5155180" y="1211825"/>
                <a:chExt cx="996207" cy="586188"/>
              </a:xfrm>
            </p:grpSpPr>
            <p:sp>
              <p:nvSpPr>
                <p:cNvPr id="24" name="Elipse 23"/>
                <p:cNvSpPr/>
                <p:nvPr/>
              </p:nvSpPr>
              <p:spPr>
                <a:xfrm>
                  <a:off x="5155180" y="1552821"/>
                  <a:ext cx="258233" cy="228600"/>
                </a:xfrm>
                <a:prstGeom prst="ellipse">
                  <a:avLst/>
                </a:prstGeom>
                <a:solidFill>
                  <a:srgbClr val="0070C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CaixaDeTexto 24"/>
                    <p:cNvSpPr txBox="1"/>
                    <p:nvPr/>
                  </p:nvSpPr>
                  <p:spPr>
                    <a:xfrm>
                      <a:off x="5186125" y="1521014"/>
                      <a:ext cx="212238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pt-B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oMath>
                        </m:oMathPara>
                      </a14:m>
                      <a:endParaRPr lang="pt-BR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5" name="CaixaDeTexto 2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86125" y="1521014"/>
                      <a:ext cx="212238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22857" r="-22857" b="-888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pt-B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6" name="Conector de Seta Reta 25"/>
                <p:cNvCxnSpPr/>
                <p:nvPr/>
              </p:nvCxnSpPr>
              <p:spPr>
                <a:xfrm flipV="1">
                  <a:off x="5413413" y="1298686"/>
                  <a:ext cx="737974" cy="37011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/>
                  <a:tailEnd type="stealth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CaixaDeTexto 26"/>
                    <p:cNvSpPr txBox="1"/>
                    <p:nvPr/>
                  </p:nvSpPr>
                  <p:spPr>
                    <a:xfrm>
                      <a:off x="5468799" y="1211825"/>
                      <a:ext cx="288925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pt-BR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pt-BR" dirty="0"/>
                    </a:p>
                  </p:txBody>
                </p:sp>
              </mc:Choice>
              <mc:Fallback xmlns="">
                <p:sp>
                  <p:nvSpPr>
                    <p:cNvPr id="27" name="CaixaDeTexto 2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68799" y="1211825"/>
                      <a:ext cx="288925" cy="27699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19149" t="-46667" r="-68085" b="-1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pt-B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3" name="Agrupar 12"/>
              <p:cNvGrpSpPr/>
              <p:nvPr/>
            </p:nvGrpSpPr>
            <p:grpSpPr>
              <a:xfrm>
                <a:off x="7222052" y="2425405"/>
                <a:ext cx="914687" cy="650395"/>
                <a:chOff x="5155180" y="1530300"/>
                <a:chExt cx="914687" cy="650395"/>
              </a:xfrm>
            </p:grpSpPr>
            <p:sp>
              <p:nvSpPr>
                <p:cNvPr id="20" name="Elipse 19"/>
                <p:cNvSpPr/>
                <p:nvPr/>
              </p:nvSpPr>
              <p:spPr>
                <a:xfrm>
                  <a:off x="5155180" y="1554500"/>
                  <a:ext cx="258233" cy="228600"/>
                </a:xfrm>
                <a:prstGeom prst="ellipse">
                  <a:avLst/>
                </a:prstGeom>
                <a:solidFill>
                  <a:srgbClr val="0070C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" name="CaixaDeTexto 20"/>
                    <p:cNvSpPr txBox="1"/>
                    <p:nvPr/>
                  </p:nvSpPr>
                  <p:spPr>
                    <a:xfrm>
                      <a:off x="5175286" y="1530300"/>
                      <a:ext cx="222625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pt-B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oMath>
                        </m:oMathPara>
                      </a14:m>
                      <a:endParaRPr lang="pt-BR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1" name="CaixaDeTexto 2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75286" y="1530300"/>
                      <a:ext cx="222625" cy="276999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25000" r="-19444" b="-888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pt-B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2" name="Conector de Seta Reta 21"/>
                <p:cNvCxnSpPr/>
                <p:nvPr/>
              </p:nvCxnSpPr>
              <p:spPr>
                <a:xfrm>
                  <a:off x="5413413" y="1727151"/>
                  <a:ext cx="656454" cy="33703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/>
                  <a:tailEnd type="stealth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CaixaDeTexto 22"/>
                    <p:cNvSpPr txBox="1"/>
                    <p:nvPr/>
                  </p:nvSpPr>
                  <p:spPr>
                    <a:xfrm>
                      <a:off x="5524168" y="1903696"/>
                      <a:ext cx="294248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pt-BR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pt-BR" dirty="0"/>
                    </a:p>
                  </p:txBody>
                </p:sp>
              </mc:Choice>
              <mc:Fallback xmlns="">
                <p:sp>
                  <p:nvSpPr>
                    <p:cNvPr id="23" name="CaixaDeTexto 2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524168" y="1903696"/>
                      <a:ext cx="294248" cy="276999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18750" t="-43478" r="-66667" b="-1739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pt-B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4" name="Conector reto 13"/>
              <p:cNvCxnSpPr/>
              <p:nvPr/>
            </p:nvCxnSpPr>
            <p:spPr>
              <a:xfrm flipV="1">
                <a:off x="7241241" y="2437979"/>
                <a:ext cx="1790996" cy="8984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Arco 14"/>
              <p:cNvSpPr/>
              <p:nvPr/>
            </p:nvSpPr>
            <p:spPr>
              <a:xfrm rot="1728321">
                <a:off x="7491980" y="2232635"/>
                <a:ext cx="198120" cy="228600"/>
              </a:xfrm>
              <a:prstGeom prst="arc">
                <a:avLst>
                  <a:gd name="adj1" fmla="val 16200000"/>
                  <a:gd name="adj2" fmla="val 1743267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" name="Arco 15"/>
              <p:cNvSpPr/>
              <p:nvPr/>
            </p:nvSpPr>
            <p:spPr>
              <a:xfrm rot="2653884">
                <a:off x="7430363" y="2432134"/>
                <a:ext cx="198120" cy="228600"/>
              </a:xfrm>
              <a:prstGeom prst="arc">
                <a:avLst>
                  <a:gd name="adj1" fmla="val 16200000"/>
                  <a:gd name="adj2" fmla="val 1743267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CaixaDeTexto 16"/>
                  <p:cNvSpPr txBox="1"/>
                  <p:nvPr/>
                </p:nvSpPr>
                <p:spPr>
                  <a:xfrm>
                    <a:off x="7680134" y="2444013"/>
                    <a:ext cx="200696" cy="2769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oMath>
                      </m:oMathPara>
                    </a14:m>
                    <a:endParaRPr lang="pt-BR" dirty="0"/>
                  </a:p>
                </p:txBody>
              </p:sp>
            </mc:Choice>
            <mc:Fallback xmlns="">
              <p:sp>
                <p:nvSpPr>
                  <p:cNvPr id="17" name="CaixaDeTexto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80134" y="2444013"/>
                    <a:ext cx="200696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43750" r="-50000" b="-17778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CaixaDeTexto 17"/>
                  <p:cNvSpPr txBox="1"/>
                  <p:nvPr/>
                </p:nvSpPr>
                <p:spPr>
                  <a:xfrm>
                    <a:off x="7778845" y="2142899"/>
                    <a:ext cx="267044" cy="2769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oMath>
                      </m:oMathPara>
                    </a14:m>
                    <a:endParaRPr lang="pt-BR" dirty="0"/>
                  </a:p>
                </p:txBody>
              </p:sp>
            </mc:Choice>
            <mc:Fallback xmlns="">
              <p:sp>
                <p:nvSpPr>
                  <p:cNvPr id="18" name="CaixaDeTexto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78845" y="2142899"/>
                    <a:ext cx="267044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5000" r="-11364" b="-17778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" name="CaixaDeTexto 18"/>
              <p:cNvSpPr txBox="1"/>
              <p:nvPr/>
            </p:nvSpPr>
            <p:spPr>
              <a:xfrm>
                <a:off x="8802302" y="2370428"/>
                <a:ext cx="12103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dirty="0" smtClean="0"/>
                  <a:t>x</a:t>
                </a:r>
                <a:endParaRPr lang="pt-BR" sz="1400" dirty="0"/>
              </a:p>
            </p:txBody>
          </p:sp>
        </p:grpSp>
        <p:sp>
          <p:nvSpPr>
            <p:cNvPr id="28" name="CaixaDeTexto 27"/>
            <p:cNvSpPr txBox="1"/>
            <p:nvPr/>
          </p:nvSpPr>
          <p:spPr>
            <a:xfrm>
              <a:off x="6875658" y="544329"/>
              <a:ext cx="711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Antes</a:t>
              </a:r>
              <a:endParaRPr lang="pt-BR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6746398" y="1247234"/>
              <a:ext cx="8297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Depois</a:t>
              </a:r>
              <a:endParaRPr lang="pt-BR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Retângulo 30"/>
          <p:cNvSpPr/>
          <p:nvPr/>
        </p:nvSpPr>
        <p:spPr>
          <a:xfrm>
            <a:off x="0" y="72652"/>
            <a:ext cx="6189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hangingPunct="0">
              <a:spcAft>
                <a:spcPts val="600"/>
              </a:spcAft>
            </a:pPr>
            <a:r>
              <a:rPr lang="pt-BR" sz="2000" dirty="0" smtClean="0">
                <a:solidFill>
                  <a:srgbClr val="0070C0"/>
                </a:solidFill>
                <a:latin typeface="CG Times (W1)"/>
                <a:ea typeface="Times New Roman" panose="02020603050405020304" pitchFamily="18" charset="0"/>
                <a:cs typeface="Times New Roman" panose="02020603050405020304" pitchFamily="18" charset="0"/>
              </a:rPr>
              <a:t>Qual o </a:t>
            </a:r>
            <a:r>
              <a:rPr lang="pt-BR" sz="2000" dirty="0">
                <a:solidFill>
                  <a:srgbClr val="0070C0"/>
                </a:solidFill>
                <a:latin typeface="CG Times (W1)"/>
                <a:ea typeface="Times New Roman" panose="02020603050405020304" pitchFamily="18" charset="0"/>
                <a:cs typeface="Times New Roman" panose="02020603050405020304" pitchFamily="18" charset="0"/>
              </a:rPr>
              <a:t>ângulo </a:t>
            </a:r>
            <a:r>
              <a:rPr lang="pt-BR" sz="2000" i="1" dirty="0" smtClean="0">
                <a:solidFill>
                  <a:srgbClr val="0070C0"/>
                </a:solidFill>
                <a:latin typeface="CG Times (W1)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</a:t>
            </a:r>
            <a:r>
              <a:rPr lang="pt-BR" sz="2000" baseline="-25000" dirty="0" smtClean="0">
                <a:solidFill>
                  <a:srgbClr val="0070C0"/>
                </a:solidFill>
                <a:latin typeface="CG Times (W1)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2000" dirty="0" smtClean="0">
                <a:solidFill>
                  <a:srgbClr val="0070C0"/>
                </a:solidFill>
                <a:latin typeface="CG Times (W1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>
                <a:solidFill>
                  <a:srgbClr val="0070C0"/>
                </a:solidFill>
                <a:latin typeface="CG Times (W1)"/>
                <a:ea typeface="Times New Roman" panose="02020603050405020304" pitchFamily="18" charset="0"/>
                <a:cs typeface="Times New Roman" panose="02020603050405020304" pitchFamily="18" charset="0"/>
              </a:rPr>
              <a:t>em que a partícula B emerge.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ixaDeTexto 31"/>
              <p:cNvSpPr txBox="1"/>
              <p:nvPr/>
            </p:nvSpPr>
            <p:spPr>
              <a:xfrm>
                <a:off x="165100" y="658061"/>
                <a:ext cx="3526350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𝑎𝑟𝑐</m:t>
                      </m:r>
                      <m:func>
                        <m:func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𝑎𝑟𝑐</m:t>
                          </m:r>
                          <m:func>
                            <m:func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BR" b="0" i="0" smtClean="0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(−1)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2" name="CaixaDeTexto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100" y="658061"/>
                <a:ext cx="3526350" cy="62235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ixaDeTexto 32"/>
              <p:cNvSpPr txBox="1"/>
              <p:nvPr/>
            </p:nvSpPr>
            <p:spPr>
              <a:xfrm>
                <a:off x="4066949" y="830736"/>
                <a:ext cx="21221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=−4</m:t>
                      </m:r>
                      <m:sSup>
                        <m:sSup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𝑜𝑢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 31</m:t>
                      </m:r>
                      <m:sSup>
                        <m:sSup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3" name="CaixaDeTexto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6949" y="830736"/>
                <a:ext cx="2122184" cy="276999"/>
              </a:xfrm>
              <a:prstGeom prst="rect">
                <a:avLst/>
              </a:prstGeom>
              <a:blipFill>
                <a:blip r:embed="rId12"/>
                <a:stretch>
                  <a:fillRect l="-1724" b="-1739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tângulo 33"/>
          <p:cNvSpPr/>
          <p:nvPr/>
        </p:nvSpPr>
        <p:spPr>
          <a:xfrm>
            <a:off x="0" y="3593860"/>
            <a:ext cx="4403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rgbClr val="0070C0"/>
                </a:solidFill>
                <a:latin typeface="CG Times (W1)"/>
                <a:ea typeface="Times New Roman" panose="02020603050405020304" pitchFamily="18" charset="0"/>
                <a:cs typeface="Times New Roman" panose="02020603050405020304" pitchFamily="18" charset="0"/>
              </a:rPr>
              <a:t>Qual o  </a:t>
            </a:r>
            <a:r>
              <a:rPr lang="pt-BR" dirty="0">
                <a:solidFill>
                  <a:srgbClr val="0070C0"/>
                </a:solidFill>
                <a:latin typeface="CG Times (W1)"/>
                <a:ea typeface="Times New Roman" panose="02020603050405020304" pitchFamily="18" charset="0"/>
                <a:cs typeface="Times New Roman" panose="02020603050405020304" pitchFamily="18" charset="0"/>
              </a:rPr>
              <a:t>impulso recebido pela partícula B</a:t>
            </a:r>
            <a:endParaRPr lang="pt-BR" dirty="0">
              <a:solidFill>
                <a:srgbClr val="0070C0"/>
              </a:solidFill>
            </a:endParaRPr>
          </a:p>
        </p:txBody>
      </p:sp>
      <p:sp>
        <p:nvSpPr>
          <p:cNvPr id="35" name="Retângulo 34"/>
          <p:cNvSpPr/>
          <p:nvPr/>
        </p:nvSpPr>
        <p:spPr>
          <a:xfrm>
            <a:off x="19116" y="1399430"/>
            <a:ext cx="4403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rgbClr val="0070C0"/>
                </a:solidFill>
                <a:latin typeface="CG Times (W1)"/>
                <a:ea typeface="Times New Roman" panose="02020603050405020304" pitchFamily="18" charset="0"/>
                <a:cs typeface="Times New Roman" panose="02020603050405020304" pitchFamily="18" charset="0"/>
              </a:rPr>
              <a:t>Qual o  </a:t>
            </a:r>
            <a:r>
              <a:rPr lang="pt-BR" dirty="0">
                <a:solidFill>
                  <a:srgbClr val="0070C0"/>
                </a:solidFill>
                <a:latin typeface="CG Times (W1)"/>
                <a:ea typeface="Times New Roman" panose="02020603050405020304" pitchFamily="18" charset="0"/>
                <a:cs typeface="Times New Roman" panose="02020603050405020304" pitchFamily="18" charset="0"/>
              </a:rPr>
              <a:t>impulso recebido pela partícula </a:t>
            </a:r>
            <a:r>
              <a:rPr lang="pt-BR" dirty="0" smtClean="0">
                <a:solidFill>
                  <a:srgbClr val="0070C0"/>
                </a:solidFill>
                <a:latin typeface="CG Times (W1)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pt-BR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ixaDeTexto 35"/>
              <p:cNvSpPr txBox="1"/>
              <p:nvPr/>
            </p:nvSpPr>
            <p:spPr>
              <a:xfrm>
                <a:off x="141670" y="1801020"/>
                <a:ext cx="944040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6" name="CaixaDeTexto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70" y="1801020"/>
                <a:ext cx="944040" cy="310598"/>
              </a:xfrm>
              <a:prstGeom prst="rect">
                <a:avLst/>
              </a:prstGeom>
              <a:blipFill>
                <a:blip r:embed="rId13"/>
                <a:stretch>
                  <a:fillRect l="-7097" t="-41176" r="-25806" b="-2941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ixaDeTexto 36"/>
              <p:cNvSpPr txBox="1"/>
              <p:nvPr/>
            </p:nvSpPr>
            <p:spPr>
              <a:xfrm>
                <a:off x="141670" y="2153460"/>
                <a:ext cx="6127255" cy="414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rad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acc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rad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𝑠𝑒𝑛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−3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</m:acc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7" name="CaixaDeTexto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70" y="2153460"/>
                <a:ext cx="6127255" cy="414537"/>
              </a:xfrm>
              <a:prstGeom prst="rect">
                <a:avLst/>
              </a:prstGeom>
              <a:blipFill>
                <a:blip r:embed="rId14"/>
                <a:stretch>
                  <a:fillRect l="-896" t="-23529" r="-4179" b="-735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ixaDeTexto 37"/>
              <p:cNvSpPr txBox="1"/>
              <p:nvPr/>
            </p:nvSpPr>
            <p:spPr>
              <a:xfrm>
                <a:off x="1623337" y="1774999"/>
                <a:ext cx="1930849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8" name="CaixaDeTexto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337" y="1774999"/>
                <a:ext cx="1930849" cy="310598"/>
              </a:xfrm>
              <a:prstGeom prst="rect">
                <a:avLst/>
              </a:prstGeom>
              <a:blipFill>
                <a:blip r:embed="rId15"/>
                <a:stretch>
                  <a:fillRect l="-3155" t="-41176" r="-12303" b="-2941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aixaDeTexto 38"/>
              <p:cNvSpPr txBox="1"/>
              <p:nvPr/>
            </p:nvSpPr>
            <p:spPr>
              <a:xfrm>
                <a:off x="95109" y="2603167"/>
                <a:ext cx="4648196" cy="414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ad>
                            <m:radPr>
                              <m:degHide m:val="on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rad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acc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rad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𝑠𝑒𝑛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9" name="CaixaDeTexto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09" y="2603167"/>
                <a:ext cx="4648196" cy="414537"/>
              </a:xfrm>
              <a:prstGeom prst="rect">
                <a:avLst/>
              </a:prstGeom>
              <a:blipFill>
                <a:blip r:embed="rId16"/>
                <a:stretch>
                  <a:fillRect l="-262" t="-23529" r="-4199" b="-735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ixaDeTexto 39"/>
              <p:cNvSpPr txBox="1"/>
              <p:nvPr/>
            </p:nvSpPr>
            <p:spPr>
              <a:xfrm>
                <a:off x="4789866" y="2714538"/>
                <a:ext cx="20563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acc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0" name="CaixaDeTexto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9866" y="2714538"/>
                <a:ext cx="2056332" cy="276999"/>
              </a:xfrm>
              <a:prstGeom prst="rect">
                <a:avLst/>
              </a:prstGeom>
              <a:blipFill>
                <a:blip r:embed="rId17"/>
                <a:stretch>
                  <a:fillRect l="-593" t="-43478" r="-12760" b="-2608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ixaDeTexto 40"/>
              <p:cNvSpPr txBox="1"/>
              <p:nvPr/>
            </p:nvSpPr>
            <p:spPr>
              <a:xfrm>
                <a:off x="141670" y="3099343"/>
                <a:ext cx="2190280" cy="31059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acc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1" name="CaixaDeTexto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70" y="3099343"/>
                <a:ext cx="2190280" cy="310598"/>
              </a:xfrm>
              <a:prstGeom prst="rect">
                <a:avLst/>
              </a:prstGeom>
              <a:blipFill rotWithShape="0">
                <a:blip r:embed="rId18"/>
                <a:stretch>
                  <a:fillRect l="-2778" t="-41176" r="-11944" b="-2941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ixaDeTexto 41"/>
              <p:cNvSpPr txBox="1"/>
              <p:nvPr/>
            </p:nvSpPr>
            <p:spPr>
              <a:xfrm>
                <a:off x="150286" y="4019827"/>
                <a:ext cx="2732608" cy="3105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2" name="CaixaDeTexto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86" y="4019827"/>
                <a:ext cx="2732608" cy="310598"/>
              </a:xfrm>
              <a:prstGeom prst="rect">
                <a:avLst/>
              </a:prstGeom>
              <a:blipFill>
                <a:blip r:embed="rId19"/>
                <a:stretch>
                  <a:fillRect l="-1339" t="-41176" r="-7143" b="-2941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tângulo 42"/>
              <p:cNvSpPr/>
              <p:nvPr/>
            </p:nvSpPr>
            <p:spPr>
              <a:xfrm>
                <a:off x="103725" y="4346977"/>
                <a:ext cx="2610202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i="1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−0</m:t>
                          </m:r>
                        </m:e>
                      </m:d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3" name="Retângulo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25" y="4346977"/>
                <a:ext cx="2610202" cy="402931"/>
              </a:xfrm>
              <a:prstGeom prst="rect">
                <a:avLst/>
              </a:prstGeom>
              <a:blipFill>
                <a:blip r:embed="rId20"/>
                <a:stretch>
                  <a:fillRect t="-21212" b="-1212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ângulo 43"/>
              <p:cNvSpPr/>
              <p:nvPr/>
            </p:nvSpPr>
            <p:spPr>
              <a:xfrm>
                <a:off x="3312591" y="4346977"/>
                <a:ext cx="2206245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i="1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4" name="Retângulo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591" y="4346977"/>
                <a:ext cx="2206245" cy="402931"/>
              </a:xfrm>
              <a:prstGeom prst="rect">
                <a:avLst/>
              </a:prstGeom>
              <a:blipFill rotWithShape="0">
                <a:blip r:embed="rId21"/>
                <a:stretch>
                  <a:fillRect t="-21212" r="-5525" b="-1212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129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 animBg="1"/>
      <p:bldP spid="42" grpId="0"/>
      <p:bldP spid="43" grpId="0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4503" y="20940"/>
            <a:ext cx="2973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0070C0"/>
                </a:solidFill>
              </a:rPr>
              <a:t>Centro de Massa</a:t>
            </a:r>
            <a:endParaRPr lang="pt-BR" sz="2400" dirty="0">
              <a:solidFill>
                <a:srgbClr val="0070C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97869" y="614253"/>
            <a:ext cx="2240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Centro de equilíbrio</a:t>
            </a:r>
            <a:endParaRPr lang="pt-BR" dirty="0"/>
          </a:p>
        </p:txBody>
      </p:sp>
      <p:pic>
        <p:nvPicPr>
          <p:cNvPr id="5" name="Picture 2" descr="Bola multicolor verde realista, brilhar a esfera com remendo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5" t="8255" r="11765" b="12660"/>
          <a:stretch/>
        </p:blipFill>
        <p:spPr bwMode="auto">
          <a:xfrm>
            <a:off x="5396045" y="787272"/>
            <a:ext cx="1612416" cy="168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ipse 3"/>
          <p:cNvSpPr/>
          <p:nvPr/>
        </p:nvSpPr>
        <p:spPr>
          <a:xfrm>
            <a:off x="7847695" y="1489683"/>
            <a:ext cx="146583" cy="132623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a Direita 5"/>
          <p:cNvSpPr/>
          <p:nvPr/>
        </p:nvSpPr>
        <p:spPr>
          <a:xfrm>
            <a:off x="7171267" y="1489683"/>
            <a:ext cx="330200" cy="142188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4582211" y="482605"/>
                <a:ext cx="34120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smtClean="0"/>
                  <a:t>Ex. Esfera </a:t>
                </a:r>
                <a14:m>
                  <m:oMath xmlns:m="http://schemas.openxmlformats.org/officeDocument/2006/math">
                    <m:r>
                      <a:rPr lang="pt-B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pt-BR" dirty="0" smtClean="0"/>
                  <a:t> Centro da esfera</a:t>
                </a:r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211" y="482605"/>
                <a:ext cx="3412067" cy="369332"/>
              </a:xfrm>
              <a:prstGeom prst="rect">
                <a:avLst/>
              </a:prstGeom>
              <a:blipFill>
                <a:blip r:embed="rId3"/>
                <a:stretch>
                  <a:fillRect l="-1610" t="-8197" b="-2459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2" name="Picture 4" descr="Halter Sextavado Emborrachado 16Kg Para Academia E Clínicas De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78" b="30311"/>
          <a:stretch/>
        </p:blipFill>
        <p:spPr bwMode="auto">
          <a:xfrm>
            <a:off x="1518183" y="1250077"/>
            <a:ext cx="2723092" cy="93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1947333" y="983585"/>
                <a:ext cx="3600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7333" y="983585"/>
                <a:ext cx="360099" cy="276999"/>
              </a:xfrm>
              <a:prstGeom prst="rect">
                <a:avLst/>
              </a:prstGeom>
              <a:blipFill>
                <a:blip r:embed="rId5"/>
                <a:stretch>
                  <a:fillRect l="-8333" r="-3333" b="-1739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3422709" y="979322"/>
                <a:ext cx="3654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709" y="979322"/>
                <a:ext cx="365420" cy="276999"/>
              </a:xfrm>
              <a:prstGeom prst="rect">
                <a:avLst/>
              </a:prstGeom>
              <a:blipFill>
                <a:blip r:embed="rId6"/>
                <a:stretch>
                  <a:fillRect l="-8333" r="-5000" b="-177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ector de Seta Reta 10"/>
          <p:cNvCxnSpPr/>
          <p:nvPr/>
        </p:nvCxnSpPr>
        <p:spPr>
          <a:xfrm>
            <a:off x="1822804" y="2847930"/>
            <a:ext cx="2535306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/>
              <p:cNvSpPr txBox="1"/>
              <p:nvPr/>
            </p:nvSpPr>
            <p:spPr>
              <a:xfrm>
                <a:off x="474017" y="1479344"/>
                <a:ext cx="9627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6" name="CaixaDe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17" y="1479344"/>
                <a:ext cx="962763" cy="276999"/>
              </a:xfrm>
              <a:prstGeom prst="rect">
                <a:avLst/>
              </a:prstGeom>
              <a:blipFill>
                <a:blip r:embed="rId7"/>
                <a:stretch>
                  <a:fillRect l="-2532" r="-1266" b="-177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Elipse 16"/>
          <p:cNvSpPr/>
          <p:nvPr/>
        </p:nvSpPr>
        <p:spPr>
          <a:xfrm>
            <a:off x="2806437" y="1649121"/>
            <a:ext cx="146583" cy="132623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5" name="Conector Angulado 14"/>
          <p:cNvCxnSpPr/>
          <p:nvPr/>
        </p:nvCxnSpPr>
        <p:spPr>
          <a:xfrm rot="5400000">
            <a:off x="2788816" y="993808"/>
            <a:ext cx="553530" cy="417543"/>
          </a:xfrm>
          <a:prstGeom prst="bentConnector3">
            <a:avLst>
              <a:gd name="adj1" fmla="val -3535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2838029" y="580596"/>
            <a:ext cx="732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CM</a:t>
            </a:r>
            <a:endParaRPr lang="pt-BR" dirty="0"/>
          </a:p>
        </p:txBody>
      </p:sp>
      <p:grpSp>
        <p:nvGrpSpPr>
          <p:cNvPr id="23" name="Agrupar 22"/>
          <p:cNvGrpSpPr/>
          <p:nvPr/>
        </p:nvGrpSpPr>
        <p:grpSpPr>
          <a:xfrm>
            <a:off x="2023521" y="2446805"/>
            <a:ext cx="1768527" cy="302655"/>
            <a:chOff x="2954050" y="3445933"/>
            <a:chExt cx="2547921" cy="436034"/>
          </a:xfrm>
        </p:grpSpPr>
        <p:cxnSp>
          <p:nvCxnSpPr>
            <p:cNvPr id="21" name="Conector reto 20"/>
            <p:cNvCxnSpPr/>
            <p:nvPr/>
          </p:nvCxnSpPr>
          <p:spPr>
            <a:xfrm>
              <a:off x="3086747" y="3659717"/>
              <a:ext cx="1963619" cy="84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Elipse 21"/>
            <p:cNvSpPr/>
            <p:nvPr/>
          </p:nvSpPr>
          <p:spPr>
            <a:xfrm>
              <a:off x="5032070" y="3445933"/>
              <a:ext cx="469901" cy="43603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lipse 24"/>
            <p:cNvSpPr/>
            <p:nvPr/>
          </p:nvSpPr>
          <p:spPr>
            <a:xfrm>
              <a:off x="2954050" y="3522133"/>
              <a:ext cx="303775" cy="28363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6" name="CaixaDeTexto 25"/>
          <p:cNvSpPr txBox="1"/>
          <p:nvPr/>
        </p:nvSpPr>
        <p:spPr>
          <a:xfrm>
            <a:off x="3598251" y="2888440"/>
            <a:ext cx="413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L</a:t>
            </a:r>
            <a:endParaRPr lang="pt-BR" sz="1400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4162042" y="2749460"/>
            <a:ext cx="87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Conector reto 28"/>
          <p:cNvCxnSpPr/>
          <p:nvPr/>
        </p:nvCxnSpPr>
        <p:spPr>
          <a:xfrm>
            <a:off x="3633212" y="2783124"/>
            <a:ext cx="0" cy="220133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>
            <a:off x="2128959" y="2749460"/>
            <a:ext cx="0" cy="220133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ixaDeTexto 32"/>
              <p:cNvSpPr txBox="1"/>
              <p:nvPr/>
            </p:nvSpPr>
            <p:spPr>
              <a:xfrm>
                <a:off x="3825671" y="2258281"/>
                <a:ext cx="10781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dirty="0" smtClean="0"/>
                  <a:t> </a:t>
                </a:r>
                <a14:m>
                  <m:oMath xmlns:m="http://schemas.openxmlformats.org/officeDocument/2006/math">
                    <m:r>
                      <a:rPr lang="pt-BR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33" name="CaixaDeTexto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671" y="2258281"/>
                <a:ext cx="1078180" cy="276999"/>
              </a:xfrm>
              <a:prstGeom prst="rect">
                <a:avLst/>
              </a:prstGeom>
              <a:blipFill>
                <a:blip r:embed="rId8"/>
                <a:stretch>
                  <a:fillRect l="-5682" r="-3977" b="-1739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ixaDeTexto 33"/>
              <p:cNvSpPr txBox="1"/>
              <p:nvPr/>
            </p:nvSpPr>
            <p:spPr>
              <a:xfrm>
                <a:off x="1602111" y="2194009"/>
                <a:ext cx="3600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4" name="CaixaDeTexto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111" y="2194009"/>
                <a:ext cx="360099" cy="276999"/>
              </a:xfrm>
              <a:prstGeom prst="rect">
                <a:avLst/>
              </a:prstGeom>
              <a:blipFill>
                <a:blip r:embed="rId9"/>
                <a:stretch>
                  <a:fillRect l="-8475" r="-3390" b="-177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aixaDeTexto 29"/>
          <p:cNvSpPr txBox="1"/>
          <p:nvPr/>
        </p:nvSpPr>
        <p:spPr>
          <a:xfrm>
            <a:off x="2068236" y="2856460"/>
            <a:ext cx="262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0</a:t>
            </a:r>
            <a:endParaRPr lang="pt-BR" sz="1400" dirty="0"/>
          </a:p>
        </p:txBody>
      </p:sp>
      <p:sp>
        <p:nvSpPr>
          <p:cNvPr id="36" name="Elipse 35"/>
          <p:cNvSpPr/>
          <p:nvPr/>
        </p:nvSpPr>
        <p:spPr>
          <a:xfrm>
            <a:off x="2981466" y="2534193"/>
            <a:ext cx="146583" cy="132623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7" name="Conector Angulado 36"/>
          <p:cNvCxnSpPr/>
          <p:nvPr/>
        </p:nvCxnSpPr>
        <p:spPr>
          <a:xfrm>
            <a:off x="2598715" y="2332800"/>
            <a:ext cx="443343" cy="169643"/>
          </a:xfrm>
          <a:prstGeom prst="bentConnector2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ixaDeTexto 37"/>
          <p:cNvSpPr txBox="1"/>
          <p:nvPr/>
        </p:nvSpPr>
        <p:spPr>
          <a:xfrm>
            <a:off x="2456178" y="2030401"/>
            <a:ext cx="732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CM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ixaDeTexto 42"/>
              <p:cNvSpPr txBox="1"/>
              <p:nvPr/>
            </p:nvSpPr>
            <p:spPr>
              <a:xfrm>
                <a:off x="173231" y="3346515"/>
                <a:ext cx="2515037" cy="5484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3" name="CaixaDeTexto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231" y="3346515"/>
                <a:ext cx="2515037" cy="54848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ixaDeTexto 45"/>
              <p:cNvSpPr txBox="1"/>
              <p:nvPr/>
            </p:nvSpPr>
            <p:spPr>
              <a:xfrm>
                <a:off x="2856809" y="3336943"/>
                <a:ext cx="5366441" cy="5657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𝑁𝑜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𝑐𝑎𝑠𝑜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𝑎𝑐𝑖𝑚𝑎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.2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6" name="CaixaDeTexto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6809" y="3336943"/>
                <a:ext cx="5366441" cy="5657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ixaDeTexto 43"/>
              <p:cNvSpPr txBox="1"/>
              <p:nvPr/>
            </p:nvSpPr>
            <p:spPr>
              <a:xfrm>
                <a:off x="1359644" y="4124174"/>
                <a:ext cx="58116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Referencial do Laboratório </a:t>
                </a:r>
                <a14:m>
                  <m:oMath xmlns:m="http://schemas.openxmlformats.org/officeDocument/2006/math">
                    <m:r>
                      <a:rPr lang="pt-B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pt-B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Mesa de bilhar</a:t>
                </a:r>
              </a:p>
              <a:p>
                <a:r>
                  <a:rPr lang="pt-B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Referencial do Centro de Massa (Abstrato mas muito útil)</a:t>
                </a:r>
                <a:endParaRPr lang="pt-B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CaixaDeTexto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644" y="4124174"/>
                <a:ext cx="5811624" cy="646331"/>
              </a:xfrm>
              <a:prstGeom prst="rect">
                <a:avLst/>
              </a:prstGeom>
              <a:blipFill>
                <a:blip r:embed="rId12"/>
                <a:stretch>
                  <a:fillRect l="-839" t="-5660" b="-1415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724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/>
      <p:bldP spid="9" grpId="0"/>
      <p:bldP spid="12" grpId="0"/>
      <p:bldP spid="16" grpId="0"/>
      <p:bldP spid="17" grpId="0" animBg="1"/>
      <p:bldP spid="19" grpId="0"/>
      <p:bldP spid="26" grpId="0"/>
      <p:bldP spid="27" grpId="0"/>
      <p:bldP spid="33" grpId="0"/>
      <p:bldP spid="34" grpId="0"/>
      <p:bldP spid="30" grpId="0"/>
      <p:bldP spid="36" grpId="0" animBg="1"/>
      <p:bldP spid="38" grpId="0"/>
      <p:bldP spid="43" grpId="0" animBg="1"/>
      <p:bldP spid="46" grpId="0"/>
      <p:bldP spid="4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/>
              <p:cNvSpPr txBox="1"/>
              <p:nvPr/>
            </p:nvSpPr>
            <p:spPr>
              <a:xfrm>
                <a:off x="158377" y="529442"/>
                <a:ext cx="2515037" cy="6093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2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377" y="529442"/>
                <a:ext cx="2515037" cy="60933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ixaDeTexto 2"/>
          <p:cNvSpPr txBox="1"/>
          <p:nvPr/>
        </p:nvSpPr>
        <p:spPr>
          <a:xfrm>
            <a:off x="174503" y="20940"/>
            <a:ext cx="4930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0070C0"/>
                </a:solidFill>
              </a:rPr>
              <a:t>Referencial do Centro de Massa</a:t>
            </a:r>
            <a:endParaRPr lang="pt-BR" sz="2400" dirty="0">
              <a:solidFill>
                <a:srgbClr val="0070C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026107" y="575867"/>
            <a:ext cx="1493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derivando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/>
              <p:cNvSpPr txBox="1"/>
              <p:nvPr/>
            </p:nvSpPr>
            <p:spPr>
              <a:xfrm>
                <a:off x="98624" y="1258699"/>
                <a:ext cx="5929508" cy="8993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𝐶𝑀</m:t>
                              </m:r>
                            </m:sub>
                          </m:sSub>
                        </m:num>
                        <m:den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dirty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5" name="CaixaDe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24" y="1258699"/>
                <a:ext cx="5929508" cy="8993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6822190" y="1303474"/>
                <a:ext cx="2123145" cy="5484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190" y="1303474"/>
                <a:ext cx="2123145" cy="5484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 para a Direita 6"/>
          <p:cNvSpPr/>
          <p:nvPr/>
        </p:nvSpPr>
        <p:spPr>
          <a:xfrm>
            <a:off x="6166927" y="1433752"/>
            <a:ext cx="516467" cy="30229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6" name="Conector reto 35"/>
          <p:cNvCxnSpPr/>
          <p:nvPr/>
        </p:nvCxnSpPr>
        <p:spPr>
          <a:xfrm flipH="1" flipV="1">
            <a:off x="533571" y="2816286"/>
            <a:ext cx="1" cy="1630018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/>
          <p:cNvCxnSpPr/>
          <p:nvPr/>
        </p:nvCxnSpPr>
        <p:spPr>
          <a:xfrm flipH="1" flipV="1">
            <a:off x="1401589" y="2187045"/>
            <a:ext cx="1" cy="1444250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/>
          <p:cNvCxnSpPr/>
          <p:nvPr/>
        </p:nvCxnSpPr>
        <p:spPr>
          <a:xfrm>
            <a:off x="533571" y="4446304"/>
            <a:ext cx="1931501" cy="0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/>
          <p:cNvCxnSpPr/>
          <p:nvPr/>
        </p:nvCxnSpPr>
        <p:spPr>
          <a:xfrm>
            <a:off x="1408570" y="3631295"/>
            <a:ext cx="1931501" cy="0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/>
          <p:nvPr/>
        </p:nvCxnSpPr>
        <p:spPr>
          <a:xfrm flipV="1">
            <a:off x="533572" y="2336144"/>
            <a:ext cx="1413062" cy="2110160"/>
          </a:xfrm>
          <a:prstGeom prst="line">
            <a:avLst/>
          </a:prstGeom>
          <a:ln>
            <a:solidFill>
              <a:srgbClr val="C0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 flipV="1">
            <a:off x="1423815" y="2356701"/>
            <a:ext cx="522819" cy="1261896"/>
          </a:xfrm>
          <a:prstGeom prst="line">
            <a:avLst/>
          </a:prstGeom>
          <a:ln>
            <a:solidFill>
              <a:srgbClr val="C0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/>
          <p:cNvCxnSpPr/>
          <p:nvPr/>
        </p:nvCxnSpPr>
        <p:spPr>
          <a:xfrm flipV="1">
            <a:off x="533572" y="3631295"/>
            <a:ext cx="890243" cy="815009"/>
          </a:xfrm>
          <a:prstGeom prst="line">
            <a:avLst/>
          </a:prstGeom>
          <a:ln>
            <a:solidFill>
              <a:srgbClr val="C0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ixaDeTexto 42"/>
              <p:cNvSpPr txBox="1"/>
              <p:nvPr/>
            </p:nvSpPr>
            <p:spPr>
              <a:xfrm>
                <a:off x="2888407" y="3611450"/>
                <a:ext cx="2754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i="1" smtClean="0">
                          <a:latin typeface="Cambria Math" panose="02040503050406030204" pitchFamily="18" charset="0"/>
                        </a:rPr>
                        <m:t>’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3" name="CaixaDeTexto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8407" y="3611450"/>
                <a:ext cx="275401" cy="369332"/>
              </a:xfrm>
              <a:prstGeom prst="rect">
                <a:avLst/>
              </a:prstGeom>
              <a:blipFill>
                <a:blip r:embed="rId5"/>
                <a:stretch>
                  <a:fillRect r="-2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ixaDeTexto 43"/>
              <p:cNvSpPr txBox="1"/>
              <p:nvPr/>
            </p:nvSpPr>
            <p:spPr>
              <a:xfrm>
                <a:off x="1041157" y="2101725"/>
                <a:ext cx="2754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4" name="CaixaDeTexto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157" y="2101725"/>
                <a:ext cx="275401" cy="369332"/>
              </a:xfrm>
              <a:prstGeom prst="rect">
                <a:avLst/>
              </a:prstGeom>
              <a:blipFill>
                <a:blip r:embed="rId6"/>
                <a:stretch>
                  <a:fillRect l="-8889" r="-44444" b="-1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ixaDeTexto 44"/>
              <p:cNvSpPr txBox="1"/>
              <p:nvPr/>
            </p:nvSpPr>
            <p:spPr>
              <a:xfrm>
                <a:off x="152833" y="2724504"/>
                <a:ext cx="2754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5" name="CaixaDeTexto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33" y="2724504"/>
                <a:ext cx="275401" cy="369332"/>
              </a:xfrm>
              <a:prstGeom prst="rect">
                <a:avLst/>
              </a:prstGeom>
              <a:blipFill>
                <a:blip r:embed="rId7"/>
                <a:stretch>
                  <a:fillRect r="-11111" b="-655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ixaDeTexto 47"/>
              <p:cNvSpPr txBox="1"/>
              <p:nvPr/>
            </p:nvSpPr>
            <p:spPr>
              <a:xfrm>
                <a:off x="880400" y="2982772"/>
                <a:ext cx="487056" cy="3036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8" name="CaixaDeTexto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400" y="2982772"/>
                <a:ext cx="487056" cy="303673"/>
              </a:xfrm>
              <a:prstGeom prst="rect">
                <a:avLst/>
              </a:prstGeom>
              <a:blipFill>
                <a:blip r:embed="rId8"/>
                <a:stretch>
                  <a:fillRect l="-12500" t="-40000" r="-8750" b="-28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ixaDeTexto 48"/>
              <p:cNvSpPr txBox="1"/>
              <p:nvPr/>
            </p:nvSpPr>
            <p:spPr>
              <a:xfrm>
                <a:off x="1733333" y="2949725"/>
                <a:ext cx="644985" cy="3036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9" name="CaixaDeTexto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3333" y="2949725"/>
                <a:ext cx="644985" cy="303673"/>
              </a:xfrm>
              <a:prstGeom prst="rect">
                <a:avLst/>
              </a:prstGeom>
              <a:blipFill rotWithShape="0">
                <a:blip r:embed="rId9"/>
                <a:stretch>
                  <a:fillRect l="-8491" t="-42000" r="-6604" b="-26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ixaDeTexto 49"/>
              <p:cNvSpPr txBox="1"/>
              <p:nvPr/>
            </p:nvSpPr>
            <p:spPr>
              <a:xfrm>
                <a:off x="989861" y="3969234"/>
                <a:ext cx="648767" cy="3036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50" name="CaixaDeTexto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861" y="3969234"/>
                <a:ext cx="648767" cy="303673"/>
              </a:xfrm>
              <a:prstGeom prst="rect">
                <a:avLst/>
              </a:prstGeom>
              <a:blipFill rotWithShape="0">
                <a:blip r:embed="rId10"/>
                <a:stretch>
                  <a:fillRect l="-8411" t="-40000" r="-6542" b="-28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aixaDeTexto 51"/>
              <p:cNvSpPr txBox="1"/>
              <p:nvPr/>
            </p:nvSpPr>
            <p:spPr>
              <a:xfrm>
                <a:off x="2041202" y="4446304"/>
                <a:ext cx="2754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52" name="CaixaDeTexto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1202" y="4446304"/>
                <a:ext cx="27540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CaixaDeTexto 52"/>
          <p:cNvSpPr txBox="1"/>
          <p:nvPr/>
        </p:nvSpPr>
        <p:spPr>
          <a:xfrm>
            <a:off x="214997" y="4439734"/>
            <a:ext cx="359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</a:t>
            </a:r>
            <a:endParaRPr lang="pt-BR" dirty="0"/>
          </a:p>
        </p:txBody>
      </p:sp>
      <p:sp>
        <p:nvSpPr>
          <p:cNvPr id="54" name="CaixaDeTexto 53"/>
          <p:cNvSpPr txBox="1"/>
          <p:nvPr/>
        </p:nvSpPr>
        <p:spPr>
          <a:xfrm>
            <a:off x="1434089" y="3637785"/>
            <a:ext cx="541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CM</a:t>
            </a:r>
            <a:endParaRPr lang="pt-BR" dirty="0"/>
          </a:p>
        </p:txBody>
      </p:sp>
      <p:sp>
        <p:nvSpPr>
          <p:cNvPr id="55" name="CaixaDeTexto 54"/>
          <p:cNvSpPr txBox="1"/>
          <p:nvPr/>
        </p:nvSpPr>
        <p:spPr>
          <a:xfrm>
            <a:off x="1946634" y="2121409"/>
            <a:ext cx="353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CaixaDeTexto 55"/>
              <p:cNvSpPr txBox="1"/>
              <p:nvPr/>
            </p:nvSpPr>
            <p:spPr>
              <a:xfrm>
                <a:off x="3630937" y="1934837"/>
                <a:ext cx="2527423" cy="3774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1(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1(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56" name="CaixaDeTexto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937" y="1934837"/>
                <a:ext cx="2527423" cy="377476"/>
              </a:xfrm>
              <a:prstGeom prst="rect">
                <a:avLst/>
              </a:prstGeom>
              <a:blipFill rotWithShape="0">
                <a:blip r:embed="rId12"/>
                <a:stretch>
                  <a:fillRect l="-1932" t="-29032" r="-1691" b="-1451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CaixaDeTexto 56"/>
              <p:cNvSpPr txBox="1"/>
              <p:nvPr/>
            </p:nvSpPr>
            <p:spPr>
              <a:xfrm>
                <a:off x="3630937" y="2384094"/>
                <a:ext cx="2650726" cy="5587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1(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num>
                        <m:den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1(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𝐶𝑀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𝐶𝑀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57" name="CaixaDeTexto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937" y="2384094"/>
                <a:ext cx="2650726" cy="558743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CaixaDeTexto 57"/>
          <p:cNvSpPr txBox="1"/>
          <p:nvPr/>
        </p:nvSpPr>
        <p:spPr>
          <a:xfrm>
            <a:off x="2548123" y="4090192"/>
            <a:ext cx="4040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é o ref. do Laboratório</a:t>
            </a:r>
          </a:p>
          <a:p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 é o referencial de Centro de Massa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aixaDeTexto 63"/>
              <p:cNvSpPr txBox="1"/>
              <p:nvPr/>
            </p:nvSpPr>
            <p:spPr>
              <a:xfrm>
                <a:off x="3630937" y="2949725"/>
                <a:ext cx="2657266" cy="3774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1(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1(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64" name="CaixaDeTexto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937" y="2949725"/>
                <a:ext cx="2657266" cy="377476"/>
              </a:xfrm>
              <a:prstGeom prst="rect">
                <a:avLst/>
              </a:prstGeom>
              <a:blipFill rotWithShape="0">
                <a:blip r:embed="rId14"/>
                <a:stretch>
                  <a:fillRect l="-1376" t="-30645" r="-1376" b="-1451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CaixaDeTexto 64"/>
              <p:cNvSpPr txBox="1"/>
              <p:nvPr/>
            </p:nvSpPr>
            <p:spPr>
              <a:xfrm>
                <a:off x="3576047" y="3398470"/>
                <a:ext cx="2657266" cy="3774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1(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1(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65" name="CaixaDeTexto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6047" y="3398470"/>
                <a:ext cx="2657266" cy="377476"/>
              </a:xfrm>
              <a:prstGeom prst="rect">
                <a:avLst/>
              </a:prstGeom>
              <a:blipFill rotWithShape="0">
                <a:blip r:embed="rId15"/>
                <a:stretch>
                  <a:fillRect l="-1376" t="-29032" r="-1376" b="-1451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CaixaDeTexto 65"/>
              <p:cNvSpPr txBox="1"/>
              <p:nvPr/>
            </p:nvSpPr>
            <p:spPr>
              <a:xfrm>
                <a:off x="6822190" y="3376230"/>
                <a:ext cx="1518556" cy="3818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66" name="CaixaDeTexto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190" y="3376230"/>
                <a:ext cx="1518556" cy="381836"/>
              </a:xfrm>
              <a:prstGeom prst="rect">
                <a:avLst/>
              </a:prstGeom>
              <a:blipFill rotWithShape="0">
                <a:blip r:embed="rId16"/>
                <a:stretch>
                  <a:fillRect l="-2410" t="-19355" r="-803" b="-2580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CaixaDeTexto 66"/>
              <p:cNvSpPr txBox="1"/>
              <p:nvPr/>
            </p:nvSpPr>
            <p:spPr>
              <a:xfrm>
                <a:off x="6562237" y="3935571"/>
                <a:ext cx="2384820" cy="4219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1(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e>
                        <m:sub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67" name="CaixaDeTexto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2237" y="3935571"/>
                <a:ext cx="2384820" cy="421975"/>
              </a:xfrm>
              <a:prstGeom prst="rect">
                <a:avLst/>
              </a:prstGeom>
              <a:blipFill rotWithShape="0">
                <a:blip r:embed="rId17"/>
                <a:stretch>
                  <a:fillRect l="-1276" t="-17391" r="-255" b="-1304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aixaDeTexto 67"/>
              <p:cNvSpPr txBox="1"/>
              <p:nvPr/>
            </p:nvSpPr>
            <p:spPr>
              <a:xfrm>
                <a:off x="6562237" y="4323121"/>
                <a:ext cx="2396745" cy="4219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2(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2(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e>
                        <m:sub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68" name="CaixaDeTexto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2237" y="4323121"/>
                <a:ext cx="2396745" cy="421975"/>
              </a:xfrm>
              <a:prstGeom prst="rect">
                <a:avLst/>
              </a:prstGeom>
              <a:blipFill rotWithShape="0">
                <a:blip r:embed="rId18"/>
                <a:stretch>
                  <a:fillRect l="-1269" t="-15942" r="-254" b="-1304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Elipse 34"/>
          <p:cNvSpPr/>
          <p:nvPr/>
        </p:nvSpPr>
        <p:spPr>
          <a:xfrm>
            <a:off x="1836750" y="2336143"/>
            <a:ext cx="152400" cy="139086"/>
          </a:xfrm>
          <a:prstGeom prst="ellipse">
            <a:avLst/>
          </a:prstGeom>
          <a:solidFill>
            <a:srgbClr val="205C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686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43" grpId="0"/>
      <p:bldP spid="44" grpId="0"/>
      <p:bldP spid="45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64" grpId="0"/>
      <p:bldP spid="65" grpId="0"/>
      <p:bldP spid="66" grpId="0"/>
      <p:bldP spid="67" grpId="0"/>
      <p:bldP spid="68" grpId="0"/>
      <p:bldP spid="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860" y="48861"/>
            <a:ext cx="7280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0070C0"/>
                </a:solidFill>
              </a:rPr>
              <a:t>Quantidade de movimento no referencial do Centro de Massa</a:t>
            </a:r>
            <a:endParaRPr lang="pt-BR" sz="20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/>
              <p:cNvSpPr txBox="1"/>
              <p:nvPr/>
            </p:nvSpPr>
            <p:spPr>
              <a:xfrm>
                <a:off x="128932" y="491292"/>
                <a:ext cx="2634631" cy="4219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1(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2000" i="1">
                                  <a:latin typeface="Cambria Math" panose="02040503050406030204" pitchFamily="18" charset="0"/>
                                </a:rPr>
                                <m:t>𝐿𝐴𝐵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e>
                        <m:sub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32" y="491292"/>
                <a:ext cx="2634631" cy="421975"/>
              </a:xfrm>
              <a:prstGeom prst="rect">
                <a:avLst/>
              </a:prstGeom>
              <a:blipFill rotWithShape="0">
                <a:blip r:embed="rId2"/>
                <a:stretch>
                  <a:fillRect l="-1157" t="-17391" r="-231" b="-1304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3233616" y="471939"/>
                <a:ext cx="2646557" cy="4219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2(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2(</m:t>
                              </m:r>
                              <m:r>
                                <a:rPr lang="pt-BR" sz="2000" i="1">
                                  <a:latin typeface="Cambria Math" panose="02040503050406030204" pitchFamily="18" charset="0"/>
                                </a:rPr>
                                <m:t>𝐿𝐴𝐵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e>
                        <m:sub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616" y="471939"/>
                <a:ext cx="2646557" cy="421975"/>
              </a:xfrm>
              <a:prstGeom prst="rect">
                <a:avLst/>
              </a:prstGeom>
              <a:blipFill rotWithShape="0">
                <a:blip r:embed="rId3"/>
                <a:stretch>
                  <a:fillRect l="-1149" t="-15714" b="-1142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ixaDeTexto 4"/>
          <p:cNvSpPr txBox="1"/>
          <p:nvPr/>
        </p:nvSpPr>
        <p:spPr>
          <a:xfrm>
            <a:off x="-13608" y="836182"/>
            <a:ext cx="9196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 compactar a notação, no referencial do CM as velocidades são marcadas com 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´ 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e, no </a:t>
            </a:r>
            <a:r>
              <a:rPr lang="pt-B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fica sem nada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504868" y="1189112"/>
                <a:ext cx="1662635" cy="3377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e>
                        <m:sub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68" y="1189112"/>
                <a:ext cx="1662635" cy="337785"/>
              </a:xfrm>
              <a:prstGeom prst="rect">
                <a:avLst/>
              </a:prstGeom>
              <a:blipFill>
                <a:blip r:embed="rId4"/>
                <a:stretch>
                  <a:fillRect l="-3297" b="-909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3139149" y="1189112"/>
                <a:ext cx="1674561" cy="3377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e>
                        <m:sub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149" y="1189112"/>
                <a:ext cx="1674561" cy="337785"/>
              </a:xfrm>
              <a:prstGeom prst="rect">
                <a:avLst/>
              </a:prstGeom>
              <a:blipFill>
                <a:blip r:embed="rId5"/>
                <a:stretch>
                  <a:fillRect l="-3273" b="-909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Agrupar 33"/>
          <p:cNvGrpSpPr/>
          <p:nvPr/>
        </p:nvGrpSpPr>
        <p:grpSpPr>
          <a:xfrm>
            <a:off x="5610167" y="1155982"/>
            <a:ext cx="3276995" cy="1284277"/>
            <a:chOff x="5610167" y="1155982"/>
            <a:chExt cx="3276995" cy="1284277"/>
          </a:xfrm>
        </p:grpSpPr>
        <p:grpSp>
          <p:nvGrpSpPr>
            <p:cNvPr id="11" name="Agrupar 10"/>
            <p:cNvGrpSpPr/>
            <p:nvPr/>
          </p:nvGrpSpPr>
          <p:grpSpPr>
            <a:xfrm>
              <a:off x="5610167" y="1155982"/>
              <a:ext cx="3276995" cy="673454"/>
              <a:chOff x="763" y="2291978"/>
              <a:chExt cx="3276995" cy="673454"/>
            </a:xfrm>
          </p:grpSpPr>
          <p:pic>
            <p:nvPicPr>
              <p:cNvPr id="12" name="Imagem 1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232" t="71000" r="6344" b="24044"/>
              <a:stretch/>
            </p:blipFill>
            <p:spPr>
              <a:xfrm>
                <a:off x="763" y="2291978"/>
                <a:ext cx="3112552" cy="673454"/>
              </a:xfrm>
              <a:prstGeom prst="rect">
                <a:avLst/>
              </a:prstGeom>
            </p:spPr>
          </p:pic>
          <p:cxnSp>
            <p:nvCxnSpPr>
              <p:cNvPr id="13" name="Conector reto 12"/>
              <p:cNvCxnSpPr/>
              <p:nvPr/>
            </p:nvCxnSpPr>
            <p:spPr>
              <a:xfrm>
                <a:off x="2878615" y="2738893"/>
                <a:ext cx="399143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Agrupar 18"/>
            <p:cNvGrpSpPr/>
            <p:nvPr/>
          </p:nvGrpSpPr>
          <p:grpSpPr>
            <a:xfrm>
              <a:off x="5614515" y="1581329"/>
              <a:ext cx="3272647" cy="858930"/>
              <a:chOff x="5610167" y="1807868"/>
              <a:chExt cx="3272647" cy="858930"/>
            </a:xfrm>
          </p:grpSpPr>
          <p:pic>
            <p:nvPicPr>
              <p:cNvPr id="9" name="Imagem 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232" t="79455" r="6344" b="16539"/>
              <a:stretch/>
            </p:blipFill>
            <p:spPr>
              <a:xfrm>
                <a:off x="5610167" y="2094076"/>
                <a:ext cx="3112552" cy="544452"/>
              </a:xfrm>
              <a:prstGeom prst="rect">
                <a:avLst/>
              </a:prstGeom>
            </p:spPr>
          </p:pic>
          <p:sp>
            <p:nvSpPr>
              <p:cNvPr id="14" name="Retângulo 13"/>
              <p:cNvSpPr/>
              <p:nvPr/>
            </p:nvSpPr>
            <p:spPr>
              <a:xfrm>
                <a:off x="8284099" y="2208375"/>
                <a:ext cx="598715" cy="2945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15" name="Conector reto 14"/>
              <p:cNvCxnSpPr/>
              <p:nvPr/>
            </p:nvCxnSpPr>
            <p:spPr>
              <a:xfrm>
                <a:off x="8083550" y="2390989"/>
                <a:ext cx="799264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CaixaDeTexto 15"/>
              <p:cNvSpPr txBox="1"/>
              <p:nvPr/>
            </p:nvSpPr>
            <p:spPr>
              <a:xfrm>
                <a:off x="8655050" y="1807868"/>
                <a:ext cx="2032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dirty="0" smtClean="0"/>
                  <a:t>x</a:t>
                </a:r>
                <a:endParaRPr lang="pt-BR" sz="1400" dirty="0"/>
              </a:p>
            </p:txBody>
          </p:sp>
          <p:sp>
            <p:nvSpPr>
              <p:cNvPr id="17" name="CaixaDeTexto 16"/>
              <p:cNvSpPr txBox="1"/>
              <p:nvPr/>
            </p:nvSpPr>
            <p:spPr>
              <a:xfrm>
                <a:off x="8645596" y="2359021"/>
                <a:ext cx="2032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dirty="0" smtClean="0"/>
                  <a:t>x</a:t>
                </a:r>
                <a:endParaRPr lang="pt-BR" sz="1400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ixaDeTexto 19"/>
              <p:cNvSpPr txBox="1"/>
              <p:nvPr/>
            </p:nvSpPr>
            <p:spPr>
              <a:xfrm>
                <a:off x="128932" y="1598972"/>
                <a:ext cx="22281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0" name="CaixaDeTex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32" y="1598972"/>
                <a:ext cx="2228110" cy="276999"/>
              </a:xfrm>
              <a:prstGeom prst="rect">
                <a:avLst/>
              </a:prstGeom>
              <a:blipFill>
                <a:blip r:embed="rId7"/>
                <a:stretch>
                  <a:fillRect l="-3005" t="-2174" r="-546" b="-3695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ixaDeTexto 20"/>
              <p:cNvSpPr txBox="1"/>
              <p:nvPr/>
            </p:nvSpPr>
            <p:spPr>
              <a:xfrm>
                <a:off x="2357042" y="1598972"/>
                <a:ext cx="275395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1" name="CaixaDe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042" y="1598972"/>
                <a:ext cx="2753959" cy="276999"/>
              </a:xfrm>
              <a:prstGeom prst="rect">
                <a:avLst/>
              </a:prstGeom>
              <a:blipFill>
                <a:blip r:embed="rId8"/>
                <a:stretch>
                  <a:fillRect l="-443" r="-2661" b="-3478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/>
              <p:cNvSpPr txBox="1"/>
              <p:nvPr/>
            </p:nvSpPr>
            <p:spPr>
              <a:xfrm>
                <a:off x="93871" y="2024125"/>
                <a:ext cx="5149797" cy="36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dirty="0" smtClean="0">
                    <a:solidFill>
                      <a:srgbClr val="0070C0"/>
                    </a:solidFill>
                  </a:rPr>
                  <a:t>No Referencial do Centro de Massa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pt-BR" sz="16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  <m:r>
                          <a:rPr lang="pt-BR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´</m:t>
                        </m:r>
                      </m:e>
                      <m:sub>
                        <m:r>
                          <a:rPr lang="pt-BR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pt-BR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pt-BR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2" name="CaixaDeTex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1" y="2024125"/>
                <a:ext cx="5149797" cy="368499"/>
              </a:xfrm>
              <a:prstGeom prst="rect">
                <a:avLst/>
              </a:prstGeom>
              <a:blipFill rotWithShape="0">
                <a:blip r:embed="rId9"/>
                <a:stretch>
                  <a:fillRect l="-592" t="-13333" b="-21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/>
              <p:cNvSpPr txBox="1"/>
              <p:nvPr/>
            </p:nvSpPr>
            <p:spPr>
              <a:xfrm>
                <a:off x="132420" y="2540778"/>
                <a:ext cx="42792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𝑃𝑟𝑜𝑣𝑎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, 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)=0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3" name="CaixaDeTex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20" y="2540778"/>
                <a:ext cx="4279248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712" r="-570" b="-377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ixaDeTexto 23"/>
              <p:cNvSpPr txBox="1"/>
              <p:nvPr/>
            </p:nvSpPr>
            <p:spPr>
              <a:xfrm>
                <a:off x="1172896" y="2929019"/>
                <a:ext cx="35438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4" name="CaixaDeTexto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896" y="2929019"/>
                <a:ext cx="3543855" cy="276999"/>
              </a:xfrm>
              <a:prstGeom prst="rect">
                <a:avLst/>
              </a:prstGeom>
              <a:blipFill>
                <a:blip r:embed="rId11"/>
                <a:stretch>
                  <a:fillRect b="-1956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ixaDeTexto 24"/>
              <p:cNvSpPr txBox="1"/>
              <p:nvPr/>
            </p:nvSpPr>
            <p:spPr>
              <a:xfrm>
                <a:off x="1242987" y="3317260"/>
                <a:ext cx="31225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d>
                            <m:d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5" name="CaixaDeTex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987" y="3317260"/>
                <a:ext cx="3122521" cy="276999"/>
              </a:xfrm>
              <a:prstGeom prst="rect">
                <a:avLst/>
              </a:prstGeom>
              <a:blipFill>
                <a:blip r:embed="rId12"/>
                <a:stretch>
                  <a:fillRect r="-195" b="-1956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Seta para a Direita 25"/>
          <p:cNvSpPr/>
          <p:nvPr/>
        </p:nvSpPr>
        <p:spPr>
          <a:xfrm>
            <a:off x="4727201" y="3298144"/>
            <a:ext cx="516467" cy="30229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ixaDeTexto 26"/>
              <p:cNvSpPr txBox="1"/>
              <p:nvPr/>
            </p:nvSpPr>
            <p:spPr>
              <a:xfrm>
                <a:off x="5687418" y="3175051"/>
                <a:ext cx="2057936" cy="5484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7" name="CaixaDeTexto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7418" y="3175051"/>
                <a:ext cx="2057936" cy="54848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aixaDeTexto 27"/>
          <p:cNvSpPr txBox="1"/>
          <p:nvPr/>
        </p:nvSpPr>
        <p:spPr>
          <a:xfrm>
            <a:off x="7784718" y="3126127"/>
            <a:ext cx="1397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0070C0"/>
                </a:solidFill>
              </a:rPr>
              <a:t>Velocidade</a:t>
            </a:r>
            <a:br>
              <a:rPr lang="pt-BR" dirty="0" smtClean="0">
                <a:solidFill>
                  <a:srgbClr val="0070C0"/>
                </a:solidFill>
              </a:rPr>
            </a:br>
            <a:r>
              <a:rPr lang="pt-BR" dirty="0" smtClean="0">
                <a:solidFill>
                  <a:srgbClr val="0070C0"/>
                </a:solidFill>
              </a:rPr>
              <a:t> do CM</a:t>
            </a:r>
            <a:endParaRPr lang="pt-BR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ixaDeTexto 28"/>
              <p:cNvSpPr txBox="1"/>
              <p:nvPr/>
            </p:nvSpPr>
            <p:spPr>
              <a:xfrm>
                <a:off x="309961" y="3764753"/>
                <a:ext cx="2303644" cy="3391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𝑆𝑒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=0 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9" name="CaixaDeTexto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961" y="3764753"/>
                <a:ext cx="2303644" cy="339195"/>
              </a:xfrm>
              <a:prstGeom prst="rect">
                <a:avLst/>
              </a:prstGeom>
              <a:blipFill>
                <a:blip r:embed="rId14"/>
                <a:stretch>
                  <a:fillRect l="-1852" r="-1323" b="-2545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aixaDeTexto 29"/>
          <p:cNvSpPr txBox="1"/>
          <p:nvPr/>
        </p:nvSpPr>
        <p:spPr>
          <a:xfrm>
            <a:off x="2780380" y="3785286"/>
            <a:ext cx="5937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 qualquer sistema isolado em um referencial inercial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ixaDeTexto 30"/>
              <p:cNvSpPr txBox="1"/>
              <p:nvPr/>
            </p:nvSpPr>
            <p:spPr>
              <a:xfrm>
                <a:off x="320701" y="4198803"/>
                <a:ext cx="4585807" cy="3015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Ent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ã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=0 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𝑛𝑜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𝑟𝑒𝑓𝑒𝑟𝑒𝑛𝑐𝑖𝑎𝑙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𝑑𝑜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𝐶𝑒𝑛𝑡𝑟𝑜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𝑀𝑎𝑠𝑠𝑎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31" name="CaixaDeTexto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701" y="4198803"/>
                <a:ext cx="4585807" cy="301557"/>
              </a:xfrm>
              <a:prstGeom prst="rect">
                <a:avLst/>
              </a:prstGeom>
              <a:blipFill>
                <a:blip r:embed="rId15"/>
                <a:stretch>
                  <a:fillRect l="-532" t="-32653" r="-133" b="-2244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ixaDeTexto 31"/>
              <p:cNvSpPr txBox="1"/>
              <p:nvPr/>
            </p:nvSpPr>
            <p:spPr>
              <a:xfrm>
                <a:off x="2257463" y="4500360"/>
                <a:ext cx="1856021" cy="3391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2" name="CaixaDeTexto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7463" y="4500360"/>
                <a:ext cx="1856021" cy="339195"/>
              </a:xfrm>
              <a:prstGeom prst="rect">
                <a:avLst/>
              </a:prstGeom>
              <a:blipFill>
                <a:blip r:embed="rId16"/>
                <a:stretch>
                  <a:fillRect l="-1967" r="-1311" b="-2321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ixaDeTexto 32"/>
              <p:cNvSpPr txBox="1"/>
              <p:nvPr/>
            </p:nvSpPr>
            <p:spPr>
              <a:xfrm>
                <a:off x="4993926" y="4493085"/>
                <a:ext cx="1386983" cy="3391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3" name="CaixaDeTexto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3926" y="4493085"/>
                <a:ext cx="1386983" cy="339195"/>
              </a:xfrm>
              <a:prstGeom prst="rect">
                <a:avLst/>
              </a:prstGeom>
              <a:blipFill>
                <a:blip r:embed="rId17"/>
                <a:stretch>
                  <a:fillRect l="-3070" r="-2193" b="-2321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221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0" grpId="0"/>
      <p:bldP spid="22" grpId="0"/>
      <p:bldP spid="23" grpId="0"/>
      <p:bldP spid="24" grpId="0"/>
      <p:bldP spid="25" grpId="0"/>
      <p:bldP spid="26" grpId="0" animBg="1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9" t="68900" r="21240" b="15254"/>
          <a:stretch/>
        </p:blipFill>
        <p:spPr>
          <a:xfrm>
            <a:off x="-52443" y="1279276"/>
            <a:ext cx="9280339" cy="341972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440991" y="-87769"/>
            <a:ext cx="65347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rgbClr val="0070C0"/>
                </a:solidFill>
              </a:rPr>
              <a:t>Referencial do Centro de Massa</a:t>
            </a:r>
            <a:endParaRPr lang="en-US" sz="30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5976978" y="591875"/>
                <a:ext cx="1846659" cy="4522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6978" y="591875"/>
                <a:ext cx="1846659" cy="4522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306313" y="591875"/>
                <a:ext cx="1225144" cy="5064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13" y="591875"/>
                <a:ext cx="1225144" cy="5064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3267430" y="591875"/>
                <a:ext cx="2472023" cy="4522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430" y="591875"/>
                <a:ext cx="2472023" cy="4522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1768982" y="591875"/>
                <a:ext cx="1260923" cy="5445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8982" y="591875"/>
                <a:ext cx="1260923" cy="5445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586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23982" y="1620111"/>
            <a:ext cx="790082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Até a próxima aula</a:t>
            </a:r>
            <a:endParaRPr lang="pt-BR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095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54003" y="488611"/>
            <a:ext cx="721747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6.1 Estudo de Colisões</a:t>
            </a:r>
          </a:p>
          <a:p>
            <a:r>
              <a:rPr lang="pt-BR" sz="2000" b="1" dirty="0"/>
              <a:t>	Forças impulsivas</a:t>
            </a:r>
          </a:p>
          <a:p>
            <a:endParaRPr lang="pt-BR" sz="2000" b="1" dirty="0"/>
          </a:p>
          <a:p>
            <a:r>
              <a:rPr lang="pt-BR" sz="2000" b="1" dirty="0"/>
              <a:t>6.2 Quantidade de movimento linear (momento linear)</a:t>
            </a:r>
          </a:p>
          <a:p>
            <a:endParaRPr lang="pt-BR" sz="2000" b="1" dirty="0"/>
          </a:p>
          <a:p>
            <a:r>
              <a:rPr lang="pt-BR" sz="2000" b="1" dirty="0"/>
              <a:t>6.3 Impulso e Quantidade de Movimento</a:t>
            </a:r>
          </a:p>
          <a:p>
            <a:endParaRPr lang="pt-BR" sz="2000" b="1" dirty="0"/>
          </a:p>
          <a:p>
            <a:r>
              <a:rPr lang="pt-BR" sz="2000" b="1" dirty="0"/>
              <a:t>6.4 Conservação da Quantidade de Movimento</a:t>
            </a:r>
          </a:p>
          <a:p>
            <a:endParaRPr lang="pt-BR" sz="2000" b="1" dirty="0"/>
          </a:p>
          <a:p>
            <a:r>
              <a:rPr lang="pt-BR" sz="2000" b="1" dirty="0"/>
              <a:t>6.5 Colisões entre dois corpos</a:t>
            </a:r>
          </a:p>
          <a:p>
            <a:r>
              <a:rPr lang="pt-BR" sz="2000" b="1" dirty="0"/>
              <a:t>	Colisões unidimensionais e </a:t>
            </a:r>
          </a:p>
          <a:p>
            <a:r>
              <a:rPr lang="pt-BR" sz="2000" b="1" dirty="0"/>
              <a:t>	Sistema de Ref. do Centro de Massa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0632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08339" y="-75807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6.1 Estudo de Colisões</a:t>
            </a:r>
          </a:p>
          <a:p>
            <a:r>
              <a:rPr lang="pt-BR" sz="2800" b="1" dirty="0">
                <a:solidFill>
                  <a:srgbClr val="0070C0"/>
                </a:solidFill>
              </a:rPr>
              <a:t>	Forças impulsivas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408339" y="878300"/>
                <a:ext cx="1127103" cy="4140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339" y="878300"/>
                <a:ext cx="1127103" cy="41408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ixaDeTexto 4"/>
          <p:cNvSpPr txBox="1"/>
          <p:nvPr/>
        </p:nvSpPr>
        <p:spPr>
          <a:xfrm>
            <a:off x="2128946" y="923612"/>
            <a:ext cx="2526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ª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Lei de Newton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408339" y="1497026"/>
                <a:ext cx="1734256" cy="670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339" y="1497026"/>
                <a:ext cx="1734256" cy="6707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2223179" y="1495199"/>
                <a:ext cx="2238241" cy="5464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3179" y="1495199"/>
                <a:ext cx="2238241" cy="5464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275716" y="2361399"/>
                <a:ext cx="485299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𝑄𝑢𝑎𝑛𝑡𝑖𝑑𝑎𝑑𝑒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𝑚𝑜𝑣𝑖𝑚𝑒𝑛𝑡𝑜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𝑜𝑢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𝑚𝑜𝑚𝑒𝑛𝑡𝑜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𝑙𝑖𝑛𝑒𝑎𝑟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16" y="2361399"/>
                <a:ext cx="4852995" cy="276999"/>
              </a:xfrm>
              <a:prstGeom prst="rect">
                <a:avLst/>
              </a:prstGeom>
              <a:blipFill>
                <a:blip r:embed="rId5"/>
                <a:stretch>
                  <a:fillRect l="-1005" r="-628" b="-3260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1064473" y="2958102"/>
                <a:ext cx="8262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473" y="2958102"/>
                <a:ext cx="826252" cy="276999"/>
              </a:xfrm>
              <a:prstGeom prst="rect">
                <a:avLst/>
              </a:prstGeom>
              <a:blipFill>
                <a:blip r:embed="rId6"/>
                <a:stretch>
                  <a:fillRect l="-5926" t="-43478" r="-41481" b="-2608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ixaDeTexto 9"/>
          <p:cNvSpPr txBox="1"/>
          <p:nvPr/>
        </p:nvSpPr>
        <p:spPr>
          <a:xfrm>
            <a:off x="2394192" y="2832010"/>
            <a:ext cx="3015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Vetor</a:t>
            </a:r>
          </a:p>
          <a:p>
            <a:r>
              <a:rPr lang="pt-BR" dirty="0" smtClean="0"/>
              <a:t>Depende do referencial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971890" y="3535200"/>
            <a:ext cx="6153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Conservação da quantidade de movimento </a:t>
            </a:r>
          </a:p>
          <a:p>
            <a:r>
              <a:rPr lang="pt-BR" dirty="0" smtClean="0"/>
              <a:t>Lei fundamental em Física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434418" y="4390516"/>
            <a:ext cx="497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Representa uma das simetrias da natureza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5688961" y="4390516"/>
            <a:ext cx="2750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i="1" dirty="0" smtClean="0">
                <a:solidFill>
                  <a:srgbClr val="0070C0"/>
                </a:solidFill>
              </a:rPr>
              <a:t>Simetria Espacial</a:t>
            </a:r>
            <a:endParaRPr lang="pt-BR" sz="2000" b="1" i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>
                <a:off x="4934876" y="1497026"/>
                <a:ext cx="1508170" cy="546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𝑒𝑛𝑡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ã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876" y="1497026"/>
                <a:ext cx="1508170" cy="5464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133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5789" y="1070283"/>
            <a:ext cx="7768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Uma colisão pode ser separada em 3 instantes distintos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481631" y="-97722"/>
            <a:ext cx="2282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rgbClr val="0070C0"/>
                </a:solidFill>
              </a:rPr>
              <a:t>Colisão</a:t>
            </a:r>
            <a:endParaRPr lang="pt-BR" sz="3200" dirty="0">
              <a:solidFill>
                <a:srgbClr val="0070C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047023" y="1557190"/>
            <a:ext cx="5102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Antes – Os corpos estão bem afastados 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6149514" y="1550826"/>
            <a:ext cx="241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Força externa </a:t>
            </a:r>
            <a:r>
              <a:rPr lang="pt-BR" dirty="0" smtClean="0">
                <a:solidFill>
                  <a:srgbClr val="FF0000"/>
                </a:solidFill>
              </a:rPr>
              <a:t>NULA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983038" y="3266164"/>
            <a:ext cx="5102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Depois – Os corpos estão bem afastados 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6085529" y="3259800"/>
            <a:ext cx="241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Força externa </a:t>
            </a:r>
            <a:r>
              <a:rPr lang="pt-BR" dirty="0" smtClean="0">
                <a:solidFill>
                  <a:srgbClr val="FF0000"/>
                </a:solidFill>
              </a:rPr>
              <a:t>NULA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983038" y="2287122"/>
            <a:ext cx="5102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Durante – Forças opostas de mesma intensidade e intervalo muito curto 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425789" y="599694"/>
            <a:ext cx="7768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Em uma colisão o movimento é alterado bruscamente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539862" y="4047067"/>
            <a:ext cx="737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Numa colisão, em geral, os tempos envolvidos são muito curtos e a força é muito intensa e complexa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32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aiba quais são os 3 tipos de acidente de trânsito mais fatai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90" y="718747"/>
            <a:ext cx="3008489" cy="169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lisão elástica – Wikipédia, a enciclopédia liv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073" y="787715"/>
            <a:ext cx="2482924" cy="165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pressionante colisão entre duas galáxias em espiral na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28" y="2771472"/>
            <a:ext cx="1800880" cy="180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ROCESSO SELETIVO UNIFICAD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086" y="2771472"/>
            <a:ext cx="2706239" cy="180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fisicaevestibular.com.br/novo/wp-content/uploads/migracao/conservacao/i_2388133f1bc43cbc_html_72cad0a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323" y="2771472"/>
            <a:ext cx="2761348" cy="180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0" y="-63980"/>
            <a:ext cx="3943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Exemplo de colisões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94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BETADECA"/>
          <p:cNvPicPr>
            <a:picLocks noChangeAspect="1" noChangeArrowheads="1"/>
          </p:cNvPicPr>
          <p:nvPr/>
        </p:nvPicPr>
        <p:blipFill>
          <a:blip r:embed="rId2" cstate="print"/>
          <a:srcRect l="14844"/>
          <a:stretch>
            <a:fillRect/>
          </a:stretch>
        </p:blipFill>
        <p:spPr bwMode="auto">
          <a:xfrm>
            <a:off x="1570293" y="3076881"/>
            <a:ext cx="5350286" cy="1596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 descr="Decaimento radioativ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424" y="523587"/>
            <a:ext cx="3266626" cy="244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17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OMOS FÍSICOS: O ÁTOMO DE ERNEST RUTHERFORD (ENEM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96" y="570525"/>
            <a:ext cx="3671104" cy="193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4230" y="570525"/>
            <a:ext cx="2959586" cy="203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s://www.extremetech.com/wp-content/uploads/2019/01/CERN-LHC-e1547737523306-640x3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710" y="2895625"/>
            <a:ext cx="3122669" cy="175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 maior acelerador de partículas do mundo, o LHC, e religa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45" y="2895625"/>
            <a:ext cx="4975225" cy="177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43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07999" y="-63099"/>
            <a:ext cx="3242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Forças Impulsivas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/>
              <p:cNvSpPr txBox="1"/>
              <p:nvPr/>
            </p:nvSpPr>
            <p:spPr>
              <a:xfrm>
                <a:off x="626532" y="795867"/>
                <a:ext cx="8441267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smtClean="0"/>
                  <a:t>Dificuldades na descrição das colisões</a:t>
                </a: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:r>
                  <a:rPr lang="pt-BR" dirty="0"/>
                  <a:t>	</a:t>
                </a:r>
                <a:r>
                  <a:rPr lang="pt-BR" dirty="0" smtClean="0"/>
                  <a:t>As forças não são conhecidas em detalhes</a:t>
                </a: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:r>
                  <a:rPr lang="pt-BR" dirty="0"/>
                  <a:t>	</a:t>
                </a:r>
                <a:r>
                  <a:rPr lang="pt-BR" dirty="0" smtClean="0"/>
                  <a:t>Os objetos são compostos por inúmeras partículas (complicado)</a:t>
                </a: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:r>
                  <a:rPr lang="pt-BR" dirty="0"/>
                  <a:t>	</a:t>
                </a:r>
                <a:r>
                  <a:rPr lang="pt-BR" dirty="0" smtClean="0"/>
                  <a:t>Interação entre todas as partículas</a:t>
                </a: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:r>
                  <a:rPr lang="pt-BR" dirty="0"/>
                  <a:t>	</a:t>
                </a:r>
                <a:r>
                  <a:rPr lang="pt-BR" dirty="0" smtClean="0"/>
                  <a:t>Tempo de interação muito curto </a:t>
                </a:r>
                <a14:m>
                  <m:oMath xmlns:m="http://schemas.openxmlformats.org/officeDocument/2006/math">
                    <m:r>
                      <a:rPr lang="pt-B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532" y="795867"/>
                <a:ext cx="8441267" cy="1477328"/>
              </a:xfrm>
              <a:prstGeom prst="rect">
                <a:avLst/>
              </a:prstGeom>
              <a:blipFill>
                <a:blip r:embed="rId2"/>
                <a:stretch>
                  <a:fillRect l="-650" t="-2479" b="-578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ixaDeTexto 3"/>
          <p:cNvSpPr txBox="1"/>
          <p:nvPr/>
        </p:nvSpPr>
        <p:spPr>
          <a:xfrm>
            <a:off x="626532" y="2421467"/>
            <a:ext cx="40809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Forças fundamentais da natureza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pt-BR" dirty="0"/>
              <a:t>	</a:t>
            </a:r>
            <a:r>
              <a:rPr lang="pt-BR" dirty="0" smtClean="0"/>
              <a:t>Gravitacional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pt-BR" dirty="0"/>
              <a:t>	</a:t>
            </a:r>
            <a:r>
              <a:rPr lang="pt-BR" dirty="0" smtClean="0"/>
              <a:t>Eletromagnética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pt-BR" dirty="0"/>
              <a:t>	</a:t>
            </a:r>
            <a:r>
              <a:rPr lang="pt-BR" dirty="0" smtClean="0"/>
              <a:t>Força forte (nuclear)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pt-BR" dirty="0"/>
              <a:t>	</a:t>
            </a:r>
            <a:r>
              <a:rPr lang="pt-BR" dirty="0" smtClean="0"/>
              <a:t>Força eletrofraca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5815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IFUSP 3">
      <a:dk1>
        <a:srgbClr val="112A3D"/>
      </a:dk1>
      <a:lt1>
        <a:srgbClr val="FFFFFF"/>
      </a:lt1>
      <a:dk2>
        <a:srgbClr val="205C76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7_Office Theme">
  <a:themeElements>
    <a:clrScheme name="HEPIC OFICIAL">
      <a:dk1>
        <a:srgbClr val="112A3D"/>
      </a:dk1>
      <a:lt1>
        <a:sysClr val="window" lastClr="FFFFFF"/>
      </a:lt1>
      <a:dk2>
        <a:srgbClr val="2B77B1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8_Office Theme">
  <a:themeElements>
    <a:clrScheme name="HEPIC OFICIAL">
      <a:dk1>
        <a:srgbClr val="112A3D"/>
      </a:dk1>
      <a:lt1>
        <a:sysClr val="window" lastClr="FFFFFF"/>
      </a:lt1>
      <a:dk2>
        <a:srgbClr val="2B77B1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9_Office Theme">
  <a:themeElements>
    <a:clrScheme name="HEPIC OFICIAL">
      <a:dk1>
        <a:srgbClr val="112A3D"/>
      </a:dk1>
      <a:lt1>
        <a:sysClr val="window" lastClr="FFFFFF"/>
      </a:lt1>
      <a:dk2>
        <a:srgbClr val="2B77B1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IFUSP 3">
      <a:dk1>
        <a:srgbClr val="112A3D"/>
      </a:dk1>
      <a:lt1>
        <a:srgbClr val="FFFFFF"/>
      </a:lt1>
      <a:dk2>
        <a:srgbClr val="205C76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HEPIC OFICIAL">
      <a:dk1>
        <a:srgbClr val="112A3D"/>
      </a:dk1>
      <a:lt1>
        <a:sysClr val="window" lastClr="FFFFFF"/>
      </a:lt1>
      <a:dk2>
        <a:srgbClr val="2B77B1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Office Theme">
  <a:themeElements>
    <a:clrScheme name="HEPIC OFICIAL">
      <a:dk1>
        <a:srgbClr val="112A3D"/>
      </a:dk1>
      <a:lt1>
        <a:sysClr val="window" lastClr="FFFFFF"/>
      </a:lt1>
      <a:dk2>
        <a:srgbClr val="2B77B1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HEPIC OFICIAL">
      <a:dk1>
        <a:srgbClr val="112A3D"/>
      </a:dk1>
      <a:lt1>
        <a:sysClr val="window" lastClr="FFFFFF"/>
      </a:lt1>
      <a:dk2>
        <a:srgbClr val="2B77B1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0_Office Theme">
  <a:themeElements>
    <a:clrScheme name="HEPIC OFICIAL">
      <a:dk1>
        <a:srgbClr val="112A3D"/>
      </a:dk1>
      <a:lt1>
        <a:sysClr val="window" lastClr="FFFFFF"/>
      </a:lt1>
      <a:dk2>
        <a:srgbClr val="2B77B1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4_Office Theme">
  <a:themeElements>
    <a:clrScheme name="HEPIC OFICIAL">
      <a:dk1>
        <a:srgbClr val="112A3D"/>
      </a:dk1>
      <a:lt1>
        <a:sysClr val="window" lastClr="FFFFFF"/>
      </a:lt1>
      <a:dk2>
        <a:srgbClr val="2B77B1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1_Office Theme">
  <a:themeElements>
    <a:clrScheme name="HEPIC OFICIAL">
      <a:dk1>
        <a:srgbClr val="112A3D"/>
      </a:dk1>
      <a:lt1>
        <a:sysClr val="window" lastClr="FFFFFF"/>
      </a:lt1>
      <a:dk2>
        <a:srgbClr val="2B77B1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6_Office Theme">
  <a:themeElements>
    <a:clrScheme name="HEPIC OFICIAL">
      <a:dk1>
        <a:srgbClr val="112A3D"/>
      </a:dk1>
      <a:lt1>
        <a:sysClr val="window" lastClr="FFFFFF"/>
      </a:lt1>
      <a:dk2>
        <a:srgbClr val="2B77B1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16558</TotalTime>
  <Words>1235</Words>
  <Application>Microsoft Office PowerPoint</Application>
  <PresentationFormat>Apresentação na tela (16:9)</PresentationFormat>
  <Paragraphs>403</Paragraphs>
  <Slides>29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11</vt:i4>
      </vt:variant>
      <vt:variant>
        <vt:lpstr>Tema</vt:lpstr>
      </vt:variant>
      <vt:variant>
        <vt:i4>12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53" baseType="lpstr">
      <vt:lpstr>Arial</vt:lpstr>
      <vt:lpstr>Calibri</vt:lpstr>
      <vt:lpstr>Cambria Math</vt:lpstr>
      <vt:lpstr>CG Times (W1)</vt:lpstr>
      <vt:lpstr>Eau</vt:lpstr>
      <vt:lpstr>Eau Sans Bold</vt:lpstr>
      <vt:lpstr>Eau Sans Bold Lining</vt:lpstr>
      <vt:lpstr>Gungsuh</vt:lpstr>
      <vt:lpstr>Symbol</vt:lpstr>
      <vt:lpstr>Times New Roman</vt:lpstr>
      <vt:lpstr>Wingdings</vt:lpstr>
      <vt:lpstr>Office Theme</vt:lpstr>
      <vt:lpstr>1_Office Theme</vt:lpstr>
      <vt:lpstr>2_Office Theme</vt:lpstr>
      <vt:lpstr>5_Office Theme</vt:lpstr>
      <vt:lpstr>3_Office Theme</vt:lpstr>
      <vt:lpstr>10_Office Theme</vt:lpstr>
      <vt:lpstr>4_Office Theme</vt:lpstr>
      <vt:lpstr>11_Office Theme</vt:lpstr>
      <vt:lpstr>6_Office Theme</vt:lpstr>
      <vt:lpstr>7_Office Theme</vt:lpstr>
      <vt:lpstr>8_Office Theme</vt:lpstr>
      <vt:lpstr>9_Office Theme</vt:lpstr>
      <vt:lpstr>Graph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Cisne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Leonardo Motta</dc:creator>
  <cp:lastModifiedBy>medina</cp:lastModifiedBy>
  <cp:revision>835</cp:revision>
  <dcterms:created xsi:type="dcterms:W3CDTF">2016-03-09T00:36:12Z</dcterms:created>
  <dcterms:modified xsi:type="dcterms:W3CDTF">2020-09-04T15:06:43Z</dcterms:modified>
</cp:coreProperties>
</file>