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58" r:id="rId4"/>
    <p:sldId id="260" r:id="rId5"/>
    <p:sldId id="265" r:id="rId6"/>
    <p:sldId id="266" r:id="rId7"/>
    <p:sldId id="267" r:id="rId8"/>
    <p:sldId id="273" r:id="rId9"/>
    <p:sldId id="268" r:id="rId10"/>
    <p:sldId id="270" r:id="rId11"/>
    <p:sldId id="271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A3C0A-2F9C-47FA-9D89-53A88D802681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9737B-4FC2-47EB-BABA-B6561CD30E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37231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7D305-755E-4C57-8B65-FBD0292761A4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83F28-13C7-4537-A1DB-8C6F958474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5355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7541C54-8550-463A-A743-8C5FE71D2EFF}" type="slidenum">
              <a:rPr lang="pt-BR" altLang="pt-BR" smtClean="0">
                <a:solidFill>
                  <a:srgbClr val="FFFFFF"/>
                </a:solidFill>
              </a:rPr>
              <a:pPr/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28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24938F-C847-4157-BD32-F2EE55619CB8}" type="slidenum">
              <a:rPr lang="pt-BR" altLang="pt-B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86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24938F-C847-4157-BD32-F2EE55619CB8}" type="slidenum">
              <a:rPr lang="pt-BR" altLang="pt-B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3395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24938F-C847-4157-BD32-F2EE55619CB8}" type="slidenum">
              <a:rPr lang="pt-BR" altLang="pt-B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700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24938F-C847-4157-BD32-F2EE55619CB8}" type="slidenum">
              <a:rPr lang="pt-BR" altLang="pt-B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4800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24938F-C847-4157-BD32-F2EE55619CB8}" type="slidenum">
              <a:rPr lang="pt-BR" altLang="pt-B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374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5260-5B16-44D7-BAE1-51A87DF429ED}" type="slidenum">
              <a:rPr lang="pt-BR" altLang="pt-BR" smtClean="0">
                <a:solidFill>
                  <a:srgbClr val="FFFFFF"/>
                </a:solidFill>
              </a:rPr>
              <a:pPr/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802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01F4-E2E2-4CF7-92A4-30F6411A391C}" type="slidenum">
              <a:rPr lang="pt-BR" altLang="pt-BR" smtClean="0">
                <a:solidFill>
                  <a:srgbClr val="FFFFFF"/>
                </a:solidFill>
              </a:rPr>
              <a:pPr/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18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15EB-C486-4765-9726-A0F5FFCAB566}" type="slidenum">
              <a:rPr lang="pt-BR" altLang="pt-BR" smtClean="0">
                <a:solidFill>
                  <a:srgbClr val="FFFFFF"/>
                </a:solidFill>
              </a:rPr>
              <a:pPr/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01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1DCB31-BFF4-40B2-AEC7-9E182CA74FBD}" type="slidenum">
              <a:rPr lang="pt-BR" altLang="pt-BR" smtClean="0">
                <a:solidFill>
                  <a:srgbClr val="FFFFFF"/>
                </a:solidFill>
              </a:rPr>
              <a:pPr/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4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E813F2-3525-4805-A067-AA41E990F215}" type="slidenum">
              <a:rPr lang="pt-BR" altLang="pt-BR" smtClean="0">
                <a:solidFill>
                  <a:srgbClr val="FFFFFF"/>
                </a:solidFill>
              </a:rPr>
              <a:pPr/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3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7ACFCF-7166-48CC-9917-4BA1FE147520}" type="slidenum">
              <a:rPr lang="pt-BR" altLang="pt-BR" smtClean="0">
                <a:solidFill>
                  <a:srgbClr val="FFFFFF"/>
                </a:solidFill>
              </a:rPr>
              <a:pPr/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68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9181-84F7-4587-B499-CD8CE7B241AD}" type="slidenum">
              <a:rPr lang="pt-BR" altLang="pt-BR" smtClean="0">
                <a:solidFill>
                  <a:srgbClr val="FFFFFF"/>
                </a:solidFill>
              </a:rPr>
              <a:pPr/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30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E51D5-45E9-4F59-9A66-6E7D4C9D56CB}" type="slidenum">
              <a:rPr lang="pt-BR" altLang="pt-BR" smtClean="0">
                <a:solidFill>
                  <a:srgbClr val="FFFFFF"/>
                </a:solidFill>
              </a:rPr>
              <a:pPr/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5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3D5B-318A-406B-BEE8-D416BD3AFEFB}" type="slidenum">
              <a:rPr lang="pt-BR" altLang="pt-BR" smtClean="0">
                <a:solidFill>
                  <a:srgbClr val="FFFFFF"/>
                </a:solidFill>
              </a:rPr>
              <a:pPr/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5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209C40-6A3B-4423-922A-9E251EB7B85C}" type="slidenum">
              <a:rPr lang="pt-BR" altLang="pt-BR" smtClean="0">
                <a:solidFill>
                  <a:srgbClr val="FFFFFF"/>
                </a:solidFill>
              </a:rPr>
              <a:pPr/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73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24938F-C847-4157-BD32-F2EE55619CB8}" type="slidenum">
              <a:rPr lang="pt-BR" altLang="pt-B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9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28933" y="1295400"/>
            <a:ext cx="8719165" cy="2262781"/>
          </a:xfrm>
        </p:spPr>
        <p:txBody>
          <a:bodyPr/>
          <a:lstStyle/>
          <a:p>
            <a:pPr algn="ctr"/>
            <a:r>
              <a:rPr lang="pt-BR" dirty="0" smtClean="0"/>
              <a:t>Política e burocracia </a:t>
            </a:r>
            <a:br>
              <a:rPr lang="pt-BR" dirty="0" smtClean="0"/>
            </a:br>
            <a:r>
              <a:rPr lang="pt-BR" dirty="0" smtClean="0"/>
              <a:t>em Max Weber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73767" y="4944463"/>
            <a:ext cx="7766936" cy="1096899"/>
          </a:xfrm>
        </p:spPr>
        <p:txBody>
          <a:bodyPr/>
          <a:lstStyle/>
          <a:p>
            <a:r>
              <a:rPr lang="pt-BR" dirty="0" smtClean="0"/>
              <a:t>	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1C54-8550-463A-A743-8C5FE71D2EFF}" type="slidenum">
              <a:rPr lang="pt-BR" altLang="pt-BR" smtClean="0">
                <a:solidFill>
                  <a:srgbClr val="FFFFFF"/>
                </a:solidFill>
              </a:rPr>
              <a:pPr/>
              <a:t>1</a:t>
            </a:fld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44700" y="4892284"/>
            <a:ext cx="6887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Disciplina: ACH3554 - Estado, Burocracia e Políticas Públicas </a:t>
            </a:r>
          </a:p>
          <a:p>
            <a:pPr algn="ctr"/>
            <a:r>
              <a:rPr lang="pt-BR" dirty="0" err="1"/>
              <a:t>Profª</a:t>
            </a:r>
            <a:r>
              <a:rPr lang="pt-BR" dirty="0"/>
              <a:t>. Cecília </a:t>
            </a:r>
            <a:r>
              <a:rPr lang="pt-BR" dirty="0" err="1"/>
              <a:t>Olivieri</a:t>
            </a:r>
            <a:endParaRPr lang="pt-BR" dirty="0"/>
          </a:p>
          <a:p>
            <a:pPr algn="ctr"/>
            <a:r>
              <a:rPr lang="pt-BR" dirty="0"/>
              <a:t>2º semestre - 2020</a:t>
            </a:r>
          </a:p>
        </p:txBody>
      </p:sp>
    </p:spTree>
    <p:extLst>
      <p:ext uri="{BB962C8B-B14F-4D97-AF65-F5344CB8AC3E}">
        <p14:creationId xmlns:p14="http://schemas.microsoft.com/office/powerpoint/2010/main" val="261438522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1" y="624110"/>
            <a:ext cx="9523412" cy="1280890"/>
          </a:xfrm>
        </p:spPr>
        <p:txBody>
          <a:bodyPr/>
          <a:lstStyle/>
          <a:p>
            <a:pPr>
              <a:defRPr/>
            </a:pPr>
            <a:r>
              <a:rPr lang="pt-BR" dirty="0"/>
              <a:t>Weber: sociologia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268413"/>
            <a:ext cx="8229600" cy="525621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altLang="pt-BR" sz="2000" dirty="0"/>
              <a:t>Destino da sociedade moderna é a burocratização (“progresso rumo ao funcionalismo”)</a:t>
            </a:r>
          </a:p>
          <a:p>
            <a:pPr>
              <a:defRPr/>
            </a:pPr>
            <a:r>
              <a:rPr lang="pt-BR" altLang="pt-BR" sz="2000" dirty="0"/>
              <a:t>Burocracias públicas e privadas são regidas pelas mesmas características sociológicas: 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pt-BR" altLang="pt-BR" dirty="0"/>
              <a:t>expropriação da propriedade dos meios de administração (separação público x privado; separação gestão x propriedade)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pt-BR" altLang="pt-BR" dirty="0"/>
              <a:t>concentração dos meios de administração no dirigente/empresário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pt-BR" altLang="pt-BR" dirty="0"/>
              <a:t>hierarquia </a:t>
            </a:r>
          </a:p>
          <a:p>
            <a:pPr marL="800100" lvl="1" indent="-342900">
              <a:defRPr/>
            </a:pPr>
            <a:r>
              <a:rPr lang="pt-BR" altLang="pt-BR" dirty="0" smtClean="0">
                <a:solidFill>
                  <a:srgbClr val="FF0000"/>
                </a:solidFill>
              </a:rPr>
              <a:t>ATENÇÃO</a:t>
            </a:r>
            <a:r>
              <a:rPr lang="pt-BR" altLang="pt-BR" dirty="0" smtClean="0"/>
              <a:t>: É </a:t>
            </a:r>
            <a:r>
              <a:rPr lang="pt-BR" altLang="pt-BR" dirty="0"/>
              <a:t>nesse sentido que Weber afirma que empresa privada e administração pública são </a:t>
            </a:r>
            <a:r>
              <a:rPr lang="pt-BR" altLang="pt-BR" dirty="0" smtClean="0"/>
              <a:t>iguais (têm as mesmas características)</a:t>
            </a:r>
            <a:endParaRPr lang="pt-BR" altLang="pt-BR" dirty="0"/>
          </a:p>
          <a:p>
            <a:pPr>
              <a:defRPr/>
            </a:pPr>
            <a:r>
              <a:rPr lang="pt-BR" altLang="pt-BR" sz="2000" dirty="0"/>
              <a:t>Áreas fundamentais do funcionalismo especializado: finanças, militar, jurídica</a:t>
            </a:r>
          </a:p>
          <a:p>
            <a:pPr>
              <a:defRPr/>
            </a:pPr>
            <a:r>
              <a:rPr lang="pt-BR" altLang="pt-BR" sz="2000" dirty="0"/>
              <a:t>Burocracia é inescapável pois garante especialização e treinamento racionais</a:t>
            </a:r>
          </a:p>
          <a:p>
            <a:pPr>
              <a:defRPr/>
            </a:pPr>
            <a:r>
              <a:rPr lang="pt-BR" altLang="pt-BR" sz="2000" dirty="0"/>
              <a:t>Poder do funcionário é inquebrantável pois a organização (empresa e Estado) depende dele</a:t>
            </a:r>
          </a:p>
        </p:txBody>
      </p:sp>
    </p:spTree>
    <p:extLst>
      <p:ext uri="{BB962C8B-B14F-4D97-AF65-F5344CB8AC3E}">
        <p14:creationId xmlns:p14="http://schemas.microsoft.com/office/powerpoint/2010/main" val="3223119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Weber: sociologia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>
                <a:effectLst/>
              </a:rPr>
              <a:t>Desafios da burocratização à democracia: </a:t>
            </a:r>
          </a:p>
          <a:p>
            <a:pPr lvl="1">
              <a:defRPr/>
            </a:pPr>
            <a:r>
              <a:rPr lang="pt-BR" dirty="0" smtClean="0">
                <a:effectLst/>
              </a:rPr>
              <a:t>ameaça </a:t>
            </a:r>
            <a:r>
              <a:rPr lang="pt-BR" dirty="0">
                <a:effectLst/>
              </a:rPr>
              <a:t>aos direitos </a:t>
            </a:r>
            <a:r>
              <a:rPr lang="pt-BR" dirty="0" smtClean="0">
                <a:effectLst/>
              </a:rPr>
              <a:t>individuais</a:t>
            </a:r>
          </a:p>
          <a:p>
            <a:pPr lvl="1">
              <a:defRPr/>
            </a:pPr>
            <a:r>
              <a:rPr lang="pt-BR" dirty="0" smtClean="0">
                <a:effectLst/>
              </a:rPr>
              <a:t>limitação </a:t>
            </a:r>
            <a:r>
              <a:rPr lang="pt-BR" dirty="0">
                <a:effectLst/>
              </a:rPr>
              <a:t>do poder da </a:t>
            </a:r>
            <a:r>
              <a:rPr lang="pt-BR" dirty="0" smtClean="0">
                <a:effectLst/>
              </a:rPr>
              <a:t>burocracia</a:t>
            </a:r>
          </a:p>
          <a:p>
            <a:pPr lvl="1">
              <a:defRPr/>
            </a:pPr>
            <a:r>
              <a:rPr lang="pt-BR" dirty="0" smtClean="0">
                <a:effectLst/>
              </a:rPr>
              <a:t>como </a:t>
            </a:r>
            <a:r>
              <a:rPr lang="pt-BR" dirty="0">
                <a:effectLst/>
              </a:rPr>
              <a:t>impedir burocracia de ocupar o poder de decisão </a:t>
            </a:r>
            <a:r>
              <a:rPr lang="pt-BR" dirty="0" smtClean="0">
                <a:effectLst/>
              </a:rPr>
              <a:t>pois </a:t>
            </a:r>
            <a:r>
              <a:rPr lang="pt-BR" dirty="0">
                <a:effectLst/>
              </a:rPr>
              <a:t>ela é politicamente </a:t>
            </a:r>
            <a:r>
              <a:rPr lang="pt-BR" dirty="0" smtClean="0">
                <a:effectLst/>
              </a:rPr>
              <a:t>irresponsável</a:t>
            </a:r>
            <a:endParaRPr lang="pt-BR" dirty="0">
              <a:effectLst/>
            </a:endParaRP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852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</a:t>
            </a:r>
            <a:r>
              <a:rPr lang="pt-BR" dirty="0" err="1"/>
              <a:t>vcs</a:t>
            </a:r>
            <a:r>
              <a:rPr lang="pt-BR" dirty="0"/>
              <a:t> devem compreender nesta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Weber não criou a burocracia (apesar da expressão “burocracia weberiana”)</a:t>
            </a:r>
          </a:p>
          <a:p>
            <a:pPr lvl="1"/>
            <a:r>
              <a:rPr lang="pt-BR" dirty="0" smtClean="0"/>
              <a:t>Weber não amava nem defendeu a burocracia, ele buscava compreendê-la como aspecto fundamental da modernidade e do Estado</a:t>
            </a:r>
          </a:p>
          <a:p>
            <a:r>
              <a:rPr lang="pt-BR" dirty="0" smtClean="0"/>
              <a:t>O fenômeno burocrático (suas características e funções) são indissociáveis do Estado moderno e da dominação racional-legal, ou seja: a burocracia, civil e militar, exercem enorme e incontrastável poder</a:t>
            </a:r>
          </a:p>
          <a:p>
            <a:r>
              <a:rPr lang="pt-BR" dirty="0" smtClean="0"/>
              <a:t>A relação entre burocratas e políticos </a:t>
            </a:r>
            <a:r>
              <a:rPr lang="pt-BR" dirty="0" smtClean="0"/>
              <a:t>é definida </a:t>
            </a:r>
            <a:r>
              <a:rPr lang="pt-BR" dirty="0" smtClean="0"/>
              <a:t>por seus respectivos papéis no Estado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15EB-C486-4765-9726-A0F5FFCAB566}" type="slidenum">
              <a:rPr lang="pt-BR" altLang="pt-BR" smtClean="0">
                <a:solidFill>
                  <a:srgbClr val="FFFFFF"/>
                </a:solidFill>
              </a:rPr>
              <a:pPr/>
              <a:t>2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1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Weber: uma visão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343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dirty="0" smtClean="0"/>
              <a:t>Preocupação teórica central: explicar a modernidade (como Karl Marx e </a:t>
            </a:r>
            <a:r>
              <a:rPr lang="pt-BR" dirty="0" err="1" smtClean="0"/>
              <a:t>Émile</a:t>
            </a:r>
            <a:r>
              <a:rPr lang="pt-BR" dirty="0" smtClean="0"/>
              <a:t> Durkheim)</a:t>
            </a:r>
          </a:p>
          <a:p>
            <a:pPr>
              <a:defRPr/>
            </a:pPr>
            <a:r>
              <a:rPr lang="pt-BR" dirty="0" smtClean="0"/>
              <a:t>Conceitos fundamentais:</a:t>
            </a:r>
          </a:p>
          <a:p>
            <a:pPr lvl="1">
              <a:defRPr/>
            </a:pPr>
            <a:r>
              <a:rPr lang="pt-BR" dirty="0" smtClean="0"/>
              <a:t>Ação social</a:t>
            </a:r>
          </a:p>
          <a:p>
            <a:pPr lvl="1">
              <a:defRPr/>
            </a:pPr>
            <a:r>
              <a:rPr lang="pt-BR" dirty="0" smtClean="0"/>
              <a:t>Desencantamento do mundo</a:t>
            </a:r>
          </a:p>
          <a:p>
            <a:pPr lvl="1">
              <a:defRPr/>
            </a:pPr>
            <a:r>
              <a:rPr lang="pt-BR" dirty="0" smtClean="0"/>
              <a:t>Dominação e seus tipos	</a:t>
            </a:r>
          </a:p>
          <a:p>
            <a:pPr>
              <a:defRPr/>
            </a:pPr>
            <a:r>
              <a:rPr lang="pt-BR" dirty="0"/>
              <a:t>Ação social: é o objeto da sociologia = conduta do indivíduo referida a outro e dotada de significado subjetivo</a:t>
            </a:r>
          </a:p>
          <a:p>
            <a:pPr lvl="1">
              <a:defRPr/>
            </a:pPr>
            <a:r>
              <a:rPr lang="pt-BR" dirty="0"/>
              <a:t>exemplo: significado do trabalho para protestantes (ascetismo/glória a deus) e </a:t>
            </a:r>
            <a:r>
              <a:rPr lang="pt-BR" dirty="0" smtClean="0"/>
              <a:t>para capitalistas </a:t>
            </a:r>
            <a:r>
              <a:rPr lang="pt-BR" dirty="0"/>
              <a:t>modernos (produção de riqueza)</a:t>
            </a:r>
          </a:p>
          <a:p>
            <a:pPr lvl="1">
              <a:defRPr/>
            </a:pPr>
            <a:r>
              <a:rPr lang="pt-BR" dirty="0"/>
              <a:t>Ética protestante e espírito do capitalismo</a:t>
            </a:r>
          </a:p>
          <a:p>
            <a:pPr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7607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Weber: uma visão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Desencantamento do mundo: passagem do universo regido pelo sagrado, mágico, </a:t>
            </a:r>
            <a:r>
              <a:rPr lang="pt-BR" dirty="0" err="1" smtClean="0"/>
              <a:t>extra-natural</a:t>
            </a:r>
            <a:r>
              <a:rPr lang="pt-BR" dirty="0" smtClean="0"/>
              <a:t> para o mundo racionalizado, regulado pelo cálculo e pela ciência</a:t>
            </a:r>
          </a:p>
          <a:p>
            <a:pPr lvl="1">
              <a:defRPr/>
            </a:pPr>
            <a:r>
              <a:rPr lang="pt-BR" dirty="0" smtClean="0"/>
              <a:t>Nós sabemos menos sobre o funcionamento de nossas ferramentas do que o selvagem, mas podemos conhecê-las pelo cálculo (avião, eclipse, caixinha, crenças)</a:t>
            </a:r>
          </a:p>
          <a:p>
            <a:pPr>
              <a:defRPr/>
            </a:pPr>
            <a:r>
              <a:rPr lang="pt-BR" dirty="0"/>
              <a:t>Dominação e seus </a:t>
            </a:r>
            <a:r>
              <a:rPr lang="pt-BR" dirty="0" smtClean="0"/>
              <a:t>tipos: rever slide 5 da Aula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57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Weber: Sociologia do 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pt-BR" sz="2000" dirty="0"/>
              <a:t>A preocupação central de Weber não é a burocracia, mas o Estado e a democracia</a:t>
            </a:r>
          </a:p>
          <a:p>
            <a:pPr>
              <a:defRPr/>
            </a:pPr>
            <a:r>
              <a:rPr lang="pt-BR" sz="2000" dirty="0"/>
              <a:t>Mas Weber percebe que para entender o Estado moderno e seu funcionamento, precisa analisar capitalismo, burocracia, religião, direito</a:t>
            </a:r>
          </a:p>
          <a:p>
            <a:pPr>
              <a:defRPr/>
            </a:pPr>
            <a:r>
              <a:rPr lang="pt-BR" sz="2000" dirty="0"/>
              <a:t>Weber aponta como requisitos para existência do Estado moderno: funcionalismo especializado (burocracia civil e militar) e direito racional</a:t>
            </a:r>
          </a:p>
          <a:p>
            <a:pPr lvl="1">
              <a:defRPr/>
            </a:pPr>
            <a:r>
              <a:rPr lang="pt-BR" dirty="0"/>
              <a:t>O direito racional gera previsibilidade </a:t>
            </a:r>
          </a:p>
          <a:p>
            <a:pPr lvl="2">
              <a:defRPr/>
            </a:pPr>
            <a:r>
              <a:rPr lang="pt-BR" sz="1200" dirty="0"/>
              <a:t>Direito canônico racionalizou o direito romano e o direito germânico</a:t>
            </a:r>
          </a:p>
          <a:p>
            <a:pPr lvl="1">
              <a:defRPr/>
            </a:pPr>
            <a:r>
              <a:rPr lang="pt-BR" dirty="0"/>
              <a:t>O funcionalismo garante capacidade de administrar poder e economia</a:t>
            </a:r>
          </a:p>
          <a:p>
            <a:pPr lvl="2">
              <a:defRPr/>
            </a:pPr>
            <a:r>
              <a:rPr lang="pt-BR" sz="1200" dirty="0"/>
              <a:t>Funcionários são leais ao Estado, não a clãs, corporações, famílias</a:t>
            </a:r>
          </a:p>
          <a:p>
            <a:pPr>
              <a:defRPr/>
            </a:pPr>
            <a:r>
              <a:rPr lang="pt-BR" sz="2000" dirty="0"/>
              <a:t>O Estado moderno garante condições de existência do capitalismo</a:t>
            </a:r>
          </a:p>
          <a:p>
            <a:pPr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5149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30499" y="381000"/>
            <a:ext cx="8774113" cy="1524000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Portanto.......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0500" y="1268413"/>
            <a:ext cx="8432800" cy="504031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sz="2000" dirty="0"/>
              <a:t>A burocracia é fundamental para a existência e o bom funcionamento do Estado e do mercado privado</a:t>
            </a:r>
          </a:p>
          <a:p>
            <a:pPr>
              <a:defRPr/>
            </a:pPr>
            <a:r>
              <a:rPr lang="pt-BR" sz="2000" dirty="0"/>
              <a:t>A burocracia é a forma mais eficiente de organização do trabalho pois é a que gera mais controle sobre os funcionários (lealdade às regras de funcionamento da organização pública e privada)</a:t>
            </a:r>
          </a:p>
          <a:p>
            <a:pPr>
              <a:defRPr/>
            </a:pPr>
            <a:r>
              <a:rPr lang="pt-BR" sz="2000" dirty="0"/>
              <a:t>Burocracia pública garante o bom funcionamento do mercado </a:t>
            </a:r>
            <a:r>
              <a:rPr lang="pt-BR" sz="2000" dirty="0" smtClean="0"/>
              <a:t>privado</a:t>
            </a:r>
            <a:endParaRPr lang="pt-BR" sz="2000" dirty="0"/>
          </a:p>
          <a:p>
            <a:pPr lvl="1">
              <a:defRPr/>
            </a:pPr>
            <a:r>
              <a:rPr lang="pt-BR" sz="1800" dirty="0"/>
              <a:t>Exemplos: regulação da concorrência, bancária, do trabalho, ambiental, sanitária etc.</a:t>
            </a:r>
          </a:p>
          <a:p>
            <a:pPr eaLnBrk="1" hangingPunct="1">
              <a:defRPr/>
            </a:pPr>
            <a:r>
              <a:rPr lang="pt-BR" sz="2000" dirty="0"/>
              <a:t>2 principais produtos da adoção do modelo burocrático</a:t>
            </a:r>
            <a:r>
              <a:rPr lang="pt-BR" sz="2800" dirty="0"/>
              <a:t>:</a:t>
            </a:r>
          </a:p>
          <a:p>
            <a:pPr lvl="1" eaLnBrk="1" hangingPunct="1">
              <a:defRPr/>
            </a:pPr>
            <a:r>
              <a:rPr lang="pt-BR" sz="1800" dirty="0"/>
              <a:t>Expansão das organizações empresariais e estatais (multinacionais; Estados nacionais)</a:t>
            </a:r>
          </a:p>
          <a:p>
            <a:pPr lvl="1" eaLnBrk="1" hangingPunct="1">
              <a:defRPr/>
            </a:pPr>
            <a:r>
              <a:rPr lang="pt-BR" sz="1800" dirty="0"/>
              <a:t>Aumento da eficiência na gestão (mais lucros para empresas e mais serviços públicos para sociedade) </a:t>
            </a:r>
          </a:p>
          <a:p>
            <a:pPr lvl="1">
              <a:defRPr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809826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6600" y="476251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Weber: sociologia do 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412874"/>
            <a:ext cx="8229600" cy="49625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000" dirty="0"/>
              <a:t>Só o Estado tem o direito de exercer a coação ou autorizar associações ou pessoas a exercê-la (monopólio da violência</a:t>
            </a:r>
            <a:r>
              <a:rPr lang="pt-BR" sz="2000" dirty="0" smtClean="0"/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pt-BR" dirty="0"/>
              <a:t>Relembrando</a:t>
            </a:r>
            <a:r>
              <a:rPr lang="pt-BR" dirty="0" smtClean="0"/>
              <a:t>: Estado </a:t>
            </a:r>
            <a:r>
              <a:rPr lang="pt-BR" dirty="0"/>
              <a:t>moderno = comunidade humana que pretende, com êxito, o </a:t>
            </a:r>
            <a:r>
              <a:rPr lang="pt-BR" dirty="0">
                <a:solidFill>
                  <a:srgbClr val="FF0000"/>
                </a:solidFill>
              </a:rPr>
              <a:t>monopólio </a:t>
            </a:r>
            <a:r>
              <a:rPr lang="pt-BR" dirty="0"/>
              <a:t>do uso </a:t>
            </a:r>
            <a:r>
              <a:rPr lang="pt-BR" dirty="0">
                <a:solidFill>
                  <a:srgbClr val="FF0000"/>
                </a:solidFill>
              </a:rPr>
              <a:t>legítimo</a:t>
            </a:r>
            <a:r>
              <a:rPr lang="pt-BR" dirty="0"/>
              <a:t> da </a:t>
            </a:r>
            <a:r>
              <a:rPr lang="pt-BR" dirty="0">
                <a:solidFill>
                  <a:srgbClr val="FF0000"/>
                </a:solidFill>
              </a:rPr>
              <a:t>força</a:t>
            </a:r>
            <a:r>
              <a:rPr lang="pt-BR" dirty="0">
                <a:solidFill>
                  <a:srgbClr val="FFFF00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física</a:t>
            </a:r>
            <a:r>
              <a:rPr lang="pt-BR" dirty="0"/>
              <a:t> dentro de determinado </a:t>
            </a:r>
            <a:r>
              <a:rPr lang="pt-BR" dirty="0">
                <a:solidFill>
                  <a:srgbClr val="FF0000"/>
                </a:solidFill>
              </a:rPr>
              <a:t>território</a:t>
            </a:r>
            <a:r>
              <a:rPr lang="pt-BR" dirty="0">
                <a:solidFill>
                  <a:srgbClr val="FFFF00"/>
                </a:solidFill>
              </a:rPr>
              <a:t> </a:t>
            </a:r>
            <a:r>
              <a:rPr lang="pt-BR" dirty="0"/>
              <a:t>(conceito de Estado não depende do seu conteúdo)</a:t>
            </a:r>
          </a:p>
          <a:p>
            <a:pPr>
              <a:defRPr/>
            </a:pPr>
            <a:r>
              <a:rPr lang="pt-BR" sz="2000" dirty="0" smtClean="0"/>
              <a:t>Dominação </a:t>
            </a:r>
            <a:r>
              <a:rPr lang="pt-BR" sz="2000" dirty="0"/>
              <a:t>se exerce mediante quadro administrativo de pessoal e recursos </a:t>
            </a:r>
            <a:r>
              <a:rPr lang="pt-BR" sz="2000" dirty="0" smtClean="0"/>
              <a:t>materiais</a:t>
            </a:r>
          </a:p>
          <a:p>
            <a:pPr lvl="1">
              <a:lnSpc>
                <a:spcPct val="80000"/>
              </a:lnSpc>
              <a:defRPr/>
            </a:pPr>
            <a:r>
              <a:rPr lang="pt-BR" dirty="0"/>
              <a:t>Burocracia (civil e militar) é </a:t>
            </a:r>
            <a:r>
              <a:rPr lang="pt-BR" dirty="0" smtClean="0"/>
              <a:t>principal meio/instrumento </a:t>
            </a:r>
            <a:r>
              <a:rPr lang="pt-BR" dirty="0"/>
              <a:t>pelos quais o Estado </a:t>
            </a:r>
            <a:r>
              <a:rPr lang="pt-BR" dirty="0">
                <a:solidFill>
                  <a:srgbClr val="FF0000"/>
                </a:solidFill>
              </a:rPr>
              <a:t>administra a dominação </a:t>
            </a:r>
            <a:r>
              <a:rPr lang="pt-BR" dirty="0"/>
              <a:t>sobre a </a:t>
            </a:r>
            <a:r>
              <a:rPr lang="pt-BR" dirty="0" smtClean="0"/>
              <a:t>comunidade</a:t>
            </a:r>
            <a:endParaRPr lang="pt-BR" dirty="0"/>
          </a:p>
          <a:p>
            <a:pPr lvl="1">
              <a:lnSpc>
                <a:spcPct val="80000"/>
              </a:lnSpc>
              <a:defRPr/>
            </a:pPr>
            <a:r>
              <a:rPr lang="pt-BR" dirty="0" smtClean="0"/>
              <a:t>Relembrando: Dominação </a:t>
            </a:r>
            <a:r>
              <a:rPr lang="pt-BR" dirty="0"/>
              <a:t>(relação de mando e obediência) = estado de coisas no qual a ação dos dominados aparece como se estes houvessem adotado como seu o conteúdo da vontade manifesta do dominante (dominados obedecem porque </a:t>
            </a:r>
            <a:r>
              <a:rPr lang="pt-BR" dirty="0">
                <a:solidFill>
                  <a:srgbClr val="FF0000"/>
                </a:solidFill>
              </a:rPr>
              <a:t>acreditam</a:t>
            </a:r>
            <a:r>
              <a:rPr lang="pt-BR" dirty="0"/>
              <a:t> que devem obedecer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250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Weber: sociologia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2000" dirty="0"/>
              <a:t>Dirigentes supremos do Estado moderno são políticos e burocratas</a:t>
            </a:r>
          </a:p>
          <a:p>
            <a:pPr lvl="1">
              <a:defRPr/>
            </a:pPr>
            <a:r>
              <a:rPr lang="pt-BR" dirty="0"/>
              <a:t>Atenção: Weber não está elogiando burocracia nem a defendendo, ele está </a:t>
            </a:r>
            <a:r>
              <a:rPr lang="pt-BR" dirty="0">
                <a:solidFill>
                  <a:srgbClr val="FF0000"/>
                </a:solidFill>
              </a:rPr>
              <a:t>apontando</a:t>
            </a:r>
            <a:r>
              <a:rPr lang="pt-BR" dirty="0"/>
              <a:t> que ela é fundamental para </a:t>
            </a:r>
            <a:r>
              <a:rPr lang="pt-BR" dirty="0" smtClean="0"/>
              <a:t>a existência </a:t>
            </a:r>
            <a:r>
              <a:rPr lang="pt-BR" dirty="0"/>
              <a:t>e </a:t>
            </a:r>
            <a:r>
              <a:rPr lang="pt-BR" dirty="0" smtClean="0"/>
              <a:t>o funcionamento </a:t>
            </a:r>
            <a:r>
              <a:rPr lang="pt-BR" dirty="0"/>
              <a:t>do Estado moderno, ou seja, não </a:t>
            </a:r>
            <a:r>
              <a:rPr lang="pt-BR" dirty="0" smtClean="0"/>
              <a:t>podemos </a:t>
            </a:r>
            <a:r>
              <a:rPr lang="pt-BR" dirty="0"/>
              <a:t>olhar apenas para os políticos para pensar a dominação, </a:t>
            </a:r>
            <a:r>
              <a:rPr lang="pt-BR" dirty="0" smtClean="0"/>
              <a:t>devemos atentar </a:t>
            </a:r>
            <a:r>
              <a:rPr lang="pt-BR" dirty="0"/>
              <a:t>para a burocracia também, pois ela detém recursos de poder importantes, apesar de não ser eleita</a:t>
            </a:r>
          </a:p>
          <a:p>
            <a:pPr>
              <a:defRPr/>
            </a:pPr>
            <a:r>
              <a:rPr lang="pt-BR" sz="2000" dirty="0" smtClean="0"/>
              <a:t>Política = participar </a:t>
            </a:r>
            <a:r>
              <a:rPr lang="pt-BR" sz="2000" dirty="0"/>
              <a:t>no poder </a:t>
            </a:r>
          </a:p>
          <a:p>
            <a:pPr lvl="1">
              <a:defRPr/>
            </a:pPr>
            <a:r>
              <a:rPr lang="pt-BR" dirty="0" smtClean="0"/>
              <a:t>Poder = meio </a:t>
            </a:r>
            <a:r>
              <a:rPr lang="pt-BR" dirty="0"/>
              <a:t>ao serviço de outros fins </a:t>
            </a:r>
          </a:p>
          <a:p>
            <a:pPr lvl="1">
              <a:defRPr/>
            </a:pPr>
            <a:r>
              <a:rPr lang="pt-BR" dirty="0" smtClean="0"/>
              <a:t>Fins podem ser ideais</a:t>
            </a:r>
            <a:r>
              <a:rPr lang="pt-BR" dirty="0"/>
              <a:t>, egoístas ou sensação de prestígio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15EB-C486-4765-9726-A0F5FFCAB566}" type="slidenum">
              <a:rPr lang="pt-BR" altLang="pt-BR" smtClean="0">
                <a:solidFill>
                  <a:srgbClr val="FFFFFF"/>
                </a:solidFill>
              </a:rPr>
              <a:pPr/>
              <a:t>8</a:t>
            </a:fld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48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78966" y="586011"/>
            <a:ext cx="9279953" cy="1280890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dirty="0"/>
              <a:t>Portanto......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78966" y="1430652"/>
            <a:ext cx="4313864" cy="4779648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t-BR" dirty="0" smtClean="0"/>
              <a:t>Vocação política:</a:t>
            </a:r>
          </a:p>
          <a:p>
            <a:pPr lvl="1" eaLnBrk="1" hangingPunct="1">
              <a:defRPr/>
            </a:pPr>
            <a:r>
              <a:rPr lang="pt-BR" dirty="0" smtClean="0"/>
              <a:t>luta pelo poder</a:t>
            </a:r>
          </a:p>
          <a:p>
            <a:pPr lvl="1" eaLnBrk="1" hangingPunct="1">
              <a:defRPr/>
            </a:pPr>
            <a:r>
              <a:rPr lang="pt-BR" dirty="0" smtClean="0"/>
              <a:t>tomar posição diante dos conflitos</a:t>
            </a:r>
          </a:p>
          <a:p>
            <a:pPr lvl="1" eaLnBrk="1" hangingPunct="1">
              <a:defRPr/>
            </a:pPr>
            <a:r>
              <a:rPr lang="pt-BR" dirty="0" smtClean="0"/>
              <a:t>responsabilizar-se pessoal e politicamente pelas decisões</a:t>
            </a:r>
          </a:p>
          <a:p>
            <a:pPr>
              <a:lnSpc>
                <a:spcPct val="90000"/>
              </a:lnSpc>
              <a:defRPr/>
            </a:pPr>
            <a:endParaRPr lang="pt-BR" dirty="0" smtClean="0"/>
          </a:p>
          <a:p>
            <a:pPr>
              <a:lnSpc>
                <a:spcPct val="90000"/>
              </a:lnSpc>
              <a:defRPr/>
            </a:pPr>
            <a:r>
              <a:rPr lang="pt-BR" dirty="0" smtClean="0"/>
              <a:t>Qualidades </a:t>
            </a:r>
            <a:r>
              <a:rPr lang="pt-BR" dirty="0"/>
              <a:t>do político: </a:t>
            </a:r>
          </a:p>
          <a:p>
            <a:pPr lvl="1">
              <a:lnSpc>
                <a:spcPct val="90000"/>
              </a:lnSpc>
              <a:defRPr/>
            </a:pPr>
            <a:r>
              <a:rPr lang="pt-BR" dirty="0"/>
              <a:t>paixão </a:t>
            </a:r>
          </a:p>
          <a:p>
            <a:pPr lvl="1">
              <a:lnSpc>
                <a:spcPct val="90000"/>
              </a:lnSpc>
              <a:defRPr/>
            </a:pPr>
            <a:r>
              <a:rPr lang="pt-BR" dirty="0"/>
              <a:t>dedicação a uma causa</a:t>
            </a:r>
          </a:p>
          <a:p>
            <a:pPr lvl="1">
              <a:lnSpc>
                <a:spcPct val="90000"/>
              </a:lnSpc>
              <a:defRPr/>
            </a:pPr>
            <a:r>
              <a:rPr lang="pt-BR" dirty="0"/>
              <a:t>responsabilidade perante os cidadãos</a:t>
            </a:r>
          </a:p>
          <a:p>
            <a:pPr lvl="1">
              <a:lnSpc>
                <a:spcPct val="90000"/>
              </a:lnSpc>
              <a:defRPr/>
            </a:pPr>
            <a:r>
              <a:rPr lang="pt-BR" dirty="0"/>
              <a:t>conexão com a realidade e a sociedade</a:t>
            </a:r>
          </a:p>
          <a:p>
            <a:pPr lvl="1">
              <a:lnSpc>
                <a:spcPct val="90000"/>
              </a:lnSpc>
              <a:defRPr/>
            </a:pPr>
            <a:r>
              <a:rPr lang="pt-BR" dirty="0"/>
              <a:t>maior inimigo: vaidade</a:t>
            </a:r>
          </a:p>
          <a:p>
            <a:pPr lvl="1" eaLnBrk="1" hangingPunct="1">
              <a:defRPr/>
            </a:pPr>
            <a:endParaRPr lang="pt-BR" dirty="0" smtClean="0"/>
          </a:p>
          <a:p>
            <a:pPr lvl="1" eaLnBrk="1" hangingPunct="1">
              <a:defRPr/>
            </a:pPr>
            <a:endParaRPr lang="pt-BR" dirty="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545263" y="1104900"/>
            <a:ext cx="4392612" cy="5105400"/>
          </a:xfrm>
        </p:spPr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Vocação burocrática:</a:t>
            </a:r>
          </a:p>
          <a:p>
            <a:pPr lvl="1" eaLnBrk="1" hangingPunct="1">
              <a:defRPr/>
            </a:pPr>
            <a:r>
              <a:rPr lang="pt-BR" dirty="0" smtClean="0"/>
              <a:t>administrar imparcialmente</a:t>
            </a:r>
          </a:p>
          <a:p>
            <a:pPr lvl="1" eaLnBrk="1" hangingPunct="1">
              <a:defRPr/>
            </a:pPr>
            <a:r>
              <a:rPr lang="pt-BR" dirty="0" smtClean="0"/>
              <a:t>executar ordens fielmente</a:t>
            </a:r>
          </a:p>
          <a:p>
            <a:pPr>
              <a:lnSpc>
                <a:spcPct val="90000"/>
              </a:lnSpc>
              <a:defRPr/>
            </a:pPr>
            <a:endParaRPr lang="pt-BR" dirty="0" smtClean="0"/>
          </a:p>
          <a:p>
            <a:pPr>
              <a:lnSpc>
                <a:spcPct val="90000"/>
              </a:lnSpc>
              <a:defRPr/>
            </a:pPr>
            <a:r>
              <a:rPr lang="pt-BR" dirty="0" smtClean="0"/>
              <a:t>Qualidades </a:t>
            </a:r>
            <a:r>
              <a:rPr lang="pt-BR" dirty="0"/>
              <a:t>do burocrata:</a:t>
            </a:r>
          </a:p>
          <a:p>
            <a:pPr lvl="1">
              <a:lnSpc>
                <a:spcPct val="90000"/>
              </a:lnSpc>
              <a:defRPr/>
            </a:pPr>
            <a:r>
              <a:rPr lang="pt-BR" dirty="0"/>
              <a:t>ausência de paixão </a:t>
            </a:r>
          </a:p>
          <a:p>
            <a:pPr lvl="1">
              <a:lnSpc>
                <a:spcPct val="90000"/>
              </a:lnSpc>
              <a:defRPr/>
            </a:pPr>
            <a:r>
              <a:rPr lang="pt-BR" dirty="0"/>
              <a:t>dedicação a dominar a técnica</a:t>
            </a:r>
          </a:p>
          <a:p>
            <a:pPr lvl="1">
              <a:lnSpc>
                <a:spcPct val="90000"/>
              </a:lnSpc>
              <a:defRPr/>
            </a:pPr>
            <a:r>
              <a:rPr lang="pt-BR" dirty="0"/>
              <a:t>fidelidade às ordens </a:t>
            </a:r>
          </a:p>
          <a:p>
            <a:pPr lvl="1">
              <a:lnSpc>
                <a:spcPct val="90000"/>
              </a:lnSpc>
              <a:defRPr/>
            </a:pPr>
            <a:r>
              <a:rPr lang="pt-BR" dirty="0"/>
              <a:t>responsabilidade perante as regras e os políticos</a:t>
            </a:r>
          </a:p>
          <a:p>
            <a:pPr lvl="1">
              <a:lnSpc>
                <a:spcPct val="90000"/>
              </a:lnSpc>
              <a:defRPr/>
            </a:pPr>
            <a:r>
              <a:rPr lang="pt-BR" dirty="0"/>
              <a:t>maior inimigo: desejo de autonomia</a:t>
            </a:r>
          </a:p>
          <a:p>
            <a:pPr eaLnBrk="1" hangingPunct="1"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37050386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792</TotalTime>
  <Words>898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Cacho</vt:lpstr>
      <vt:lpstr>Política e burocracia  em Max Weber</vt:lpstr>
      <vt:lpstr>O que vcs devem compreender nesta aula</vt:lpstr>
      <vt:lpstr>Weber: uma visão geral</vt:lpstr>
      <vt:lpstr>Weber: uma visão geral</vt:lpstr>
      <vt:lpstr>Weber: Sociologia do Estado</vt:lpstr>
      <vt:lpstr>Portanto.......</vt:lpstr>
      <vt:lpstr>Weber: sociologia do Estado</vt:lpstr>
      <vt:lpstr>Weber: sociologia do Estado</vt:lpstr>
      <vt:lpstr>Portanto......</vt:lpstr>
      <vt:lpstr>Weber: sociologia do Estado</vt:lpstr>
      <vt:lpstr>Weber: sociologia do Estado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Ci</dc:creator>
  <cp:lastModifiedBy>Ci</cp:lastModifiedBy>
  <cp:revision>62</cp:revision>
  <dcterms:created xsi:type="dcterms:W3CDTF">2019-08-21T15:05:59Z</dcterms:created>
  <dcterms:modified xsi:type="dcterms:W3CDTF">2020-08-26T19:17:15Z</dcterms:modified>
</cp:coreProperties>
</file>