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56" r:id="rId2"/>
    <p:sldId id="257" r:id="rId3"/>
    <p:sldId id="269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86D610-2346-438C-9D6A-647F702969C6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737E-3DAA-466B-9EF0-3DE117E9D1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9DE3-36D1-4052-8893-27B4FEEBF7A6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78F7-8C85-4E9B-9BA3-4071683C51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834F-12AA-4D84-9334-C81454EB1912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6AD4-064A-4A7F-8F89-72819E94CE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algn="r">
              <a:defRPr/>
            </a:pPr>
            <a:r>
              <a:rPr lang="en-US" altLang="pt-BR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algn="r">
              <a:defRPr/>
            </a:pPr>
            <a:r>
              <a:rPr lang="en-US" altLang="pt-BR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21E7-B080-4E5E-86EF-AE9852A06E37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987B-C18C-4C38-8D52-0701527E05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F2CB-8621-460A-A089-0802373312FF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972B-3373-496B-A843-FE8E898FD2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D8D3-F0B8-4AD3-9EF8-18B5FD1F8FBD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3F9E-CC78-4B5F-A877-FA4BA8C633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C841-41D7-43B1-B929-4DCE9356E512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5867-7F2E-41E6-84C2-B5072A62E8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055A-F13A-4E12-BC68-DFBBA6B8AE33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2737-5F59-4FC0-AED6-D68D2D5D5E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2016-493F-4D72-9504-245453916E97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A705-74B7-4F4F-B506-B4A5A6B948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8ADE-D303-4120-A639-E3D4D38C35B9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CDC4-721B-4977-947B-15942D9FC9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3225-8D12-41FA-8D36-927132F4625D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F89-11E1-4F42-963B-154E7E890B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B93E-0654-4E47-8471-733F7F49EFA8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392D-8700-4CD7-A377-08C7DC07AE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B436-3D6E-435E-AA3C-B2C0728560FA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F31D-33F7-4F0E-898A-103630B2A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D71-A448-423A-9CD6-3BD89655B3AF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F4FD-D69B-4338-9944-36544C4C19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39A7-4A9A-44C1-AB6A-EF7B2B9E2261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785F-1138-4307-AE74-BEE81720E7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37CE-882E-46F4-953C-1F2C44D6BB4D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658E-517C-477B-A7D8-FD35BAD6B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30C6-A8E4-47FE-9927-8271C9DD1921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0F1E-9D03-42AF-A347-0889F4A1B7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27AD15-2B04-4235-939C-141BFD097342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E7A553-79CE-4BFE-A346-A31EB72896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1" r:id="rId2"/>
    <p:sldLayoutId id="2147483806" r:id="rId3"/>
    <p:sldLayoutId id="2147483802" r:id="rId4"/>
    <p:sldLayoutId id="2147483803" r:id="rId5"/>
    <p:sldLayoutId id="2147483804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8263" y="1284288"/>
            <a:ext cx="8824912" cy="26765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Métodos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de pesquisa em Turismo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9400" y="4397375"/>
            <a:ext cx="8824913" cy="86201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4800" b="1" dirty="0" smtClean="0"/>
              <a:t>Subgrupos de trabalho  2020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282113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D – </a:t>
            </a:r>
            <a:r>
              <a:rPr lang="pt-BR" altLang="pt-BR" b="1" dirty="0" smtClean="0">
                <a:solidFill>
                  <a:schemeClr val="bg1"/>
                </a:solidFill>
              </a:rPr>
              <a:t>Recursos e atrativos </a:t>
            </a:r>
            <a:r>
              <a:rPr lang="pt-BR" altLang="pt-BR" b="1" dirty="0" smtClean="0"/>
              <a:t>Turísticos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379413" y="2369713"/>
            <a:ext cx="11577637" cy="42501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 spc="-9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do </a:t>
            </a:r>
            <a:r>
              <a:rPr lang="pt-BR" altLang="pt-BR" sz="2600" b="1" spc="-90" dirty="0" smtClean="0">
                <a:solidFill>
                  <a:schemeClr val="accent5">
                    <a:lumMod val="75000"/>
                  </a:schemeClr>
                </a:solidFill>
              </a:rPr>
              <a:t>patrimônio cultural </a:t>
            </a:r>
            <a:r>
              <a:rPr lang="pt-BR" altLang="pt-BR" sz="2600" spc="-90" dirty="0" smtClean="0">
                <a:solidFill>
                  <a:schemeClr val="accent5">
                    <a:lumMod val="75000"/>
                  </a:schemeClr>
                </a:solidFill>
              </a:rPr>
              <a:t>da área rural, nas suas diversas expressões, assim como apontar aqueles que são reconhecidos e valorizados pela população, e aqueles que se tornaram atrativos turísticos. Também deve considerar eventos relacionados ao patrimônio.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 spc="-90" dirty="0" smtClean="0">
                <a:solidFill>
                  <a:schemeClr val="accent5">
                    <a:lumMod val="75000"/>
                  </a:schemeClr>
                </a:solidFill>
              </a:rPr>
              <a:t>Adotar hierarquização dos atrativos ou outro método que permita comparação.</a:t>
            </a:r>
            <a:endParaRPr lang="pt-BR" altLang="pt-BR" sz="2600" spc="-90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 spc="-90" dirty="0" smtClean="0">
                <a:solidFill>
                  <a:schemeClr val="accent5">
                    <a:lumMod val="75000"/>
                  </a:schemeClr>
                </a:solidFill>
              </a:rPr>
              <a:t>Objetivo é detalhar manifestações e mobiliário que são considerados atrativos, mas também descrever quais outras expressões poderiam ser valorizadas por uma atividade turística responsável.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D - </a:t>
            </a:r>
            <a:r>
              <a:rPr lang="pt-BR" altLang="pt-BR" b="1" dirty="0" smtClean="0">
                <a:solidFill>
                  <a:schemeClr val="bg1"/>
                </a:solidFill>
              </a:rPr>
              <a:t>Recursos e atrativos </a:t>
            </a:r>
            <a:r>
              <a:rPr lang="pt-BR" altLang="pt-BR" b="1" dirty="0" smtClean="0"/>
              <a:t>Turísticos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50" y="2356834"/>
            <a:ext cx="11268075" cy="403126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O texto deverá apresentar uma análise do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patrimônio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natural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considerando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aqueles  que são reconhecidos e valorizados pela população, e aqueles que se tornaram atrativos turísticos.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Descrever a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paisagem, as atividades desenvolvidas nas áreas de ambiente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natural.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Avaliar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ações de proteção ambiental. Incluir eventos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que se organizam em função meio ambiente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400" spc="-90" dirty="0">
                <a:solidFill>
                  <a:schemeClr val="accent5">
                    <a:lumMod val="75000"/>
                  </a:schemeClr>
                </a:solidFill>
              </a:rPr>
              <a:t>Adotar hierarquização dos atrativos ou outro método que permita comparação.</a:t>
            </a:r>
            <a:endParaRPr lang="pt-BR" altLang="pt-BR" sz="2400" spc="-90" dirty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Objetivo é subsidiar avaliação para a exploração de atividades no espaço rural, para aprimorar e diversificar atividades turísticas. 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226550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chemeClr val="bg1"/>
                </a:solidFill>
              </a:rPr>
              <a:t>E – Comunidade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125" y="2242159"/>
            <a:ext cx="11212513" cy="42459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dirty="0">
                <a:solidFill>
                  <a:schemeClr val="accent5">
                    <a:lumMod val="75000"/>
                  </a:schemeClr>
                </a:solidFill>
              </a:rPr>
              <a:t>O texto deverá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iniciar apresentando dados socio-demográficos</a:t>
            </a:r>
            <a:r>
              <a:rPr lang="pt-BR" sz="26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Analisar </a:t>
            </a:r>
            <a:r>
              <a:rPr lang="pt-BR" sz="2600" dirty="0">
                <a:solidFill>
                  <a:schemeClr val="accent5">
                    <a:lumMod val="75000"/>
                  </a:schemeClr>
                </a:solidFill>
              </a:rPr>
              <a:t>as dinâmicas sociais e políticas da localidade e suas implicações na atividade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turística, destacando questões sobre identidade</a:t>
            </a:r>
            <a:r>
              <a:rPr lang="pt-BR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valores e desejos dos moradores em geral.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Descrever a </a:t>
            </a:r>
            <a:r>
              <a:rPr lang="pt-BR" sz="2600" dirty="0">
                <a:solidFill>
                  <a:schemeClr val="accent5">
                    <a:lumMod val="75000"/>
                  </a:schemeClr>
                </a:solidFill>
              </a:rPr>
              <a:t>percepção e o envolvimento dos moradores sobre a atividade </a:t>
            </a: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turística, bem como forma de engajamento e participação.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600" dirty="0" smtClean="0">
                <a:solidFill>
                  <a:schemeClr val="accent5">
                    <a:lumMod val="75000"/>
                  </a:schemeClr>
                </a:solidFill>
              </a:rPr>
              <a:t>Objetivo é contextualizar a comunidade com relação às suas necessidades e anseios e avaliar a percepção destes sobre o turismo.</a:t>
            </a:r>
            <a:endParaRPr lang="pt-BR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Demanda real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534988" y="2678806"/>
            <a:ext cx="11155362" cy="403314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sobre o perfil do turista/visitante atual da cidade e a relação com os produtos e serviços turísticos ofertados. Destacando as estratégias de comercialização e divulgação turísticas utilizadas pelos empreendimentos e pela localidade.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Objetivo é indicar as características de quem visita o município para subsidiar ações e investimentos que atendam às necessidades da demanda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226550" cy="708025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Demanda Potencial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125" y="2166938"/>
            <a:ext cx="11339513" cy="3824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800" spc="-90" dirty="0" smtClean="0">
                <a:solidFill>
                  <a:schemeClr val="accent5">
                    <a:lumMod val="75000"/>
                  </a:schemeClr>
                </a:solidFill>
              </a:rPr>
              <a:t>Cada grupo deve escolher um público específico para analisar como demanda potencial para a região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800" spc="-90" dirty="0" smtClean="0">
                <a:solidFill>
                  <a:schemeClr val="accent5">
                    <a:lumMod val="75000"/>
                  </a:schemeClr>
                </a:solidFill>
              </a:rPr>
              <a:t>O texto deve ter descrição do método e procedimentos metodológicos adotados na investigação. Apontar principais características do público, fatores que motivam esta demanda potencial a viajar/visitar espaços rurais e que tenham características e atrativos similares ao Vale Histórico.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800" spc="-90" dirty="0" smtClean="0">
                <a:solidFill>
                  <a:schemeClr val="accent5">
                    <a:lumMod val="75000"/>
                  </a:schemeClr>
                </a:solidFill>
              </a:rPr>
              <a:t>Objetivo é subsidiar ações de planejamento e desenvolvimento de equipamentos e serviços para melhor atender este público e ações de comunicação e marketing.</a:t>
            </a:r>
            <a:endParaRPr lang="pt-BR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Vale Histórico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07988" y="2292350"/>
            <a:ext cx="11282362" cy="418623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dirty="0" smtClean="0">
                <a:solidFill>
                  <a:schemeClr val="accent5">
                    <a:lumMod val="75000"/>
                  </a:schemeClr>
                </a:solidFill>
              </a:rPr>
              <a:t>Grupos de cinco alunos serão responsáveis por organizar dados de cada município que compõe do Vale Histórico e estarão estruturados em cinco subgrupos;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spc="-90" dirty="0" smtClean="0">
                <a:solidFill>
                  <a:schemeClr val="accent5">
                    <a:lumMod val="75000"/>
                  </a:schemeClr>
                </a:solidFill>
              </a:rPr>
              <a:t>Os dados deverão ser atualizados, sistematizados e padronizados;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spc="-90" dirty="0" smtClean="0">
                <a:solidFill>
                  <a:schemeClr val="accent5">
                    <a:lumMod val="75000"/>
                  </a:schemeClr>
                </a:solidFill>
              </a:rPr>
              <a:t>O documento final servirá para indicar ações conjuntas em âmbito regional que favoreçam o desenvolvimento do turismo.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155700" y="2603500"/>
            <a:ext cx="4824413" cy="34163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Municípios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G1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1. Arapeí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G2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2. Areias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G3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3. Bananal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G4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4. Queluz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G5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5. São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José do Barreiro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smtClean="0">
                <a:solidFill>
                  <a:srgbClr val="FF0000"/>
                </a:solidFill>
              </a:rPr>
              <a:t>G6</a:t>
            </a:r>
            <a:r>
              <a:rPr lang="pt-BR" sz="2400" b="1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– 6. Silveiras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856895" y="2603500"/>
            <a:ext cx="4824412" cy="34163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pt-BR" sz="2400" b="1" u="sng" dirty="0">
                <a:solidFill>
                  <a:schemeClr val="accent5">
                    <a:lumMod val="50000"/>
                  </a:schemeClr>
                </a:solidFill>
              </a:rPr>
              <a:t>Subgrupos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A- Infraestrutura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B- Governança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C- Equipamentos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Turísticos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D- Atrativos 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Turísticos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E- Comunidade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953037" y="1037532"/>
            <a:ext cx="9685383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Introdução – reconhecimento do território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77838" y="2524259"/>
            <a:ext cx="11212512" cy="4005330"/>
          </a:xfrm>
        </p:spPr>
        <p:txBody>
          <a:bodyPr rtlCol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200" spc="-9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a região chama de Vale Histórico (localização no estado e na região de São José dos Campos), indicar todos os municípios da região administrativa e explicar a escolha das seis cidades. Breve histórico que justifica o nome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200" dirty="0" smtClean="0">
                <a:solidFill>
                  <a:srgbClr val="FF0000"/>
                </a:solidFill>
              </a:rPr>
              <a:t> Sistema </a:t>
            </a:r>
            <a:r>
              <a:rPr lang="pt-BR" altLang="pt-BR" sz="3200" dirty="0">
                <a:solidFill>
                  <a:srgbClr val="FF0000"/>
                </a:solidFill>
              </a:rPr>
              <a:t>de transporte (</a:t>
            </a:r>
            <a:r>
              <a:rPr lang="pt-BR" altLang="pt-BR" sz="3200" dirty="0" smtClean="0">
                <a:solidFill>
                  <a:srgbClr val="FF0000"/>
                </a:solidFill>
              </a:rPr>
              <a:t>acesso rodoviário)</a:t>
            </a:r>
            <a:endParaRPr lang="pt-BR" altLang="pt-BR" sz="3200" spc="-9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200" spc="-90" dirty="0" smtClean="0">
                <a:solidFill>
                  <a:schemeClr val="accent5">
                    <a:lumMod val="75000"/>
                  </a:schemeClr>
                </a:solidFill>
              </a:rPr>
              <a:t>O objetivo é contextualizar a região e apresentar os fatores que definem o território de estudo.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4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482563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Estrutura do Trabalho Final – Por Município</a:t>
            </a:r>
          </a:p>
        </p:txBody>
      </p:sp>
      <p:sp>
        <p:nvSpPr>
          <p:cNvPr id="18435" name="Espaço Reservado para Conteúdo 6"/>
          <p:cNvSpPr>
            <a:spLocks noGrp="1"/>
          </p:cNvSpPr>
          <p:nvPr>
            <p:ph sz="half" idx="1"/>
          </p:nvPr>
        </p:nvSpPr>
        <p:spPr>
          <a:xfrm>
            <a:off x="332510" y="2603500"/>
            <a:ext cx="5733440" cy="40677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400" b="1" dirty="0" smtClean="0"/>
              <a:t>Sumário</a:t>
            </a:r>
          </a:p>
          <a:p>
            <a:pPr eaLnBrk="1" hangingPunct="1"/>
            <a:r>
              <a:rPr lang="pt-BR" altLang="pt-BR" sz="2400" dirty="0" smtClean="0"/>
              <a:t>Apresentação (Debora e Karina)</a:t>
            </a:r>
          </a:p>
          <a:p>
            <a:pPr eaLnBrk="1" hangingPunct="1"/>
            <a:r>
              <a:rPr lang="pt-BR" altLang="pt-BR" sz="2400" b="1" dirty="0" smtClean="0"/>
              <a:t>Introdução (Reconhecimento do Território)</a:t>
            </a:r>
          </a:p>
          <a:p>
            <a:pPr eaLnBrk="1" hangingPunct="1"/>
            <a:r>
              <a:rPr lang="pt-BR" altLang="pt-BR" sz="2400" b="1" dirty="0" smtClean="0"/>
              <a:t>Descritivo dos municípios</a:t>
            </a:r>
          </a:p>
          <a:p>
            <a:pPr eaLnBrk="1" hangingPunct="1"/>
            <a:r>
              <a:rPr lang="pt-BR" altLang="pt-BR" sz="2400" b="1" dirty="0" smtClean="0"/>
              <a:t>1; 2; 3; 4; 5; 6</a:t>
            </a:r>
          </a:p>
          <a:p>
            <a:pPr eaLnBrk="1" hangingPunct="1"/>
            <a:r>
              <a:rPr lang="pt-BR" altLang="pt-BR" sz="2400" b="1" dirty="0" smtClean="0"/>
              <a:t>Demanda Potencial</a:t>
            </a:r>
          </a:p>
          <a:p>
            <a:pPr eaLnBrk="1" hangingPunct="1"/>
            <a:r>
              <a:rPr lang="pt-BR" altLang="pt-BR" sz="2400" dirty="0" smtClean="0"/>
              <a:t>Diagnóstico</a:t>
            </a:r>
          </a:p>
          <a:p>
            <a:pPr eaLnBrk="1" hangingPunct="1"/>
            <a:r>
              <a:rPr lang="pt-BR" altLang="pt-BR" sz="2400" dirty="0" smtClean="0"/>
              <a:t>Estratégias de regionalização</a:t>
            </a:r>
            <a:endParaRPr lang="pt-BR" altLang="pt-BR" dirty="0" smtClean="0"/>
          </a:p>
          <a:p>
            <a:pPr eaLnBrk="1" hangingPunct="1"/>
            <a:endParaRPr lang="pt-BR" altLang="pt-BR" dirty="0" smtClean="0"/>
          </a:p>
        </p:txBody>
      </p:sp>
      <p:sp>
        <p:nvSpPr>
          <p:cNvPr id="18436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065949" y="2603500"/>
            <a:ext cx="6126051" cy="4254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400" b="1" dirty="0" smtClean="0"/>
              <a:t>Município 1</a:t>
            </a:r>
          </a:p>
          <a:p>
            <a:pPr eaLnBrk="1" hangingPunct="1"/>
            <a:r>
              <a:rPr lang="pt-BR" altLang="pt-BR" sz="2400" b="1" dirty="0" smtClean="0"/>
              <a:t>1.1 Contextualização</a:t>
            </a:r>
          </a:p>
          <a:p>
            <a:pPr eaLnBrk="1" hangingPunct="1"/>
            <a:r>
              <a:rPr lang="pt-BR" altLang="pt-BR" sz="2400" b="1" dirty="0" smtClean="0"/>
              <a:t>1.2 Infraestrutura (A)</a:t>
            </a:r>
          </a:p>
          <a:p>
            <a:pPr eaLnBrk="1" hangingPunct="1"/>
            <a:r>
              <a:rPr lang="pt-BR" altLang="pt-BR" sz="2400" b="1" dirty="0" smtClean="0"/>
              <a:t>1.3. Governança (B)</a:t>
            </a:r>
          </a:p>
          <a:p>
            <a:pPr eaLnBrk="1" hangingPunct="1"/>
            <a:r>
              <a:rPr lang="pt-BR" altLang="pt-BR" sz="2400" b="1" dirty="0" smtClean="0"/>
              <a:t>1.4. Equipamentos e serviços turísticos (C)</a:t>
            </a:r>
          </a:p>
          <a:p>
            <a:pPr eaLnBrk="1" hangingPunct="1"/>
            <a:r>
              <a:rPr lang="pt-BR" altLang="pt-BR" sz="2400" b="1" dirty="0" smtClean="0"/>
              <a:t>1.5 Recursos e atrativos turísticos (D)</a:t>
            </a:r>
          </a:p>
          <a:p>
            <a:pPr eaLnBrk="1" hangingPunct="1"/>
            <a:r>
              <a:rPr lang="pt-BR" altLang="pt-BR" sz="2400" b="1" dirty="0" smtClean="0"/>
              <a:t>1.6 Característica da comunidade (E)</a:t>
            </a:r>
          </a:p>
          <a:p>
            <a:pPr eaLnBrk="1" hangingPunct="1"/>
            <a:r>
              <a:rPr lang="pt-BR" altLang="pt-BR" sz="2400" b="1" dirty="0" smtClean="0"/>
              <a:t>1.7 Demanda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754255" y="1095802"/>
            <a:ext cx="10285451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Contextualização = Introdução </a:t>
            </a:r>
            <a:r>
              <a:rPr lang="pt-BR" altLang="pt-BR" b="1" u="sng" dirty="0" smtClean="0"/>
              <a:t>do Município</a:t>
            </a:r>
            <a:br>
              <a:rPr lang="pt-BR" altLang="pt-BR" b="1" u="sng" dirty="0" smtClean="0"/>
            </a:br>
            <a:r>
              <a:rPr lang="pt-BR" altLang="pt-BR" b="1" u="sng" dirty="0" smtClean="0"/>
              <a:t>Para dia 14/09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775" y="2357438"/>
            <a:ext cx="11960225" cy="4365625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Localização (São Paulo, Cruzeiro e municípios limítrofes) MAPA - </a:t>
            </a:r>
            <a:r>
              <a:rPr lang="pt-BR" sz="2400" b="1" dirty="0" smtClean="0">
                <a:solidFill>
                  <a:srgbClr val="FF0000"/>
                </a:solidFill>
              </a:rPr>
              <a:t>FONTE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Relevo, hidrografia, clima e vegetação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Contexto nas políticas públicas de turismo (MIT, Estância, Categoria do </a:t>
            </a: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</a:rPr>
              <a:t>Mtur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Principal atividade econômica e principais produtos agropecuários</a:t>
            </a: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PIB, PIB per capta, IDH, natalidade e mortalidade, população (Rural/urbana, </a:t>
            </a: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</a:rPr>
              <a:t>Genero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altLang="pt-BR" sz="2400" b="1" spc="-90" dirty="0" smtClean="0">
                <a:solidFill>
                  <a:schemeClr val="accent5">
                    <a:lumMod val="50000"/>
                  </a:schemeClr>
                </a:solidFill>
              </a:rPr>
              <a:t>O objetivo é apresentar uma síntese que permita ao leitor compreender as características gerais da cidade e sua relação com a região em que se insere.</a:t>
            </a: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19238" y="973138"/>
            <a:ext cx="8918575" cy="708025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A – </a:t>
            </a:r>
            <a:r>
              <a:rPr lang="pt-BR" altLang="pt-BR" b="1" smtClean="0">
                <a:solidFill>
                  <a:schemeClr val="bg1"/>
                </a:solidFill>
              </a:rPr>
              <a:t>Infraestrutura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533579" y="2464381"/>
            <a:ext cx="11198225" cy="40655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da infraestrutura existente, tais como serviços básicos de água, esgoto, energia, comunicação, mobilidade urbana </a:t>
            </a:r>
            <a:r>
              <a:rPr lang="pt-BR" altLang="pt-BR" sz="2800" dirty="0">
                <a:solidFill>
                  <a:schemeClr val="accent5">
                    <a:lumMod val="75000"/>
                  </a:schemeClr>
                </a:solidFill>
              </a:rPr>
              <a:t>no espaço </a:t>
            </a: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rural, terminal rodoviário), educação, saúde, espaços públicos de lazer e sua </a:t>
            </a:r>
            <a:r>
              <a:rPr lang="pt-BR" altLang="pt-BR" sz="2800" u="sng" dirty="0" smtClean="0">
                <a:solidFill>
                  <a:schemeClr val="accent5">
                    <a:lumMod val="75000"/>
                  </a:schemeClr>
                </a:solidFill>
              </a:rPr>
              <a:t>capacidade para atender um público flutuante</a:t>
            </a: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Incluir relação com Cruzeiro.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Objetivo, subsidiar análises de investimentos e potencialidade do município para ampliar serviços turísticos.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141413" y="269875"/>
            <a:ext cx="9906000" cy="1827213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B – </a:t>
            </a:r>
            <a:r>
              <a:rPr lang="pt-BR" altLang="pt-BR" b="1" dirty="0" smtClean="0">
                <a:solidFill>
                  <a:schemeClr val="bg1"/>
                </a:solidFill>
              </a:rPr>
              <a:t>Governança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196850" y="2537137"/>
            <a:ext cx="11536363" cy="4146998"/>
          </a:xfrm>
        </p:spPr>
        <p:txBody>
          <a:bodyPr rtlCol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400" spc="-10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sobre organização política e social geral e do turismo, as estratégias de organização social (associações e outros), os mecanismos de participação e envolvimento da população nas decisões. Além dos instrumentos jurídicos e legais existentes que norteiam as decisões do instâncias públicas e privada. (Planos, projetos e outros)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400" spc="-100" dirty="0" smtClean="0">
                <a:solidFill>
                  <a:schemeClr val="accent5">
                    <a:lumMod val="75000"/>
                  </a:schemeClr>
                </a:solidFill>
              </a:rPr>
              <a:t>Instâncias regionais atuantes.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400" spc="-100" dirty="0" smtClean="0">
                <a:solidFill>
                  <a:schemeClr val="accent5">
                    <a:lumMod val="75000"/>
                  </a:schemeClr>
                </a:solidFill>
              </a:rPr>
              <a:t>Objetivo subsidiar análises sobre viabilidade de implantação de novos projetos público e privados. Descobrir instituições não governamentais que possam facilitar a comunicação com a comunidade local.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547225" cy="708025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C – Equipamentos e os serviços turísticos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66681"/>
            <a:ext cx="11718925" cy="3903931"/>
          </a:xfrm>
        </p:spPr>
        <p:txBody>
          <a:bodyPr rtlCol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dos equipamentos e serviços turísticos existentes no município, considerando desde sua localização espacial até as características (capacidade, público atendido, etc.), qualidade dos serviços oferecidos, capacitação dos recursos humanos. 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Formato de tabelas para possibilitar comparação entre municípios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 smtClean="0">
                <a:solidFill>
                  <a:schemeClr val="accent5">
                    <a:lumMod val="75000"/>
                  </a:schemeClr>
                </a:solidFill>
              </a:rPr>
              <a:t>Objetivo é oferecer subsídio para identificar a capacidade atual e as necessidades de aprimoramento ou de ampliação.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501</TotalTime>
  <Words>1011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Tw Cen MT</vt:lpstr>
      <vt:lpstr>Wingdings 3</vt:lpstr>
      <vt:lpstr>Íon - Sala da Diretoria</vt:lpstr>
      <vt:lpstr>Métodos de pesquisa em Turismo</vt:lpstr>
      <vt:lpstr>Vale Histórico</vt:lpstr>
      <vt:lpstr>Apresentação do PowerPoint</vt:lpstr>
      <vt:lpstr>Introdução – reconhecimento do território</vt:lpstr>
      <vt:lpstr>Estrutura do Trabalho Final – Por Município</vt:lpstr>
      <vt:lpstr>Contextualização = Introdução do Município Para dia 14/09</vt:lpstr>
      <vt:lpstr>A – Infraestrutura</vt:lpstr>
      <vt:lpstr>B – Governança</vt:lpstr>
      <vt:lpstr>C – Equipamentos e os serviços turísticos</vt:lpstr>
      <vt:lpstr>D – Recursos e atrativos Turísticos</vt:lpstr>
      <vt:lpstr>D - Recursos e atrativos Turísticos</vt:lpstr>
      <vt:lpstr>E – Comunidade</vt:lpstr>
      <vt:lpstr>Demanda real</vt:lpstr>
      <vt:lpstr>Demanda Potencial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Aplicados  a Turismo</dc:title>
  <dc:creator>Avaliador</dc:creator>
  <cp:lastModifiedBy>Avaliador</cp:lastModifiedBy>
  <cp:revision>80</cp:revision>
  <dcterms:created xsi:type="dcterms:W3CDTF">2018-08-02T19:35:58Z</dcterms:created>
  <dcterms:modified xsi:type="dcterms:W3CDTF">2020-09-01T01:03:37Z</dcterms:modified>
</cp:coreProperties>
</file>