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5" r:id="rId1"/>
  </p:sldMasterIdLst>
  <p:notesMasterIdLst>
    <p:notesMasterId r:id="rId46"/>
  </p:notesMasterIdLst>
  <p:sldIdLst>
    <p:sldId id="257" r:id="rId2"/>
    <p:sldId id="497" r:id="rId3"/>
    <p:sldId id="502" r:id="rId4"/>
    <p:sldId id="501" r:id="rId5"/>
    <p:sldId id="487" r:id="rId6"/>
    <p:sldId id="470" r:id="rId7"/>
    <p:sldId id="455" r:id="rId8"/>
    <p:sldId id="474" r:id="rId9"/>
    <p:sldId id="475" r:id="rId10"/>
    <p:sldId id="476" r:id="rId11"/>
    <p:sldId id="477" r:id="rId12"/>
    <p:sldId id="478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93" r:id="rId21"/>
    <p:sldId id="327" r:id="rId22"/>
    <p:sldId id="492" r:id="rId23"/>
    <p:sldId id="491" r:id="rId24"/>
    <p:sldId id="490" r:id="rId25"/>
    <p:sldId id="264" r:id="rId26"/>
    <p:sldId id="400" r:id="rId27"/>
    <p:sldId id="399" r:id="rId28"/>
    <p:sldId id="329" r:id="rId29"/>
    <p:sldId id="330" r:id="rId30"/>
    <p:sldId id="335" r:id="rId31"/>
    <p:sldId id="465" r:id="rId32"/>
    <p:sldId id="503" r:id="rId33"/>
    <p:sldId id="508" r:id="rId34"/>
    <p:sldId id="519" r:id="rId35"/>
    <p:sldId id="511" r:id="rId36"/>
    <p:sldId id="520" r:id="rId37"/>
    <p:sldId id="510" r:id="rId38"/>
    <p:sldId id="416" r:id="rId39"/>
    <p:sldId id="402" r:id="rId40"/>
    <p:sldId id="403" r:id="rId41"/>
    <p:sldId id="499" r:id="rId42"/>
    <p:sldId id="498" r:id="rId43"/>
    <p:sldId id="462" r:id="rId44"/>
    <p:sldId id="463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3" d="100"/>
          <a:sy n="83" d="100"/>
        </p:scale>
        <p:origin x="140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9E7C6A-6B20-473F-B322-9A8AC998626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FD91781-F88F-4139-BA65-150A2E0AAEDA}">
      <dgm:prSet/>
      <dgm:spPr/>
      <dgm:t>
        <a:bodyPr/>
        <a:lstStyle/>
        <a:p>
          <a:r>
            <a:rPr lang="pt-BR"/>
            <a:t>O aprimoramento do educando como ser humano, sua formação ética</a:t>
          </a:r>
          <a:endParaRPr lang="en-US"/>
        </a:p>
      </dgm:t>
    </dgm:pt>
    <dgm:pt modelId="{E5153A4F-92D7-442C-A974-4E0535D4DAA9}" type="parTrans" cxnId="{33B25488-4A96-49A1-AFD3-2366749828F7}">
      <dgm:prSet/>
      <dgm:spPr/>
      <dgm:t>
        <a:bodyPr/>
        <a:lstStyle/>
        <a:p>
          <a:endParaRPr lang="en-US"/>
        </a:p>
      </dgm:t>
    </dgm:pt>
    <dgm:pt modelId="{7B51BB78-691F-4159-9007-AC6867F0ABEF}" type="sibTrans" cxnId="{33B25488-4A96-49A1-AFD3-2366749828F7}">
      <dgm:prSet/>
      <dgm:spPr/>
      <dgm:t>
        <a:bodyPr/>
        <a:lstStyle/>
        <a:p>
          <a:endParaRPr lang="en-US"/>
        </a:p>
      </dgm:t>
    </dgm:pt>
    <dgm:pt modelId="{3E6D050B-EB85-4E32-A232-0C67EFA58D64}">
      <dgm:prSet/>
      <dgm:spPr/>
      <dgm:t>
        <a:bodyPr/>
        <a:lstStyle/>
        <a:p>
          <a:r>
            <a:rPr lang="pt-BR"/>
            <a:t>Desenvolvimento de sua autonomia intelectual e de seu pensamento crítico</a:t>
          </a:r>
          <a:endParaRPr lang="en-US"/>
        </a:p>
      </dgm:t>
    </dgm:pt>
    <dgm:pt modelId="{F90CDAFA-5499-4C88-B4E0-241174AAE9DF}" type="parTrans" cxnId="{26DEC9B0-9152-4354-BD2D-B9EB1D39C529}">
      <dgm:prSet/>
      <dgm:spPr/>
      <dgm:t>
        <a:bodyPr/>
        <a:lstStyle/>
        <a:p>
          <a:endParaRPr lang="en-US"/>
        </a:p>
      </dgm:t>
    </dgm:pt>
    <dgm:pt modelId="{5D479E2D-8650-4C06-8F98-8424D95E15BB}" type="sibTrans" cxnId="{26DEC9B0-9152-4354-BD2D-B9EB1D39C529}">
      <dgm:prSet/>
      <dgm:spPr/>
      <dgm:t>
        <a:bodyPr/>
        <a:lstStyle/>
        <a:p>
          <a:endParaRPr lang="en-US"/>
        </a:p>
      </dgm:t>
    </dgm:pt>
    <dgm:pt modelId="{142618C6-E040-499F-A2AB-969DE89C83EC}">
      <dgm:prSet/>
      <dgm:spPr/>
      <dgm:t>
        <a:bodyPr/>
        <a:lstStyle/>
        <a:p>
          <a:r>
            <a:rPr lang="pt-BR"/>
            <a:t>Sua preparação para o mundo do trabalho </a:t>
          </a:r>
          <a:endParaRPr lang="en-US"/>
        </a:p>
      </dgm:t>
    </dgm:pt>
    <dgm:pt modelId="{EFE49177-1F00-4910-96B5-53BF9B274A9E}" type="parTrans" cxnId="{77175986-63BA-47E8-92E0-4D854C0C8E40}">
      <dgm:prSet/>
      <dgm:spPr/>
      <dgm:t>
        <a:bodyPr/>
        <a:lstStyle/>
        <a:p>
          <a:endParaRPr lang="en-US"/>
        </a:p>
      </dgm:t>
    </dgm:pt>
    <dgm:pt modelId="{304F0FF0-515E-4D85-B2CB-44F6DD19AAC8}" type="sibTrans" cxnId="{77175986-63BA-47E8-92E0-4D854C0C8E40}">
      <dgm:prSet/>
      <dgm:spPr/>
      <dgm:t>
        <a:bodyPr/>
        <a:lstStyle/>
        <a:p>
          <a:endParaRPr lang="en-US"/>
        </a:p>
      </dgm:t>
    </dgm:pt>
    <dgm:pt modelId="{6060C8A2-DEC7-488C-ACA9-0525F8D8DD24}">
      <dgm:prSet/>
      <dgm:spPr/>
      <dgm:t>
        <a:bodyPr/>
        <a:lstStyle/>
        <a:p>
          <a:r>
            <a:rPr lang="pt-BR"/>
            <a:t>O desenvolvimento de competências para continuar seu aprendizado</a:t>
          </a:r>
          <a:endParaRPr lang="en-US"/>
        </a:p>
      </dgm:t>
    </dgm:pt>
    <dgm:pt modelId="{4CD74B39-CE73-4F24-8BD0-45061C55659E}" type="parTrans" cxnId="{041D470E-AAA7-4D59-9BFF-812713B97A04}">
      <dgm:prSet/>
      <dgm:spPr/>
      <dgm:t>
        <a:bodyPr/>
        <a:lstStyle/>
        <a:p>
          <a:endParaRPr lang="en-US"/>
        </a:p>
      </dgm:t>
    </dgm:pt>
    <dgm:pt modelId="{E0346DA5-6B95-4140-BEB3-5764D8A7A64F}" type="sibTrans" cxnId="{041D470E-AAA7-4D59-9BFF-812713B97A04}">
      <dgm:prSet/>
      <dgm:spPr/>
      <dgm:t>
        <a:bodyPr/>
        <a:lstStyle/>
        <a:p>
          <a:endParaRPr lang="en-US"/>
        </a:p>
      </dgm:t>
    </dgm:pt>
    <dgm:pt modelId="{E40D13D4-CBC6-4ECA-9558-0BAE22373D96}" type="pres">
      <dgm:prSet presAssocID="{E59E7C6A-6B20-473F-B322-9A8AC9986264}" presName="root" presStyleCnt="0">
        <dgm:presLayoutVars>
          <dgm:dir/>
          <dgm:resizeHandles val="exact"/>
        </dgm:presLayoutVars>
      </dgm:prSet>
      <dgm:spPr/>
    </dgm:pt>
    <dgm:pt modelId="{A1A6D179-1B49-4B0E-A4C6-7B0F4FDE1BD3}" type="pres">
      <dgm:prSet presAssocID="{8FD91781-F88F-4139-BA65-150A2E0AAEDA}" presName="compNode" presStyleCnt="0"/>
      <dgm:spPr/>
    </dgm:pt>
    <dgm:pt modelId="{E5AEB70B-40DF-42CF-8A95-E892C3BDAB98}" type="pres">
      <dgm:prSet presAssocID="{8FD91781-F88F-4139-BA65-150A2E0AAEDA}" presName="bgRect" presStyleLbl="bgShp" presStyleIdx="0" presStyleCnt="4"/>
      <dgm:spPr/>
    </dgm:pt>
    <dgm:pt modelId="{DE409595-E5C5-4EA4-835A-C7E93BCA6BF3}" type="pres">
      <dgm:prSet presAssocID="{8FD91781-F88F-4139-BA65-150A2E0AAED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9F8F56F-5A5F-42B0-9B57-42370C465183}" type="pres">
      <dgm:prSet presAssocID="{8FD91781-F88F-4139-BA65-150A2E0AAEDA}" presName="spaceRect" presStyleCnt="0"/>
      <dgm:spPr/>
    </dgm:pt>
    <dgm:pt modelId="{7645E6A2-CCD2-4124-A174-032336DF06DD}" type="pres">
      <dgm:prSet presAssocID="{8FD91781-F88F-4139-BA65-150A2E0AAEDA}" presName="parTx" presStyleLbl="revTx" presStyleIdx="0" presStyleCnt="4">
        <dgm:presLayoutVars>
          <dgm:chMax val="0"/>
          <dgm:chPref val="0"/>
        </dgm:presLayoutVars>
      </dgm:prSet>
      <dgm:spPr/>
    </dgm:pt>
    <dgm:pt modelId="{A436D51E-D442-4AF6-8E44-B954FE16ECFF}" type="pres">
      <dgm:prSet presAssocID="{7B51BB78-691F-4159-9007-AC6867F0ABEF}" presName="sibTrans" presStyleCnt="0"/>
      <dgm:spPr/>
    </dgm:pt>
    <dgm:pt modelId="{380F9906-478C-4F7D-ACEB-965B9F3B3BA6}" type="pres">
      <dgm:prSet presAssocID="{3E6D050B-EB85-4E32-A232-0C67EFA58D64}" presName="compNode" presStyleCnt="0"/>
      <dgm:spPr/>
    </dgm:pt>
    <dgm:pt modelId="{8A311B59-7FE2-40ED-ACB2-A24A8123B634}" type="pres">
      <dgm:prSet presAssocID="{3E6D050B-EB85-4E32-A232-0C67EFA58D64}" presName="bgRect" presStyleLbl="bgShp" presStyleIdx="1" presStyleCnt="4"/>
      <dgm:spPr/>
    </dgm:pt>
    <dgm:pt modelId="{9C6D1E9B-AFF7-44EB-8385-FCE9B8CE09CE}" type="pres">
      <dgm:prSet presAssocID="{3E6D050B-EB85-4E32-A232-0C67EFA58D6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C0458018-0E6D-47E9-8914-E32A72418344}" type="pres">
      <dgm:prSet presAssocID="{3E6D050B-EB85-4E32-A232-0C67EFA58D64}" presName="spaceRect" presStyleCnt="0"/>
      <dgm:spPr/>
    </dgm:pt>
    <dgm:pt modelId="{14FC8489-3133-42C8-B5FF-CABE425B7C9C}" type="pres">
      <dgm:prSet presAssocID="{3E6D050B-EB85-4E32-A232-0C67EFA58D64}" presName="parTx" presStyleLbl="revTx" presStyleIdx="1" presStyleCnt="4">
        <dgm:presLayoutVars>
          <dgm:chMax val="0"/>
          <dgm:chPref val="0"/>
        </dgm:presLayoutVars>
      </dgm:prSet>
      <dgm:spPr/>
    </dgm:pt>
    <dgm:pt modelId="{9F9A028E-B04B-499A-8671-4DA665632556}" type="pres">
      <dgm:prSet presAssocID="{5D479E2D-8650-4C06-8F98-8424D95E15BB}" presName="sibTrans" presStyleCnt="0"/>
      <dgm:spPr/>
    </dgm:pt>
    <dgm:pt modelId="{D91F9F6E-D585-4E82-B22E-23A5057EBA7E}" type="pres">
      <dgm:prSet presAssocID="{142618C6-E040-499F-A2AB-969DE89C83EC}" presName="compNode" presStyleCnt="0"/>
      <dgm:spPr/>
    </dgm:pt>
    <dgm:pt modelId="{EE8915B5-3AAD-4EF0-98AE-95DEF57E8B2F}" type="pres">
      <dgm:prSet presAssocID="{142618C6-E040-499F-A2AB-969DE89C83EC}" presName="bgRect" presStyleLbl="bgShp" presStyleIdx="2" presStyleCnt="4"/>
      <dgm:spPr/>
    </dgm:pt>
    <dgm:pt modelId="{AA019CBB-DCE5-4561-9A95-2EE3A66FE404}" type="pres">
      <dgm:prSet presAssocID="{142618C6-E040-499F-A2AB-969DE89C83E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F030C043-E35D-4DFA-A451-B7A103F8DFEB}" type="pres">
      <dgm:prSet presAssocID="{142618C6-E040-499F-A2AB-969DE89C83EC}" presName="spaceRect" presStyleCnt="0"/>
      <dgm:spPr/>
    </dgm:pt>
    <dgm:pt modelId="{1AACBDBF-9D2B-42DD-8C7E-A8B7614756FD}" type="pres">
      <dgm:prSet presAssocID="{142618C6-E040-499F-A2AB-969DE89C83EC}" presName="parTx" presStyleLbl="revTx" presStyleIdx="2" presStyleCnt="4">
        <dgm:presLayoutVars>
          <dgm:chMax val="0"/>
          <dgm:chPref val="0"/>
        </dgm:presLayoutVars>
      </dgm:prSet>
      <dgm:spPr/>
    </dgm:pt>
    <dgm:pt modelId="{44E05CA2-458F-4670-9518-5CB05FAAAEA4}" type="pres">
      <dgm:prSet presAssocID="{304F0FF0-515E-4D85-B2CB-44F6DD19AAC8}" presName="sibTrans" presStyleCnt="0"/>
      <dgm:spPr/>
    </dgm:pt>
    <dgm:pt modelId="{1AB9C735-B27F-4ECB-8BE8-2439FCE5CEDD}" type="pres">
      <dgm:prSet presAssocID="{6060C8A2-DEC7-488C-ACA9-0525F8D8DD24}" presName="compNode" presStyleCnt="0"/>
      <dgm:spPr/>
    </dgm:pt>
    <dgm:pt modelId="{237CB519-F738-4985-A7F6-A8635FE7C2E0}" type="pres">
      <dgm:prSet presAssocID="{6060C8A2-DEC7-488C-ACA9-0525F8D8DD24}" presName="bgRect" presStyleLbl="bgShp" presStyleIdx="3" presStyleCnt="4"/>
      <dgm:spPr/>
    </dgm:pt>
    <dgm:pt modelId="{F9930773-B55F-414A-8261-2DDAB49C48CE}" type="pres">
      <dgm:prSet presAssocID="{6060C8A2-DEC7-488C-ACA9-0525F8D8DD2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118A0AA-104D-4C42-87E5-1925D62A32AA}" type="pres">
      <dgm:prSet presAssocID="{6060C8A2-DEC7-488C-ACA9-0525F8D8DD24}" presName="spaceRect" presStyleCnt="0"/>
      <dgm:spPr/>
    </dgm:pt>
    <dgm:pt modelId="{AEFF6778-9B3E-4A8B-A176-81C369FB8C83}" type="pres">
      <dgm:prSet presAssocID="{6060C8A2-DEC7-488C-ACA9-0525F8D8DD2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C80F505-2873-4E60-923F-35ADFA9F6DF4}" type="presOf" srcId="{8FD91781-F88F-4139-BA65-150A2E0AAEDA}" destId="{7645E6A2-CCD2-4124-A174-032336DF06DD}" srcOrd="0" destOrd="0" presId="urn:microsoft.com/office/officeart/2018/2/layout/IconVerticalSolidList"/>
    <dgm:cxn modelId="{041D470E-AAA7-4D59-9BFF-812713B97A04}" srcId="{E59E7C6A-6B20-473F-B322-9A8AC9986264}" destId="{6060C8A2-DEC7-488C-ACA9-0525F8D8DD24}" srcOrd="3" destOrd="0" parTransId="{4CD74B39-CE73-4F24-8BD0-45061C55659E}" sibTransId="{E0346DA5-6B95-4140-BEB3-5764D8A7A64F}"/>
    <dgm:cxn modelId="{4299EB0F-6C80-44DF-B898-ED04A8AF142B}" type="presOf" srcId="{3E6D050B-EB85-4E32-A232-0C67EFA58D64}" destId="{14FC8489-3133-42C8-B5FF-CABE425B7C9C}" srcOrd="0" destOrd="0" presId="urn:microsoft.com/office/officeart/2018/2/layout/IconVerticalSolidList"/>
    <dgm:cxn modelId="{F3E6853F-7620-464B-9EC3-3282C76C2F31}" type="presOf" srcId="{6060C8A2-DEC7-488C-ACA9-0525F8D8DD24}" destId="{AEFF6778-9B3E-4A8B-A176-81C369FB8C83}" srcOrd="0" destOrd="0" presId="urn:microsoft.com/office/officeart/2018/2/layout/IconVerticalSolidList"/>
    <dgm:cxn modelId="{77175986-63BA-47E8-92E0-4D854C0C8E40}" srcId="{E59E7C6A-6B20-473F-B322-9A8AC9986264}" destId="{142618C6-E040-499F-A2AB-969DE89C83EC}" srcOrd="2" destOrd="0" parTransId="{EFE49177-1F00-4910-96B5-53BF9B274A9E}" sibTransId="{304F0FF0-515E-4D85-B2CB-44F6DD19AAC8}"/>
    <dgm:cxn modelId="{33B25488-4A96-49A1-AFD3-2366749828F7}" srcId="{E59E7C6A-6B20-473F-B322-9A8AC9986264}" destId="{8FD91781-F88F-4139-BA65-150A2E0AAEDA}" srcOrd="0" destOrd="0" parTransId="{E5153A4F-92D7-442C-A974-4E0535D4DAA9}" sibTransId="{7B51BB78-691F-4159-9007-AC6867F0ABEF}"/>
    <dgm:cxn modelId="{BF9D6B90-76D2-496C-B567-5F01D495FB20}" type="presOf" srcId="{E59E7C6A-6B20-473F-B322-9A8AC9986264}" destId="{E40D13D4-CBC6-4ECA-9558-0BAE22373D96}" srcOrd="0" destOrd="0" presId="urn:microsoft.com/office/officeart/2018/2/layout/IconVerticalSolidList"/>
    <dgm:cxn modelId="{26DEC9B0-9152-4354-BD2D-B9EB1D39C529}" srcId="{E59E7C6A-6B20-473F-B322-9A8AC9986264}" destId="{3E6D050B-EB85-4E32-A232-0C67EFA58D64}" srcOrd="1" destOrd="0" parTransId="{F90CDAFA-5499-4C88-B4E0-241174AAE9DF}" sibTransId="{5D479E2D-8650-4C06-8F98-8424D95E15BB}"/>
    <dgm:cxn modelId="{0D3063F5-CD24-448C-9B71-900956B34C83}" type="presOf" srcId="{142618C6-E040-499F-A2AB-969DE89C83EC}" destId="{1AACBDBF-9D2B-42DD-8C7E-A8B7614756FD}" srcOrd="0" destOrd="0" presId="urn:microsoft.com/office/officeart/2018/2/layout/IconVerticalSolidList"/>
    <dgm:cxn modelId="{FAFB9563-A5C6-4353-824F-F8092CC87978}" type="presParOf" srcId="{E40D13D4-CBC6-4ECA-9558-0BAE22373D96}" destId="{A1A6D179-1B49-4B0E-A4C6-7B0F4FDE1BD3}" srcOrd="0" destOrd="0" presId="urn:microsoft.com/office/officeart/2018/2/layout/IconVerticalSolidList"/>
    <dgm:cxn modelId="{A66F0589-D86C-4DE5-B5CC-3D279AD596BE}" type="presParOf" srcId="{A1A6D179-1B49-4B0E-A4C6-7B0F4FDE1BD3}" destId="{E5AEB70B-40DF-42CF-8A95-E892C3BDAB98}" srcOrd="0" destOrd="0" presId="urn:microsoft.com/office/officeart/2018/2/layout/IconVerticalSolidList"/>
    <dgm:cxn modelId="{CD9E6409-FE0A-4647-B477-FEFBA7BDE5FD}" type="presParOf" srcId="{A1A6D179-1B49-4B0E-A4C6-7B0F4FDE1BD3}" destId="{DE409595-E5C5-4EA4-835A-C7E93BCA6BF3}" srcOrd="1" destOrd="0" presId="urn:microsoft.com/office/officeart/2018/2/layout/IconVerticalSolidList"/>
    <dgm:cxn modelId="{B0D2993F-3F96-4BD5-898F-382AC5A67057}" type="presParOf" srcId="{A1A6D179-1B49-4B0E-A4C6-7B0F4FDE1BD3}" destId="{69F8F56F-5A5F-42B0-9B57-42370C465183}" srcOrd="2" destOrd="0" presId="urn:microsoft.com/office/officeart/2018/2/layout/IconVerticalSolidList"/>
    <dgm:cxn modelId="{FFD2998D-6098-470C-BA37-8AC0CD96DF16}" type="presParOf" srcId="{A1A6D179-1B49-4B0E-A4C6-7B0F4FDE1BD3}" destId="{7645E6A2-CCD2-4124-A174-032336DF06DD}" srcOrd="3" destOrd="0" presId="urn:microsoft.com/office/officeart/2018/2/layout/IconVerticalSolidList"/>
    <dgm:cxn modelId="{CEA8B023-AE20-4B47-87B0-0E0A47462E73}" type="presParOf" srcId="{E40D13D4-CBC6-4ECA-9558-0BAE22373D96}" destId="{A436D51E-D442-4AF6-8E44-B954FE16ECFF}" srcOrd="1" destOrd="0" presId="urn:microsoft.com/office/officeart/2018/2/layout/IconVerticalSolidList"/>
    <dgm:cxn modelId="{44A67906-7D16-489B-9AE1-3A8C91E53274}" type="presParOf" srcId="{E40D13D4-CBC6-4ECA-9558-0BAE22373D96}" destId="{380F9906-478C-4F7D-ACEB-965B9F3B3BA6}" srcOrd="2" destOrd="0" presId="urn:microsoft.com/office/officeart/2018/2/layout/IconVerticalSolidList"/>
    <dgm:cxn modelId="{D3380C50-189C-49B1-BA05-B4D513FF5858}" type="presParOf" srcId="{380F9906-478C-4F7D-ACEB-965B9F3B3BA6}" destId="{8A311B59-7FE2-40ED-ACB2-A24A8123B634}" srcOrd="0" destOrd="0" presId="urn:microsoft.com/office/officeart/2018/2/layout/IconVerticalSolidList"/>
    <dgm:cxn modelId="{552DDFEB-C322-4044-947F-452F1B0CBC97}" type="presParOf" srcId="{380F9906-478C-4F7D-ACEB-965B9F3B3BA6}" destId="{9C6D1E9B-AFF7-44EB-8385-FCE9B8CE09CE}" srcOrd="1" destOrd="0" presId="urn:microsoft.com/office/officeart/2018/2/layout/IconVerticalSolidList"/>
    <dgm:cxn modelId="{8DE7B0F1-0789-4F32-8E29-DC025FA9EF2C}" type="presParOf" srcId="{380F9906-478C-4F7D-ACEB-965B9F3B3BA6}" destId="{C0458018-0E6D-47E9-8914-E32A72418344}" srcOrd="2" destOrd="0" presId="urn:microsoft.com/office/officeart/2018/2/layout/IconVerticalSolidList"/>
    <dgm:cxn modelId="{EC294D62-988D-4D04-B680-36B1BC0C85F7}" type="presParOf" srcId="{380F9906-478C-4F7D-ACEB-965B9F3B3BA6}" destId="{14FC8489-3133-42C8-B5FF-CABE425B7C9C}" srcOrd="3" destOrd="0" presId="urn:microsoft.com/office/officeart/2018/2/layout/IconVerticalSolidList"/>
    <dgm:cxn modelId="{39988729-7370-4252-A16E-F723FFF6CEF8}" type="presParOf" srcId="{E40D13D4-CBC6-4ECA-9558-0BAE22373D96}" destId="{9F9A028E-B04B-499A-8671-4DA665632556}" srcOrd="3" destOrd="0" presId="urn:microsoft.com/office/officeart/2018/2/layout/IconVerticalSolidList"/>
    <dgm:cxn modelId="{C7F48A00-7174-4F35-8249-942F250E9F33}" type="presParOf" srcId="{E40D13D4-CBC6-4ECA-9558-0BAE22373D96}" destId="{D91F9F6E-D585-4E82-B22E-23A5057EBA7E}" srcOrd="4" destOrd="0" presId="urn:microsoft.com/office/officeart/2018/2/layout/IconVerticalSolidList"/>
    <dgm:cxn modelId="{840DCF2A-6769-4C32-AA51-12DCA270A9B7}" type="presParOf" srcId="{D91F9F6E-D585-4E82-B22E-23A5057EBA7E}" destId="{EE8915B5-3AAD-4EF0-98AE-95DEF57E8B2F}" srcOrd="0" destOrd="0" presId="urn:microsoft.com/office/officeart/2018/2/layout/IconVerticalSolidList"/>
    <dgm:cxn modelId="{C2D23932-C618-4ECA-ACA8-77F8E0E8F5AB}" type="presParOf" srcId="{D91F9F6E-D585-4E82-B22E-23A5057EBA7E}" destId="{AA019CBB-DCE5-4561-9A95-2EE3A66FE404}" srcOrd="1" destOrd="0" presId="urn:microsoft.com/office/officeart/2018/2/layout/IconVerticalSolidList"/>
    <dgm:cxn modelId="{1B7978C0-0CA7-4577-90FE-FF8057F58DF5}" type="presParOf" srcId="{D91F9F6E-D585-4E82-B22E-23A5057EBA7E}" destId="{F030C043-E35D-4DFA-A451-B7A103F8DFEB}" srcOrd="2" destOrd="0" presId="urn:microsoft.com/office/officeart/2018/2/layout/IconVerticalSolidList"/>
    <dgm:cxn modelId="{D3378FD6-2A4A-447C-9219-526377CD02BB}" type="presParOf" srcId="{D91F9F6E-D585-4E82-B22E-23A5057EBA7E}" destId="{1AACBDBF-9D2B-42DD-8C7E-A8B7614756FD}" srcOrd="3" destOrd="0" presId="urn:microsoft.com/office/officeart/2018/2/layout/IconVerticalSolidList"/>
    <dgm:cxn modelId="{8DE50A18-5591-4C3D-ADAC-AB712E0A8C24}" type="presParOf" srcId="{E40D13D4-CBC6-4ECA-9558-0BAE22373D96}" destId="{44E05CA2-458F-4670-9518-5CB05FAAAEA4}" srcOrd="5" destOrd="0" presId="urn:microsoft.com/office/officeart/2018/2/layout/IconVerticalSolidList"/>
    <dgm:cxn modelId="{DF3511EB-F20C-4832-924B-5F78525DFD89}" type="presParOf" srcId="{E40D13D4-CBC6-4ECA-9558-0BAE22373D96}" destId="{1AB9C735-B27F-4ECB-8BE8-2439FCE5CEDD}" srcOrd="6" destOrd="0" presId="urn:microsoft.com/office/officeart/2018/2/layout/IconVerticalSolidList"/>
    <dgm:cxn modelId="{3F75153D-B443-4054-82B9-208148198D15}" type="presParOf" srcId="{1AB9C735-B27F-4ECB-8BE8-2439FCE5CEDD}" destId="{237CB519-F738-4985-A7F6-A8635FE7C2E0}" srcOrd="0" destOrd="0" presId="urn:microsoft.com/office/officeart/2018/2/layout/IconVerticalSolidList"/>
    <dgm:cxn modelId="{C662FB74-1460-4463-BB9D-3E9FBFAC3AD8}" type="presParOf" srcId="{1AB9C735-B27F-4ECB-8BE8-2439FCE5CEDD}" destId="{F9930773-B55F-414A-8261-2DDAB49C48CE}" srcOrd="1" destOrd="0" presId="urn:microsoft.com/office/officeart/2018/2/layout/IconVerticalSolidList"/>
    <dgm:cxn modelId="{47CCF93A-0279-4658-91EE-A270CB7459E2}" type="presParOf" srcId="{1AB9C735-B27F-4ECB-8BE8-2439FCE5CEDD}" destId="{C118A0AA-104D-4C42-87E5-1925D62A32AA}" srcOrd="2" destOrd="0" presId="urn:microsoft.com/office/officeart/2018/2/layout/IconVerticalSolidList"/>
    <dgm:cxn modelId="{3E58F2FA-075F-42B1-97CD-21CB00C055C9}" type="presParOf" srcId="{1AB9C735-B27F-4ECB-8BE8-2439FCE5CEDD}" destId="{AEFF6778-9B3E-4A8B-A176-81C369FB8C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D6F5F-A6B2-4DE3-8F12-FDBF33C966C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864B11-370E-4AEF-82D0-23DCB20E2FB7}">
      <dgm:prSet/>
      <dgm:spPr/>
      <dgm:t>
        <a:bodyPr/>
        <a:lstStyle/>
        <a:p>
          <a:r>
            <a:rPr lang="pt-BR"/>
            <a:t>Formar boas pessoas</a:t>
          </a:r>
          <a:endParaRPr lang="en-US"/>
        </a:p>
      </dgm:t>
    </dgm:pt>
    <dgm:pt modelId="{8171CD1E-127D-40EE-ACB3-7C1F0C9F400D}" type="parTrans" cxnId="{1BB427C6-904C-4CF5-A71C-83F9CB98DAA3}">
      <dgm:prSet/>
      <dgm:spPr/>
      <dgm:t>
        <a:bodyPr/>
        <a:lstStyle/>
        <a:p>
          <a:endParaRPr lang="en-US"/>
        </a:p>
      </dgm:t>
    </dgm:pt>
    <dgm:pt modelId="{53F7C76A-AAFF-4ED5-84E8-524DBCA6C7B1}" type="sibTrans" cxnId="{1BB427C6-904C-4CF5-A71C-83F9CB98DAA3}">
      <dgm:prSet/>
      <dgm:spPr/>
      <dgm:t>
        <a:bodyPr/>
        <a:lstStyle/>
        <a:p>
          <a:endParaRPr lang="en-US"/>
        </a:p>
      </dgm:t>
    </dgm:pt>
    <dgm:pt modelId="{4EDD3952-70CE-4EE4-B359-1280F6E9610A}">
      <dgm:prSet/>
      <dgm:spPr/>
      <dgm:t>
        <a:bodyPr/>
        <a:lstStyle/>
        <a:p>
          <a:r>
            <a:rPr lang="pt-BR"/>
            <a:t>Desenvolver o raciocínio lógico</a:t>
          </a:r>
          <a:endParaRPr lang="en-US"/>
        </a:p>
      </dgm:t>
    </dgm:pt>
    <dgm:pt modelId="{400A5D4C-E729-43B4-9CF1-C6145C0FE5D9}" type="parTrans" cxnId="{40B349CF-5CDB-471A-A937-C45D5F829B7F}">
      <dgm:prSet/>
      <dgm:spPr/>
      <dgm:t>
        <a:bodyPr/>
        <a:lstStyle/>
        <a:p>
          <a:endParaRPr lang="en-US"/>
        </a:p>
      </dgm:t>
    </dgm:pt>
    <dgm:pt modelId="{DC4CB11A-5AC7-4C36-8459-0E9C0D52CF2D}" type="sibTrans" cxnId="{40B349CF-5CDB-471A-A937-C45D5F829B7F}">
      <dgm:prSet/>
      <dgm:spPr/>
      <dgm:t>
        <a:bodyPr/>
        <a:lstStyle/>
        <a:p>
          <a:endParaRPr lang="en-US"/>
        </a:p>
      </dgm:t>
    </dgm:pt>
    <dgm:pt modelId="{FCC5B887-45F3-4409-9652-4B24C0DFFB36}">
      <dgm:prSet/>
      <dgm:spPr/>
      <dgm:t>
        <a:bodyPr/>
        <a:lstStyle/>
        <a:p>
          <a:r>
            <a:rPr lang="pt-BR"/>
            <a:t>Treinar bons trabalhadores</a:t>
          </a:r>
          <a:endParaRPr lang="en-US"/>
        </a:p>
      </dgm:t>
    </dgm:pt>
    <dgm:pt modelId="{6FE11B80-3E05-4953-B379-71662FF1A9EB}" type="parTrans" cxnId="{515B76A7-5405-4456-8ECA-EE7AD41986D2}">
      <dgm:prSet/>
      <dgm:spPr/>
      <dgm:t>
        <a:bodyPr/>
        <a:lstStyle/>
        <a:p>
          <a:endParaRPr lang="en-US"/>
        </a:p>
      </dgm:t>
    </dgm:pt>
    <dgm:pt modelId="{F6D15448-5C67-4307-99DA-13231329A2BF}" type="sibTrans" cxnId="{515B76A7-5405-4456-8ECA-EE7AD41986D2}">
      <dgm:prSet/>
      <dgm:spPr/>
      <dgm:t>
        <a:bodyPr/>
        <a:lstStyle/>
        <a:p>
          <a:endParaRPr lang="en-US"/>
        </a:p>
      </dgm:t>
    </dgm:pt>
    <dgm:pt modelId="{8FF083AE-0213-4DAE-967A-557E569ECDC6}">
      <dgm:prSet/>
      <dgm:spPr/>
      <dgm:t>
        <a:bodyPr/>
        <a:lstStyle/>
        <a:p>
          <a:r>
            <a:rPr lang="pt-BR"/>
            <a:t>Preparar alunos do ensino superior</a:t>
          </a:r>
          <a:endParaRPr lang="en-US"/>
        </a:p>
      </dgm:t>
    </dgm:pt>
    <dgm:pt modelId="{BA6C8FD1-D1D3-4C16-97F4-A73DA4E955D3}" type="parTrans" cxnId="{E9D443AA-968D-438D-A8F3-A4A7E532DD04}">
      <dgm:prSet/>
      <dgm:spPr/>
      <dgm:t>
        <a:bodyPr/>
        <a:lstStyle/>
        <a:p>
          <a:endParaRPr lang="en-US"/>
        </a:p>
      </dgm:t>
    </dgm:pt>
    <dgm:pt modelId="{20C33313-6869-4296-8E53-1EF08AB922BB}" type="sibTrans" cxnId="{E9D443AA-968D-438D-A8F3-A4A7E532DD04}">
      <dgm:prSet/>
      <dgm:spPr/>
      <dgm:t>
        <a:bodyPr/>
        <a:lstStyle/>
        <a:p>
          <a:endParaRPr lang="en-US"/>
        </a:p>
      </dgm:t>
    </dgm:pt>
    <dgm:pt modelId="{6F78D06E-8374-495D-90C7-3A39D78AB0BA}" type="pres">
      <dgm:prSet presAssocID="{541D6F5F-A6B2-4DE3-8F12-FDBF33C966CA}" presName="linear" presStyleCnt="0">
        <dgm:presLayoutVars>
          <dgm:animLvl val="lvl"/>
          <dgm:resizeHandles val="exact"/>
        </dgm:presLayoutVars>
      </dgm:prSet>
      <dgm:spPr/>
    </dgm:pt>
    <dgm:pt modelId="{F80D5FD4-AA21-4BD9-925D-7FA3D2954C01}" type="pres">
      <dgm:prSet presAssocID="{2E864B11-370E-4AEF-82D0-23DCB20E2F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54E708-2293-41B9-ACE4-59F1CD04D5D7}" type="pres">
      <dgm:prSet presAssocID="{53F7C76A-AAFF-4ED5-84E8-524DBCA6C7B1}" presName="spacer" presStyleCnt="0"/>
      <dgm:spPr/>
    </dgm:pt>
    <dgm:pt modelId="{37C8D9C7-1BAE-4823-A284-FCAA2A662BD7}" type="pres">
      <dgm:prSet presAssocID="{4EDD3952-70CE-4EE4-B359-1280F6E961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0D9C10-0A4C-49A7-81A1-97E022D1853A}" type="pres">
      <dgm:prSet presAssocID="{DC4CB11A-5AC7-4C36-8459-0E9C0D52CF2D}" presName="spacer" presStyleCnt="0"/>
      <dgm:spPr/>
    </dgm:pt>
    <dgm:pt modelId="{6C382CB9-EB1C-4A73-A172-73144D306C61}" type="pres">
      <dgm:prSet presAssocID="{FCC5B887-45F3-4409-9652-4B24C0DFFB3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401536-7CFE-42FF-A264-D871ED38D78D}" type="pres">
      <dgm:prSet presAssocID="{F6D15448-5C67-4307-99DA-13231329A2BF}" presName="spacer" presStyleCnt="0"/>
      <dgm:spPr/>
    </dgm:pt>
    <dgm:pt modelId="{9917471C-B502-4722-A131-A3FDBE4C4167}" type="pres">
      <dgm:prSet presAssocID="{8FF083AE-0213-4DAE-967A-557E569ECDC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4312511-89D1-4F66-BAB7-10B2C5395A18}" type="presOf" srcId="{2E864B11-370E-4AEF-82D0-23DCB20E2FB7}" destId="{F80D5FD4-AA21-4BD9-925D-7FA3D2954C01}" srcOrd="0" destOrd="0" presId="urn:microsoft.com/office/officeart/2005/8/layout/vList2"/>
    <dgm:cxn modelId="{2C145C52-2AF1-416A-A369-14030DC7A9F7}" type="presOf" srcId="{541D6F5F-A6B2-4DE3-8F12-FDBF33C966CA}" destId="{6F78D06E-8374-495D-90C7-3A39D78AB0BA}" srcOrd="0" destOrd="0" presId="urn:microsoft.com/office/officeart/2005/8/layout/vList2"/>
    <dgm:cxn modelId="{E0913283-52C0-47EE-9DAD-4495A8765DE3}" type="presOf" srcId="{FCC5B887-45F3-4409-9652-4B24C0DFFB36}" destId="{6C382CB9-EB1C-4A73-A172-73144D306C61}" srcOrd="0" destOrd="0" presId="urn:microsoft.com/office/officeart/2005/8/layout/vList2"/>
    <dgm:cxn modelId="{973C139F-BEF9-4060-B26A-7C2A08ADFD89}" type="presOf" srcId="{8FF083AE-0213-4DAE-967A-557E569ECDC6}" destId="{9917471C-B502-4722-A131-A3FDBE4C4167}" srcOrd="0" destOrd="0" presId="urn:microsoft.com/office/officeart/2005/8/layout/vList2"/>
    <dgm:cxn modelId="{515B76A7-5405-4456-8ECA-EE7AD41986D2}" srcId="{541D6F5F-A6B2-4DE3-8F12-FDBF33C966CA}" destId="{FCC5B887-45F3-4409-9652-4B24C0DFFB36}" srcOrd="2" destOrd="0" parTransId="{6FE11B80-3E05-4953-B379-71662FF1A9EB}" sibTransId="{F6D15448-5C67-4307-99DA-13231329A2BF}"/>
    <dgm:cxn modelId="{E9D443AA-968D-438D-A8F3-A4A7E532DD04}" srcId="{541D6F5F-A6B2-4DE3-8F12-FDBF33C966CA}" destId="{8FF083AE-0213-4DAE-967A-557E569ECDC6}" srcOrd="3" destOrd="0" parTransId="{BA6C8FD1-D1D3-4C16-97F4-A73DA4E955D3}" sibTransId="{20C33313-6869-4296-8E53-1EF08AB922BB}"/>
    <dgm:cxn modelId="{1BB427C6-904C-4CF5-A71C-83F9CB98DAA3}" srcId="{541D6F5F-A6B2-4DE3-8F12-FDBF33C966CA}" destId="{2E864B11-370E-4AEF-82D0-23DCB20E2FB7}" srcOrd="0" destOrd="0" parTransId="{8171CD1E-127D-40EE-ACB3-7C1F0C9F400D}" sibTransId="{53F7C76A-AAFF-4ED5-84E8-524DBCA6C7B1}"/>
    <dgm:cxn modelId="{40B349CF-5CDB-471A-A937-C45D5F829B7F}" srcId="{541D6F5F-A6B2-4DE3-8F12-FDBF33C966CA}" destId="{4EDD3952-70CE-4EE4-B359-1280F6E9610A}" srcOrd="1" destOrd="0" parTransId="{400A5D4C-E729-43B4-9CF1-C6145C0FE5D9}" sibTransId="{DC4CB11A-5AC7-4C36-8459-0E9C0D52CF2D}"/>
    <dgm:cxn modelId="{E92F15E1-9759-45B4-B5FC-D52C38020EEF}" type="presOf" srcId="{4EDD3952-70CE-4EE4-B359-1280F6E9610A}" destId="{37C8D9C7-1BAE-4823-A284-FCAA2A662BD7}" srcOrd="0" destOrd="0" presId="urn:microsoft.com/office/officeart/2005/8/layout/vList2"/>
    <dgm:cxn modelId="{CD4CC263-BFF9-4670-B55F-6BB72A4219EB}" type="presParOf" srcId="{6F78D06E-8374-495D-90C7-3A39D78AB0BA}" destId="{F80D5FD4-AA21-4BD9-925D-7FA3D2954C01}" srcOrd="0" destOrd="0" presId="urn:microsoft.com/office/officeart/2005/8/layout/vList2"/>
    <dgm:cxn modelId="{F52E7AD8-61FD-4CE1-AD9D-AA848E2A7D99}" type="presParOf" srcId="{6F78D06E-8374-495D-90C7-3A39D78AB0BA}" destId="{DA54E708-2293-41B9-ACE4-59F1CD04D5D7}" srcOrd="1" destOrd="0" presId="urn:microsoft.com/office/officeart/2005/8/layout/vList2"/>
    <dgm:cxn modelId="{DD6F90E0-2AF3-4661-B277-4AE3E5767B8B}" type="presParOf" srcId="{6F78D06E-8374-495D-90C7-3A39D78AB0BA}" destId="{37C8D9C7-1BAE-4823-A284-FCAA2A662BD7}" srcOrd="2" destOrd="0" presId="urn:microsoft.com/office/officeart/2005/8/layout/vList2"/>
    <dgm:cxn modelId="{3A078697-5D41-4C66-9FEF-7DFAC3ED428D}" type="presParOf" srcId="{6F78D06E-8374-495D-90C7-3A39D78AB0BA}" destId="{EE0D9C10-0A4C-49A7-81A1-97E022D1853A}" srcOrd="3" destOrd="0" presId="urn:microsoft.com/office/officeart/2005/8/layout/vList2"/>
    <dgm:cxn modelId="{0D8A4750-4629-440F-8F50-39FC7EC34945}" type="presParOf" srcId="{6F78D06E-8374-495D-90C7-3A39D78AB0BA}" destId="{6C382CB9-EB1C-4A73-A172-73144D306C61}" srcOrd="4" destOrd="0" presId="urn:microsoft.com/office/officeart/2005/8/layout/vList2"/>
    <dgm:cxn modelId="{A795D8BE-1A50-48F7-9761-DC02637358E4}" type="presParOf" srcId="{6F78D06E-8374-495D-90C7-3A39D78AB0BA}" destId="{33401536-7CFE-42FF-A264-D871ED38D78D}" srcOrd="5" destOrd="0" presId="urn:microsoft.com/office/officeart/2005/8/layout/vList2"/>
    <dgm:cxn modelId="{02E43C3F-7917-475E-A5BF-3D55E045EB45}" type="presParOf" srcId="{6F78D06E-8374-495D-90C7-3A39D78AB0BA}" destId="{9917471C-B502-4722-A131-A3FDBE4C416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A4C643-271F-4DD7-9096-533D783270E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30FC0E-D658-4E8F-B3D2-B5798B1D2D57}">
      <dgm:prSet/>
      <dgm:spPr/>
      <dgm:t>
        <a:bodyPr/>
        <a:lstStyle/>
        <a:p>
          <a:r>
            <a:rPr lang="pt-BR"/>
            <a:t>Documento normativo que define o conjunto de aprendizagens essenciais que devem ser desenvolvidas com base em conhecimentos, competências e habilidades</a:t>
          </a:r>
          <a:endParaRPr lang="en-US"/>
        </a:p>
      </dgm:t>
    </dgm:pt>
    <dgm:pt modelId="{5BF287D9-14FE-4986-9E4A-0786DC4E8339}" type="parTrans" cxnId="{AE65CB93-7D25-4407-9F48-9B0E086D9B5C}">
      <dgm:prSet/>
      <dgm:spPr/>
      <dgm:t>
        <a:bodyPr/>
        <a:lstStyle/>
        <a:p>
          <a:endParaRPr lang="en-US"/>
        </a:p>
      </dgm:t>
    </dgm:pt>
    <dgm:pt modelId="{19A9849A-F91A-47C3-B4E6-D650928D2479}" type="sibTrans" cxnId="{AE65CB93-7D25-4407-9F48-9B0E086D9B5C}">
      <dgm:prSet/>
      <dgm:spPr/>
      <dgm:t>
        <a:bodyPr/>
        <a:lstStyle/>
        <a:p>
          <a:endParaRPr lang="en-US"/>
        </a:p>
      </dgm:t>
    </dgm:pt>
    <dgm:pt modelId="{B8939133-B9CF-4A45-B1B4-4BFD77FA8EE5}">
      <dgm:prSet/>
      <dgm:spPr/>
      <dgm:t>
        <a:bodyPr/>
        <a:lstStyle/>
        <a:p>
          <a:r>
            <a:rPr lang="pt-BR"/>
            <a:t>Homologada pelo então ministro da Educação em 14 de dezembro de 2018, durante sessão extraordinária do Conselho Nacional de Educação (CNE)</a:t>
          </a:r>
          <a:endParaRPr lang="en-US"/>
        </a:p>
      </dgm:t>
    </dgm:pt>
    <dgm:pt modelId="{9740D810-B59F-4CEE-8475-4ECFA4984C5B}" type="parTrans" cxnId="{63DC146B-EB52-42B3-97E8-A08A2D824B01}">
      <dgm:prSet/>
      <dgm:spPr/>
      <dgm:t>
        <a:bodyPr/>
        <a:lstStyle/>
        <a:p>
          <a:endParaRPr lang="en-US"/>
        </a:p>
      </dgm:t>
    </dgm:pt>
    <dgm:pt modelId="{DEABB502-CF87-4541-AF23-BDEAA0F90559}" type="sibTrans" cxnId="{63DC146B-EB52-42B3-97E8-A08A2D824B01}">
      <dgm:prSet/>
      <dgm:spPr/>
      <dgm:t>
        <a:bodyPr/>
        <a:lstStyle/>
        <a:p>
          <a:endParaRPr lang="en-US"/>
        </a:p>
      </dgm:t>
    </dgm:pt>
    <dgm:pt modelId="{BF58F1C8-60E7-49E6-8C75-988A22808C3E}">
      <dgm:prSet/>
      <dgm:spPr/>
      <dgm:t>
        <a:bodyPr/>
        <a:lstStyle/>
        <a:p>
          <a:r>
            <a:rPr lang="pt-BR"/>
            <a:t>Ensino Médio além de ser a etapa final da Educação Básica e é, também, um direito de todo cidadão. Meta: buscar a universalização do ensino</a:t>
          </a:r>
          <a:endParaRPr lang="en-US"/>
        </a:p>
      </dgm:t>
    </dgm:pt>
    <dgm:pt modelId="{76ADFC53-FE9D-49C4-B879-4022ED310519}" type="parTrans" cxnId="{3BE07B77-CA08-4E56-8480-03CBC5850FD6}">
      <dgm:prSet/>
      <dgm:spPr/>
      <dgm:t>
        <a:bodyPr/>
        <a:lstStyle/>
        <a:p>
          <a:endParaRPr lang="en-US"/>
        </a:p>
      </dgm:t>
    </dgm:pt>
    <dgm:pt modelId="{85948D81-DED2-4BAE-9027-2F2BC1CA83E6}" type="sibTrans" cxnId="{3BE07B77-CA08-4E56-8480-03CBC5850FD6}">
      <dgm:prSet/>
      <dgm:spPr/>
      <dgm:t>
        <a:bodyPr/>
        <a:lstStyle/>
        <a:p>
          <a:endParaRPr lang="en-US"/>
        </a:p>
      </dgm:t>
    </dgm:pt>
    <dgm:pt modelId="{58988F8D-6101-4A9D-84C9-CF034378CE80}" type="pres">
      <dgm:prSet presAssocID="{BEA4C643-271F-4DD7-9096-533D783270EA}" presName="linear" presStyleCnt="0">
        <dgm:presLayoutVars>
          <dgm:animLvl val="lvl"/>
          <dgm:resizeHandles val="exact"/>
        </dgm:presLayoutVars>
      </dgm:prSet>
      <dgm:spPr/>
    </dgm:pt>
    <dgm:pt modelId="{33E2ECEB-20EC-4D07-A1AE-8CCCF0D778A1}" type="pres">
      <dgm:prSet presAssocID="{F030FC0E-D658-4E8F-B3D2-B5798B1D2D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778CE8-D9F4-4AC8-9AD6-FFA590C33CEF}" type="pres">
      <dgm:prSet presAssocID="{19A9849A-F91A-47C3-B4E6-D650928D2479}" presName="spacer" presStyleCnt="0"/>
      <dgm:spPr/>
    </dgm:pt>
    <dgm:pt modelId="{86BFAB82-CAF5-42AB-BA53-7350E8968243}" type="pres">
      <dgm:prSet presAssocID="{B8939133-B9CF-4A45-B1B4-4BFD77FA8E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A3F27A-4A5D-4A8B-8385-952BEF8206F3}" type="pres">
      <dgm:prSet presAssocID="{DEABB502-CF87-4541-AF23-BDEAA0F90559}" presName="spacer" presStyleCnt="0"/>
      <dgm:spPr/>
    </dgm:pt>
    <dgm:pt modelId="{34D254FA-AAB8-4E1F-87B5-AEDC22C50B2C}" type="pres">
      <dgm:prSet presAssocID="{BF58F1C8-60E7-49E6-8C75-988A22808C3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B3CE25E-B8A9-4B96-BE8F-C98D4DD48005}" type="presOf" srcId="{B8939133-B9CF-4A45-B1B4-4BFD77FA8EE5}" destId="{86BFAB82-CAF5-42AB-BA53-7350E8968243}" srcOrd="0" destOrd="0" presId="urn:microsoft.com/office/officeart/2005/8/layout/vList2"/>
    <dgm:cxn modelId="{4BDB9666-C558-4761-AF75-B5F015F9A3C1}" type="presOf" srcId="{BF58F1C8-60E7-49E6-8C75-988A22808C3E}" destId="{34D254FA-AAB8-4E1F-87B5-AEDC22C50B2C}" srcOrd="0" destOrd="0" presId="urn:microsoft.com/office/officeart/2005/8/layout/vList2"/>
    <dgm:cxn modelId="{63DC146B-EB52-42B3-97E8-A08A2D824B01}" srcId="{BEA4C643-271F-4DD7-9096-533D783270EA}" destId="{B8939133-B9CF-4A45-B1B4-4BFD77FA8EE5}" srcOrd="1" destOrd="0" parTransId="{9740D810-B59F-4CEE-8475-4ECFA4984C5B}" sibTransId="{DEABB502-CF87-4541-AF23-BDEAA0F90559}"/>
    <dgm:cxn modelId="{3BE07B77-CA08-4E56-8480-03CBC5850FD6}" srcId="{BEA4C643-271F-4DD7-9096-533D783270EA}" destId="{BF58F1C8-60E7-49E6-8C75-988A22808C3E}" srcOrd="2" destOrd="0" parTransId="{76ADFC53-FE9D-49C4-B879-4022ED310519}" sibTransId="{85948D81-DED2-4BAE-9027-2F2BC1CA83E6}"/>
    <dgm:cxn modelId="{AE65CB93-7D25-4407-9F48-9B0E086D9B5C}" srcId="{BEA4C643-271F-4DD7-9096-533D783270EA}" destId="{F030FC0E-D658-4E8F-B3D2-B5798B1D2D57}" srcOrd="0" destOrd="0" parTransId="{5BF287D9-14FE-4986-9E4A-0786DC4E8339}" sibTransId="{19A9849A-F91A-47C3-B4E6-D650928D2479}"/>
    <dgm:cxn modelId="{ADB9F39D-8D4F-4701-999B-FE92BDF716B8}" type="presOf" srcId="{BEA4C643-271F-4DD7-9096-533D783270EA}" destId="{58988F8D-6101-4A9D-84C9-CF034378CE80}" srcOrd="0" destOrd="0" presId="urn:microsoft.com/office/officeart/2005/8/layout/vList2"/>
    <dgm:cxn modelId="{C17CEDF9-DE60-4DDD-81BA-66B615AA3199}" type="presOf" srcId="{F030FC0E-D658-4E8F-B3D2-B5798B1D2D57}" destId="{33E2ECEB-20EC-4D07-A1AE-8CCCF0D778A1}" srcOrd="0" destOrd="0" presId="urn:microsoft.com/office/officeart/2005/8/layout/vList2"/>
    <dgm:cxn modelId="{3B283912-7EB2-40D4-B7DF-4F51C4B748FD}" type="presParOf" srcId="{58988F8D-6101-4A9D-84C9-CF034378CE80}" destId="{33E2ECEB-20EC-4D07-A1AE-8CCCF0D778A1}" srcOrd="0" destOrd="0" presId="urn:microsoft.com/office/officeart/2005/8/layout/vList2"/>
    <dgm:cxn modelId="{409C383E-5547-4287-8E15-7D6BA89A9AC6}" type="presParOf" srcId="{58988F8D-6101-4A9D-84C9-CF034378CE80}" destId="{83778CE8-D9F4-4AC8-9AD6-FFA590C33CEF}" srcOrd="1" destOrd="0" presId="urn:microsoft.com/office/officeart/2005/8/layout/vList2"/>
    <dgm:cxn modelId="{749549EA-D02F-4C39-95FD-B21BF05CDBCF}" type="presParOf" srcId="{58988F8D-6101-4A9D-84C9-CF034378CE80}" destId="{86BFAB82-CAF5-42AB-BA53-7350E8968243}" srcOrd="2" destOrd="0" presId="urn:microsoft.com/office/officeart/2005/8/layout/vList2"/>
    <dgm:cxn modelId="{56955CC9-AFE3-4D43-83A3-EE43AE9A5234}" type="presParOf" srcId="{58988F8D-6101-4A9D-84C9-CF034378CE80}" destId="{C0A3F27A-4A5D-4A8B-8385-952BEF8206F3}" srcOrd="3" destOrd="0" presId="urn:microsoft.com/office/officeart/2005/8/layout/vList2"/>
    <dgm:cxn modelId="{5E96B8BA-F616-40D5-9EC2-8199F87EDDD0}" type="presParOf" srcId="{58988F8D-6101-4A9D-84C9-CF034378CE80}" destId="{34D254FA-AAB8-4E1F-87B5-AEDC22C50B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EB70B-40DF-42CF-8A95-E892C3BDAB98}">
      <dsp:nvSpPr>
        <dsp:cNvPr id="0" name=""/>
        <dsp:cNvSpPr/>
      </dsp:nvSpPr>
      <dsp:spPr>
        <a:xfrm>
          <a:off x="0" y="2442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09595-E5C5-4EA4-835A-C7E93BCA6BF3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5E6A2-CCD2-4124-A174-032336DF06DD}">
      <dsp:nvSpPr>
        <dsp:cNvPr id="0" name=""/>
        <dsp:cNvSpPr/>
      </dsp:nvSpPr>
      <dsp:spPr>
        <a:xfrm>
          <a:off x="1429899" y="2442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O aprimoramento do educando como ser humano, sua formação ética</a:t>
          </a:r>
          <a:endParaRPr lang="en-US" sz="2100" kern="1200"/>
        </a:p>
      </dsp:txBody>
      <dsp:txXfrm>
        <a:off x="1429899" y="2442"/>
        <a:ext cx="3455303" cy="1238008"/>
      </dsp:txXfrm>
    </dsp:sp>
    <dsp:sp modelId="{8A311B59-7FE2-40ED-ACB2-A24A8123B634}">
      <dsp:nvSpPr>
        <dsp:cNvPr id="0" name=""/>
        <dsp:cNvSpPr/>
      </dsp:nvSpPr>
      <dsp:spPr>
        <a:xfrm>
          <a:off x="0" y="1549953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D1E9B-AFF7-44EB-8385-FCE9B8CE09CE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C8489-3133-42C8-B5FF-CABE425B7C9C}">
      <dsp:nvSpPr>
        <dsp:cNvPr id="0" name=""/>
        <dsp:cNvSpPr/>
      </dsp:nvSpPr>
      <dsp:spPr>
        <a:xfrm>
          <a:off x="1429899" y="1549953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Desenvolvimento de sua autonomia intelectual e de seu pensamento crítico</a:t>
          </a:r>
          <a:endParaRPr lang="en-US" sz="2100" kern="1200"/>
        </a:p>
      </dsp:txBody>
      <dsp:txXfrm>
        <a:off x="1429899" y="1549953"/>
        <a:ext cx="3455303" cy="1238008"/>
      </dsp:txXfrm>
    </dsp:sp>
    <dsp:sp modelId="{EE8915B5-3AAD-4EF0-98AE-95DEF57E8B2F}">
      <dsp:nvSpPr>
        <dsp:cNvPr id="0" name=""/>
        <dsp:cNvSpPr/>
      </dsp:nvSpPr>
      <dsp:spPr>
        <a:xfrm>
          <a:off x="0" y="3097464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19CBB-DCE5-4561-9A95-2EE3A66FE404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CBDBF-9D2B-42DD-8C7E-A8B7614756FD}">
      <dsp:nvSpPr>
        <dsp:cNvPr id="0" name=""/>
        <dsp:cNvSpPr/>
      </dsp:nvSpPr>
      <dsp:spPr>
        <a:xfrm>
          <a:off x="1429899" y="309746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Sua preparação para o mundo do trabalho </a:t>
          </a:r>
          <a:endParaRPr lang="en-US" sz="2100" kern="1200"/>
        </a:p>
      </dsp:txBody>
      <dsp:txXfrm>
        <a:off x="1429899" y="3097464"/>
        <a:ext cx="3455303" cy="1238008"/>
      </dsp:txXfrm>
    </dsp:sp>
    <dsp:sp modelId="{237CB519-F738-4985-A7F6-A8635FE7C2E0}">
      <dsp:nvSpPr>
        <dsp:cNvPr id="0" name=""/>
        <dsp:cNvSpPr/>
      </dsp:nvSpPr>
      <dsp:spPr>
        <a:xfrm>
          <a:off x="0" y="4644974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30773-B55F-414A-8261-2DDAB49C48CE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6778-9B3E-4A8B-A176-81C369FB8C83}">
      <dsp:nvSpPr>
        <dsp:cNvPr id="0" name=""/>
        <dsp:cNvSpPr/>
      </dsp:nvSpPr>
      <dsp:spPr>
        <a:xfrm>
          <a:off x="1429899" y="464497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O desenvolvimento de competências para continuar seu aprendizado</a:t>
          </a:r>
          <a:endParaRPr lang="en-US" sz="2100" kern="1200"/>
        </a:p>
      </dsp:txBody>
      <dsp:txXfrm>
        <a:off x="1429899" y="4644974"/>
        <a:ext cx="3455303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D5FD4-AA21-4BD9-925D-7FA3D2954C01}">
      <dsp:nvSpPr>
        <dsp:cNvPr id="0" name=""/>
        <dsp:cNvSpPr/>
      </dsp:nvSpPr>
      <dsp:spPr>
        <a:xfrm>
          <a:off x="0" y="10752"/>
          <a:ext cx="4885203" cy="13903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Formar boas pessoas</a:t>
          </a:r>
          <a:endParaRPr lang="en-US" sz="3500" kern="1200"/>
        </a:p>
      </dsp:txBody>
      <dsp:txXfrm>
        <a:off x="67873" y="78625"/>
        <a:ext cx="4749457" cy="1254634"/>
      </dsp:txXfrm>
    </dsp:sp>
    <dsp:sp modelId="{37C8D9C7-1BAE-4823-A284-FCAA2A662BD7}">
      <dsp:nvSpPr>
        <dsp:cNvPr id="0" name=""/>
        <dsp:cNvSpPr/>
      </dsp:nvSpPr>
      <dsp:spPr>
        <a:xfrm>
          <a:off x="0" y="1501932"/>
          <a:ext cx="4885203" cy="139038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Desenvolver o raciocínio lógico</a:t>
          </a:r>
          <a:endParaRPr lang="en-US" sz="3500" kern="1200"/>
        </a:p>
      </dsp:txBody>
      <dsp:txXfrm>
        <a:off x="67873" y="1569805"/>
        <a:ext cx="4749457" cy="1254634"/>
      </dsp:txXfrm>
    </dsp:sp>
    <dsp:sp modelId="{6C382CB9-EB1C-4A73-A172-73144D306C61}">
      <dsp:nvSpPr>
        <dsp:cNvPr id="0" name=""/>
        <dsp:cNvSpPr/>
      </dsp:nvSpPr>
      <dsp:spPr>
        <a:xfrm>
          <a:off x="0" y="2993113"/>
          <a:ext cx="4885203" cy="139038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Treinar bons trabalhadores</a:t>
          </a:r>
          <a:endParaRPr lang="en-US" sz="3500" kern="1200"/>
        </a:p>
      </dsp:txBody>
      <dsp:txXfrm>
        <a:off x="67873" y="3060986"/>
        <a:ext cx="4749457" cy="1254634"/>
      </dsp:txXfrm>
    </dsp:sp>
    <dsp:sp modelId="{9917471C-B502-4722-A131-A3FDBE4C4167}">
      <dsp:nvSpPr>
        <dsp:cNvPr id="0" name=""/>
        <dsp:cNvSpPr/>
      </dsp:nvSpPr>
      <dsp:spPr>
        <a:xfrm>
          <a:off x="0" y="4484293"/>
          <a:ext cx="4885203" cy="13903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Preparar alunos do ensino superior</a:t>
          </a:r>
          <a:endParaRPr lang="en-US" sz="3500" kern="1200"/>
        </a:p>
      </dsp:txBody>
      <dsp:txXfrm>
        <a:off x="67873" y="4552166"/>
        <a:ext cx="4749457" cy="1254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2ECEB-20EC-4D07-A1AE-8CCCF0D778A1}">
      <dsp:nvSpPr>
        <dsp:cNvPr id="0" name=""/>
        <dsp:cNvSpPr/>
      </dsp:nvSpPr>
      <dsp:spPr>
        <a:xfrm>
          <a:off x="0" y="22212"/>
          <a:ext cx="4885203" cy="1904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Documento normativo que define o conjunto de aprendizagens essenciais que devem ser desenvolvidas com base em conhecimentos, competências e habilidades</a:t>
          </a:r>
          <a:endParaRPr lang="en-US" sz="2200" kern="1200"/>
        </a:p>
      </dsp:txBody>
      <dsp:txXfrm>
        <a:off x="92983" y="115195"/>
        <a:ext cx="4699237" cy="1718794"/>
      </dsp:txXfrm>
    </dsp:sp>
    <dsp:sp modelId="{86BFAB82-CAF5-42AB-BA53-7350E8968243}">
      <dsp:nvSpPr>
        <dsp:cNvPr id="0" name=""/>
        <dsp:cNvSpPr/>
      </dsp:nvSpPr>
      <dsp:spPr>
        <a:xfrm>
          <a:off x="0" y="1990332"/>
          <a:ext cx="4885203" cy="19047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Homologada pelo então ministro da Educação em 14 de dezembro de 2018, durante sessão extraordinária do Conselho Nacional de Educação (CNE)</a:t>
          </a:r>
          <a:endParaRPr lang="en-US" sz="2200" kern="1200"/>
        </a:p>
      </dsp:txBody>
      <dsp:txXfrm>
        <a:off x="92983" y="2083315"/>
        <a:ext cx="4699237" cy="1718794"/>
      </dsp:txXfrm>
    </dsp:sp>
    <dsp:sp modelId="{34D254FA-AAB8-4E1F-87B5-AEDC22C50B2C}">
      <dsp:nvSpPr>
        <dsp:cNvPr id="0" name=""/>
        <dsp:cNvSpPr/>
      </dsp:nvSpPr>
      <dsp:spPr>
        <a:xfrm>
          <a:off x="0" y="3958453"/>
          <a:ext cx="4885203" cy="19047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Ensino Médio além de ser a etapa final da Educação Básica e é, também, um direito de todo cidadão. Meta: buscar a universalização do ensino</a:t>
          </a:r>
          <a:endParaRPr lang="en-US" sz="2200" kern="1200"/>
        </a:p>
      </dsp:txBody>
      <dsp:txXfrm>
        <a:off x="92983" y="4051436"/>
        <a:ext cx="4699237" cy="1718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BC6D5A2-735E-4251-B90C-10C9B4F50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E0C564-05AB-4A6D-BDE1-143A3DF285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F98B0E-8A3F-4725-B8C1-13075ED2965F}" type="datetimeFigureOut">
              <a:rPr lang="pt-BR"/>
              <a:pPr>
                <a:defRPr/>
              </a:pPr>
              <a:t>30/08/2020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DDED8DF1-B736-4B6F-8C49-CA668DED5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BC4CCDEA-BDCB-475F-9CA6-080E5289E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570BF3-F822-42BA-8D14-48E93EAD40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00C4AF-B2B4-440A-B463-E6414A436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E767B2-53C8-46C7-BE85-DF95440800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>
            <a:extLst>
              <a:ext uri="{FF2B5EF4-FFF2-40B4-BE49-F238E27FC236}">
                <a16:creationId xmlns:a16="http://schemas.microsoft.com/office/drawing/2014/main" id="{CFF1B787-06FB-4495-920D-24BF44664D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>
            <a:extLst>
              <a:ext uri="{FF2B5EF4-FFF2-40B4-BE49-F238E27FC236}">
                <a16:creationId xmlns:a16="http://schemas.microsoft.com/office/drawing/2014/main" id="{C6D74D61-5BCB-4176-B519-23A6C154BC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6388" name="Espace réservé du numéro de diapositive 3">
            <a:extLst>
              <a:ext uri="{FF2B5EF4-FFF2-40B4-BE49-F238E27FC236}">
                <a16:creationId xmlns:a16="http://schemas.microsoft.com/office/drawing/2014/main" id="{99304006-4B4D-44A6-86F8-B7D7E3B08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CCA26B-D7B9-419C-A549-A1E8672EBFDF}" type="slidenum">
              <a:rPr lang="pt-BR" altLang="pt-BR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</a:t>
            </a:fld>
            <a:endParaRPr lang="pt-BR" altLang="pt-BR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1A3CD-60A3-4CEF-8016-637AA7417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537A1A-3C57-4CD3-893F-8F40F33FC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CAB877-C548-414C-9482-F37006EE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2DE833-825A-4D1A-B127-8930FB8B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5B5A5B-F8ED-4454-9B7C-920551E3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587A3-0292-424B-8B57-8DA9A40C14A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174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2A59D-66F1-4CD8-A2D4-EFBDDD6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EC3314-3110-4394-AC74-EEC601510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3D873C-88F4-472A-B925-1DECF1CD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D59C0A-2A66-4ECE-B737-98827AC0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7C0F90-520C-44B1-ABE8-0850377D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587A3-0292-424B-8B57-8DA9A40C14A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919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B7385F-CDA9-4EEC-BFF3-698719EDA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994907-E757-493C-A99E-2EFB80A4E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6C228F-02EE-4E05-9745-6D055DBB3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3B8E76-FD86-4B5B-959A-680C1C97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BBE0CD-7C6C-49E9-8BC9-8D533EBB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587A3-0292-424B-8B57-8DA9A40C14A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678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A49EF-2ADA-44CD-A876-97E891D5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7F964-D828-4524-9BAA-62862C9A8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3D4748-AF0C-44F9-A318-C4454DF8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DD7215-A55C-4E29-9401-26E4DE7E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E69526-944B-4C1D-AD68-3BE5563B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587A3-0292-424B-8B57-8DA9A40C14A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684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785BE-4743-48C0-AF0A-6D67713C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D0611-12C9-44FC-B6EB-67F30C007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858C19-2795-4A2E-A7B1-6CC116A0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7BDE5A-A0DE-4114-8803-D0D99D8D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8010FD-1B63-4415-BE4D-3DD437BE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587A3-0292-424B-8B57-8DA9A40C14A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754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D8CC5-D324-4478-9D35-C0DE256F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089B6E-8DC3-4016-861C-1ACE9B275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D1026F-E686-45EF-8627-3F75FD46D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5BABC6-0F53-4C11-AA9C-8ADF78F5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BFA2DA-748F-49BF-BB7E-02D0498A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9CAD82-C865-43AB-B733-33E96F71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587A3-0292-424B-8B57-8DA9A40C14A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939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BCA0E-74BE-4595-ABDF-1FE16D69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A4BA59-8CCC-4294-845A-93CE33D3A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24593-C281-4D81-B6B5-2536761BF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FE79E65-4314-46E0-9169-704B552C8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FA5995-871A-4149-8B72-BAA2AD1F4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2B7CC0-FC32-4256-9909-8FB0CACC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81CC808-01C1-493B-85E9-BDC20478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99F2184-9CC6-4BC5-92E4-A3363D33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587A3-0292-424B-8B57-8DA9A40C14A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119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D34BC-C89A-4E75-8D92-8F1AB38B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A814A91-04EE-499C-99EF-6DD48235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8FC139-07B3-4DB9-A48F-D1BB0604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D7CE3E9-502A-43B0-9337-63AE0DC4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587A3-0292-424B-8B57-8DA9A40C14A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456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1286770-F908-4A87-9C3F-48E4C12C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7F9AC55-3BA9-4A3A-AE7B-F3062370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B564EA-24BA-4595-A2B0-01830626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587A3-0292-424B-8B57-8DA9A40C14A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285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33D94-ED93-4438-AC63-66C2A163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BC7680-A88F-4BA6-9794-2B70FFEE6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15C923-3A38-439E-8D46-97AAD78AB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6D0B13-3500-41E6-A4FB-1B7A35B2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48ECBE-C327-4D81-8D80-F08A0D7D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03C107-154A-4ED5-8861-136F5CC0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587A3-0292-424B-8B57-8DA9A40C14A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690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EE487-D9B9-40E2-A656-81385040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F0CFBF1-4B14-407B-81E9-9329A9F3B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F99B46-FBAC-403F-A0F4-772BBC6D6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575103-0BF9-447F-8E3D-303F4AA6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809FFF-E1E7-4BFE-B900-7BF57A40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346800-3830-4CF2-A5AD-063902A9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587A3-0292-424B-8B57-8DA9A40C14A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416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234B0A-400F-4A9C-A9C8-206C4BCB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992E8D-3FC4-43FB-B414-2B2EF6E37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17411A-CFEA-46E3-BD72-90C6119CB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37D354-EF2C-48DA-946F-B9C8D89B0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127703-1F46-44BB-8C8B-9038AFCC9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2587A3-0292-424B-8B57-8DA9A40C14A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335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olfi@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movimentopelabase.org.br/wp-content/uploads/2018/03/BNCC_Competencias_Progressao.pdf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movimentopelabase.org.br/wp-content/uploads/2018/03/BNCC_Competencias_Progressao.pdf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B708E0E-2AF7-4835-9045-D85A88FB11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8650" y="4555055"/>
            <a:ext cx="5174047" cy="1723125"/>
          </a:xfrm>
        </p:spPr>
        <p:txBody>
          <a:bodyPr anchor="ctr">
            <a:normAutofit/>
          </a:bodyPr>
          <a:lstStyle/>
          <a:p>
            <a:pPr algn="r" eaLnBrk="1" hangingPunct="1"/>
            <a:r>
              <a:rPr lang="pt-BR" altLang="pt-BR" sz="2000" dirty="0"/>
              <a:t>Claudia Riolfi</a:t>
            </a:r>
            <a:br>
              <a:rPr lang="pt-BR" altLang="pt-BR" sz="2000" dirty="0"/>
            </a:br>
            <a:r>
              <a:rPr lang="pt-BR" altLang="pt-BR" sz="2000" dirty="0">
                <a:hlinkClick r:id="rId3"/>
              </a:rPr>
              <a:t>riolfi@usp.br</a:t>
            </a:r>
            <a:r>
              <a:rPr lang="pt-BR" altLang="pt-BR" sz="2000" dirty="0"/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65CBB3C-0D6C-4F4E-9A8C-5A4FEA1765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56968" y="4555055"/>
            <a:ext cx="2537450" cy="1723125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pt-BR" altLang="pt-BR" sz="2400" b="1" dirty="0"/>
              <a:t>Os marcos legais para o EM: desdobramentos para a aula de LP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1322610"/>
            <a:ext cx="1682850" cy="1682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3" y="2707205"/>
            <a:ext cx="721796" cy="721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4" y="2603243"/>
            <a:ext cx="220271" cy="220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9087" y="0"/>
            <a:ext cx="4814914" cy="3429000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9834" y="4776880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9AACDDB4-068A-47F0-9D89-9CEF09944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23" name="Espaço Reservado para Conteúdo 2">
            <a:extLst>
              <a:ext uri="{FF2B5EF4-FFF2-40B4-BE49-F238E27FC236}">
                <a16:creationId xmlns:a16="http://schemas.microsoft.com/office/drawing/2014/main" id="{730CDAAC-A342-4768-8DDE-AE1D130831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pt-BR" altLang="pt-BR" sz="3200"/>
              <a:t>Como, no contexto específico do ensino da Língua Portuguesa, contemplar o artigo 35 da Lei?</a:t>
            </a:r>
            <a:endParaRPr lang="pt-BR" alt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40E11D3-5235-4451-AD8E-5D3A8301E23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4695016"/>
              </p:ext>
            </p:extLst>
          </p:nvPr>
        </p:nvGraphicFramePr>
        <p:xfrm>
          <a:off x="107950" y="266701"/>
          <a:ext cx="8856663" cy="65179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3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7339">
                <a:tc>
                  <a:txBody>
                    <a:bodyPr/>
                    <a:lstStyle/>
                    <a:p>
                      <a:r>
                        <a:rPr lang="pt-BR" sz="1800" dirty="0"/>
                        <a:t>Objetivo descrito</a:t>
                      </a:r>
                      <a:r>
                        <a:rPr lang="pt-BR" sz="1800" baseline="0" dirty="0"/>
                        <a:t> na Lei</a:t>
                      </a:r>
                      <a:endParaRPr lang="pt-BR" sz="18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Tem relação específica </a:t>
                      </a:r>
                    </a:p>
                    <a:p>
                      <a:r>
                        <a:rPr lang="pt-BR" sz="1600" dirty="0"/>
                        <a:t>com a LP?</a:t>
                      </a: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  <a:p>
                      <a:r>
                        <a:rPr lang="pt-BR" sz="1600" dirty="0"/>
                        <a:t>Onde poderia ser incluído?</a:t>
                      </a:r>
                    </a:p>
                  </a:txBody>
                  <a:tcPr marL="91437" marR="91437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851">
                <a:tc>
                  <a:txBody>
                    <a:bodyPr/>
                    <a:lstStyle/>
                    <a:p>
                      <a:r>
                        <a:rPr lang="pt-BR" sz="1800" dirty="0"/>
                        <a:t>Formação ética</a:t>
                      </a:r>
                    </a:p>
                    <a:p>
                      <a:endParaRPr lang="pt-BR" sz="18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Não, com a filosofia</a:t>
                      </a: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Debates</a:t>
                      </a:r>
                      <a:r>
                        <a:rPr lang="pt-BR" sz="1800" baseline="0" dirty="0"/>
                        <a:t> orais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800" baseline="0" dirty="0"/>
                        <a:t>Análise de textos defendendo ideias diferentes</a:t>
                      </a:r>
                      <a:endParaRPr lang="pt-BR" sz="1800" dirty="0"/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Análise da posição enunciativa de autores de textos </a:t>
                      </a:r>
                    </a:p>
                  </a:txBody>
                  <a:tcPr marL="91437" marR="91437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9741">
                <a:tc>
                  <a:txBody>
                    <a:bodyPr/>
                    <a:lstStyle/>
                    <a:p>
                      <a:r>
                        <a:rPr lang="pt-BR" sz="1800" dirty="0"/>
                        <a:t>Autonomia intelectual e pensamento crítico</a:t>
                      </a:r>
                    </a:p>
                    <a:p>
                      <a:endParaRPr lang="pt-BR" sz="18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Não,</a:t>
                      </a:r>
                      <a:r>
                        <a:rPr lang="pt-BR" sz="1800" baseline="0" dirty="0"/>
                        <a:t> com a lógica-matemática</a:t>
                      </a:r>
                      <a:endParaRPr lang="pt-BR" sz="18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Ações necessárias para a leitura rigorosa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Escrita de textos dissertativos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Efeitos</a:t>
                      </a:r>
                      <a:r>
                        <a:rPr lang="pt-BR" sz="1800" baseline="0" dirty="0"/>
                        <a:t> de sentido dos conectores interfrásticos</a:t>
                      </a:r>
                      <a:endParaRPr lang="pt-BR" sz="1800" dirty="0"/>
                    </a:p>
                  </a:txBody>
                  <a:tcPr marL="91437" marR="91437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9719">
                <a:tc>
                  <a:txBody>
                    <a:bodyPr/>
                    <a:lstStyle/>
                    <a:p>
                      <a:r>
                        <a:rPr lang="pt-BR" sz="1800" dirty="0"/>
                        <a:t>Preparação para o mundo do trabalho </a:t>
                      </a:r>
                    </a:p>
                    <a:p>
                      <a:endParaRPr lang="pt-BR" sz="18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Não, </a:t>
                      </a:r>
                      <a:r>
                        <a:rPr lang="pt-BR" sz="1800" baseline="0" dirty="0"/>
                        <a:t>com as disciplinas técnicas</a:t>
                      </a:r>
                      <a:endParaRPr lang="pt-BR" sz="18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Apresentações em Power Point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Níveis de linguagem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Variedades linguísticas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Redes sociais para fins pessoais VS fins profissionais</a:t>
                      </a:r>
                      <a:endParaRPr lang="pt-BR" sz="1800" dirty="0"/>
                    </a:p>
                  </a:txBody>
                  <a:tcPr marL="91437" marR="91437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6017">
                <a:tc>
                  <a:txBody>
                    <a:bodyPr/>
                    <a:lstStyle/>
                    <a:p>
                      <a:r>
                        <a:rPr lang="pt-BR" sz="1800" dirty="0"/>
                        <a:t>Competências para continuidade do aprendizado</a:t>
                      </a:r>
                    </a:p>
                    <a:p>
                      <a:endParaRPr lang="pt-BR" sz="1800" dirty="0"/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Não, com todas </a:t>
                      </a:r>
                      <a:r>
                        <a:rPr lang="pt-BR" sz="1800"/>
                        <a:t>as disciplinas</a:t>
                      </a: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Leitura de textos longos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Fichamento de leitura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Resumo e resenha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Escrita de trabalhos do tipo monográfico</a:t>
                      </a:r>
                    </a:p>
                    <a:p>
                      <a:endParaRPr lang="pt-BR" sz="1800" dirty="0"/>
                    </a:p>
                  </a:txBody>
                  <a:tcPr marL="91437" marR="91437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9CBF29A8-72DA-42FF-BC01-9CB7FCB23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8858" y="1573586"/>
            <a:ext cx="6841938" cy="1325563"/>
          </a:xfrm>
        </p:spPr>
        <p:txBody>
          <a:bodyPr>
            <a:normAutofit/>
          </a:bodyPr>
          <a:lstStyle/>
          <a:p>
            <a:r>
              <a:rPr lang="pt-BR" altLang="pt-BR" b="1"/>
              <a:t>Um exemplo prático</a:t>
            </a:r>
          </a:p>
        </p:txBody>
      </p:sp>
      <p:sp>
        <p:nvSpPr>
          <p:cNvPr id="32771" name="Espaço Reservado para Conteúdo 2">
            <a:extLst>
              <a:ext uri="{FF2B5EF4-FFF2-40B4-BE49-F238E27FC236}">
                <a16:creationId xmlns:a16="http://schemas.microsoft.com/office/drawing/2014/main" id="{2B1694B3-C297-4E5B-A061-AC1C5A7279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8858" y="3060017"/>
            <a:ext cx="4549588" cy="2438546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sz="1900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9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900" b="1" dirty="0"/>
              <a:t>Solicitação</a:t>
            </a:r>
            <a:r>
              <a:rPr lang="pt-BR" altLang="pt-BR" sz="1900" dirty="0"/>
              <a:t>: trabalho de conclusão de curso extraclasse, a ser feito ao longo do ano, sob a supervisão de um orientador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900" b="1" dirty="0"/>
              <a:t>Ambiente</a:t>
            </a:r>
            <a:r>
              <a:rPr lang="pt-BR" altLang="pt-BR" sz="1900" dirty="0"/>
              <a:t>: escola particular, segundo ano do EM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900" dirty="0"/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8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06B9F3C3-8687-4D79-93C2-8C6434C5A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3971" y="3335418"/>
            <a:ext cx="1906825" cy="19068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5974C220-92CD-4EF0-A20E-562FD51A9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b="1"/>
              <a:t>Abril: A pergunta de pesquisa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2AFBDB0-6505-479F-A1A3-D65D50E482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6738" y="1752600"/>
          <a:ext cx="7966075" cy="402272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89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570"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A aluna escreveu</a:t>
                      </a:r>
                    </a:p>
                  </a:txBody>
                  <a:tcPr marL="91444" marR="91444" marT="45672" marB="45672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A professora “corrigiu”</a:t>
                      </a:r>
                    </a:p>
                  </a:txBody>
                  <a:tcPr marL="91444" marR="91444" marT="45672" marB="456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155"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Quais são os principais efeitos da globalização na indústria cinematográfica mundial e como eles são percebidos no cinema do século XXI?</a:t>
                      </a:r>
                    </a:p>
                  </a:txBody>
                  <a:tcPr marL="91444" marR="91444" marT="45672" marB="45672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Belo tema! Cuidado com a distinção nítida</a:t>
                      </a:r>
                      <a:r>
                        <a:rPr lang="pt-BR" sz="2400" baseline="0" dirty="0"/>
                        <a:t> de “globalização e cinema”. Diferenciar da hegemonia dos filmes americanos </a:t>
                      </a:r>
                      <a:r>
                        <a:rPr lang="pt-BR" sz="2400" baseline="0" dirty="0" err="1"/>
                        <a:t>pré</a:t>
                      </a:r>
                      <a:r>
                        <a:rPr lang="pt-BR" sz="2400" baseline="0" dirty="0"/>
                        <a:t>-globalização (e italianos, e franceses, até). Mundo todo assistia.</a:t>
                      </a:r>
                      <a:endParaRPr lang="pt-BR" sz="2400" dirty="0"/>
                    </a:p>
                  </a:txBody>
                  <a:tcPr marL="91444" marR="91444" marT="45672" marB="456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>
            <a:extLst>
              <a:ext uri="{FF2B5EF4-FFF2-40B4-BE49-F238E27FC236}">
                <a16:creationId xmlns:a16="http://schemas.microsoft.com/office/drawing/2014/main" id="{B7F9DCC9-ED12-44E7-AC87-D45322BE8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/>
              <a:t>De abril a junho, a aluna:</a:t>
            </a:r>
          </a:p>
        </p:txBody>
      </p:sp>
      <p:sp>
        <p:nvSpPr>
          <p:cNvPr id="34819" name="Espaço Reservado para Conteúdo 2">
            <a:extLst>
              <a:ext uri="{FF2B5EF4-FFF2-40B4-BE49-F238E27FC236}">
                <a16:creationId xmlns:a16="http://schemas.microsoft.com/office/drawing/2014/main" id="{A20FE7A9-3246-413A-9C27-8521DFE556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pt-BR" altLang="pt-BR" sz="2800"/>
              <a:t>Delimitou “mundial” para “Brasil e Índia”; 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pt-BR" altLang="pt-BR" sz="2800"/>
              <a:t>Delimitou “Brasil e Índia” para “Brasil”;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pt-BR" altLang="pt-BR" sz="2800"/>
              <a:t>Fez a estrutura de capítulos tendo em vista o Brasil;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pt-BR" altLang="pt-BR" sz="2800"/>
              <a:t>Fez pesquisa bibliográfica e leu alguns dos livros; e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pt-BR" altLang="pt-BR" sz="2800"/>
              <a:t>Começou a escrever, mais ou menos de acordo com o plano dos capítulos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>
            <a:extLst>
              <a:ext uri="{FF2B5EF4-FFF2-40B4-BE49-F238E27FC236}">
                <a16:creationId xmlns:a16="http://schemas.microsoft.com/office/drawing/2014/main" id="{517B1848-7D81-452C-ADAC-A771DEED4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b="1"/>
              <a:t>Estado do trabalho em julho:</a:t>
            </a:r>
          </a:p>
        </p:txBody>
      </p:sp>
      <p:sp>
        <p:nvSpPr>
          <p:cNvPr id="35843" name="Espaço Reservado para Conteúdo 2">
            <a:extLst>
              <a:ext uri="{FF2B5EF4-FFF2-40B4-BE49-F238E27FC236}">
                <a16:creationId xmlns:a16="http://schemas.microsoft.com/office/drawing/2014/main" id="{2EABDE8C-E001-439A-A99A-0263A43C13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/>
              <a:t>3 páginas digitadas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/>
              <a:t>Texto não foi revisado por adulto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/>
              <a:t>Primeiro parágrafo introdutório ao tema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/>
              <a:t>Vamos ler os parágrafos de 2 a 5.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>
            <a:extLst>
              <a:ext uri="{FF2B5EF4-FFF2-40B4-BE49-F238E27FC236}">
                <a16:creationId xmlns:a16="http://schemas.microsoft.com/office/drawing/2014/main" id="{C9AEB8B6-F56F-4B56-BEA1-619BDA6A5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Segundo parágrafo:</a:t>
            </a:r>
          </a:p>
        </p:txBody>
      </p:sp>
      <p:sp>
        <p:nvSpPr>
          <p:cNvPr id="36867" name="Espaço Reservado para Conteúdo 2">
            <a:extLst>
              <a:ext uri="{FF2B5EF4-FFF2-40B4-BE49-F238E27FC236}">
                <a16:creationId xmlns:a16="http://schemas.microsoft.com/office/drawing/2014/main" id="{ADB8CB6C-AB7C-479C-872F-3A74330931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000"/>
              <a:t>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000"/>
              <a:t>	A indústria cinematográfica é classificada por Jean-Pierre Warnier em seu livro “A mundialização da cultura” como uma indústria de cultura, pois o cinema, junto com a música e a literatura é responsável por reproduzir em massa aquilo que é atribuído à cultura de determinada nação. Para ele, essa cultura é um conjunto que envolve a língua, os hábitos alimentares e os repertórios de ação, conjunto esse que é incorporado ao indivíduo através da tradição desde que este era pequeno e que serve como orientação às ações desse indivíduo, estabelecendo relações entre os elementos no meio.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>
            <a:extLst>
              <a:ext uri="{FF2B5EF4-FFF2-40B4-BE49-F238E27FC236}">
                <a16:creationId xmlns:a16="http://schemas.microsoft.com/office/drawing/2014/main" id="{07C41D7C-D14F-46AC-88E4-9BAE8BE3A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Terceiro parágrafo:</a:t>
            </a:r>
          </a:p>
        </p:txBody>
      </p:sp>
      <p:sp>
        <p:nvSpPr>
          <p:cNvPr id="37891" name="Espaço Reservado para Conteúdo 2">
            <a:extLst>
              <a:ext uri="{FF2B5EF4-FFF2-40B4-BE49-F238E27FC236}">
                <a16:creationId xmlns:a16="http://schemas.microsoft.com/office/drawing/2014/main" id="{4D53F46E-3FE7-4411-95C1-B61761864B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800"/>
              <a:t>“A cultura, nesse sentido, não é o que permite que se brilhe nos salões, ou o que resta quando esquecemos de tudo, como gostava de dizer Édouard Herriot, um homem muito culto. É uma capacidade de acionar referências, esquemas de ação e de comunicação. É um capital de hábitos incorporados que estruturam as atividades dos que a possuem.” (p. 20)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280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>
            <a:extLst>
              <a:ext uri="{FF2B5EF4-FFF2-40B4-BE49-F238E27FC236}">
                <a16:creationId xmlns:a16="http://schemas.microsoft.com/office/drawing/2014/main" id="{767CB3C4-1F23-4173-8EA2-39AEE4EE3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Quarto parágrafo:</a:t>
            </a:r>
          </a:p>
        </p:txBody>
      </p:sp>
      <p:sp>
        <p:nvSpPr>
          <p:cNvPr id="38915" name="Espaço Reservado para Conteúdo 2">
            <a:extLst>
              <a:ext uri="{FF2B5EF4-FFF2-40B4-BE49-F238E27FC236}">
                <a16:creationId xmlns:a16="http://schemas.microsoft.com/office/drawing/2014/main" id="{13DD12D9-49E8-46D4-9699-B46B70C113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541338">
              <a:buFont typeface="Wingdings" panose="05000000000000000000" pitchFamily="2" charset="2"/>
              <a:buNone/>
            </a:pPr>
            <a:endParaRPr lang="pt-BR" altLang="pt-BR" sz="2400"/>
          </a:p>
          <a:p>
            <a:pPr marL="0" indent="541338">
              <a:buFont typeface="Wingdings" panose="05000000000000000000" pitchFamily="2" charset="2"/>
              <a:buNone/>
            </a:pPr>
            <a:r>
              <a:rPr lang="pt-BR" altLang="pt-BR" sz="2400"/>
              <a:t>Ainda seguindo a linha de raciocínio do autor, a globalização da cultura, portanto, caracteriza-se pela dispersão em massa da cultura de determinado país ou nação através das indústrias de cultura e só começou de fato após a segunda revolução industrial, pois com o surgimento da eletricidade tornou-se possível aumentar a produção diminuindo os custos o que fez com que as indústrias de massa pudessem espalhar o seu conteúdo pelo mundo.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>
            <a:extLst>
              <a:ext uri="{FF2B5EF4-FFF2-40B4-BE49-F238E27FC236}">
                <a16:creationId xmlns:a16="http://schemas.microsoft.com/office/drawing/2014/main" id="{BF07AF19-3241-48DC-BE06-0367A8EA0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Quinto parágrafo:</a:t>
            </a:r>
          </a:p>
        </p:txBody>
      </p:sp>
      <p:sp>
        <p:nvSpPr>
          <p:cNvPr id="39939" name="Espaço Reservado para Conteúdo 2">
            <a:extLst>
              <a:ext uri="{FF2B5EF4-FFF2-40B4-BE49-F238E27FC236}">
                <a16:creationId xmlns:a16="http://schemas.microsoft.com/office/drawing/2014/main" id="{F6DBFD9B-97A8-4C69-9679-057CF09DD9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541338">
              <a:buFont typeface="Wingdings" panose="05000000000000000000" pitchFamily="2" charset="2"/>
              <a:buNone/>
            </a:pPr>
            <a:endParaRPr lang="pt-BR" altLang="pt-BR" sz="2400"/>
          </a:p>
          <a:p>
            <a:pPr marL="0" indent="541338">
              <a:buFont typeface="Wingdings" panose="05000000000000000000" pitchFamily="2" charset="2"/>
              <a:buNone/>
            </a:pPr>
            <a:r>
              <a:rPr lang="pt-BR" altLang="pt-BR" sz="2400"/>
              <a:t>Nosso objetivo, porém, não é analisar como se dá essa dispersão da cultura, mas sim reconhecer a indústria cinematográfica como produtora de cultura e responsável, em parte, pela divulgação dessa, seja regional, seja mundialmente. Para que nosso trabalho se dê finalmente, é necessária a abordagem de mais um gênero de globalização, esse sim o nosso alvo principal: a globalização do mercado de trabalho.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902E0-CE6C-4686-B46A-6CAF29E0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desta 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A3AE21-DCD9-418D-8D5B-F69C49908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Iniciar a apresentação das leis e dos documentos que impactam os modos como o ensino de Língua Portuguesa é estruturado hoje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7506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6DA43-0A5B-4AF9-9EDD-2C24B0D4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E3E3E7-A186-4C19-938E-D21C89632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2. As diferentes realidades e os documentos vigentes</a:t>
            </a:r>
          </a:p>
        </p:txBody>
      </p:sp>
    </p:spTree>
    <p:extLst>
      <p:ext uri="{BB962C8B-B14F-4D97-AF65-F5344CB8AC3E}">
        <p14:creationId xmlns:p14="http://schemas.microsoft.com/office/powerpoint/2010/main" val="717110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>
            <a:extLst>
              <a:ext uri="{FF2B5EF4-FFF2-40B4-BE49-F238E27FC236}">
                <a16:creationId xmlns:a16="http://schemas.microsoft.com/office/drawing/2014/main" id="{D5044862-8368-41E7-8B35-7E120D651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Percurso descrito nos documentos vigentes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2899A13-A5ED-4B06-A762-4A39AD9506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6738" y="1752600"/>
          <a:ext cx="8397875" cy="47593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4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522">
                <a:tc>
                  <a:txBody>
                    <a:bodyPr/>
                    <a:lstStyle/>
                    <a:p>
                      <a:r>
                        <a:rPr lang="pt-BR" sz="1600" dirty="0"/>
                        <a:t>Década</a:t>
                      </a:r>
                    </a:p>
                  </a:txBody>
                  <a:tcPr marL="91441" marR="91441" marT="45681" marB="45681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Influência</a:t>
                      </a:r>
                    </a:p>
                  </a:txBody>
                  <a:tcPr marL="91441" marR="91441" marT="45681" marB="4568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Foco</a:t>
                      </a:r>
                    </a:p>
                  </a:txBody>
                  <a:tcPr marL="91441" marR="91441" marT="45681" marB="4568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Ênfase</a:t>
                      </a:r>
                    </a:p>
                  </a:txBody>
                  <a:tcPr marL="91441" marR="91441" marT="45681" marB="456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20">
                <a:tc>
                  <a:txBody>
                    <a:bodyPr/>
                    <a:lstStyle/>
                    <a:p>
                      <a:r>
                        <a:rPr lang="pt-BR" sz="1800" dirty="0"/>
                        <a:t>1970</a:t>
                      </a:r>
                    </a:p>
                  </a:txBody>
                  <a:tcPr marL="91441" marR="91441" marT="45681" marB="4568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Sócio linguística</a:t>
                      </a:r>
                    </a:p>
                  </a:txBody>
                  <a:tcPr marL="91441" marR="91441" marT="45681" marB="4568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Quais conteúdos devem ser ensinados</a:t>
                      </a:r>
                    </a:p>
                  </a:txBody>
                  <a:tcPr marL="91441" marR="91441" marT="45681" marB="4568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compreender as dificuldades vivenciadas pelos</a:t>
                      </a:r>
                    </a:p>
                    <a:p>
                      <a:r>
                        <a:rPr lang="pt-BR" sz="1800" dirty="0"/>
                        <a:t>alunos à luz dos fatores envolvidos na variação linguística</a:t>
                      </a:r>
                    </a:p>
                  </a:txBody>
                  <a:tcPr marL="91441" marR="91441" marT="45681" marB="456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249">
                <a:tc>
                  <a:txBody>
                    <a:bodyPr/>
                    <a:lstStyle/>
                    <a:p>
                      <a:r>
                        <a:rPr lang="pt-BR" sz="1800" dirty="0"/>
                        <a:t>1980</a:t>
                      </a:r>
                    </a:p>
                  </a:txBody>
                  <a:tcPr marL="91441" marR="91441" marT="45681" marB="4568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Estudos do texto</a:t>
                      </a:r>
                    </a:p>
                  </a:txBody>
                  <a:tcPr marL="91441" marR="91441" marT="45681" marB="4568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 que muda quando o texto é remetido a</a:t>
                      </a:r>
                      <a:r>
                        <a:rPr lang="pt-BR" sz="1800" baseline="0" dirty="0"/>
                        <a:t> sua enunciação</a:t>
                      </a:r>
                      <a:endParaRPr lang="pt-BR" sz="1800" dirty="0"/>
                    </a:p>
                  </a:txBody>
                  <a:tcPr marL="91441" marR="91441" marT="45681" marB="4568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entender os usos da</a:t>
                      </a:r>
                    </a:p>
                    <a:p>
                      <a:r>
                        <a:rPr lang="pt-BR" sz="1800" dirty="0"/>
                        <a:t>língua significa considerar os recursos e os arranjos pelos quais se constrói um</a:t>
                      </a:r>
                    </a:p>
                    <a:p>
                      <a:r>
                        <a:rPr lang="pt-BR" sz="1800" dirty="0"/>
                        <a:t>texto, num dado contexto</a:t>
                      </a:r>
                    </a:p>
                  </a:txBody>
                  <a:tcPr marL="91441" marR="91441" marT="45681" marB="456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34">
                <a:tc>
                  <a:txBody>
                    <a:bodyPr/>
                    <a:lstStyle/>
                    <a:p>
                      <a:r>
                        <a:rPr lang="pt-BR" sz="1800" dirty="0"/>
                        <a:t>2000</a:t>
                      </a:r>
                    </a:p>
                  </a:txBody>
                  <a:tcPr marL="91441" marR="91441" marT="45681" marB="4568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Literatura</a:t>
                      </a:r>
                    </a:p>
                    <a:p>
                      <a:r>
                        <a:rPr lang="pt-BR" sz="1800" dirty="0"/>
                        <a:t>Estudos</a:t>
                      </a:r>
                      <a:r>
                        <a:rPr lang="pt-BR" sz="1800" baseline="0" dirty="0"/>
                        <a:t> do discurso</a:t>
                      </a:r>
                      <a:endParaRPr lang="pt-BR" sz="1800" dirty="0"/>
                    </a:p>
                  </a:txBody>
                  <a:tcPr marL="91441" marR="91441" marT="45681" marB="4568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Estudos dos gêneros discursivos</a:t>
                      </a:r>
                    </a:p>
                    <a:p>
                      <a:endParaRPr lang="pt-BR" sz="1800" dirty="0"/>
                    </a:p>
                  </a:txBody>
                  <a:tcPr marL="91441" marR="91441" marT="45681" marB="4568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as variações encontradas no processo de produção e/ou recepção</a:t>
                      </a:r>
                    </a:p>
                    <a:p>
                      <a:r>
                        <a:rPr lang="pt-BR" sz="1800" dirty="0"/>
                        <a:t>dos textos em suas múltiplas dimensões</a:t>
                      </a:r>
                    </a:p>
                  </a:txBody>
                  <a:tcPr marL="91441" marR="91441" marT="45681" marB="456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419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4A3FA-A3F3-40E4-9FAA-CAB3DB17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493986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t-BR" sz="4400" dirty="0"/>
              <a:t>Influências primeiras 2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19E1A0-44FE-4CC8-8FEE-21C5C078F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7" y="2438400"/>
            <a:ext cx="493986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buNone/>
            </a:pPr>
            <a:r>
              <a:rPr lang="pt-BR" dirty="0"/>
              <a:t>Hipótese de trabalho: A língua é uma produção social. </a:t>
            </a:r>
          </a:p>
          <a:p>
            <a:pPr marL="0" indent="0" defTabSz="914400">
              <a:buNone/>
            </a:pPr>
            <a:endParaRPr lang="pt-BR" dirty="0"/>
          </a:p>
          <a:p>
            <a:pPr marL="0" indent="0" defTabSz="914400">
              <a:buNone/>
            </a:pPr>
            <a:r>
              <a:rPr lang="pt-BR" dirty="0"/>
              <a:t> “Miséria social e a miséria da língua</a:t>
            </a:r>
          </a:p>
          <a:p>
            <a:pPr marL="0" indent="0" defTabSz="914400">
              <a:buNone/>
            </a:pPr>
            <a:r>
              <a:rPr lang="pt-BR" dirty="0"/>
              <a:t>confundem-se” (p.14). </a:t>
            </a:r>
          </a:p>
          <a:p>
            <a:pPr marL="0" indent="0" defTabSz="914400">
              <a:buNone/>
            </a:pPr>
            <a:endParaRPr lang="pt-BR" dirty="0"/>
          </a:p>
          <a:p>
            <a:pPr marL="0" indent="0" defTabSz="914400">
              <a:buNone/>
            </a:pPr>
            <a:r>
              <a:rPr lang="pt-BR" dirty="0"/>
              <a:t>Instituição escolar incluída no contexto de “miséria” quando esquece que a educação é um problema social e encara-o como problema exclusivamente pedagógico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AA0B13D-6F89-4FA6-BC24-35833AF2CF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112" r="15366"/>
          <a:stretch/>
        </p:blipFill>
        <p:spPr>
          <a:xfrm>
            <a:off x="5667306" y="10"/>
            <a:ext cx="347669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24022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8CE51B-C6CF-41A5-BBDD-285349485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8377"/>
            <a:ext cx="7886700" cy="1325563"/>
          </a:xfrm>
        </p:spPr>
        <p:txBody>
          <a:bodyPr>
            <a:normAutofit/>
          </a:bodyPr>
          <a:lstStyle/>
          <a:p>
            <a:r>
              <a:rPr lang="pt-BR" dirty="0"/>
              <a:t>Médico, ao paciente favelado: - Você tem que se alimentar bem.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894276-6D48-40B3-8B1E-0412BDD4D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77456"/>
            <a:ext cx="3823335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/>
              <a:t>O signo é uma arena onde se desenvolve a luta de classes, mesmo que classes sociais diferentes façam parte da mesma língua nacional</a:t>
            </a:r>
          </a:p>
          <a:p>
            <a:pPr marL="0" indent="0">
              <a:buNone/>
            </a:pPr>
            <a:r>
              <a:rPr lang="pt-BR" sz="1600"/>
              <a:t>A classe dominante tende a conferir ao signo ideológico um aspecto intangível, acima das diferenças de classe</a:t>
            </a:r>
          </a:p>
          <a:p>
            <a:pPr marL="0" indent="0">
              <a:buNone/>
            </a:pPr>
            <a:r>
              <a:rPr lang="pt-BR" sz="1600"/>
              <a:t>Seu objetivo é ocultar as contradições que aí se travam, a fim de tornar o signo monovalente</a:t>
            </a:r>
          </a:p>
          <a:p>
            <a:pPr marL="0" indent="0">
              <a:buNone/>
            </a:pPr>
            <a:r>
              <a:rPr lang="pt-BR" sz="1600"/>
              <a:t>Na disputa pelo sentido das palavras,  se confrontam visões de mundo contraditórias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70BF87-730A-4636-8844-228EE611D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2015" y="2177456"/>
            <a:ext cx="3823335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Influências Primeiras 1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BAKHTIN, M.; VOLOCHINOV, V.N. </a:t>
            </a:r>
            <a:r>
              <a:rPr lang="pt-BR" b="1" dirty="0"/>
              <a:t>Marxismo e filosofia da linguagem</a:t>
            </a:r>
            <a:r>
              <a:rPr lang="pt-BR" dirty="0"/>
              <a:t>. São Paulo: </a:t>
            </a:r>
            <a:r>
              <a:rPr lang="pt-BR" dirty="0" err="1"/>
              <a:t>Hucitec</a:t>
            </a:r>
            <a:r>
              <a:rPr lang="pt-BR" dirty="0"/>
              <a:t>, 1981</a:t>
            </a:r>
          </a:p>
        </p:txBody>
      </p:sp>
    </p:spTree>
    <p:extLst>
      <p:ext uri="{BB962C8B-B14F-4D97-AF65-F5344CB8AC3E}">
        <p14:creationId xmlns:p14="http://schemas.microsoft.com/office/powerpoint/2010/main" val="3449543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0AF7D-9185-4835-9E6C-53A8E0C6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6CC7746-F952-4E85-9F00-2DB6A0341B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382" y="2452776"/>
            <a:ext cx="2572735" cy="3097036"/>
          </a:xfrm>
          <a:prstGeom prst="rect">
            <a:avLst/>
          </a:prstGeom>
        </p:spPr>
      </p:pic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21599A9D-4AA9-47F7-A5EF-45AE3053D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Necessidade de visão a respeito do que é linguagem verbal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Opção pelo caráter sociointeracionista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Unidade básica é o texto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aluno é um ser produtor de textos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740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>
            <a:extLst>
              <a:ext uri="{FF2B5EF4-FFF2-40B4-BE49-F238E27FC236}">
                <a16:creationId xmlns:a16="http://schemas.microsoft.com/office/drawing/2014/main" id="{6011AF49-C4F1-49F2-8001-477F23789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/>
              <a:t>Verão anterior (</a:t>
            </a:r>
            <a:r>
              <a:rPr lang="pt-BR" altLang="pt-BR" b="1" dirty="0" err="1"/>
              <a:t>PCNs</a:t>
            </a:r>
            <a:r>
              <a:rPr lang="pt-BR" altLang="pt-BR" b="1" dirty="0"/>
              <a:t>, 2006).</a:t>
            </a:r>
          </a:p>
        </p:txBody>
      </p:sp>
      <p:sp>
        <p:nvSpPr>
          <p:cNvPr id="43011" name="Espaço Reservado para Conteúdo 2">
            <a:extLst>
              <a:ext uri="{FF2B5EF4-FFF2-40B4-BE49-F238E27FC236}">
                <a16:creationId xmlns:a16="http://schemas.microsoft.com/office/drawing/2014/main" id="{53363846-D9AB-47A7-835B-29EC2D9FC8B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50" y="1825625"/>
            <a:ext cx="3583310" cy="43513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800" dirty="0"/>
              <a:t>Influências Primeiras 3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2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800" dirty="0"/>
              <a:t>MEC, Secretaria de Educação Básica. </a:t>
            </a:r>
            <a:r>
              <a:rPr lang="pt-BR" altLang="pt-BR" sz="2800" b="1" dirty="0"/>
              <a:t>Orientações curriculares para o ensino médio. </a:t>
            </a:r>
            <a:r>
              <a:rPr lang="pt-BR" altLang="pt-BR" sz="2800" i="1" dirty="0"/>
              <a:t>Linguagens, Códigos e suas Tecnologias. </a:t>
            </a:r>
            <a:r>
              <a:rPr lang="pt-BR" altLang="pt-BR" sz="2800" dirty="0"/>
              <a:t>Brasília, 2006.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F04A855-531F-4C2F-8FCD-B095139D8A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Partes que nos interessam: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 CONHECIMENTOS DE LÍNGUA PORTUGUESA</a:t>
            </a:r>
          </a:p>
          <a:p>
            <a:pPr marL="0" indent="0">
              <a:buNone/>
            </a:pPr>
            <a:r>
              <a:rPr lang="pt-BR" dirty="0"/>
              <a:t>- CONHECIMENTOS DE LITERATURA</a:t>
            </a:r>
          </a:p>
          <a:p>
            <a:pPr marL="0" indent="0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>
            <a:extLst>
              <a:ext uri="{FF2B5EF4-FFF2-40B4-BE49-F238E27FC236}">
                <a16:creationId xmlns:a16="http://schemas.microsoft.com/office/drawing/2014/main" id="{EA7C192A-8648-49A2-960C-5DAD5A59B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Política geral:</a:t>
            </a:r>
          </a:p>
        </p:txBody>
      </p:sp>
      <p:sp>
        <p:nvSpPr>
          <p:cNvPr id="45059" name="Espaço Reservado para Conteúdo 2">
            <a:extLst>
              <a:ext uri="{FF2B5EF4-FFF2-40B4-BE49-F238E27FC236}">
                <a16:creationId xmlns:a16="http://schemas.microsoft.com/office/drawing/2014/main" id="{7687B9FA-84EB-43F9-9B03-37F33F598D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50" y="1825625"/>
            <a:ext cx="4447406" cy="43513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dirty="0"/>
              <a:t>“... cabe à escola, junto com os professores, precisar os </a:t>
            </a:r>
            <a:r>
              <a:rPr lang="pt-BR" altLang="pt-BR" b="1" dirty="0"/>
              <a:t>conteúdos</a:t>
            </a:r>
            <a:r>
              <a:rPr lang="pt-BR" altLang="pt-BR" dirty="0"/>
              <a:t> a serem transformados em </a:t>
            </a:r>
            <a:r>
              <a:rPr lang="pt-BR" altLang="pt-BR" b="1" dirty="0"/>
              <a:t>objetos de ensino e de aprendizagem </a:t>
            </a:r>
            <a:r>
              <a:rPr lang="pt-BR" altLang="pt-BR" dirty="0"/>
              <a:t>bem como os procedimentos por meio dos quais se efetivará sua operacionalização” (p. 35)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C5163F6-8B5A-43CE-81CD-4C23530E6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4088" y="1825625"/>
            <a:ext cx="3151262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Vocabulário: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Conteúdos</a:t>
            </a:r>
          </a:p>
          <a:p>
            <a:pPr marL="0" indent="0">
              <a:buNone/>
            </a:pPr>
            <a:r>
              <a:rPr lang="pt-BR" dirty="0"/>
              <a:t>Objetos de ensino e de aprendizagem </a:t>
            </a:r>
          </a:p>
          <a:p>
            <a:pPr marL="0" indent="0">
              <a:buNone/>
            </a:pPr>
            <a:r>
              <a:rPr lang="pt-BR" dirty="0"/>
              <a:t>Procedimentos </a:t>
            </a:r>
          </a:p>
          <a:p>
            <a:pPr marL="0" indent="0">
              <a:buNone/>
            </a:pPr>
            <a:r>
              <a:rPr lang="pt-BR" dirty="0"/>
              <a:t>Operacionalização</a:t>
            </a:r>
          </a:p>
          <a:p>
            <a:pPr marL="0" indent="0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178" name="Título 1">
            <a:extLst>
              <a:ext uri="{FF2B5EF4-FFF2-40B4-BE49-F238E27FC236}">
                <a16:creationId xmlns:a16="http://schemas.microsoft.com/office/drawing/2014/main" id="{1C4A74D5-C8FA-4D29-811C-EBA1772E2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412488"/>
            <a:ext cx="2174391" cy="4363844"/>
          </a:xfrm>
        </p:spPr>
        <p:txBody>
          <a:bodyPr anchor="t">
            <a:normAutofit/>
          </a:bodyPr>
          <a:lstStyle/>
          <a:p>
            <a:r>
              <a:rPr lang="pt-BR" altLang="pt-BR" sz="3000" dirty="0">
                <a:solidFill>
                  <a:srgbClr val="FFFFFF"/>
                </a:solidFill>
              </a:rPr>
              <a:t>Quais são os principais parâmetros?</a:t>
            </a:r>
          </a:p>
        </p:txBody>
      </p:sp>
      <p:sp>
        <p:nvSpPr>
          <p:cNvPr id="50179" name="Espaço Reservado para Conteúdo 2">
            <a:extLst>
              <a:ext uri="{FF2B5EF4-FFF2-40B4-BE49-F238E27FC236}">
                <a16:creationId xmlns:a16="http://schemas.microsoft.com/office/drawing/2014/main" id="{05111732-0649-4805-9540-B791A889FC4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85641" y="1412489"/>
            <a:ext cx="2570462" cy="4363844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sz="17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700"/>
              <a:t>... as ações realizadas na disciplina Língua Portuguesa, no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700"/>
              <a:t>contexto do ensino médio, devem propiciar ao aluno o refinamento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700"/>
              <a:t>de habilidades de leitura e de escrita, de fala e de escuta.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7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700"/>
              <a:t>Do PCN, página 18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4B9931B-155F-437E-8E7E-7B9030371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412489"/>
            <a:ext cx="2398275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700"/>
              <a:t>Proposta: o que possibilitar no ensino médio?</a:t>
            </a:r>
          </a:p>
          <a:p>
            <a:pPr marL="0" indent="0">
              <a:buNone/>
            </a:pPr>
            <a:endParaRPr lang="pt-BR" sz="1700"/>
          </a:p>
          <a:p>
            <a:pPr marL="0" indent="0">
              <a:buNone/>
            </a:pPr>
            <a:r>
              <a:rPr lang="pt-BR" sz="1700"/>
              <a:t>Os “letramentos múltiplos”</a:t>
            </a:r>
          </a:p>
          <a:p>
            <a:pPr marL="0" indent="0">
              <a:buNone/>
            </a:pPr>
            <a:endParaRPr lang="pt-BR" sz="1700"/>
          </a:p>
          <a:p>
            <a:pPr marL="0" indent="0">
              <a:buNone/>
            </a:pPr>
            <a:r>
              <a:rPr lang="pt-BR" sz="1700"/>
              <a:t>A leitura e a escrita como ferramentas de empoderamento e inclusão social</a:t>
            </a:r>
          </a:p>
          <a:p>
            <a:pPr marL="0" indent="0">
              <a:buNone/>
            </a:pPr>
            <a:endParaRPr lang="pt-BR" sz="1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>
            <a:extLst>
              <a:ext uri="{FF2B5EF4-FFF2-40B4-BE49-F238E27FC236}">
                <a16:creationId xmlns:a16="http://schemas.microsoft.com/office/drawing/2014/main" id="{3C3970BE-0712-43B3-8DD2-CC5CD4B7C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/>
              <a:t>Enfoque</a:t>
            </a:r>
          </a:p>
        </p:txBody>
      </p:sp>
      <p:sp>
        <p:nvSpPr>
          <p:cNvPr id="53251" name="Espaço Reservado para Conteúdo 2">
            <a:extLst>
              <a:ext uri="{FF2B5EF4-FFF2-40B4-BE49-F238E27FC236}">
                <a16:creationId xmlns:a16="http://schemas.microsoft.com/office/drawing/2014/main" id="{268688F6-66F5-4D96-B0D2-E4558AA5D9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sz="28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800"/>
              <a:t>Orientação: interdisciplinar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28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800"/>
              <a:t>Ênfase: trabalho com as múltiplas linguagens e com os gêneros discursivos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>
            <a:extLst>
              <a:ext uri="{FF2B5EF4-FFF2-40B4-BE49-F238E27FC236}">
                <a16:creationId xmlns:a16="http://schemas.microsoft.com/office/drawing/2014/main" id="{DE62EC84-5C45-4B79-8B96-E0BD09FC5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800" b="1"/>
              <a:t>Metas:</a:t>
            </a:r>
          </a:p>
        </p:txBody>
      </p:sp>
      <p:sp>
        <p:nvSpPr>
          <p:cNvPr id="54275" name="Espaço Reservado para Conteúdo 2">
            <a:extLst>
              <a:ext uri="{FF2B5EF4-FFF2-40B4-BE49-F238E27FC236}">
                <a16:creationId xmlns:a16="http://schemas.microsoft.com/office/drawing/2014/main" id="{EDAA3DA6-D977-4A3B-91F8-F88D3DD34F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000"/>
              <a:t>O refinamento de habilidades de leitura e de escrita, de fala e de escuta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000"/>
              <a:t>A ampliação contínua de saberes relativos à configuração, ao funcionamento e à circulação dos textos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000"/>
              <a:t>O desenvolvimento da capacidade de reflexão sistemática sobre a língua e a linguagem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000"/>
              <a:t>O ensino da literatura entra como aprimoramento do humano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F83AF-9F2E-4FA1-8B8C-37652F25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você vai achar nesta apresentação?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2DBCC3-5EAD-4C21-B4DB-0CC831F42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457200" indent="-457200">
              <a:buAutoNum type="arabicPeriod"/>
            </a:pPr>
            <a:r>
              <a:rPr lang="pt-BR" dirty="0"/>
              <a:t>A LDB e a Língua Portuguesa (Gravação 1)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BR" dirty="0"/>
              <a:t>2. As diferentes realidades e os documentos vigentes (Gravação 2)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597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>
            <a:extLst>
              <a:ext uri="{FF2B5EF4-FFF2-40B4-BE49-F238E27FC236}">
                <a16:creationId xmlns:a16="http://schemas.microsoft.com/office/drawing/2014/main" id="{5ACC3CC3-1C33-4AF7-B7F7-139D90027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Objeto do ensino da Língua Portuguesa no EM</a:t>
            </a:r>
            <a:endParaRPr lang="pt-BR" altLang="pt-BR" b="1"/>
          </a:p>
        </p:txBody>
      </p:sp>
      <p:sp>
        <p:nvSpPr>
          <p:cNvPr id="56323" name="Espaço Reservado para Conteúdo 2">
            <a:extLst>
              <a:ext uri="{FF2B5EF4-FFF2-40B4-BE49-F238E27FC236}">
                <a16:creationId xmlns:a16="http://schemas.microsoft.com/office/drawing/2014/main" id="{8C48B972-C8F1-4854-9671-D5F828B52B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dirty="0"/>
              <a:t>As formas linguísticas, seus usos e funções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dirty="0"/>
              <a:t>Não é a língua em si, </a:t>
            </a:r>
            <a:r>
              <a:rPr lang="pt-BR" altLang="pt-BR" b="1" dirty="0"/>
              <a:t>é a língua em uso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dirty="0"/>
              <a:t>Na literatura, a ênfase sai de sua história e vai para o letramento literário. Privilégio do </a:t>
            </a:r>
            <a:r>
              <a:rPr lang="pt-BR" altLang="pt-BR" b="1" dirty="0"/>
              <a:t>contato direto com a obra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844328-FE54-4FCB-9534-CC5C144C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Nível Federal 2</a:t>
            </a:r>
            <a:br>
              <a:rPr lang="pt-BR" dirty="0">
                <a:solidFill>
                  <a:srgbClr val="FFFFFF"/>
                </a:solidFill>
              </a:rPr>
            </a:br>
            <a:r>
              <a:rPr lang="pt-BR" dirty="0">
                <a:solidFill>
                  <a:srgbClr val="FFFFFF"/>
                </a:solidFill>
              </a:rPr>
              <a:t>A BNCC do Ensino Médio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A58C781-9EAD-4AD2-B902-FAC132379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540320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549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79EE859C-F092-4BA0-87F4-8CDCD94B7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412488"/>
            <a:ext cx="2287166" cy="4363844"/>
          </a:xfrm>
        </p:spPr>
        <p:txBody>
          <a:bodyPr anchor="t">
            <a:normAutofit/>
          </a:bodyPr>
          <a:lstStyle/>
          <a:p>
            <a:br>
              <a:rPr lang="pt-BR" altLang="pt-BR" sz="2400" dirty="0">
                <a:latin typeface="+mn-lt"/>
              </a:rPr>
            </a:br>
            <a:br>
              <a:rPr lang="pt-BR" altLang="pt-BR" sz="2400" dirty="0">
                <a:latin typeface="+mn-lt"/>
              </a:rPr>
            </a:br>
            <a:br>
              <a:rPr lang="pt-BR" altLang="pt-BR" sz="2400" dirty="0">
                <a:latin typeface="+mn-lt"/>
              </a:rPr>
            </a:br>
            <a:r>
              <a:rPr lang="pt-BR" altLang="pt-BR" sz="2400" dirty="0">
                <a:latin typeface="+mn-lt"/>
              </a:rPr>
              <a:t>Supostamente, estas questões foram levadas em consideração para reformar o EM</a:t>
            </a:r>
          </a:p>
        </p:txBody>
      </p:sp>
      <p:sp>
        <p:nvSpPr>
          <p:cNvPr id="33795" name="Espaço Reservado para Conteúdo 2">
            <a:extLst>
              <a:ext uri="{FF2B5EF4-FFF2-40B4-BE49-F238E27FC236}">
                <a16:creationId xmlns:a16="http://schemas.microsoft.com/office/drawing/2014/main" id="{97FC9950-6319-42F4-924F-2F043A41567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85641" y="1412489"/>
            <a:ext cx="2570462" cy="4363844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700" dirty="0"/>
              <a:t>Áreas de conhecimento ou de atuação profissional: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700" dirty="0"/>
              <a:t>I - linguagens;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700" dirty="0"/>
              <a:t>II - matemática;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700" dirty="0"/>
              <a:t>III - ciências da natureza;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700" dirty="0"/>
              <a:t>IV - ciências humanas; 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700" dirty="0"/>
              <a:t>V - formação técnica e profissional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310E3F6-7A19-4A74-A53C-E073463DC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412489"/>
            <a:ext cx="2398275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/>
              <a:t>Formação técnica e profissional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dirty="0"/>
              <a:t>I - </a:t>
            </a:r>
            <a:r>
              <a:rPr lang="pt-BR" sz="1400" b="1" dirty="0"/>
              <a:t>a inclusão de experiência prática de trabalho no setor produtivo ou em ambientes de simulação</a:t>
            </a:r>
            <a:r>
              <a:rPr lang="pt-BR" sz="1400" dirty="0"/>
              <a:t>, estabelecendo parcerias e fazendo uso, quando aplicável, de instrumentos estabelecidos pela legislação sobre aprendizagem profissional; e </a:t>
            </a:r>
          </a:p>
          <a:p>
            <a:pPr marL="0" indent="0">
              <a:buNone/>
            </a:pPr>
            <a:r>
              <a:rPr lang="pt-BR" sz="1400" dirty="0"/>
              <a:t>II - a possibilidade de concessão de certificados intermediários de qualificação para o trabalho, quando a formação for estruturada e organizada em etapas com terminalidade.</a:t>
            </a:r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91857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2B951075-ABE5-4B65-9C5B-9472AE837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7" y="404664"/>
            <a:ext cx="8430056" cy="9836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br>
              <a:rPr lang="en-US" altLang="pt-BR" sz="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altLang="pt-BR" sz="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altLang="pt-BR" sz="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altLang="pt-BR" sz="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altLang="pt-BR" sz="2700" b="1" kern="1200" dirty="0" err="1">
                <a:latin typeface="+mj-lt"/>
                <a:ea typeface="+mj-ea"/>
                <a:cs typeface="+mj-cs"/>
              </a:rPr>
              <a:t>Currículo</a:t>
            </a:r>
            <a:r>
              <a:rPr lang="en-US" altLang="pt-BR" sz="27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pt-BR" sz="2700" b="1" kern="1200" dirty="0" err="1">
                <a:latin typeface="+mj-lt"/>
                <a:ea typeface="+mj-ea"/>
                <a:cs typeface="+mj-cs"/>
              </a:rPr>
              <a:t>passa</a:t>
            </a:r>
            <a:r>
              <a:rPr lang="en-US" altLang="pt-BR" sz="2700" b="1" kern="1200" dirty="0">
                <a:latin typeface="+mj-lt"/>
                <a:ea typeface="+mj-ea"/>
                <a:cs typeface="+mj-cs"/>
              </a:rPr>
              <a:t> a </a:t>
            </a:r>
            <a:r>
              <a:rPr lang="en-US" altLang="pt-BR" sz="2700" b="1" kern="1200" dirty="0" err="1">
                <a:latin typeface="+mj-lt"/>
                <a:ea typeface="+mj-ea"/>
                <a:cs typeface="+mj-cs"/>
              </a:rPr>
              <a:t>ter</a:t>
            </a:r>
            <a:r>
              <a:rPr lang="en-US" altLang="pt-BR" sz="27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pt-BR" sz="2700" b="1" kern="1200" dirty="0" err="1">
                <a:latin typeface="+mj-lt"/>
                <a:ea typeface="+mj-ea"/>
                <a:cs typeface="+mj-cs"/>
              </a:rPr>
              <a:t>i</a:t>
            </a:r>
            <a:r>
              <a:rPr lang="en-US" sz="2700" b="1" kern="1200" dirty="0" err="1">
                <a:latin typeface="+mj-lt"/>
                <a:ea typeface="+mj-ea"/>
                <a:cs typeface="+mj-cs"/>
              </a:rPr>
              <a:t>tinerários</a:t>
            </a:r>
            <a:r>
              <a:rPr lang="en-US" sz="27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latin typeface="+mj-lt"/>
                <a:ea typeface="+mj-ea"/>
                <a:cs typeface="+mj-cs"/>
              </a:rPr>
              <a:t>formativos</a:t>
            </a:r>
            <a:r>
              <a:rPr lang="en-US" sz="2700" b="1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2700" b="1" kern="1200" dirty="0" err="1">
                <a:latin typeface="+mj-lt"/>
                <a:ea typeface="+mj-ea"/>
                <a:cs typeface="+mj-cs"/>
              </a:rPr>
              <a:t>definidos</a:t>
            </a:r>
            <a:r>
              <a:rPr lang="en-US" sz="27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latin typeface="+mj-lt"/>
                <a:ea typeface="+mj-ea"/>
                <a:cs typeface="+mj-cs"/>
              </a:rPr>
              <a:t>pelos</a:t>
            </a:r>
            <a:r>
              <a:rPr lang="en-US" sz="27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latin typeface="+mj-lt"/>
                <a:ea typeface="+mj-ea"/>
                <a:cs typeface="+mj-cs"/>
              </a:rPr>
              <a:t>sistemas</a:t>
            </a:r>
            <a:r>
              <a:rPr lang="en-US" sz="2700" b="1" kern="1200" dirty="0">
                <a:latin typeface="+mj-lt"/>
                <a:ea typeface="+mj-ea"/>
                <a:cs typeface="+mj-cs"/>
              </a:rPr>
              <a:t> de </a:t>
            </a:r>
            <a:r>
              <a:rPr lang="en-US" sz="2700" b="1" kern="1200" dirty="0" err="1">
                <a:latin typeface="+mj-lt"/>
                <a:ea typeface="+mj-ea"/>
                <a:cs typeface="+mj-cs"/>
              </a:rPr>
              <a:t>ensino</a:t>
            </a:r>
            <a:r>
              <a:rPr lang="en-US" sz="2700" b="1" kern="1200" dirty="0">
                <a:latin typeface="+mj-lt"/>
                <a:ea typeface="+mj-ea"/>
                <a:cs typeface="+mj-cs"/>
              </a:rPr>
              <a:t> </a:t>
            </a:r>
            <a:endParaRPr lang="en-US" altLang="pt-BR" sz="27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2771" name="Espaço Reservado para Conteúdo 3">
            <a:extLst>
              <a:ext uri="{FF2B5EF4-FFF2-40B4-BE49-F238E27FC236}">
                <a16:creationId xmlns:a16="http://schemas.microsoft.com/office/drawing/2014/main" id="{7EFC5D8B-0DA2-4D3E-86AD-17F1D66563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1642529" y="1675227"/>
            <a:ext cx="585894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99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A6E24FD-2498-4E8A-87E6-430CCAA7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Base prega o </a:t>
            </a:r>
            <a:r>
              <a:rPr lang="pt-BR" altLang="pt-BR" dirty="0"/>
              <a:t>ensino por competências</a:t>
            </a:r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6677BCF-1488-48B2-8620-0B623ABF4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844824"/>
            <a:ext cx="7007079" cy="481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BD8C044B-957C-4872-9800-C0ED5BAED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4154" y="1608667"/>
            <a:ext cx="2117456" cy="4501127"/>
          </a:xfrm>
        </p:spPr>
        <p:txBody>
          <a:bodyPr anchor="t">
            <a:normAutofit/>
          </a:bodyPr>
          <a:lstStyle/>
          <a:p>
            <a:pPr algn="r"/>
            <a:r>
              <a:rPr lang="pt-BR" altLang="pt-BR" sz="2000" dirty="0"/>
              <a:t>Em destaque, as 10 competências:</a:t>
            </a:r>
            <a:br>
              <a:rPr lang="pt-BR" altLang="pt-BR" sz="2000" dirty="0"/>
            </a:br>
            <a:br>
              <a:rPr lang="pt-BR" altLang="pt-BR" sz="2000" dirty="0"/>
            </a:br>
            <a:br>
              <a:rPr lang="pt-BR" altLang="pt-BR" sz="2000" dirty="0"/>
            </a:br>
            <a:br>
              <a:rPr lang="pt-BR" altLang="pt-BR" sz="2000" dirty="0"/>
            </a:br>
            <a:r>
              <a:rPr lang="pt-BR" altLang="pt-BR" sz="2000" dirty="0"/>
              <a:t>Fonte:</a:t>
            </a:r>
            <a:br>
              <a:rPr lang="pt-BR" altLang="pt-BR" sz="2000" dirty="0"/>
            </a:br>
            <a:r>
              <a:rPr lang="pt-BR" altLang="pt-BR" sz="2000" dirty="0"/>
              <a:t> </a:t>
            </a:r>
            <a:r>
              <a:rPr lang="pt-BR" altLang="pt-BR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http://movimentopelabase.org.br/wp-content/uploads/2018/03/BNCC_Competencias_Progressao.pdf</a:t>
            </a:r>
            <a:br>
              <a:rPr lang="pt-BR" altLang="pt-BR" sz="1600" dirty="0"/>
            </a:br>
            <a:endParaRPr lang="pt-BR" altLang="pt-BR" sz="16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B61809-B838-4E23-8872-0204818C3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0773" y="1608667"/>
            <a:ext cx="5193675" cy="450112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pt-BR" sz="2000" b="1" dirty="0"/>
              <a:t>Conhecimento</a:t>
            </a:r>
            <a:r>
              <a:rPr lang="pt-BR" sz="2000" dirty="0"/>
              <a:t>, para entender e explicar a realidade, continuar aprendendo e colaborar com a sociedade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sz="2000" b="1" dirty="0"/>
              <a:t>Pensamento científico, crítico e criativo</a:t>
            </a:r>
            <a:r>
              <a:rPr lang="pt-BR" sz="2000" dirty="0"/>
              <a:t>, para investigar causas, elaborar e testar hipóteses, formular e resolver problemas e criar soluções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sz="2000" b="1" dirty="0"/>
              <a:t>Repertório cultural</a:t>
            </a:r>
            <a:r>
              <a:rPr lang="pt-BR" sz="2000" dirty="0"/>
              <a:t>, para fruir e participar de práticas diversificadas da produção artístico-cultural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sz="2000" b="1" dirty="0"/>
              <a:t>Comunicação</a:t>
            </a:r>
            <a:r>
              <a:rPr lang="pt-BR" sz="2000" dirty="0"/>
              <a:t>, para expressar-se e partilhar informações, experiências, ideias, sentimentos e produzir sentidos que levem ao entendimento mútuo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sz="2000" b="1" dirty="0"/>
              <a:t>Cultura digital</a:t>
            </a:r>
            <a:r>
              <a:rPr lang="pt-BR" sz="2000" dirty="0"/>
              <a:t>, para comunicar-se, acessar e produzir informações e conhecimentos, resolver problemas e exercer protagonismo e autoria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sz="17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BD8C044B-957C-4872-9800-C0ED5BAED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4154" y="1608667"/>
            <a:ext cx="2117456" cy="4501127"/>
          </a:xfrm>
        </p:spPr>
        <p:txBody>
          <a:bodyPr anchor="t">
            <a:normAutofit/>
          </a:bodyPr>
          <a:lstStyle/>
          <a:p>
            <a:pPr algn="r"/>
            <a:r>
              <a:rPr lang="pt-BR" altLang="pt-BR" sz="2000" dirty="0"/>
              <a:t>Em destaque, as 10 competências:</a:t>
            </a:r>
            <a:br>
              <a:rPr lang="pt-BR" altLang="pt-BR" sz="2000" dirty="0"/>
            </a:br>
            <a:br>
              <a:rPr lang="pt-BR" altLang="pt-BR" sz="2000" dirty="0"/>
            </a:br>
            <a:br>
              <a:rPr lang="pt-BR" altLang="pt-BR" sz="2000" dirty="0"/>
            </a:br>
            <a:br>
              <a:rPr lang="pt-BR" altLang="pt-BR" sz="2000" dirty="0"/>
            </a:br>
            <a:r>
              <a:rPr lang="pt-BR" altLang="pt-BR" sz="2000" dirty="0"/>
              <a:t>Fonte:</a:t>
            </a:r>
            <a:br>
              <a:rPr lang="pt-BR" altLang="pt-BR" sz="2000" dirty="0"/>
            </a:br>
            <a:r>
              <a:rPr lang="pt-BR" altLang="pt-BR" sz="2000" dirty="0"/>
              <a:t> </a:t>
            </a:r>
            <a:r>
              <a:rPr lang="pt-BR" altLang="pt-BR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http://movimentopelabase.org.br/wp-content/uploads/2018/03/BNCC_Competencias_Progressao.pdf</a:t>
            </a:r>
            <a:br>
              <a:rPr lang="pt-BR" altLang="pt-BR" sz="1600" dirty="0"/>
            </a:br>
            <a:endParaRPr lang="pt-BR" altLang="pt-BR" sz="1600" dirty="0"/>
          </a:p>
        </p:txBody>
      </p:sp>
      <p:sp>
        <p:nvSpPr>
          <p:cNvPr id="27652" name="Espaço Reservado para Conteúdo 4">
            <a:extLst>
              <a:ext uri="{FF2B5EF4-FFF2-40B4-BE49-F238E27FC236}">
                <a16:creationId xmlns:a16="http://schemas.microsoft.com/office/drawing/2014/main" id="{5B98F9DA-FADD-4976-81E4-4C953506947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158340" y="1608667"/>
            <a:ext cx="5625399" cy="4501127"/>
          </a:xfrm>
        </p:spPr>
        <p:txBody>
          <a:bodyPr>
            <a:normAutofit fontScale="92500" lnSpcReduction="20000"/>
          </a:bodyPr>
          <a:lstStyle/>
          <a:p>
            <a:pPr marL="265113" indent="-265113">
              <a:buFont typeface="Wingdings" panose="05000000000000000000" pitchFamily="2" charset="2"/>
              <a:buNone/>
            </a:pPr>
            <a:r>
              <a:rPr lang="pt-BR" altLang="pt-BR" sz="2000" dirty="0"/>
              <a:t>6. </a:t>
            </a:r>
            <a:r>
              <a:rPr lang="pt-BR" altLang="pt-BR" sz="2000" b="1" dirty="0"/>
              <a:t>Trabalho e projeto de vida</a:t>
            </a:r>
            <a:r>
              <a:rPr lang="pt-BR" altLang="pt-BR" sz="2000" dirty="0"/>
              <a:t>, para </a:t>
            </a:r>
            <a:r>
              <a:rPr lang="pt-BR" sz="2000" dirty="0"/>
              <a:t>entender o mundo do trabalho e fazer escolhas alinhadas à cidadania e ao seu projeto de vida com liberdade, autonomia, criticidade e responsabilidade.</a:t>
            </a:r>
            <a:endParaRPr lang="pt-BR" altLang="pt-BR" sz="2000" dirty="0"/>
          </a:p>
          <a:p>
            <a:pPr marL="265113" indent="-265113">
              <a:buFont typeface="Wingdings" panose="05000000000000000000" pitchFamily="2" charset="2"/>
              <a:buNone/>
            </a:pPr>
            <a:r>
              <a:rPr lang="pt-BR" altLang="pt-BR" sz="2000" dirty="0"/>
              <a:t>7. </a:t>
            </a:r>
            <a:r>
              <a:rPr lang="pt-BR" altLang="pt-BR" sz="2000" b="1" dirty="0"/>
              <a:t>Argumentação</a:t>
            </a:r>
            <a:r>
              <a:rPr lang="pt-BR" altLang="pt-BR" sz="2000" dirty="0"/>
              <a:t>, para f</a:t>
            </a:r>
            <a:r>
              <a:rPr lang="pt-BR" sz="2000" dirty="0"/>
              <a:t>ormular, negociar e defender ideias, pontos de vista e decisões comuns, com base em direitos humanos, consciência socioambiental, consumo responsável e ética</a:t>
            </a:r>
            <a:endParaRPr lang="pt-BR" altLang="pt-BR" sz="2000" dirty="0"/>
          </a:p>
          <a:p>
            <a:pPr marL="265113" indent="-265113">
              <a:buFont typeface="Wingdings" panose="05000000000000000000" pitchFamily="2" charset="2"/>
              <a:buNone/>
            </a:pPr>
            <a:r>
              <a:rPr lang="pt-BR" altLang="pt-BR" sz="2000" dirty="0"/>
              <a:t>8. </a:t>
            </a:r>
            <a:r>
              <a:rPr lang="pt-BR" altLang="pt-BR" sz="2000" b="1" dirty="0"/>
              <a:t>Autoconhecimento e autocuidado</a:t>
            </a:r>
            <a:r>
              <a:rPr lang="pt-BR" altLang="pt-BR" sz="2000" dirty="0"/>
              <a:t>, para </a:t>
            </a:r>
            <a:r>
              <a:rPr lang="pt-BR" sz="2000" dirty="0"/>
              <a:t>cuidar de sua saúde física e emocional, reconhecendo suas emoções e as dos outros, com autocrítica e capacidade para lidar com elas</a:t>
            </a:r>
            <a:endParaRPr lang="pt-BR" altLang="pt-BR" sz="2000" dirty="0"/>
          </a:p>
          <a:p>
            <a:pPr marL="265113" indent="-265113">
              <a:buFont typeface="Wingdings" panose="05000000000000000000" pitchFamily="2" charset="2"/>
              <a:buNone/>
            </a:pPr>
            <a:r>
              <a:rPr lang="pt-BR" altLang="pt-BR" sz="2000" dirty="0"/>
              <a:t>9. </a:t>
            </a:r>
            <a:r>
              <a:rPr lang="pt-BR" altLang="pt-BR" sz="2000" b="1" dirty="0"/>
              <a:t>Empatia e cooperação</a:t>
            </a:r>
            <a:r>
              <a:rPr lang="pt-BR" altLang="pt-BR" sz="2000" dirty="0"/>
              <a:t>, para se f</a:t>
            </a:r>
            <a:r>
              <a:rPr lang="pt-BR" sz="2000" dirty="0"/>
              <a:t>azer respeitar e promover o respeito ao outro e aos direitos humanos, com acolhimento e valorização da diversidade, sem preconceitos de qualquer natureza</a:t>
            </a:r>
            <a:endParaRPr lang="pt-BR" altLang="pt-BR" sz="2000" dirty="0"/>
          </a:p>
          <a:p>
            <a:pPr marL="265113" indent="-265113">
              <a:buFont typeface="Wingdings" panose="05000000000000000000" pitchFamily="2" charset="2"/>
              <a:buNone/>
            </a:pPr>
            <a:r>
              <a:rPr lang="pt-BR" altLang="pt-BR" sz="2000" dirty="0"/>
              <a:t>10. Autonomia, para se t</a:t>
            </a:r>
            <a:r>
              <a:rPr lang="pt-BR" sz="2000" dirty="0"/>
              <a:t>omar decisões com base em princípios éticos, democráticos, inclusivos, sustentáveis e solidários</a:t>
            </a:r>
            <a:endParaRPr lang="pt-BR" altLang="pt-BR" sz="2000" dirty="0"/>
          </a:p>
          <a:p>
            <a:pPr marL="360363" indent="-360363">
              <a:buFont typeface="Wingdings" panose="05000000000000000000" pitchFamily="2" charset="2"/>
              <a:buNone/>
            </a:pPr>
            <a:endParaRPr lang="pt-BR" altLang="pt-BR" sz="1700" dirty="0"/>
          </a:p>
        </p:txBody>
      </p:sp>
    </p:spTree>
    <p:extLst>
      <p:ext uri="{BB962C8B-B14F-4D97-AF65-F5344CB8AC3E}">
        <p14:creationId xmlns:p14="http://schemas.microsoft.com/office/powerpoint/2010/main" val="3620027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>
            <a:extLst>
              <a:ext uri="{FF2B5EF4-FFF2-40B4-BE49-F238E27FC236}">
                <a16:creationId xmlns:a16="http://schemas.microsoft.com/office/drawing/2014/main" id="{FD1E824C-BF42-417E-8C2A-4468264FF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pt-BR" sz="4400" dirty="0"/>
              <a:t>O que </a:t>
            </a:r>
            <a:r>
              <a:rPr lang="en-US" altLang="pt-BR" sz="4400" dirty="0" err="1"/>
              <a:t>mudou</a:t>
            </a:r>
            <a:r>
              <a:rPr lang="en-US" altLang="pt-BR" sz="4400" dirty="0"/>
              <a:t> </a:t>
            </a:r>
            <a:r>
              <a:rPr lang="en-US" altLang="pt-BR" sz="4400" dirty="0" err="1"/>
              <a:t>na</a:t>
            </a:r>
            <a:r>
              <a:rPr lang="en-US" altLang="pt-BR" sz="4400" dirty="0"/>
              <a:t> </a:t>
            </a:r>
            <a:r>
              <a:rPr lang="en-US" altLang="pt-BR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Língua</a:t>
            </a:r>
            <a:r>
              <a:rPr lang="en-US" altLang="pt-BR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Portuguesa?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B3C2320-0E71-468E-A78F-DB22983F48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3110" y="1825626"/>
          <a:ext cx="7250637" cy="4351340"/>
        </p:xfrm>
        <a:graphic>
          <a:graphicData uri="http://schemas.openxmlformats.org/drawingml/2006/table">
            <a:tbl>
              <a:tblPr firstRow="1" bandRow="1">
                <a:noFill/>
                <a:tableStyleId>{00A15C55-8517-42AA-B614-E9B94910E393}</a:tableStyleId>
              </a:tblPr>
              <a:tblGrid>
                <a:gridCol w="1489840">
                  <a:extLst>
                    <a:ext uri="{9D8B030D-6E8A-4147-A177-3AD203B41FA5}">
                      <a16:colId xmlns:a16="http://schemas.microsoft.com/office/drawing/2014/main" val="2534572630"/>
                    </a:ext>
                  </a:extLst>
                </a:gridCol>
                <a:gridCol w="2791609">
                  <a:extLst>
                    <a:ext uri="{9D8B030D-6E8A-4147-A177-3AD203B41FA5}">
                      <a16:colId xmlns:a16="http://schemas.microsoft.com/office/drawing/2014/main" val="2756343399"/>
                    </a:ext>
                  </a:extLst>
                </a:gridCol>
                <a:gridCol w="2969188">
                  <a:extLst>
                    <a:ext uri="{9D8B030D-6E8A-4147-A177-3AD203B41FA5}">
                      <a16:colId xmlns:a16="http://schemas.microsoft.com/office/drawing/2014/main" val="4258521252"/>
                    </a:ext>
                  </a:extLst>
                </a:gridCol>
              </a:tblGrid>
              <a:tr h="485855">
                <a:tc>
                  <a:txBody>
                    <a:bodyPr/>
                    <a:lstStyle/>
                    <a:p>
                      <a:endParaRPr lang="pt-BR" sz="1400" b="1">
                        <a:solidFill>
                          <a:srgbClr val="FFFFFF"/>
                        </a:solidFill>
                      </a:endParaRPr>
                    </a:p>
                  </a:txBody>
                  <a:tcPr marL="200215" marR="120129" marT="120129" marB="120129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err="1">
                          <a:solidFill>
                            <a:srgbClr val="FFFFFF"/>
                          </a:solidFill>
                        </a:rPr>
                        <a:t>PCNs</a:t>
                      </a:r>
                      <a:endParaRPr lang="pt-BR" sz="1400" b="1">
                        <a:solidFill>
                          <a:srgbClr val="FFFFFF"/>
                        </a:solidFill>
                      </a:endParaRPr>
                    </a:p>
                  </a:txBody>
                  <a:tcPr marL="200215" marR="120129" marT="120129" marB="12012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>
                          <a:solidFill>
                            <a:srgbClr val="FFFFFF"/>
                          </a:solidFill>
                        </a:rPr>
                        <a:t>BNCC</a:t>
                      </a:r>
                    </a:p>
                  </a:txBody>
                  <a:tcPr marL="200215" marR="120129" marT="120129" marB="12012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56523"/>
                  </a:ext>
                </a:extLst>
              </a:tr>
              <a:tr h="699418"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LEITURA</a:t>
                      </a:r>
                    </a:p>
                  </a:txBody>
                  <a:tcPr marL="200215" marR="120129" marT="120129" marB="120129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Textos no contexto; predomínio suporte escrito</a:t>
                      </a:r>
                    </a:p>
                  </a:txBody>
                  <a:tcPr marL="200215" marR="120129" marT="120129" marB="12012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Texto no contexto; cultura digital entra com textos multimodais</a:t>
                      </a:r>
                    </a:p>
                  </a:txBody>
                  <a:tcPr marL="200215" marR="120129" marT="120129" marB="12012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295627"/>
                  </a:ext>
                </a:extLst>
              </a:tr>
              <a:tr h="912981"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ESCRITA</a:t>
                      </a:r>
                    </a:p>
                  </a:txBody>
                  <a:tcPr marL="200215" marR="120129" marT="120129" marB="120129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Abordada na dimensão discursiva, enquanto produto da interação social</a:t>
                      </a:r>
                    </a:p>
                  </a:txBody>
                  <a:tcPr marL="200215" marR="120129" marT="120129" marB="12012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Para além disso, inclui as </a:t>
                      </a:r>
                      <a:r>
                        <a:rPr lang="pt-BR" sz="1400" b="0" i="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especificidades da leitura e da escrita em ambientes digitais</a:t>
                      </a:r>
                      <a:endParaRPr lang="pt-BR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00215" marR="120129" marT="120129" marB="12012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454"/>
                  </a:ext>
                </a:extLst>
              </a:tr>
              <a:tr h="1126543"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GRAMÁTICA, ANÁLISE LINGUÍSTICA E SEMIÓTICA</a:t>
                      </a:r>
                    </a:p>
                  </a:txBody>
                  <a:tcPr marL="200215" marR="120129" marT="120129" marB="120129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Língua considerada em situações de uso, questões gramaticais tratadas objetivamente</a:t>
                      </a:r>
                    </a:p>
                  </a:txBody>
                  <a:tcPr marL="200215" marR="120129" marT="120129" marB="12012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Questões gramaticais explicitadas a cada ciclo. Análise linguística abrange  textos multimodais e </a:t>
                      </a:r>
                      <a:r>
                        <a:rPr lang="pt-BR" sz="14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multissemióticos</a:t>
                      </a:r>
                      <a:r>
                        <a:rPr lang="pt-B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200215" marR="120129" marT="120129" marB="12012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929357"/>
                  </a:ext>
                </a:extLst>
              </a:tr>
              <a:tr h="1126543"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ORALIDADE</a:t>
                      </a:r>
                    </a:p>
                  </a:txBody>
                  <a:tcPr marL="200215" marR="120129" marT="120129" marB="120129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Documento genérico em relação ao “como fazer”</a:t>
                      </a:r>
                    </a:p>
                  </a:txBody>
                  <a:tcPr marL="200215" marR="120129" marT="120129" marB="12012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Prescreve os conhecimentos essenciais, as competências e as habilidades linguísticas que se espera em cada etapa</a:t>
                      </a:r>
                    </a:p>
                  </a:txBody>
                  <a:tcPr marL="200215" marR="120129" marT="120129" marB="12012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719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184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Título 1">
            <a:extLst>
              <a:ext uri="{FF2B5EF4-FFF2-40B4-BE49-F238E27FC236}">
                <a16:creationId xmlns:a16="http://schemas.microsoft.com/office/drawing/2014/main" id="{FA78E4E7-034D-4C07-8763-4D6BD9856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altLang="pt-BR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Nível estadual: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817930F-5E0F-4FB1-BD8C-BF6557338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" y="2934083"/>
            <a:ext cx="8622615" cy="314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96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>
            <a:extLst>
              <a:ext uri="{FF2B5EF4-FFF2-40B4-BE49-F238E27FC236}">
                <a16:creationId xmlns:a16="http://schemas.microsoft.com/office/drawing/2014/main" id="{814AF97D-F856-4CF7-8939-1AA5B502A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Apresentação</a:t>
            </a:r>
          </a:p>
        </p:txBody>
      </p:sp>
      <p:sp>
        <p:nvSpPr>
          <p:cNvPr id="58371" name="Espaço Reservado para Conteúdo 2">
            <a:extLst>
              <a:ext uri="{FF2B5EF4-FFF2-40B4-BE49-F238E27FC236}">
                <a16:creationId xmlns:a16="http://schemas.microsoft.com/office/drawing/2014/main" id="{610B4117-E13E-4ED6-B10D-0D360250C9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600" b="1"/>
              <a:t>Sociedade</a:t>
            </a:r>
            <a:r>
              <a:rPr lang="pt-BR" altLang="pt-BR" sz="1600"/>
              <a:t>: do conhecimento, organizada a partir da revolução tecnológica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6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600" b="1"/>
              <a:t>Escola</a:t>
            </a:r>
            <a:r>
              <a:rPr lang="pt-BR" altLang="pt-BR" sz="1600"/>
              <a:t>: espaço de cultura e de articulação de competências e de conteúdos disciplinares. Instituição que também aprende a ensinar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6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600" b="1"/>
              <a:t>Prioridade</a:t>
            </a:r>
            <a:r>
              <a:rPr lang="pt-BR" altLang="pt-BR" sz="1600"/>
              <a:t>: a competência da leitura e da escrita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6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600" b="1"/>
              <a:t>Foco</a:t>
            </a:r>
            <a:r>
              <a:rPr lang="pt-BR" altLang="pt-BR" sz="1600"/>
              <a:t>: o texto. O que é texto? “... qualquer sequência falada ou escrita que constitua um todo unificado e coerente dentro de uma determinada situação discursiva. Assim, o que define um texto não é a extensão dessa sequência, mas o fato de ela configurar-se como uma unidade de sentido associada a uma situação de comunicação. Nessa perspectiva, o texto só existe como tal quando atualizado em uma situação que envolve, necessariamente, quem o produz e quem o interpreta”. (p. 18)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60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80207-4837-48E6-83AA-B7EFE660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9ED862-0475-4AA5-88B9-9D032BA87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1. A LDB e a </a:t>
            </a:r>
            <a:r>
              <a:rPr lang="pt-BR"/>
              <a:t>Língua Portuguesa</a:t>
            </a:r>
          </a:p>
        </p:txBody>
      </p:sp>
    </p:spTree>
    <p:extLst>
      <p:ext uri="{BB962C8B-B14F-4D97-AF65-F5344CB8AC3E}">
        <p14:creationId xmlns:p14="http://schemas.microsoft.com/office/powerpoint/2010/main" val="1702759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1">
            <a:extLst>
              <a:ext uri="{FF2B5EF4-FFF2-40B4-BE49-F238E27FC236}">
                <a16:creationId xmlns:a16="http://schemas.microsoft.com/office/drawing/2014/main" id="{485B9415-CE7E-4F6D-95E9-51AD190AA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/>
              <a:t>Os campos de estudo de organização</a:t>
            </a:r>
            <a:br>
              <a:rPr lang="pt-BR" altLang="pt-BR" sz="3200"/>
            </a:br>
            <a:r>
              <a:rPr lang="pt-BR" altLang="pt-BR" sz="3200"/>
              <a:t>dos conteúdos no 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9D6928-83E4-4AD7-B8C4-4738BFBF4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Linguagem e sociedade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Leitura e expressão escrita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Funcionamento da língua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Produção e compreensão oral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A explicação disso é ligada com o estudo de vocabulário.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B4FF6-1E7F-48AC-8B4F-1DDBE20C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do Currículo, segundo ele mesmo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932F34-54BA-4BE9-8B5D-21ABFCB75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Discurso: </a:t>
            </a:r>
            <a:r>
              <a:rPr lang="pt-BR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Materialidade do texto, organizado em um dado gênero, inserido em uma situação real de interação entre sujeitos em determinado contexto. Leva em conta o que está dito ou silenciado, os valores, os sentimentos, as vivências e as visões de mundo dos interlocutores envolvidos em uma determinada situação comunicativa. </a:t>
            </a:r>
            <a:endParaRPr lang="pt-BR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2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Tipologias textuais: </a:t>
            </a:r>
            <a:r>
              <a:rPr lang="pt-BR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Espécies de sequências teoricamente definidas pela natureza linguística de suas composições. Abrangem cinco categorias principais: narrar, relatar, prescrever, expor e argumentar.</a:t>
            </a:r>
            <a:endParaRPr lang="pt-BR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Gêneros textuais: </a:t>
            </a:r>
            <a:r>
              <a:rPr lang="pt-BR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Artefatos linguísticos construídos histórica e culturalmente pelas pessoas para atingir objetivos específicos em situações sociais particulares</a:t>
            </a:r>
            <a:endParaRPr lang="pt-BR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Enunciação: </a:t>
            </a:r>
            <a:r>
              <a:rPr lang="pt-BR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Ato ou acontecimento pelo qual um indivíduo empírico, por meio de trabalho físico e mental, produz um enunciado que será recebido, em processo interativo e social, por outro indivíduo. Esse acontecimento instaura um “eu” que, dentro do enunciado, assume a responsabilidade do ato de linguagem e um “você” constituído pelo “eu” (enunciador) do texto. </a:t>
            </a:r>
            <a:endParaRPr lang="pt-BR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7149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A6BCA-3DAA-4A55-B564-16EB4EB5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Concepções de linguagem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275174-5FD4-4FE1-B2A0-C9748B384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altLang="pt-BR" dirty="0"/>
          </a:p>
          <a:p>
            <a:pPr marL="0" indent="0">
              <a:buNone/>
            </a:pPr>
            <a:endParaRPr lang="pt-BR" altLang="pt-BR" dirty="0"/>
          </a:p>
          <a:p>
            <a:pPr marL="0" indent="0">
              <a:buNone/>
            </a:pPr>
            <a:r>
              <a:rPr lang="pt-BR" altLang="pt-BR" dirty="0"/>
              <a:t>Dois flashes de diários de campo de EM anotados em 2017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9952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>
            <a:extLst>
              <a:ext uri="{FF2B5EF4-FFF2-40B4-BE49-F238E27FC236}">
                <a16:creationId xmlns:a16="http://schemas.microsoft.com/office/drawing/2014/main" id="{C3EDD432-2C89-4E55-85E0-6A543C695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dirty="0"/>
              <a:t>Linguagem como expressão do pensamento</a:t>
            </a:r>
          </a:p>
        </p:txBody>
      </p:sp>
      <p:pic>
        <p:nvPicPr>
          <p:cNvPr id="47107" name="Espaço Reservado para Conteúdo 3">
            <a:extLst>
              <a:ext uri="{FF2B5EF4-FFF2-40B4-BE49-F238E27FC236}">
                <a16:creationId xmlns:a16="http://schemas.microsoft.com/office/drawing/2014/main" id="{40ED07C5-E87F-48F6-972E-BB7A731BFF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96" y="1825625"/>
            <a:ext cx="6107407" cy="4351338"/>
          </a:xfrm>
        </p:spPr>
      </p:pic>
    </p:spTree>
    <p:extLst>
      <p:ext uri="{BB962C8B-B14F-4D97-AF65-F5344CB8AC3E}">
        <p14:creationId xmlns:p14="http://schemas.microsoft.com/office/powerpoint/2010/main" val="4222609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>
            <a:extLst>
              <a:ext uri="{FF2B5EF4-FFF2-40B4-BE49-F238E27FC236}">
                <a16:creationId xmlns:a16="http://schemas.microsoft.com/office/drawing/2014/main" id="{2B60C183-BDF2-4664-9286-855C58AE3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Linguagem como estudo da sociedade</a:t>
            </a:r>
          </a:p>
        </p:txBody>
      </p:sp>
      <p:pic>
        <p:nvPicPr>
          <p:cNvPr id="48131" name="Espaço Reservado para Conteúdo 3">
            <a:extLst>
              <a:ext uri="{FF2B5EF4-FFF2-40B4-BE49-F238E27FC236}">
                <a16:creationId xmlns:a16="http://schemas.microsoft.com/office/drawing/2014/main" id="{413EC130-E3E9-47AC-80F7-71EFE0F84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49" y="1889927"/>
            <a:ext cx="6643501" cy="4222734"/>
          </a:xfrm>
        </p:spPr>
      </p:pic>
    </p:spTree>
    <p:extLst>
      <p:ext uri="{BB962C8B-B14F-4D97-AF65-F5344CB8AC3E}">
        <p14:creationId xmlns:p14="http://schemas.microsoft.com/office/powerpoint/2010/main" val="32259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C30BB-B124-462B-B576-8CBAB77E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47" y="4571216"/>
            <a:ext cx="8179506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dirty="0" err="1"/>
              <a:t>Documentos</a:t>
            </a:r>
            <a:r>
              <a:rPr lang="en-US" dirty="0"/>
              <a:t> a </a:t>
            </a:r>
            <a:r>
              <a:rPr lang="en-US" dirty="0" err="1"/>
              <a:t>serem</a:t>
            </a:r>
            <a:r>
              <a:rPr lang="en-US" dirty="0"/>
              <a:t> lidos antes da aula 2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420E1D8-B0CF-4EFC-B32A-FAB9DF64E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59" y="1530781"/>
            <a:ext cx="2014279" cy="2720708"/>
          </a:xfrm>
          <a:prstGeom prst="rect">
            <a:avLst/>
          </a:prstGeo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D6B1E50E-887D-4205-A135-FA9D868B43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96388" y="1829969"/>
            <a:ext cx="2014279" cy="24215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EE3E9E4-4400-48E8-806D-BD02B57C4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0" y="858674"/>
            <a:ext cx="1978346" cy="3392815"/>
          </a:xfrm>
          <a:prstGeom prst="rect">
            <a:avLst/>
          </a:prstGeom>
        </p:spPr>
      </p:pic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0346D453-FD03-4024-AF9B-25A5110FBD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766246" y="2499201"/>
            <a:ext cx="2014280" cy="17522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42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ED755-7551-4A8B-841A-14ADF370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>
            <a:normAutofit/>
          </a:bodyPr>
          <a:lstStyle/>
          <a:p>
            <a:r>
              <a:rPr lang="pt-BR" dirty="0"/>
              <a:t>LDB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79E2D0-B3D9-4CD5-85FC-3A3EB006F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273859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/>
              <a:t>Você já escutou o podcast?</a:t>
            </a:r>
          </a:p>
          <a:p>
            <a:pPr marL="0" indent="0">
              <a:buNone/>
            </a:pPr>
            <a:r>
              <a:rPr lang="pt-BR" sz="1600" dirty="0"/>
              <a:t>Caso contrário, para tudo e volta duas casas...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A07CAF-B5AC-4FD8-A1AD-52E80FBC4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3" r="15118" b="-2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095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30" name="Título 1">
            <a:extLst>
              <a:ext uri="{FF2B5EF4-FFF2-40B4-BE49-F238E27FC236}">
                <a16:creationId xmlns:a16="http://schemas.microsoft.com/office/drawing/2014/main" id="{CFCB07E5-67DC-412F-BD04-F3C70D809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altLang="pt-BR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Atenção ao artigo 2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Espaço Reservado para Conteúdo 3">
            <a:extLst>
              <a:ext uri="{FF2B5EF4-FFF2-40B4-BE49-F238E27FC236}">
                <a16:creationId xmlns:a16="http://schemas.microsoft.com/office/drawing/2014/main" id="{8700EED2-EDB5-4F51-B643-368FB38EB2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2" y="2509911"/>
            <a:ext cx="7106911" cy="39976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4" name="Título 1">
            <a:extLst>
              <a:ext uri="{FF2B5EF4-FFF2-40B4-BE49-F238E27FC236}">
                <a16:creationId xmlns:a16="http://schemas.microsoft.com/office/drawing/2014/main" id="{F5AA98D0-3CB3-408C-A083-84AFFB9B7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pt-BR" altLang="pt-BR" b="1" dirty="0">
                <a:solidFill>
                  <a:srgbClr val="FFFFFF"/>
                </a:solidFill>
              </a:rPr>
              <a:t>Finalidades do EM:</a:t>
            </a:r>
          </a:p>
        </p:txBody>
      </p:sp>
      <p:graphicFrame>
        <p:nvGraphicFramePr>
          <p:cNvPr id="28677" name="Espaço Reservado para Conteúdo 2">
            <a:extLst>
              <a:ext uri="{FF2B5EF4-FFF2-40B4-BE49-F238E27FC236}">
                <a16:creationId xmlns:a16="http://schemas.microsoft.com/office/drawing/2014/main" id="{B6871DA9-10D8-4B70-93F1-1DAC5FC69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54492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98" name="Título 1">
            <a:extLst>
              <a:ext uri="{FF2B5EF4-FFF2-40B4-BE49-F238E27FC236}">
                <a16:creationId xmlns:a16="http://schemas.microsoft.com/office/drawing/2014/main" id="{1F642C2C-5519-48A6-AA9B-953F06A4B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pt-BR" altLang="pt-BR" b="1" dirty="0">
                <a:solidFill>
                  <a:srgbClr val="FFFFFF"/>
                </a:solidFill>
              </a:rPr>
              <a:t>Da LDB, na prática, três anos para:</a:t>
            </a:r>
          </a:p>
        </p:txBody>
      </p:sp>
      <p:graphicFrame>
        <p:nvGraphicFramePr>
          <p:cNvPr id="29701" name="Espaço Reservado para Conteúdo 2">
            <a:extLst>
              <a:ext uri="{FF2B5EF4-FFF2-40B4-BE49-F238E27FC236}">
                <a16:creationId xmlns:a16="http://schemas.microsoft.com/office/drawing/2014/main" id="{09490910-CDBF-4765-90AC-452047DD3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719750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714</TotalTime>
  <Words>2489</Words>
  <Application>Microsoft Office PowerPoint</Application>
  <PresentationFormat>Apresentação na tela (4:3)</PresentationFormat>
  <Paragraphs>273</Paragraphs>
  <Slides>44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Verdana</vt:lpstr>
      <vt:lpstr>Wingdings</vt:lpstr>
      <vt:lpstr>Tema do Office</vt:lpstr>
      <vt:lpstr>Claudia Riolfi riolfi@usp.br </vt:lpstr>
      <vt:lpstr>Objetivos desta apresentação</vt:lpstr>
      <vt:lpstr>O que você vai achar nesta apresentação?</vt:lpstr>
      <vt:lpstr>Apresentação do PowerPoint</vt:lpstr>
      <vt:lpstr>Documentos a serem lidos antes da aula 2</vt:lpstr>
      <vt:lpstr>LDB</vt:lpstr>
      <vt:lpstr>Atenção ao artigo 2</vt:lpstr>
      <vt:lpstr>Finalidades do EM:</vt:lpstr>
      <vt:lpstr>Da LDB, na prática, três anos para:</vt:lpstr>
      <vt:lpstr>Apresentação do PowerPoint</vt:lpstr>
      <vt:lpstr>Apresentação do PowerPoint</vt:lpstr>
      <vt:lpstr>Um exemplo prático</vt:lpstr>
      <vt:lpstr>Abril: A pergunta de pesquisa</vt:lpstr>
      <vt:lpstr>De abril a junho, a aluna:</vt:lpstr>
      <vt:lpstr>Estado do trabalho em julho:</vt:lpstr>
      <vt:lpstr>Segundo parágrafo:</vt:lpstr>
      <vt:lpstr>Terceiro parágrafo:</vt:lpstr>
      <vt:lpstr>Quarto parágrafo:</vt:lpstr>
      <vt:lpstr>Quinto parágrafo:</vt:lpstr>
      <vt:lpstr>Apresentação do PowerPoint</vt:lpstr>
      <vt:lpstr>Percurso descrito nos documentos vigentes</vt:lpstr>
      <vt:lpstr>Influências primeiras 2</vt:lpstr>
      <vt:lpstr>Médico, ao paciente favelado: - Você tem que se alimentar bem.</vt:lpstr>
      <vt:lpstr>Apresentação do PowerPoint</vt:lpstr>
      <vt:lpstr>Verão anterior (PCNs, 2006).</vt:lpstr>
      <vt:lpstr>Política geral:</vt:lpstr>
      <vt:lpstr>Quais são os principais parâmetros?</vt:lpstr>
      <vt:lpstr>Enfoque</vt:lpstr>
      <vt:lpstr>Metas:</vt:lpstr>
      <vt:lpstr>Objeto do ensino da Língua Portuguesa no EM</vt:lpstr>
      <vt:lpstr>Nível Federal 2 A BNCC do Ensino Médio</vt:lpstr>
      <vt:lpstr>   Supostamente, estas questões foram levadas em consideração para reformar o EM</vt:lpstr>
      <vt:lpstr>    Currículo passa a ter itinerários formativos, definidos pelos sistemas de ensino </vt:lpstr>
      <vt:lpstr>A Base prega o ensino por competências</vt:lpstr>
      <vt:lpstr>Em destaque, as 10 competências:    Fonte:  http://movimentopelabase.org.br/wp-content/uploads/2018/03/BNCC_Competencias_Progressao.pdf </vt:lpstr>
      <vt:lpstr>Em destaque, as 10 competências:    Fonte:  http://movimentopelabase.org.br/wp-content/uploads/2018/03/BNCC_Competencias_Progressao.pdf </vt:lpstr>
      <vt:lpstr>O que mudou na Língua Portuguesa?</vt:lpstr>
      <vt:lpstr>Nível estadual:</vt:lpstr>
      <vt:lpstr>Apresentação</vt:lpstr>
      <vt:lpstr>Os campos de estudo de organização dos conteúdos no EM</vt:lpstr>
      <vt:lpstr>Conceitos do Currículo, segundo ele mesmo</vt:lpstr>
      <vt:lpstr>Concepções de linguagem</vt:lpstr>
      <vt:lpstr>Linguagem como expressão do pensamento</vt:lpstr>
      <vt:lpstr>Linguagem como estudo da sociedade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1/15</dc:title>
  <dc:creator>Claudia Riolfi</dc:creator>
  <cp:lastModifiedBy>Claudia Riolfi</cp:lastModifiedBy>
  <cp:revision>7</cp:revision>
  <dcterms:created xsi:type="dcterms:W3CDTF">2019-08-07T13:33:24Z</dcterms:created>
  <dcterms:modified xsi:type="dcterms:W3CDTF">2020-08-30T20:44:54Z</dcterms:modified>
</cp:coreProperties>
</file>