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>
        <p:scale>
          <a:sx n="70" d="100"/>
          <a:sy n="70" d="100"/>
        </p:scale>
        <p:origin x="54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24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482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527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18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886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156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6237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46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0835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66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03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09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32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21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3260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63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85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58628A-D1A4-4C3D-848B-153AED7D46EF}" type="datetimeFigureOut">
              <a:rPr lang="pt-BR" smtClean="0"/>
              <a:t>26/10/2020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EF75EAB-D0BF-4188-95EE-F79EE20F4A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85344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7986E7-0E3C-4F64-886E-935DDCB83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73033" y="1420238"/>
            <a:ext cx="4415786" cy="4751961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03D17F-F79E-40E5-9563-A1CFFCC06A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A5D5775-627F-4588-82B3-905EDF231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D7F2A20-5DE4-4BC0-91EA-5FFE33A4D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D536BA0-56C7-429C-B41E-B5724F0CD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F15726F-71BE-4007-B9B6-0A1AA0D520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2E442376-7DC8-40B1-A6EA-EFE932783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8420877" cy="2971801"/>
          </a:xfrm>
        </p:spPr>
        <p:txBody>
          <a:bodyPr>
            <a:normAutofit/>
          </a:bodyPr>
          <a:lstStyle/>
          <a:p>
            <a:r>
              <a:rPr lang="pt-BR" dirty="0"/>
              <a:t>SEMINÁRIO 5</a:t>
            </a:r>
            <a:br>
              <a:rPr lang="pt-BR" dirty="0"/>
            </a:br>
            <a:r>
              <a:rPr lang="pt-BR" dirty="0" err="1"/>
              <a:t>Agint</a:t>
            </a:r>
            <a:r>
              <a:rPr lang="pt-BR" dirty="0"/>
              <a:t> no MS nº 22.993/DF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0AD2BDF-DA9C-4E1E-8C71-60F7C4111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tx2">
                    <a:lumMod val="75000"/>
                  </a:schemeClr>
                </a:solidFill>
              </a:rPr>
              <a:t>Luiz Renato de Oliveira Périco – nº USP 4929160</a:t>
            </a:r>
          </a:p>
          <a:p>
            <a:r>
              <a:rPr lang="pt-BR">
                <a:solidFill>
                  <a:schemeClr val="tx2">
                    <a:lumMod val="75000"/>
                  </a:schemeClr>
                </a:solidFill>
              </a:rPr>
              <a:t>Paulo Henrique Mandetta – nº USP 9840417</a:t>
            </a:r>
          </a:p>
          <a:p>
            <a:r>
              <a:rPr lang="pt-BR">
                <a:solidFill>
                  <a:schemeClr val="tx2">
                    <a:lumMod val="75000"/>
                  </a:schemeClr>
                </a:solidFill>
              </a:rPr>
              <a:t>Pedro de Chiacchio Martinez – nº USP 9839885</a:t>
            </a:r>
          </a:p>
        </p:txBody>
      </p:sp>
    </p:spTree>
    <p:extLst>
      <p:ext uri="{BB962C8B-B14F-4D97-AF65-F5344CB8AC3E}">
        <p14:creationId xmlns:p14="http://schemas.microsoft.com/office/powerpoint/2010/main" val="33721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D7C88B-C5FF-454A-BEE6-651A23B16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-221721"/>
            <a:ext cx="8534400" cy="1325307"/>
          </a:xfrm>
        </p:spPr>
        <p:txBody>
          <a:bodyPr>
            <a:normAutofit/>
          </a:bodyPr>
          <a:lstStyle/>
          <a:p>
            <a:r>
              <a:rPr lang="pt-BR" dirty="0"/>
              <a:t>SÍNTESE DO CASO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25F759-DD14-4243-BEAD-9404DF71A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992798"/>
            <a:ext cx="8891586" cy="545529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sz="2200" dirty="0">
                <a:solidFill>
                  <a:schemeClr val="tx1"/>
                </a:solidFill>
              </a:rPr>
              <a:t>Instituto </a:t>
            </a:r>
            <a:r>
              <a:rPr lang="pt-BR" sz="2200" dirty="0" err="1">
                <a:solidFill>
                  <a:schemeClr val="tx1"/>
                </a:solidFill>
              </a:rPr>
              <a:t>Corpore</a:t>
            </a:r>
            <a:r>
              <a:rPr lang="pt-BR" sz="2200" dirty="0">
                <a:solidFill>
                  <a:schemeClr val="tx1"/>
                </a:solidFill>
              </a:rPr>
              <a:t> Para o Desenvolvimento da Qualidade de Vida havia firmado Termo de Parceria com o município de Bela Vista do Paraíso;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pt-BR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sz="2200" dirty="0">
                <a:solidFill>
                  <a:schemeClr val="tx1"/>
                </a:solidFill>
              </a:rPr>
              <a:t>Atuava, então, como OSCIP, nos termos da Lei nº 9.790/99;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pt-BR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sz="2200" dirty="0">
                <a:solidFill>
                  <a:schemeClr val="tx1"/>
                </a:solidFill>
              </a:rPr>
              <a:t>Fiscalização do Instituto pelo TCU, com comunicação dos “achados” ao Ministro da Justiça;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pt-BR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sz="2200" dirty="0">
                <a:solidFill>
                  <a:schemeClr val="tx1"/>
                </a:solidFill>
              </a:rPr>
              <a:t>Abertura de representação pelo MJ e, após contraditório, declarada perda de qualificação do Instituto como OSCIP, sob fundamento de terceirização de serviços de saúde;</a:t>
            </a:r>
          </a:p>
          <a:p>
            <a:pPr marL="0" indent="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None/>
            </a:pPr>
            <a:endParaRPr lang="pt-BR" sz="2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pt-BR" sz="2200" dirty="0">
                <a:solidFill>
                  <a:schemeClr val="tx1"/>
                </a:solidFill>
              </a:rPr>
              <a:t>Mandado de Segurança impetrado contra o ato do Ministro da Justiça que declarou a perda de qualificação como OSCIP.</a:t>
            </a:r>
          </a:p>
        </p:txBody>
      </p:sp>
    </p:spTree>
    <p:extLst>
      <p:ext uri="{BB962C8B-B14F-4D97-AF65-F5344CB8AC3E}">
        <p14:creationId xmlns:p14="http://schemas.microsoft.com/office/powerpoint/2010/main" val="2312929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FD8F0FA-0D76-416A-BF40-2770A8C81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-67733"/>
            <a:ext cx="8534400" cy="1241956"/>
          </a:xfrm>
        </p:spPr>
        <p:txBody>
          <a:bodyPr>
            <a:normAutofit/>
          </a:bodyPr>
          <a:lstStyle/>
          <a:p>
            <a:r>
              <a:rPr lang="pt-BR" dirty="0"/>
              <a:t>ARGUMENTOS DO IMPETRANTE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5EAB416-FBF6-4D77-B56D-44643D94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799375"/>
            <a:ext cx="8534400" cy="5767251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t-BR" dirty="0">
                <a:solidFill>
                  <a:schemeClr val="tx1"/>
                </a:solidFill>
              </a:rPr>
              <a:t>Institutos têm direito à qualificação como OSCIP desde que preenchidos requisitos legais;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pt-BR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t-BR" dirty="0">
                <a:solidFill>
                  <a:schemeClr val="tx1"/>
                </a:solidFill>
              </a:rPr>
              <a:t>Ilegalidade do processo administrativo do MJ em razão de ausência de decisão final na fiscalização do TCU: risco de decisões conflitantes, violando art. 16, § 3º, Portaria 362/16 do MJ;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pt-BR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t-BR" dirty="0">
                <a:solidFill>
                  <a:schemeClr val="tx1"/>
                </a:solidFill>
              </a:rPr>
              <a:t>Contrariedade da decisão ao entendimento do STF no julgamento da ADI 1.923/DF: premissa inconstitucional da decisão do MJ ao entender que só Estado tem dever de prestar diretamente serviços de saúde;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pt-BR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t-BR" dirty="0">
                <a:solidFill>
                  <a:schemeClr val="tx1"/>
                </a:solidFill>
              </a:rPr>
              <a:t>Pedido de suspensão liminar de suspensão dos efeitos do ato, pois, além do </a:t>
            </a:r>
            <a:r>
              <a:rPr lang="pt-BR" i="1" dirty="0">
                <a:solidFill>
                  <a:schemeClr val="tx1"/>
                </a:solidFill>
              </a:rPr>
              <a:t>fumus boni iuris</a:t>
            </a:r>
            <a:r>
              <a:rPr lang="pt-BR" dirty="0">
                <a:solidFill>
                  <a:schemeClr val="tx1"/>
                </a:solidFill>
              </a:rPr>
              <a:t>, haveria </a:t>
            </a:r>
            <a:r>
              <a:rPr lang="pt-BR" i="1" dirty="0">
                <a:solidFill>
                  <a:schemeClr val="tx1"/>
                </a:solidFill>
              </a:rPr>
              <a:t>periculum in mora</a:t>
            </a:r>
            <a:r>
              <a:rPr lang="pt-BR" dirty="0">
                <a:solidFill>
                  <a:schemeClr val="tx1"/>
                </a:solidFill>
              </a:rPr>
              <a:t> pelo fato de a desqualificação como OSCIP impede a continuidade de acordos vigentes.</a:t>
            </a:r>
          </a:p>
        </p:txBody>
      </p:sp>
    </p:spTree>
    <p:extLst>
      <p:ext uri="{BB962C8B-B14F-4D97-AF65-F5344CB8AC3E}">
        <p14:creationId xmlns:p14="http://schemas.microsoft.com/office/powerpoint/2010/main" val="18772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F28C357-59CE-4C4B-873B-9D730996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27"/>
            <a:ext cx="8534400" cy="1507067"/>
          </a:xfrm>
        </p:spPr>
        <p:txBody>
          <a:bodyPr>
            <a:normAutofit/>
          </a:bodyPr>
          <a:lstStyle/>
          <a:p>
            <a:r>
              <a:rPr lang="pt-BR" dirty="0"/>
              <a:t>ARGUMENTOS DO MINISTRO DA JUSTIÇA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D3E7AA-B6B5-4B09-8A8E-81E3EAB92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500277"/>
            <a:ext cx="8534400" cy="4965837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t-BR" dirty="0">
                <a:solidFill>
                  <a:schemeClr val="tx1"/>
                </a:solidFill>
              </a:rPr>
              <a:t>Inobservância dos artigos 3º, </a:t>
            </a:r>
            <a:r>
              <a:rPr lang="pt-BR" i="1" dirty="0">
                <a:solidFill>
                  <a:schemeClr val="tx1"/>
                </a:solidFill>
              </a:rPr>
              <a:t>caput, </a:t>
            </a:r>
            <a:r>
              <a:rPr lang="pt-BR" dirty="0">
                <a:solidFill>
                  <a:schemeClr val="tx1"/>
                </a:solidFill>
              </a:rPr>
              <a:t>4º, I e VII, e 9º, todos da Lei nº 9.790/99;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pt-BR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t-BR" dirty="0">
                <a:solidFill>
                  <a:schemeClr val="tx1"/>
                </a:solidFill>
              </a:rPr>
              <a:t>Ausência de atuação indireta na promoção da saúde, violando caráter complementar das atividades de OSCIP;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pt-BR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t-BR" dirty="0">
                <a:solidFill>
                  <a:schemeClr val="tx1"/>
                </a:solidFill>
              </a:rPr>
              <a:t>Ausência de prejuízo na simultaneidade dos processos do TCU e do MJ por terem escopos distintos: aquele fiscaliza uso de verbas públicas, enquanto este verifica cumprimento da legislação aplicável;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pt-BR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t-BR" dirty="0">
                <a:solidFill>
                  <a:schemeClr val="tx1"/>
                </a:solidFill>
              </a:rPr>
              <a:t>Regularidade do procedimento administrativo, em especial diante do respeito ao contraditório e ampla defesa.</a:t>
            </a:r>
          </a:p>
        </p:txBody>
      </p:sp>
    </p:spTree>
    <p:extLst>
      <p:ext uri="{BB962C8B-B14F-4D97-AF65-F5344CB8AC3E}">
        <p14:creationId xmlns:p14="http://schemas.microsoft.com/office/powerpoint/2010/main" val="7198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72C502C-ADA2-4E9E-B8E2-2D9CBC39D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27"/>
            <a:ext cx="8534400" cy="1507067"/>
          </a:xfrm>
        </p:spPr>
        <p:txBody>
          <a:bodyPr>
            <a:normAutofit/>
          </a:bodyPr>
          <a:lstStyle/>
          <a:p>
            <a:r>
              <a:rPr lang="pt-BR" dirty="0"/>
              <a:t>O acórdão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DFD9FC-C017-4B25-B175-10FFF5011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382710"/>
            <a:ext cx="8534400" cy="3615267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t-BR" dirty="0">
                <a:solidFill>
                  <a:schemeClr val="tx1"/>
                </a:solidFill>
              </a:rPr>
              <a:t>Ausência de </a:t>
            </a:r>
            <a:r>
              <a:rPr lang="pt-BR" i="1" dirty="0">
                <a:solidFill>
                  <a:schemeClr val="tx1"/>
                </a:solidFill>
              </a:rPr>
              <a:t>fumus boni iuris </a:t>
            </a:r>
            <a:r>
              <a:rPr lang="pt-BR" dirty="0">
                <a:solidFill>
                  <a:schemeClr val="tx1"/>
                </a:solidFill>
              </a:rPr>
              <a:t>– ato administrativo devidamente fundamentado e respeitando contraditório e ampla defesa;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pt-BR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t-BR" dirty="0">
                <a:solidFill>
                  <a:schemeClr val="tx1"/>
                </a:solidFill>
              </a:rPr>
              <a:t>Ausência de </a:t>
            </a:r>
            <a:r>
              <a:rPr lang="pt-BR" i="1" dirty="0">
                <a:solidFill>
                  <a:schemeClr val="tx1"/>
                </a:solidFill>
              </a:rPr>
              <a:t>periculum in mora</a:t>
            </a:r>
            <a:r>
              <a:rPr lang="pt-BR" dirty="0">
                <a:solidFill>
                  <a:schemeClr val="tx1"/>
                </a:solidFill>
              </a:rPr>
              <a:t> – inexistência de dano, pois, caso segurança seja concedida ao final, o Instituto voltará a ser certificado como OSCIP;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endParaRPr lang="pt-BR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pt-BR" dirty="0">
                <a:solidFill>
                  <a:schemeClr val="tx1"/>
                </a:solidFill>
              </a:rPr>
              <a:t>Termos de Parceira não mais vigentes à época da decisão, então inexistiria qualquer risco de dano.</a:t>
            </a:r>
          </a:p>
        </p:txBody>
      </p:sp>
    </p:spTree>
    <p:extLst>
      <p:ext uri="{BB962C8B-B14F-4D97-AF65-F5344CB8AC3E}">
        <p14:creationId xmlns:p14="http://schemas.microsoft.com/office/powerpoint/2010/main" val="27451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08DF5DA-CFA2-448C-BA77-592F4BA63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-221721"/>
            <a:ext cx="8534400" cy="1395943"/>
          </a:xfrm>
        </p:spPr>
        <p:txBody>
          <a:bodyPr>
            <a:normAutofit/>
          </a:bodyPr>
          <a:lstStyle/>
          <a:p>
            <a:r>
              <a:rPr lang="pt-BR" dirty="0"/>
              <a:t>Críticas ao acórdão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C50046-C5E0-402E-B3FA-844217554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569" y="1174222"/>
            <a:ext cx="8534400" cy="5841242"/>
          </a:xfrm>
        </p:spPr>
        <p:txBody>
          <a:bodyPr>
            <a:normAutofit fontScale="92500" lnSpcReduction="10000"/>
          </a:bodyPr>
          <a:lstStyle/>
          <a:p>
            <a:r>
              <a:rPr lang="pt-BR" dirty="0">
                <a:solidFill>
                  <a:schemeClr val="tx1"/>
                </a:solidFill>
              </a:rPr>
              <a:t>Controle jurisdicional do ato administrativo não adentrou a questão de mérito, limitando-se a verificar que o procedimento foi regular, fundamentado e respeitou contraditório;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Controle exercido pelo TCU foi subsidiário, não havendo qualquer contestação pelo STJ quanto a esse ponto;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Administração efetuou próprio controle de ato administrativo, suspendendo OSCIP através do Ministro da Justiça;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Análise rasa dos argumentos de </a:t>
            </a:r>
            <a:r>
              <a:rPr lang="pt-BR" i="1" dirty="0">
                <a:solidFill>
                  <a:schemeClr val="tx1"/>
                </a:solidFill>
              </a:rPr>
              <a:t>periculum in mora</a:t>
            </a:r>
            <a:r>
              <a:rPr lang="pt-BR" dirty="0">
                <a:solidFill>
                  <a:schemeClr val="tx1"/>
                </a:solidFill>
              </a:rPr>
              <a:t>: é possível constatar prejuízo na cessação da prestação de serviços de saúde enquanto da pendência do julgamento;</a:t>
            </a: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O fato de os Termos de Parceria não estarem mais vigentes à época do julgamento também não refuta o </a:t>
            </a:r>
            <a:r>
              <a:rPr lang="pt-BR" i="1" dirty="0">
                <a:solidFill>
                  <a:schemeClr val="tx1"/>
                </a:solidFill>
              </a:rPr>
              <a:t>periculum in mora</a:t>
            </a:r>
            <a:r>
              <a:rPr lang="pt-BR" dirty="0">
                <a:solidFill>
                  <a:schemeClr val="tx1"/>
                </a:solidFill>
              </a:rPr>
              <a:t>: termos só não vigentes por conta do ato coator impugnado.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648408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544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Fatia</vt:lpstr>
      <vt:lpstr>SEMINÁRIO 5 Agint no MS nº 22.993/DF</vt:lpstr>
      <vt:lpstr>SÍNTESE DO CASO</vt:lpstr>
      <vt:lpstr>ARGUMENTOS DO IMPETRANTE</vt:lpstr>
      <vt:lpstr>ARGUMENTOS DO MINISTRO DA JUSTIÇA</vt:lpstr>
      <vt:lpstr>O acórdão</vt:lpstr>
      <vt:lpstr>Críticas ao acórdão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5 Agint no MS nº 22.993/DF</dc:title>
  <dc:creator>Rodrigo Bella Martinez</dc:creator>
  <cp:lastModifiedBy>Rodrigo Bella Martinez</cp:lastModifiedBy>
  <cp:revision>1</cp:revision>
  <dcterms:created xsi:type="dcterms:W3CDTF">2020-10-26T06:34:03Z</dcterms:created>
  <dcterms:modified xsi:type="dcterms:W3CDTF">2020-10-26T06:43:27Z</dcterms:modified>
</cp:coreProperties>
</file>