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Glacial Indifference" panose="020B0604020202020204" charset="0"/>
      <p:regular r:id="rId18"/>
    </p:embeddedFont>
    <p:embeddedFont>
      <p:font typeface="Glacial Indifference Bold" panose="020B0604020202020204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605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3261929">
            <a:off x="9529097" y="-3897920"/>
            <a:ext cx="12406564" cy="1285654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3503445">
            <a:off x="16271422" y="-688600"/>
            <a:ext cx="2293248" cy="237642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8907459">
            <a:off x="-469322" y="7673063"/>
            <a:ext cx="2393626" cy="2480441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512446">
            <a:off x="-1875930" y="3860717"/>
            <a:ext cx="10179983" cy="10549205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2032962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7259300" y="2331504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295200" y="2234791"/>
            <a:ext cx="15716650" cy="5817419"/>
            <a:chOff x="0" y="0"/>
            <a:chExt cx="20955533" cy="7756559"/>
          </a:xfrm>
        </p:grpSpPr>
        <p:sp>
          <p:nvSpPr>
            <p:cNvPr id="11" name="TextBox 11"/>
            <p:cNvSpPr txBox="1"/>
            <p:nvPr/>
          </p:nvSpPr>
          <p:spPr>
            <a:xfrm>
              <a:off x="0" y="190500"/>
              <a:ext cx="20955533" cy="36669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0400"/>
                </a:lnSpc>
              </a:pPr>
              <a:r>
                <a:rPr lang="en-US" sz="10400" spc="1040">
                  <a:solidFill>
                    <a:srgbClr val="6BD4CD"/>
                  </a:solidFill>
                  <a:latin typeface="Glacial Indifference Bold"/>
                </a:rPr>
                <a:t>SEMINÁRIO 2</a:t>
              </a:r>
            </a:p>
            <a:p>
              <a:pPr algn="ctr">
                <a:lnSpc>
                  <a:spcPts val="10400"/>
                </a:lnSpc>
              </a:pPr>
              <a:r>
                <a:rPr lang="en-US" sz="10400" spc="1040">
                  <a:solidFill>
                    <a:srgbClr val="6BD4CD"/>
                  </a:solidFill>
                  <a:latin typeface="Glacial Indifference Bold"/>
                </a:rPr>
                <a:t>HC 131.672 AGR/DF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4047788"/>
              <a:ext cx="20955533" cy="37087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79"/>
                </a:lnSpc>
              </a:pPr>
              <a:r>
                <a:rPr lang="en-US" sz="3199" spc="319">
                  <a:solidFill>
                    <a:srgbClr val="6BD4CD"/>
                  </a:solidFill>
                  <a:latin typeface="Glacial Indifference"/>
                </a:rPr>
                <a:t>ANDRÉ FILIPE GUIMARÃES FORTUNATO | Nº USP 8952636</a:t>
              </a:r>
            </a:p>
            <a:p>
              <a:pPr algn="ctr">
                <a:lnSpc>
                  <a:spcPts val="4479"/>
                </a:lnSpc>
              </a:pPr>
              <a:r>
                <a:rPr lang="en-US" sz="3199" spc="319">
                  <a:solidFill>
                    <a:srgbClr val="6BD4CD"/>
                  </a:solidFill>
                  <a:latin typeface="Glacial Indifference"/>
                </a:rPr>
                <a:t>GEISA VIANA DE SOUSA | Nº USP 9352142</a:t>
              </a:r>
            </a:p>
            <a:p>
              <a:pPr algn="ctr">
                <a:lnSpc>
                  <a:spcPts val="4479"/>
                </a:lnSpc>
              </a:pPr>
              <a:r>
                <a:rPr lang="en-US" sz="3199" spc="319">
                  <a:solidFill>
                    <a:srgbClr val="6BD4CD"/>
                  </a:solidFill>
                  <a:latin typeface="Glacial Indifference"/>
                </a:rPr>
                <a:t>RENATA BENTO DE VASCONCELOS | Nº USP: 9839669</a:t>
              </a:r>
            </a:p>
            <a:p>
              <a:pPr algn="ctr">
                <a:lnSpc>
                  <a:spcPts val="4479"/>
                </a:lnSpc>
              </a:pPr>
              <a:r>
                <a:rPr lang="en-US" sz="3199" spc="319">
                  <a:solidFill>
                    <a:srgbClr val="6BD4CD"/>
                  </a:solidFill>
                  <a:latin typeface="Glacial Indifference"/>
                </a:rPr>
                <a:t>TAÍS SOUZA CARDOSO | Nº USP 9840981</a:t>
              </a:r>
            </a:p>
            <a:p>
              <a:pPr algn="ctr">
                <a:lnSpc>
                  <a:spcPts val="4479"/>
                </a:lnSpc>
              </a:pPr>
              <a:r>
                <a:rPr lang="en-US" sz="3199" spc="319">
                  <a:solidFill>
                    <a:srgbClr val="6BD4CD"/>
                  </a:solidFill>
                  <a:latin typeface="Glacial Indifference"/>
                </a:rPr>
                <a:t>VICTÓRIA AURORA SIQUEIRA PONTES | Nº USP 9876803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4444223" y="5750572"/>
            <a:ext cx="5630153" cy="58343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3858459">
            <a:off x="11785864" y="-1420005"/>
            <a:ext cx="7958550" cy="824720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6938171">
            <a:off x="-2270898" y="4389359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653501" y="-3517467"/>
            <a:ext cx="8774102" cy="9092333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6078200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700" y="1028700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sp>
        <p:nvSpPr>
          <p:cNvPr id="12" name="TextBox 12"/>
          <p:cNvSpPr txBox="1"/>
          <p:nvPr/>
        </p:nvSpPr>
        <p:spPr>
          <a:xfrm>
            <a:off x="4857550" y="5609853"/>
            <a:ext cx="8572900" cy="481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marR="0" lvl="1" indent="-302260" algn="just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6284995">
            <a:off x="-870493" y="-880590"/>
            <a:ext cx="1936387" cy="200661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690501">
            <a:off x="17438639" y="7418650"/>
            <a:ext cx="2410762" cy="2498199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E4EDB33C-042A-4225-9266-E96D826FF135}"/>
              </a:ext>
            </a:extLst>
          </p:cNvPr>
          <p:cNvGrpSpPr/>
          <p:nvPr/>
        </p:nvGrpSpPr>
        <p:grpSpPr>
          <a:xfrm>
            <a:off x="2361856" y="999648"/>
            <a:ext cx="12995354" cy="7009643"/>
            <a:chOff x="0" y="-9525"/>
            <a:chExt cx="17327139" cy="9346187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CC829EE5-D786-4C11-BB63-A75AB3AEEF8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76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400" b="0" i="0" u="none" strike="noStrike" kern="1200" cap="none" spc="64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 Bold"/>
                  <a:ea typeface="+mn-ea"/>
                  <a:cs typeface="+mn-cs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02C22B05-AD70-4C8A-9CB5-6484634A280E}"/>
                </a:ext>
              </a:extLst>
            </p:cNvPr>
            <p:cNvSpPr txBox="1"/>
            <p:nvPr/>
          </p:nvSpPr>
          <p:spPr>
            <a:xfrm>
              <a:off x="0" y="2933202"/>
              <a:ext cx="17327139" cy="64034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pt-B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O entendimento contido no acórdão replica confusão criada pela própria legislação, ao equiparar indistintamente algumas entidades da administração pública indireta (i.e. sociedades de economia mista e empresas públicas) a entidades paraestatais.</a:t>
              </a:r>
            </a:p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lang="pt-BR" sz="2800" dirty="0">
                <a:solidFill>
                  <a:srgbClr val="04345C"/>
                </a:solidFill>
                <a:latin typeface="Glacial Indifference"/>
              </a:endParaRPr>
            </a:p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pt-B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No entanto, utilizando-se a definição de Bandeira de Mello e Di Pietro, as organizações sociais ainda devem ser qualificadas como paraestatais, já que exercem certas atividades de competência estatal, geralmente em colaboração com o próprio poder público.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135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9986250">
            <a:off x="-4102298" y="-524776"/>
            <a:ext cx="8880774" cy="92028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5375633">
            <a:off x="-489467" y="7372231"/>
            <a:ext cx="4693285" cy="486350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087273">
            <a:off x="16499100" y="4419465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4420793">
            <a:off x="10604897" y="-4495251"/>
            <a:ext cx="9951332" cy="1031226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457200" y="8972550"/>
            <a:ext cx="571500" cy="5715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078200" y="215265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2059948">
            <a:off x="16604155" y="-438298"/>
            <a:ext cx="2350917" cy="243618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3782951">
            <a:off x="1393662" y="8897625"/>
            <a:ext cx="1936387" cy="2006618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1052C82E-F121-4859-BE3E-24E8E4D07FF0}"/>
              </a:ext>
            </a:extLst>
          </p:cNvPr>
          <p:cNvGrpSpPr/>
          <p:nvPr/>
        </p:nvGrpSpPr>
        <p:grpSpPr>
          <a:xfrm>
            <a:off x="2361855" y="999648"/>
            <a:ext cx="12995355" cy="6506299"/>
            <a:chOff x="-1" y="-9525"/>
            <a:chExt cx="17327140" cy="8675070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868B3237-DB35-460B-88A8-139163BB3B3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76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400" b="0" i="0" u="none" strike="noStrike" kern="1200" cap="none" spc="640" normalizeH="0" baseline="0" noProof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 Bold"/>
                  <a:ea typeface="+mn-ea"/>
                  <a:cs typeface="+mn-cs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42B021CA-F9CA-4091-8FC0-C68708B2254F}"/>
                </a:ext>
              </a:extLst>
            </p:cNvPr>
            <p:cNvSpPr txBox="1"/>
            <p:nvPr/>
          </p:nvSpPr>
          <p:spPr>
            <a:xfrm>
              <a:off x="-1" y="1543933"/>
              <a:ext cx="17327139" cy="71216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pt-BR" sz="2799" b="0" i="0" u="none" strike="noStrike" kern="1200" cap="none" spc="0" normalizeH="0" baseline="0" noProof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Os funcionários e gestores de organizações sociais podem ser equiparados a funcionários públicos em quaisquer circunstâncias?</a:t>
              </a:r>
            </a:p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pt-BR" sz="2799" b="0" i="0" u="none" strike="noStrike" kern="1200" cap="none" spc="0" normalizeH="0" baseline="0" noProof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518919" marR="0" lvl="3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pt-BR" sz="2799" b="0" i="0" u="none" strike="noStrike" kern="1200" cap="none" spc="0" normalizeH="0" baseline="0" noProof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Críticas:</a:t>
              </a:r>
            </a:p>
            <a:p>
              <a:pPr marL="1518919" marR="0" lvl="3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pt-BR" sz="2799" b="0" i="0" u="none" strike="noStrike" kern="1200" cap="none" spc="0" normalizeH="0" baseline="0" noProof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976119" lvl="4" indent="-302260" algn="just">
                <a:lnSpc>
                  <a:spcPts val="4199"/>
                </a:lnSpc>
                <a:buFont typeface="Arial"/>
                <a:buChar char="•"/>
              </a:pPr>
              <a:r>
                <a:rPr kumimoji="0" lang="pt-BR" sz="2799" b="0" i="0" u="none" strike="noStrike" kern="1200" cap="none" spc="0" normalizeH="0" baseline="0" noProof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As entidades do terceiro setor podem praticar atividades privadas, ainda que este não seja sua atividade-fim;</a:t>
              </a:r>
            </a:p>
            <a:p>
              <a:pPr marL="1976119" lvl="4" indent="-302260" algn="just">
                <a:lnSpc>
                  <a:spcPts val="4199"/>
                </a:lnSpc>
                <a:buFont typeface="Arial"/>
                <a:buChar char="•"/>
              </a:pPr>
              <a:endParaRPr kumimoji="0" lang="pt-BR" sz="2799" b="0" i="0" u="none" strike="noStrike" kern="1200" cap="none" spc="0" normalizeH="0" baseline="0" noProof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976119" lvl="4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Os funcionários e gestores não praticam somente atividades afetas ao interesse público.</a:t>
              </a:r>
              <a:endParaRPr kumimoji="0" lang="pt-BR" sz="2799" b="0" i="0" u="none" strike="noStrike" kern="1200" cap="none" spc="0" normalizeH="0" baseline="0" noProof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073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4444223" y="5750572"/>
            <a:ext cx="5630153" cy="58343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3858459">
            <a:off x="11785864" y="-1420005"/>
            <a:ext cx="7958550" cy="824720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6938171">
            <a:off x="-2270898" y="4389359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653501" y="-3517467"/>
            <a:ext cx="8774102" cy="9092333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6078200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700" y="1028700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sp>
        <p:nvSpPr>
          <p:cNvPr id="12" name="TextBox 12"/>
          <p:cNvSpPr txBox="1"/>
          <p:nvPr/>
        </p:nvSpPr>
        <p:spPr>
          <a:xfrm>
            <a:off x="4857550" y="5609853"/>
            <a:ext cx="8572900" cy="481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marR="0" lvl="1" indent="-302260" algn="just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6284995">
            <a:off x="-870493" y="-880590"/>
            <a:ext cx="1936387" cy="200661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690501">
            <a:off x="17438639" y="7418650"/>
            <a:ext cx="2410762" cy="2498199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E4EDB33C-042A-4225-9266-E96D826FF135}"/>
              </a:ext>
            </a:extLst>
          </p:cNvPr>
          <p:cNvGrpSpPr/>
          <p:nvPr/>
        </p:nvGrpSpPr>
        <p:grpSpPr>
          <a:xfrm>
            <a:off x="2361856" y="999648"/>
            <a:ext cx="12995354" cy="8086861"/>
            <a:chOff x="0" y="-9525"/>
            <a:chExt cx="17327139" cy="10782477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CC829EE5-D786-4C11-BB63-A75AB3AEEF8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76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400" b="0" i="0" u="none" strike="noStrike" kern="1200" cap="none" spc="64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 Bold"/>
                  <a:ea typeface="+mn-ea"/>
                  <a:cs typeface="+mn-cs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02C22B05-AD70-4C8A-9CB5-6484634A280E}"/>
                </a:ext>
              </a:extLst>
            </p:cNvPr>
            <p:cNvSpPr txBox="1"/>
            <p:nvPr/>
          </p:nvSpPr>
          <p:spPr>
            <a:xfrm>
              <a:off x="0" y="2933202"/>
              <a:ext cx="17327139" cy="78397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Melhor seria defender que os funcionários e gestores de organizações sociais possam ser responsabilizados enquanto funcionários públicos somente:</a:t>
              </a:r>
            </a:p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4345C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673860" lvl="3" indent="-302260" algn="just">
                <a:lnSpc>
                  <a:spcPts val="4200"/>
                </a:lnSpc>
                <a:buFont typeface="Arial"/>
                <a:buChar char="•"/>
              </a:pPr>
              <a:r>
                <a:rPr kumimoji="0" lang="pt-B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Quando a entidade exercer atividade-fim típica do Estado; e</a:t>
              </a:r>
            </a:p>
            <a:p>
              <a:pPr marL="1673860" lvl="3" indent="-302260" algn="just">
                <a:lnSpc>
                  <a:spcPts val="4200"/>
                </a:lnSpc>
                <a:buFont typeface="Arial"/>
                <a:buChar char="•"/>
              </a:pPr>
              <a:endPara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4345C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673860" lvl="3" indent="-302260" algn="just">
                <a:lnSpc>
                  <a:spcPts val="4200"/>
                </a:lnSpc>
                <a:buFont typeface="Arial"/>
                <a:buChar char="•"/>
              </a:pPr>
              <a:r>
                <a:rPr kumimoji="0" lang="pt-B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Desde que </a:t>
              </a: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o </a:t>
              </a:r>
              <a:r>
                <a:rPr kumimoji="0" lang="pt-B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4345C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funcionário ou gestor tenha de fato tomado parte dessa atividade-fim de natureza pública.</a:t>
              </a:r>
            </a:p>
            <a:p>
              <a:pPr marL="1673860" lvl="3" indent="-302260" algn="just">
                <a:lnSpc>
                  <a:spcPts val="4200"/>
                </a:lnSpc>
                <a:buFont typeface="Arial"/>
                <a:buChar char="•"/>
              </a:pPr>
              <a:endPara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4345C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759460" marR="0" lvl="1" indent="-302260" algn="just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É preciso lembrar que o direito penal deve ser interpretado de forma restritiva, de modo que é vedado integrar definição do direito administrativo para ampliar as condições de penalização do réu.</a:t>
              </a:r>
              <a:endPara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rgbClr val="04345C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713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2747850" y="1675086"/>
            <a:ext cx="9022901" cy="93501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5400000">
            <a:off x="13615654" y="-2642814"/>
            <a:ext cx="5534692" cy="573543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710651" y="-2116072"/>
            <a:ext cx="8774102" cy="9092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896806">
            <a:off x="-1451748" y="4448377"/>
            <a:ext cx="6599197" cy="683854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8234702">
            <a:off x="1013423" y="-1136922"/>
            <a:ext cx="2628319" cy="2723647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1327134">
            <a:off x="16950340" y="6599166"/>
            <a:ext cx="1658546" cy="1718700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-152400" y="102870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4345C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687800" y="8686800"/>
            <a:ext cx="571500" cy="571500"/>
            <a:chOff x="0" y="0"/>
            <a:chExt cx="6350000" cy="6350000"/>
          </a:xfrm>
        </p:grpSpPr>
        <p:sp>
          <p:nvSpPr>
            <p:cNvPr id="11" name="Freeform 11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4345C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5209975" y="3665488"/>
            <a:ext cx="7868050" cy="2956024"/>
            <a:chOff x="0" y="0"/>
            <a:chExt cx="10490733" cy="3941366"/>
          </a:xfrm>
        </p:grpSpPr>
        <p:sp>
          <p:nvSpPr>
            <p:cNvPr id="13" name="TextBox 13"/>
            <p:cNvSpPr txBox="1"/>
            <p:nvPr/>
          </p:nvSpPr>
          <p:spPr>
            <a:xfrm>
              <a:off x="0" y="97631"/>
              <a:ext cx="10490733" cy="6346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74"/>
                </a:lnSpc>
              </a:pPr>
              <a:r>
                <a:rPr lang="en-US" sz="3145" spc="314">
                  <a:solidFill>
                    <a:srgbClr val="04345C"/>
                  </a:solidFill>
                  <a:latin typeface="Glacial Indifference Bold"/>
                </a:rPr>
                <a:t>TÓPICOS DA APRESENTAÇÃO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007666"/>
              <a:ext cx="10490733" cy="29337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9"/>
                </a:lnSpc>
              </a:pPr>
              <a:r>
                <a:rPr lang="en-US" sz="3000">
                  <a:solidFill>
                    <a:srgbClr val="04345C"/>
                  </a:solidFill>
                  <a:latin typeface="Glacial Indifference"/>
                </a:rPr>
                <a:t>Síntese do caso</a:t>
              </a:r>
            </a:p>
            <a:p>
              <a:pPr algn="ctr">
                <a:lnSpc>
                  <a:spcPts val="4499"/>
                </a:lnSpc>
              </a:pPr>
              <a:r>
                <a:rPr lang="en-US" sz="2999">
                  <a:solidFill>
                    <a:srgbClr val="04345C"/>
                  </a:solidFill>
                  <a:latin typeface="Glacial Indifference"/>
                </a:rPr>
                <a:t>Argumentos dos impetrantes</a:t>
              </a:r>
            </a:p>
            <a:p>
              <a:pPr algn="ctr">
                <a:lnSpc>
                  <a:spcPts val="4499"/>
                </a:lnSpc>
              </a:pPr>
              <a:r>
                <a:rPr lang="en-US" sz="2999">
                  <a:solidFill>
                    <a:srgbClr val="04345C"/>
                  </a:solidFill>
                  <a:latin typeface="Glacial Indifference"/>
                </a:rPr>
                <a:t>Argumentos da defesa</a:t>
              </a:r>
            </a:p>
            <a:p>
              <a:pPr algn="ctr">
                <a:lnSpc>
                  <a:spcPts val="4500"/>
                </a:lnSpc>
              </a:pPr>
              <a:r>
                <a:rPr lang="en-US" sz="2999">
                  <a:solidFill>
                    <a:srgbClr val="04345C"/>
                  </a:solidFill>
                  <a:latin typeface="Glacial Indifference"/>
                </a:rPr>
                <a:t>Análise da decisão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9986250">
            <a:off x="-4102298" y="-524776"/>
            <a:ext cx="8880774" cy="92028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5375633">
            <a:off x="-489467" y="7372231"/>
            <a:ext cx="4693285" cy="486350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087273">
            <a:off x="16499100" y="4419465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4420793">
            <a:off x="10604897" y="-4495251"/>
            <a:ext cx="9951332" cy="1031226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457200" y="8972550"/>
            <a:ext cx="571500" cy="5715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078200" y="215265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2694274" y="1754505"/>
            <a:ext cx="11733383" cy="6555313"/>
            <a:chOff x="0" y="0"/>
            <a:chExt cx="15644510" cy="8740418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9525"/>
              <a:ext cx="15644510" cy="13049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>
                  <a:solidFill>
                    <a:srgbClr val="6BD4CD"/>
                  </a:solidFill>
                  <a:latin typeface="Glacial Indifference Bold"/>
                </a:rPr>
                <a:t>SÍNTESE DO CASO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1637804"/>
              <a:ext cx="15644510" cy="69284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Instituto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Candango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Solidariedade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: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organização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social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nos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termos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do art. 19 da Lei nº 2.415/99;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Denúncia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presidente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instituição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por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desvio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recursos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públicos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Condenação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dirigente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à 8 (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oito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)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anos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e 4 (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quatro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) meses por crime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peculato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pela 1ª Vara Criminal de  Brasília/DF;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No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AREsp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nº 455.203/DF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houve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reenquadramento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pena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para 6 (seis)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anos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e 8 (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oito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) meses;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Inpetrado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HC 131.672/DF no STF,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em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que 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relatora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, Min. Rosa Weber,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regou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seguimento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e contra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essa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decisão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foi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interposto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agravo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regimental.</a:t>
              </a:r>
            </a:p>
          </p:txBody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2059948">
            <a:off x="16604155" y="-438298"/>
            <a:ext cx="2350917" cy="243618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3782951">
            <a:off x="1393662" y="8897625"/>
            <a:ext cx="1936387" cy="20066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4444223" y="5750572"/>
            <a:ext cx="5630153" cy="58343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3858459">
            <a:off x="11785864" y="-1420005"/>
            <a:ext cx="7958550" cy="824720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6938171">
            <a:off x="-2270898" y="4389359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653501" y="-3517467"/>
            <a:ext cx="8774102" cy="9092333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6078200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700" y="1028700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3432234" y="2624138"/>
            <a:ext cx="11578457" cy="4383613"/>
            <a:chOff x="0" y="0"/>
            <a:chExt cx="15437943" cy="5844818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9525"/>
              <a:ext cx="15437943" cy="26003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 dirty="0">
                  <a:solidFill>
                    <a:srgbClr val="04345C"/>
                  </a:solidFill>
                  <a:latin typeface="Glacial Indifference Bold"/>
                </a:rPr>
                <a:t>ARGUMENTOS DOS IMPETRANTES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2933204"/>
              <a:ext cx="15437943" cy="27374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Pretensão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principal: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declaração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nulidade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da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sentença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condenatória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e,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consequentemente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,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declaração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absolvição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do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paciente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ou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a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desclassificação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do crime de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peculato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para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apropriação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04345C"/>
                  </a:solidFill>
                  <a:latin typeface="Glacial Indifference"/>
                </a:rPr>
                <a:t>indébito</a:t>
              </a:r>
              <a:r>
                <a:rPr lang="en-US" sz="2800" dirty="0">
                  <a:solidFill>
                    <a:srgbClr val="04345C"/>
                  </a:solidFill>
                  <a:latin typeface="Glacial Indifference"/>
                </a:rPr>
                <a:t>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799" dirty="0" err="1">
                  <a:solidFill>
                    <a:srgbClr val="04345C"/>
                  </a:solidFill>
                  <a:latin typeface="Glacial Indifference"/>
                </a:rPr>
                <a:t>Pretenção</a:t>
              </a:r>
              <a:r>
                <a:rPr lang="en-US" sz="2799" dirty="0">
                  <a:solidFill>
                    <a:srgbClr val="04345C"/>
                  </a:solidFill>
                  <a:latin typeface="Glacial Indifference"/>
                </a:rPr>
                <a:t> da </a:t>
              </a:r>
              <a:r>
                <a:rPr lang="en-US" sz="2799" dirty="0" err="1">
                  <a:solidFill>
                    <a:srgbClr val="04345C"/>
                  </a:solidFill>
                  <a:latin typeface="Glacial Indifference"/>
                </a:rPr>
                <a:t>liminar</a:t>
              </a:r>
              <a:r>
                <a:rPr lang="en-US" sz="2799" dirty="0">
                  <a:solidFill>
                    <a:srgbClr val="04345C"/>
                  </a:solidFill>
                  <a:latin typeface="Glacial Indifference"/>
                </a:rPr>
                <a:t>: </a:t>
              </a:r>
              <a:r>
                <a:rPr lang="en-US" sz="2799" dirty="0" err="1">
                  <a:solidFill>
                    <a:srgbClr val="04345C"/>
                  </a:solidFill>
                  <a:latin typeface="Glacial Indifference"/>
                </a:rPr>
                <a:t>suspensão</a:t>
              </a:r>
              <a:r>
                <a:rPr lang="en-US" sz="2799" dirty="0">
                  <a:solidFill>
                    <a:srgbClr val="04345C"/>
                  </a:solidFill>
                  <a:latin typeface="Glacial Indifference"/>
                </a:rPr>
                <a:t> da </a:t>
              </a:r>
              <a:r>
                <a:rPr lang="en-US" sz="2799" dirty="0" err="1">
                  <a:solidFill>
                    <a:srgbClr val="04345C"/>
                  </a:solidFill>
                  <a:latin typeface="Glacial Indifference"/>
                </a:rPr>
                <a:t>ação</a:t>
              </a:r>
              <a:r>
                <a:rPr lang="en-US" sz="2799" dirty="0">
                  <a:solidFill>
                    <a:srgbClr val="04345C"/>
                  </a:solidFill>
                  <a:latin typeface="Glacial Indifference"/>
                </a:rPr>
                <a:t> penal.</a:t>
              </a:r>
            </a:p>
          </p:txBody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6284995">
            <a:off x="-870493" y="-880590"/>
            <a:ext cx="1936387" cy="200661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690501">
            <a:off x="17438639" y="7418650"/>
            <a:ext cx="2410762" cy="24981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9986250">
            <a:off x="-4102298" y="-524776"/>
            <a:ext cx="8880774" cy="92028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5375633">
            <a:off x="-489467" y="7372231"/>
            <a:ext cx="4693285" cy="486350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087273">
            <a:off x="16499100" y="4419465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4420793">
            <a:off x="10604897" y="-4495251"/>
            <a:ext cx="9951332" cy="1031226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457200" y="8972550"/>
            <a:ext cx="571500" cy="5715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078200" y="215265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2361856" y="1006792"/>
            <a:ext cx="12995354" cy="8050738"/>
            <a:chOff x="0" y="0"/>
            <a:chExt cx="17327139" cy="10734318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9525"/>
              <a:ext cx="17327139" cy="26003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 dirty="0">
                  <a:solidFill>
                    <a:srgbClr val="6BD4CD"/>
                  </a:solidFill>
                  <a:latin typeface="Glacial Indifference Bold"/>
                </a:rPr>
                <a:t>ARGUMENTOS DOS IMPETRANTES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2933204"/>
              <a:ext cx="17327139" cy="762698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Atipicidade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conduta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por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parte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dirigente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quanto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ao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crime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peculato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(arts. 312 e 327, §1º, CP), pois o Instituto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Candango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Solidariedade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não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se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enquadra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na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definição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entidade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paraestatal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nos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termos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do art. 84, §1º da Lei 8.666/93, logo, o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dirigente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não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pode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ser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equiparado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a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funcionário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800" dirty="0" err="1">
                  <a:solidFill>
                    <a:srgbClr val="6BD4CD"/>
                  </a:solidFill>
                  <a:latin typeface="Glacial Indifference"/>
                </a:rPr>
                <a:t>público</a:t>
              </a:r>
              <a:r>
                <a:rPr lang="en-US" sz="2800" dirty="0">
                  <a:solidFill>
                    <a:srgbClr val="6BD4CD"/>
                  </a:solidFill>
                  <a:latin typeface="Glacial Indifference"/>
                </a:rPr>
                <a:t>;</a:t>
              </a:r>
            </a:p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O art. 327, §1º é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norma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penal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em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branco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devendo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ser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complementada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interpretada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pelos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parâmetros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legais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;</a:t>
              </a:r>
            </a:p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O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dirigente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organização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social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não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é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funcionário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público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porque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a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instituição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não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presta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serviço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essencial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privativo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exclusivo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do Estado;</a:t>
              </a:r>
            </a:p>
            <a:p>
              <a:pPr marL="60452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Deficiência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na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fundamentação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da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decisão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que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condenou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o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paciente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à 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pena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multa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sem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apontar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elementos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acostados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nos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autos que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corroborassem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com a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determinação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carecendo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então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, de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fundamentação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(art. 93, IX, CF).</a:t>
              </a:r>
            </a:p>
          </p:txBody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2059948">
            <a:off x="16604155" y="-438298"/>
            <a:ext cx="2350917" cy="243618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3782951">
            <a:off x="1393662" y="8897625"/>
            <a:ext cx="1936387" cy="20066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4444223" y="5750572"/>
            <a:ext cx="5630153" cy="58343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3858459">
            <a:off x="11785864" y="-1420005"/>
            <a:ext cx="7958550" cy="824720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6938171">
            <a:off x="-2270898" y="4389359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653501" y="-3517467"/>
            <a:ext cx="8774102" cy="9092333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6078200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700" y="1028700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6284995">
            <a:off x="-870493" y="-880590"/>
            <a:ext cx="1936387" cy="200661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690501">
            <a:off x="17438639" y="7418650"/>
            <a:ext cx="2410762" cy="2498199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4F1F4C75-2011-444D-8A4A-D838DA965A67}"/>
              </a:ext>
            </a:extLst>
          </p:cNvPr>
          <p:cNvGrpSpPr/>
          <p:nvPr/>
        </p:nvGrpSpPr>
        <p:grpSpPr>
          <a:xfrm>
            <a:off x="2361856" y="999648"/>
            <a:ext cx="12995354" cy="7548251"/>
            <a:chOff x="0" y="-9525"/>
            <a:chExt cx="17327139" cy="10064333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4038AF6D-B169-4DFE-A76D-BF5FBB2BCEC3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 dirty="0">
                  <a:solidFill>
                    <a:srgbClr val="04345C"/>
                  </a:solidFill>
                  <a:latin typeface="Glacial Indifference Bold"/>
                </a:rPr>
                <a:t>ARGUMENTOS DO MPF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62527679-614B-4A96-9553-34E4FD9B675B}"/>
                </a:ext>
              </a:extLst>
            </p:cNvPr>
            <p:cNvSpPr txBox="1"/>
            <p:nvPr/>
          </p:nvSpPr>
          <p:spPr>
            <a:xfrm>
              <a:off x="0" y="2933202"/>
              <a:ext cx="17327139" cy="71216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Adequação do enquadramento de organizações sociais sob a definição de entidade paraestatal;</a:t>
              </a: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endParaRPr lang="pt-BR" sz="2800" dirty="0">
                <a:solidFill>
                  <a:srgbClr val="04345C"/>
                </a:solidFill>
                <a:latin typeface="Glacial Indifference"/>
              </a:endParaRP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A caracterização do Instituto Candango de Solidariedade como entidade paraestatal seria reforçada:</a:t>
              </a: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endParaRPr lang="pt-BR" sz="2800" dirty="0">
                <a:solidFill>
                  <a:srgbClr val="04345C"/>
                </a:solidFill>
                <a:latin typeface="Glacial Indifference"/>
              </a:endParaRPr>
            </a:p>
            <a:p>
              <a:pPr marL="1216660" lvl="2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04345C"/>
                  </a:solidFill>
                  <a:latin typeface="Glacial Indifference"/>
                </a:rPr>
                <a:t>Pela celebração de contratos de gestão com a administração pública estadual; e</a:t>
              </a:r>
            </a:p>
            <a:p>
              <a:pPr marL="1216660" lvl="2" indent="-302260" algn="just">
                <a:lnSpc>
                  <a:spcPts val="4200"/>
                </a:lnSpc>
                <a:buFont typeface="Arial"/>
                <a:buChar char="•"/>
              </a:pPr>
              <a:endParaRPr lang="pt-BR" sz="2799" dirty="0">
                <a:solidFill>
                  <a:srgbClr val="04345C"/>
                </a:solidFill>
                <a:latin typeface="Glacial Indifference"/>
              </a:endParaRPr>
            </a:p>
            <a:p>
              <a:pPr marL="1216660" lvl="2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04345C"/>
                  </a:solidFill>
                  <a:latin typeface="Glacial Indifference"/>
                </a:rPr>
                <a:t>Pelo exercício de atividades típicas da administração direta.</a:t>
              </a:r>
              <a:endParaRPr lang="pt-BR" sz="2799" dirty="0">
                <a:solidFill>
                  <a:srgbClr val="6BD4CD"/>
                </a:solidFill>
                <a:latin typeface="Glacial Indifference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9986250">
            <a:off x="-4102298" y="-524776"/>
            <a:ext cx="8880774" cy="92028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5375633">
            <a:off x="-489467" y="7372231"/>
            <a:ext cx="4693285" cy="486350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087273">
            <a:off x="16499100" y="4419465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4420793">
            <a:off x="10604897" y="-4495251"/>
            <a:ext cx="9951332" cy="1031226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457200" y="8972550"/>
            <a:ext cx="571500" cy="5715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078200" y="215265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2059948">
            <a:off x="16604155" y="-438298"/>
            <a:ext cx="2350917" cy="243618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3782951">
            <a:off x="1393662" y="8897625"/>
            <a:ext cx="1936387" cy="2006618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1052C82E-F121-4859-BE3E-24E8E4D07FF0}"/>
              </a:ext>
            </a:extLst>
          </p:cNvPr>
          <p:cNvGrpSpPr/>
          <p:nvPr/>
        </p:nvGrpSpPr>
        <p:grpSpPr>
          <a:xfrm>
            <a:off x="2361855" y="999648"/>
            <a:ext cx="12995355" cy="8356127"/>
            <a:chOff x="-1" y="-9525"/>
            <a:chExt cx="17327140" cy="11141505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868B3237-DB35-460B-88A8-139163BB3B3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 dirty="0">
                  <a:solidFill>
                    <a:srgbClr val="6BD4CD"/>
                  </a:solidFill>
                  <a:latin typeface="Glacial Indifference Bold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42B021CA-F9CA-4091-8FC0-C68708B2254F}"/>
                </a:ext>
              </a:extLst>
            </p:cNvPr>
            <p:cNvSpPr txBox="1"/>
            <p:nvPr/>
          </p:nvSpPr>
          <p:spPr>
            <a:xfrm>
              <a:off x="-1" y="1855934"/>
              <a:ext cx="17327139" cy="927604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O STF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recorre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ao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critério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de “</a:t>
              </a: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existência de controle administrativo”, para definir as entidades paraestatais. Tal controle, na perspectiva do tribunal, poderia se manifestar:</a:t>
              </a:r>
            </a:p>
            <a:p>
              <a:pPr marL="1518919" lvl="3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por meio da subordinação hierárquica;</a:t>
              </a:r>
            </a:p>
            <a:p>
              <a:pPr marL="1518919" lvl="3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mediante supervisão financeira; ou</a:t>
              </a:r>
            </a:p>
            <a:p>
              <a:pPr marL="1518919" lvl="3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controle finalístico.</a:t>
              </a:r>
              <a:endParaRPr lang="en-US" sz="2799" dirty="0">
                <a:solidFill>
                  <a:srgbClr val="6BD4CD"/>
                </a:solidFill>
                <a:latin typeface="Glacial Indifference"/>
              </a:endParaRPr>
            </a:p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endParaRPr lang="en-US" sz="2799" dirty="0">
                <a:solidFill>
                  <a:srgbClr val="6BD4CD"/>
                </a:solidFill>
                <a:latin typeface="Glacial Indifference"/>
              </a:endParaRPr>
            </a:p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O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entendimento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acima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decorre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da </a:t>
              </a:r>
              <a:r>
                <a:rPr lang="en-US" sz="2799" dirty="0" err="1">
                  <a:solidFill>
                    <a:srgbClr val="6BD4CD"/>
                  </a:solidFill>
                  <a:latin typeface="Glacial Indifference"/>
                </a:rPr>
                <a:t>redação</a:t>
              </a: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 do art. 84, §1º, da Lei 8.666/93:</a:t>
              </a:r>
            </a:p>
            <a:p>
              <a:pPr marL="604519" lvl="1" indent="-302260" algn="just">
                <a:lnSpc>
                  <a:spcPts val="4199"/>
                </a:lnSpc>
                <a:buFont typeface="Arial"/>
                <a:buChar char="•"/>
              </a:pPr>
              <a:endParaRPr lang="en-US" sz="2799" dirty="0">
                <a:solidFill>
                  <a:srgbClr val="6BD4CD"/>
                </a:solidFill>
                <a:latin typeface="Glacial Indifference"/>
              </a:endParaRPr>
            </a:p>
            <a:p>
              <a:pPr marL="1216659" lvl="3" algn="just">
                <a:lnSpc>
                  <a:spcPts val="4199"/>
                </a:lnSpc>
              </a:pPr>
              <a:r>
                <a:rPr lang="en-US" sz="2799" dirty="0">
                  <a:solidFill>
                    <a:srgbClr val="6BD4CD"/>
                  </a:solidFill>
                  <a:latin typeface="Glacial Indifference"/>
                </a:rPr>
                <a:t>“</a:t>
              </a: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Equipara-se a servidor público, para os fins desta Lei, quem exerce cargo, emprego ou função em entidade paraestatal</a:t>
              </a:r>
              <a:r>
                <a:rPr lang="pt-BR" sz="2799" u="sng" dirty="0">
                  <a:solidFill>
                    <a:srgbClr val="6BD4CD"/>
                  </a:solidFill>
                  <a:latin typeface="Glacial Indifference"/>
                </a:rPr>
                <a:t>, assim consideradas, além das fundações, empresas públicas e sociedades de economia mista, as demais entidades sob controle, direto ou indireto, do Poder Público</a:t>
              </a: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”.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>
            <a:off x="14444223" y="5750572"/>
            <a:ext cx="5630153" cy="583435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3858459">
            <a:off x="11785864" y="-1420005"/>
            <a:ext cx="7958550" cy="824720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6938171">
            <a:off x="-2270898" y="4389359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9999"/>
          </a:blip>
          <a:srcRect/>
          <a:stretch>
            <a:fillRect/>
          </a:stretch>
        </p:blipFill>
        <p:spPr>
          <a:xfrm rot="-9653010">
            <a:off x="-2653501" y="-3517467"/>
            <a:ext cx="8774102" cy="9092333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6078200" y="9258300"/>
            <a:ext cx="1181100" cy="11811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28700" y="1028700"/>
            <a:ext cx="571500" cy="5715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E2EDF1"/>
            </a:solidFill>
          </p:spPr>
        </p:sp>
      </p:grpSp>
      <p:sp>
        <p:nvSpPr>
          <p:cNvPr id="12" name="TextBox 12"/>
          <p:cNvSpPr txBox="1"/>
          <p:nvPr/>
        </p:nvSpPr>
        <p:spPr>
          <a:xfrm>
            <a:off x="4857550" y="5609853"/>
            <a:ext cx="8572900" cy="4814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 algn="just">
              <a:lnSpc>
                <a:spcPts val="4200"/>
              </a:lnSpc>
              <a:buFont typeface="Arial"/>
              <a:buChar char="•"/>
            </a:pPr>
            <a:endParaRPr/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-6284995">
            <a:off x="-870493" y="-880590"/>
            <a:ext cx="1936387" cy="2006618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690501">
            <a:off x="17438639" y="7418650"/>
            <a:ext cx="2410762" cy="2498199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E4EDB33C-042A-4225-9266-E96D826FF135}"/>
              </a:ext>
            </a:extLst>
          </p:cNvPr>
          <p:cNvGrpSpPr/>
          <p:nvPr/>
        </p:nvGrpSpPr>
        <p:grpSpPr>
          <a:xfrm>
            <a:off x="2361856" y="999648"/>
            <a:ext cx="12995354" cy="7548252"/>
            <a:chOff x="0" y="-9525"/>
            <a:chExt cx="17327139" cy="10064332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CC829EE5-D786-4C11-BB63-A75AB3AEEF8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680"/>
                </a:lnSpc>
              </a:pPr>
              <a:r>
                <a:rPr lang="en-US" sz="6400" spc="640" dirty="0">
                  <a:solidFill>
                    <a:srgbClr val="04345C"/>
                  </a:solidFill>
                  <a:latin typeface="Glacial Indifference Bold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02C22B05-AD70-4C8A-9CB5-6484634A280E}"/>
                </a:ext>
              </a:extLst>
            </p:cNvPr>
            <p:cNvSpPr txBox="1"/>
            <p:nvPr/>
          </p:nvSpPr>
          <p:spPr>
            <a:xfrm>
              <a:off x="0" y="2933202"/>
              <a:ext cx="17327139" cy="71216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O entendimento expresso pelo STF contraria o entendimento doutrinário majoritário.</a:t>
              </a: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endParaRPr lang="pt-BR" sz="2800" dirty="0">
                <a:solidFill>
                  <a:srgbClr val="04345C"/>
                </a:solidFill>
                <a:latin typeface="Glacial Indifference"/>
              </a:endParaRP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Para Bandeira de Mello e Di Pietro, as entidades paraestatais são pessoas jurídicas de direito privado que exercem atividades sobre as quais o Estado detém competência compartilhada;</a:t>
              </a:r>
            </a:p>
            <a:p>
              <a:pPr marL="1673860" lvl="3" indent="-302260" algn="just">
                <a:lnSpc>
                  <a:spcPts val="4200"/>
                </a:lnSpc>
                <a:buFont typeface="Arial"/>
                <a:buChar char="•"/>
              </a:pPr>
              <a:endParaRPr lang="pt-BR" sz="2800" dirty="0">
                <a:solidFill>
                  <a:srgbClr val="04345C"/>
                </a:solidFill>
                <a:latin typeface="Glacial Indifference"/>
              </a:endParaRPr>
            </a:p>
            <a:p>
              <a:pPr marL="759460" lvl="1" indent="-302260" algn="just">
                <a:lnSpc>
                  <a:spcPts val="4200"/>
                </a:lnSpc>
                <a:buFont typeface="Arial"/>
                <a:buChar char="•"/>
              </a:pPr>
              <a:r>
                <a:rPr lang="pt-BR" sz="2800" dirty="0">
                  <a:solidFill>
                    <a:srgbClr val="04345C"/>
                  </a:solidFill>
                  <a:latin typeface="Glacial Indifference"/>
                </a:rPr>
                <a:t>Ao contrário das demais entidades do art. 84, §1º, da Lei 8.666/93 (i.e. fundações, empresas públicas e sociedades de economia mista), as paraestatais não são entes da administração pública indireta.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9986250">
            <a:off x="-4102298" y="-524776"/>
            <a:ext cx="8880774" cy="920287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5375633">
            <a:off x="-489467" y="7372231"/>
            <a:ext cx="4693285" cy="486350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6087273">
            <a:off x="16499100" y="4419465"/>
            <a:ext cx="6599197" cy="683854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alphaModFix amt="19999"/>
          </a:blip>
          <a:srcRect/>
          <a:stretch>
            <a:fillRect/>
          </a:stretch>
        </p:blipFill>
        <p:spPr>
          <a:xfrm rot="-4420793">
            <a:off x="10604897" y="-4495251"/>
            <a:ext cx="9951332" cy="10312261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457200" y="8972550"/>
            <a:ext cx="571500" cy="57150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078200" y="2152650"/>
            <a:ext cx="1181100" cy="118110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6BD4CD"/>
            </a:solidFill>
          </p:spPr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2059948">
            <a:off x="16604155" y="-438298"/>
            <a:ext cx="2350917" cy="243618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3782951">
            <a:off x="1393662" y="8897625"/>
            <a:ext cx="1936387" cy="2006618"/>
          </a:xfrm>
          <a:prstGeom prst="rect">
            <a:avLst/>
          </a:prstGeom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1052C82E-F121-4859-BE3E-24E8E4D07FF0}"/>
              </a:ext>
            </a:extLst>
          </p:cNvPr>
          <p:cNvGrpSpPr/>
          <p:nvPr/>
        </p:nvGrpSpPr>
        <p:grpSpPr>
          <a:xfrm>
            <a:off x="2361855" y="999648"/>
            <a:ext cx="12995355" cy="8660735"/>
            <a:chOff x="-1" y="-9525"/>
            <a:chExt cx="17327140" cy="11547650"/>
          </a:xfrm>
        </p:grpSpPr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868B3237-DB35-460B-88A8-139163BB3B32}"/>
                </a:ext>
              </a:extLst>
            </p:cNvPr>
            <p:cNvSpPr txBox="1"/>
            <p:nvPr/>
          </p:nvSpPr>
          <p:spPr>
            <a:xfrm>
              <a:off x="0" y="-9525"/>
              <a:ext cx="17327139" cy="12610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76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400" b="0" i="0" u="none" strike="noStrike" kern="1200" cap="none" spc="640" normalizeH="0" baseline="0" noProof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 Bold"/>
                  <a:ea typeface="+mn-ea"/>
                  <a:cs typeface="+mn-cs"/>
                </a:rPr>
                <a:t>ANÁLISE DA DECISÃO</a:t>
              </a:r>
            </a:p>
          </p:txBody>
        </p:sp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42B021CA-F9CA-4091-8FC0-C68708B2254F}"/>
                </a:ext>
              </a:extLst>
            </p:cNvPr>
            <p:cNvSpPr txBox="1"/>
            <p:nvPr/>
          </p:nvSpPr>
          <p:spPr>
            <a:xfrm>
              <a:off x="-1" y="1543933"/>
              <a:ext cx="17327139" cy="99941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Alguns autores (Moreira Neto e Hely Lopes) definem as entidades paraestatais como pessoas jurídicas de direito privado criadas por lei, da qual recebem delegação para o exercício de certas atividades.</a:t>
              </a:r>
            </a:p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lang="pt-BR" sz="2799" dirty="0">
                <a:solidFill>
                  <a:srgbClr val="6BD4CD"/>
                </a:solidFill>
                <a:latin typeface="Glacial Indifference"/>
              </a:endParaRPr>
            </a:p>
            <a:p>
              <a:pPr marL="1518919" lvl="3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Críticas: só podem ser objeto de delegação as atividades sobre as quais o Estado detenha competência privativa, e não sobre atividades que podem ser exercidas por agentes privados, paralelamente ao Estado, no cumprimento de dado interesse público.</a:t>
              </a:r>
            </a:p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en-US" sz="2799" b="0" i="0" u="none" strike="noStrike" kern="1200" cap="none" spc="0" normalizeH="0" baseline="0" noProof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pt-BR" sz="2799" b="0" i="0" u="none" strike="noStrike" kern="1200" cap="none" spc="0" normalizeH="0" baseline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Moreira Neto ainda cria a categoria de entidades </a:t>
              </a:r>
              <a:r>
                <a:rPr kumimoji="0" lang="pt-BR" sz="2799" b="0" i="0" u="none" strike="noStrike" kern="1200" cap="none" spc="0" normalizeH="0" baseline="0" dirty="0" err="1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extraestatais</a:t>
              </a:r>
              <a:r>
                <a:rPr kumimoji="0" lang="pt-BR" sz="2799" b="0" i="0" u="none" strike="noStrike" kern="1200" cap="none" spc="0" normalizeH="0" baseline="0" dirty="0">
                  <a:ln>
                    <a:noFill/>
                  </a:ln>
                  <a:solidFill>
                    <a:srgbClr val="6BD4CD"/>
                  </a:solidFill>
                  <a:effectLst/>
                  <a:uLnTx/>
                  <a:uFillTx/>
                  <a:latin typeface="Glacial Indifference"/>
                  <a:ea typeface="+mn-ea"/>
                  <a:cs typeface="+mn-cs"/>
                </a:rPr>
                <a:t> – isto é, pessoas jurídicas de direito privado que executam atividades de interesse público, através de parcerias com o Estado ou simples colaboração.</a:t>
              </a:r>
            </a:p>
            <a:p>
              <a:pPr marL="604519" marR="0" lvl="1" indent="-302260" algn="just" defTabSz="914400" rtl="0" eaLnBrk="1" fontAlgn="auto" latinLnBrk="0" hangingPunct="1">
                <a:lnSpc>
                  <a:spcPts val="41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pt-BR" sz="2799" b="0" i="0" u="none" strike="noStrike" kern="1200" cap="none" spc="0" normalizeH="0" baseline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  <a:p>
              <a:pPr marL="1518919" lvl="3" indent="-302260" algn="just">
                <a:lnSpc>
                  <a:spcPts val="4199"/>
                </a:lnSpc>
                <a:buFont typeface="Arial"/>
                <a:buChar char="•"/>
              </a:pPr>
              <a:r>
                <a:rPr lang="pt-BR" sz="2799" dirty="0">
                  <a:solidFill>
                    <a:srgbClr val="6BD4CD"/>
                  </a:solidFill>
                  <a:latin typeface="Glacial Indifference"/>
                </a:rPr>
                <a:t>Críticas: falta de previsão legal.</a:t>
              </a:r>
              <a:endParaRPr kumimoji="0" lang="pt-BR" sz="2799" b="0" i="0" u="none" strike="noStrike" kern="1200" cap="none" spc="0" normalizeH="0" baseline="0" dirty="0">
                <a:ln>
                  <a:noFill/>
                </a:ln>
                <a:solidFill>
                  <a:srgbClr val="6BD4CD"/>
                </a:solidFill>
                <a:effectLst/>
                <a:uLnTx/>
                <a:uFillTx/>
                <a:latin typeface="Glacial Indifference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136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960</Words>
  <Application>Microsoft Office PowerPoint</Application>
  <PresentationFormat>Custom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Glacial Indifference Bold</vt:lpstr>
      <vt:lpstr>Glacial Indifference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Verde Caos Visual Tecnologia Apresentação</dc:title>
  <dc:creator>Renata Bento de Vasconcelos</dc:creator>
  <cp:lastModifiedBy>André Fortunato</cp:lastModifiedBy>
  <cp:revision>7</cp:revision>
  <dcterms:created xsi:type="dcterms:W3CDTF">2006-08-16T00:00:00Z</dcterms:created>
  <dcterms:modified xsi:type="dcterms:W3CDTF">2020-09-28T20:24:41Z</dcterms:modified>
  <dc:identifier>DAEJGl-sMTc</dc:identifier>
</cp:coreProperties>
</file>