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9" r:id="rId22"/>
    <p:sldId id="276" r:id="rId23"/>
    <p:sldId id="277" r:id="rId24"/>
    <p:sldId id="280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2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34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8047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8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3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76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8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1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8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3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9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12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9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0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8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x_and_Repression_in_Savage_Society" TargetMode="External"/><Relationship Id="rId2" Type="http://schemas.openxmlformats.org/officeDocument/2006/relationships/hyperlink" Target="https://archive.org/details/crimecustominsav00mal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A_Diary_in_the_Strict_Sense_of_the_Term" TargetMode="External"/><Relationship Id="rId4" Type="http://schemas.openxmlformats.org/officeDocument/2006/relationships/hyperlink" Target="https://en.wikipedia.org/w/index.php?title=A_Scientific_Theory_of_Culture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K5lYPeAbDM&amp;t=11s" TargetMode="External"/><Relationship Id="rId2" Type="http://schemas.openxmlformats.org/officeDocument/2006/relationships/hyperlink" Target="https://www.youtube.com/watch?v=Qn_gLroH3bQ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10E1C-6435-4E04-BEBE-F50B3E0E27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Antropologia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1058C0-3284-4D12-A795-9E171E78AF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Cynthia Soares Carneiro</a:t>
            </a:r>
          </a:p>
        </p:txBody>
      </p:sp>
    </p:spTree>
    <p:extLst>
      <p:ext uri="{BB962C8B-B14F-4D97-AF65-F5344CB8AC3E}">
        <p14:creationId xmlns:p14="http://schemas.microsoft.com/office/powerpoint/2010/main" val="3347924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CD744-19F4-4C77-90F5-2EB1E2941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Culturalismo: obras de referência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46D59C-72E8-4B8A-8013-1189D6AC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/>
              <a:t>BOAS. (1911)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Mind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Primitive</a:t>
            </a:r>
            <a:r>
              <a:rPr lang="es-ES" dirty="0"/>
              <a:t> Man.</a:t>
            </a:r>
          </a:p>
          <a:p>
            <a:r>
              <a:rPr lang="es-ES" dirty="0"/>
              <a:t>BOAS. (1928) </a:t>
            </a:r>
            <a:r>
              <a:rPr lang="es-ES" dirty="0" err="1"/>
              <a:t>Anthropology</a:t>
            </a:r>
            <a:r>
              <a:rPr lang="es-ES" dirty="0"/>
              <a:t> and Modern </a:t>
            </a:r>
            <a:r>
              <a:rPr lang="es-ES" dirty="0" err="1"/>
              <a:t>Life</a:t>
            </a:r>
            <a:r>
              <a:rPr lang="es-ES" dirty="0"/>
              <a:t>. </a:t>
            </a:r>
          </a:p>
          <a:p>
            <a:r>
              <a:rPr lang="es-ES" dirty="0"/>
              <a:t>BOAS. (1940) </a:t>
            </a:r>
            <a:r>
              <a:rPr lang="es-ES" dirty="0" err="1"/>
              <a:t>Race</a:t>
            </a:r>
            <a:r>
              <a:rPr lang="es-ES" dirty="0"/>
              <a:t>, </a:t>
            </a:r>
            <a:r>
              <a:rPr lang="es-ES" dirty="0" err="1"/>
              <a:t>Language</a:t>
            </a:r>
            <a:r>
              <a:rPr lang="es-ES" dirty="0"/>
              <a:t>, and Culture. </a:t>
            </a:r>
          </a:p>
          <a:p>
            <a:r>
              <a:rPr lang="es-ES" dirty="0"/>
              <a:t>BOAS. (1947) El Arte Primitivo.</a:t>
            </a:r>
          </a:p>
          <a:p>
            <a:endParaRPr lang="es-ES" dirty="0"/>
          </a:p>
          <a:p>
            <a:r>
              <a:rPr lang="en-US" dirty="0"/>
              <a:t>Malinowski, B. (1913). The family among the Australian Aborigines: a sociological study. London: University of London Press.</a:t>
            </a:r>
          </a:p>
          <a:p>
            <a:r>
              <a:rPr lang="en-US" dirty="0"/>
              <a:t>Malinowski, B. (1922). Argonauts of the Western Pacific: An account of native enterprise and adventure in the Archipelagoes of Melanesian New Guinea.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</a:rPr>
              <a:t>Malinowski, B. (1926). </a:t>
            </a:r>
            <a:r>
              <a:rPr lang="pt-BR" strike="noStrike" dirty="0"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Crime </a:t>
            </a:r>
            <a:r>
              <a:rPr lang="pt-BR" strike="noStrike" dirty="0" err="1"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pt-BR" strike="noStrike" dirty="0"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strike="noStrike" dirty="0" err="1"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custom</a:t>
            </a:r>
            <a:r>
              <a:rPr lang="pt-BR" strike="noStrike" dirty="0"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</a:t>
            </a:r>
            <a:r>
              <a:rPr lang="pt-BR" strike="noStrike" dirty="0" err="1"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savage</a:t>
            </a:r>
            <a:r>
              <a:rPr lang="pt-BR" strike="noStrike" dirty="0"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strike="noStrike" dirty="0" err="1"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society</a:t>
            </a:r>
            <a:r>
              <a:rPr lang="pt-BR" dirty="0">
                <a:latin typeface="Arial" panose="020B0604020202020204" pitchFamily="34" charset="0"/>
              </a:rPr>
              <a:t>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</a:rPr>
              <a:t>Malinowski, B. (1927). </a:t>
            </a:r>
            <a:r>
              <a:rPr lang="pt-BR" strike="noStrike" dirty="0">
                <a:latin typeface="Arial" panose="020B0604020202020204" pitchFamily="34" charset="0"/>
                <a:hlinkClick r:id="rId3" tooltip="Sex and Repression in Savage Socie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Sex </a:t>
            </a:r>
            <a:r>
              <a:rPr lang="pt-BR" strike="noStrike" dirty="0" err="1">
                <a:latin typeface="Arial" panose="020B0604020202020204" pitchFamily="34" charset="0"/>
                <a:hlinkClick r:id="rId3" tooltip="Sex and Repression in Savage Socie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pt-BR" strike="noStrike" dirty="0">
                <a:latin typeface="Arial" panose="020B0604020202020204" pitchFamily="34" charset="0"/>
                <a:hlinkClick r:id="rId3" tooltip="Sex and Repression in Savage Socie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strike="noStrike" dirty="0" err="1">
                <a:latin typeface="Arial" panose="020B0604020202020204" pitchFamily="34" charset="0"/>
                <a:hlinkClick r:id="rId3" tooltip="Sex and Repression in Savage Socie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Repression</a:t>
            </a:r>
            <a:r>
              <a:rPr lang="pt-BR" strike="noStrike" dirty="0">
                <a:latin typeface="Arial" panose="020B0604020202020204" pitchFamily="34" charset="0"/>
                <a:hlinkClick r:id="rId3" tooltip="Sex and Repression in Savage Socie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</a:t>
            </a:r>
            <a:r>
              <a:rPr lang="pt-BR" strike="noStrike" dirty="0" err="1">
                <a:latin typeface="Arial" panose="020B0604020202020204" pitchFamily="34" charset="0"/>
                <a:hlinkClick r:id="rId3" tooltip="Sex and Repression in Savage Socie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Savage</a:t>
            </a:r>
            <a:r>
              <a:rPr lang="pt-BR" strike="noStrike" dirty="0">
                <a:latin typeface="Arial" panose="020B0604020202020204" pitchFamily="34" charset="0"/>
                <a:hlinkClick r:id="rId3" tooltip="Sex and Repression in Savage Socie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Society</a:t>
            </a:r>
            <a:r>
              <a:rPr lang="pt-BR" dirty="0">
                <a:latin typeface="Arial" panose="020B0604020202020204" pitchFamily="34" charset="0"/>
              </a:rPr>
              <a:t>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</a:rPr>
              <a:t>Malinowski, B.; H. Ellis (1929). The Sexual Life </a:t>
            </a:r>
            <a:r>
              <a:rPr lang="pt-BR" dirty="0" err="1">
                <a:latin typeface="Arial" panose="020B0604020202020204" pitchFamily="34" charset="0"/>
              </a:rPr>
              <a:t>of</a:t>
            </a:r>
            <a:r>
              <a:rPr lang="pt-BR" dirty="0">
                <a:latin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</a:rPr>
              <a:t>Savages</a:t>
            </a:r>
            <a:r>
              <a:rPr lang="pt-BR" dirty="0">
                <a:latin typeface="Arial" panose="020B0604020202020204" pitchFamily="34" charset="0"/>
              </a:rPr>
              <a:t> in North-Western </a:t>
            </a:r>
            <a:r>
              <a:rPr lang="pt-BR" dirty="0" err="1">
                <a:latin typeface="Arial" panose="020B0604020202020204" pitchFamily="34" charset="0"/>
              </a:rPr>
              <a:t>Melanesia</a:t>
            </a:r>
            <a:r>
              <a:rPr lang="pt-BR" dirty="0">
                <a:latin typeface="Arial" panose="020B0604020202020204" pitchFamily="34" charset="0"/>
              </a:rPr>
              <a:t>. </a:t>
            </a:r>
            <a:r>
              <a:rPr lang="pt-BR" dirty="0" err="1">
                <a:latin typeface="Arial" panose="020B0604020202020204" pitchFamily="34" charset="0"/>
              </a:rPr>
              <a:t>An</a:t>
            </a:r>
            <a:r>
              <a:rPr lang="pt-BR" dirty="0">
                <a:latin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</a:rPr>
              <a:t>Ethnographic</a:t>
            </a:r>
            <a:r>
              <a:rPr lang="pt-BR" dirty="0">
                <a:latin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</a:rPr>
              <a:t>Account</a:t>
            </a:r>
            <a:r>
              <a:rPr lang="pt-BR" dirty="0">
                <a:latin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</a:rPr>
              <a:t>of</a:t>
            </a:r>
            <a:r>
              <a:rPr lang="pt-BR" dirty="0">
                <a:latin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</a:rPr>
              <a:t>Courtship</a:t>
            </a:r>
            <a:r>
              <a:rPr lang="pt-BR" dirty="0">
                <a:latin typeface="Arial" panose="020B0604020202020204" pitchFamily="34" charset="0"/>
              </a:rPr>
              <a:t>, </a:t>
            </a:r>
            <a:r>
              <a:rPr lang="pt-BR" dirty="0" err="1">
                <a:latin typeface="Arial" panose="020B0604020202020204" pitchFamily="34" charset="0"/>
              </a:rPr>
              <a:t>Marriage</a:t>
            </a:r>
            <a:r>
              <a:rPr lang="pt-BR" dirty="0">
                <a:latin typeface="Arial" panose="020B0604020202020204" pitchFamily="34" charset="0"/>
              </a:rPr>
              <a:t>, </a:t>
            </a:r>
            <a:r>
              <a:rPr lang="pt-BR" dirty="0" err="1">
                <a:latin typeface="Arial" panose="020B0604020202020204" pitchFamily="34" charset="0"/>
              </a:rPr>
              <a:t>and</a:t>
            </a:r>
            <a:r>
              <a:rPr lang="pt-BR" dirty="0">
                <a:latin typeface="Arial" panose="020B0604020202020204" pitchFamily="34" charset="0"/>
              </a:rPr>
              <a:t> Family Life </a:t>
            </a:r>
            <a:r>
              <a:rPr lang="pt-BR" dirty="0" err="1">
                <a:latin typeface="Arial" panose="020B0604020202020204" pitchFamily="34" charset="0"/>
              </a:rPr>
              <a:t>Among</a:t>
            </a:r>
            <a:r>
              <a:rPr lang="pt-BR" dirty="0">
                <a:latin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</a:rPr>
              <a:t>the</a:t>
            </a:r>
            <a:r>
              <a:rPr lang="pt-BR" dirty="0">
                <a:latin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</a:rPr>
              <a:t>Natives</a:t>
            </a:r>
            <a:r>
              <a:rPr lang="pt-BR" dirty="0">
                <a:latin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</a:rPr>
              <a:t>of</a:t>
            </a:r>
            <a:r>
              <a:rPr lang="pt-BR" dirty="0">
                <a:latin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</a:rPr>
              <a:t>the</a:t>
            </a:r>
            <a:r>
              <a:rPr lang="pt-BR" dirty="0">
                <a:latin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</a:rPr>
              <a:t>Trobriand</a:t>
            </a:r>
            <a:r>
              <a:rPr lang="pt-BR" dirty="0">
                <a:latin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</a:rPr>
              <a:t>Islands</a:t>
            </a:r>
            <a:r>
              <a:rPr lang="pt-BR" dirty="0">
                <a:latin typeface="Arial" panose="020B0604020202020204" pitchFamily="34" charset="0"/>
              </a:rPr>
              <a:t>, British New </a:t>
            </a:r>
            <a:r>
              <a:rPr lang="pt-BR" dirty="0" err="1">
                <a:latin typeface="Arial" panose="020B0604020202020204" pitchFamily="34" charset="0"/>
              </a:rPr>
              <a:t>Guinea</a:t>
            </a:r>
            <a:r>
              <a:rPr lang="pt-BR" dirty="0">
                <a:latin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</a:rPr>
              <a:t>Malinowski, B. (1944). </a:t>
            </a:r>
            <a:r>
              <a:rPr lang="pt-BR" strike="noStrike" dirty="0">
                <a:latin typeface="Arial" panose="020B0604020202020204" pitchFamily="34" charset="0"/>
                <a:hlinkClick r:id="rId4" tooltip="A Scientific Theory of Culture (page does not exis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</a:t>
            </a:r>
            <a:r>
              <a:rPr lang="pt-BR" strike="noStrike" dirty="0" err="1">
                <a:latin typeface="Arial" panose="020B0604020202020204" pitchFamily="34" charset="0"/>
                <a:hlinkClick r:id="rId4" tooltip="A Scientific Theory of Culture (page does not exis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Scientific</a:t>
            </a:r>
            <a:r>
              <a:rPr lang="pt-BR" strike="noStrike" dirty="0">
                <a:latin typeface="Arial" panose="020B0604020202020204" pitchFamily="34" charset="0"/>
                <a:hlinkClick r:id="rId4" tooltip="A Scientific Theory of Culture (page does not exis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strike="noStrike" dirty="0" err="1">
                <a:latin typeface="Arial" panose="020B0604020202020204" pitchFamily="34" charset="0"/>
                <a:hlinkClick r:id="rId4" tooltip="A Scientific Theory of Culture (page does not exis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Theory</a:t>
            </a:r>
            <a:r>
              <a:rPr lang="pt-BR" strike="noStrike" dirty="0">
                <a:latin typeface="Arial" panose="020B0604020202020204" pitchFamily="34" charset="0"/>
                <a:hlinkClick r:id="rId4" tooltip="A Scientific Theory of Culture (page does not exis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strike="noStrike" dirty="0" err="1">
                <a:latin typeface="Arial" panose="020B0604020202020204" pitchFamily="34" charset="0"/>
                <a:hlinkClick r:id="rId4" tooltip="A Scientific Theory of Culture (page does not exis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lang="pt-BR" strike="noStrike" dirty="0">
                <a:latin typeface="Arial" panose="020B0604020202020204" pitchFamily="34" charset="0"/>
                <a:hlinkClick r:id="rId4" tooltip="A Scientific Theory of Culture (page does not exis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strike="noStrike" dirty="0" err="1">
                <a:latin typeface="Arial" panose="020B0604020202020204" pitchFamily="34" charset="0"/>
                <a:hlinkClick r:id="rId4" tooltip="A Scientific Theory of Culture (page does not exis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Culture</a:t>
            </a:r>
            <a:r>
              <a:rPr lang="pt-BR" strike="noStrike" dirty="0">
                <a:latin typeface="Arial" panose="020B0604020202020204" pitchFamily="34" charset="0"/>
                <a:hlinkClick r:id="rId4" tooltip="A Scientific Theory of Culture (page does not exis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strike="noStrike" dirty="0" err="1">
                <a:latin typeface="Arial" panose="020B0604020202020204" pitchFamily="34" charset="0"/>
                <a:hlinkClick r:id="rId4" tooltip="A Scientific Theory of Culture (page does not exis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pt-BR" strike="noStrike" dirty="0">
                <a:latin typeface="Arial" panose="020B0604020202020204" pitchFamily="34" charset="0"/>
                <a:hlinkClick r:id="rId4" tooltip="A Scientific Theory of Culture (page does not exis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strike="noStrike" dirty="0" err="1">
                <a:latin typeface="Arial" panose="020B0604020202020204" pitchFamily="34" charset="0"/>
                <a:hlinkClick r:id="rId4" tooltip="A Scientific Theory of Culture (page does not exis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Others</a:t>
            </a:r>
            <a:r>
              <a:rPr lang="pt-BR" strike="noStrike" dirty="0">
                <a:latin typeface="Arial" panose="020B0604020202020204" pitchFamily="34" charset="0"/>
                <a:hlinkClick r:id="rId4" tooltip="A Scientific Theory of Culture (page does not exis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strike="noStrike" dirty="0" err="1">
                <a:latin typeface="Arial" panose="020B0604020202020204" pitchFamily="34" charset="0"/>
                <a:hlinkClick r:id="rId4" tooltip="A Scientific Theory of Culture (page does not exis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Essays</a:t>
            </a:r>
            <a:r>
              <a:rPr lang="pt-BR" dirty="0">
                <a:latin typeface="Arial" panose="020B0604020202020204" pitchFamily="34" charset="0"/>
              </a:rPr>
              <a:t>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</a:rPr>
              <a:t>Malinowski, B. (1947). </a:t>
            </a:r>
            <a:r>
              <a:rPr lang="pt-BR" dirty="0" err="1">
                <a:latin typeface="Arial" panose="020B0604020202020204" pitchFamily="34" charset="0"/>
              </a:rPr>
              <a:t>Freedom</a:t>
            </a:r>
            <a:r>
              <a:rPr lang="pt-BR" dirty="0">
                <a:latin typeface="Arial" panose="020B0604020202020204" pitchFamily="34" charset="0"/>
              </a:rPr>
              <a:t> &amp; </a:t>
            </a:r>
            <a:r>
              <a:rPr lang="pt-BR" dirty="0" err="1">
                <a:latin typeface="Arial" panose="020B0604020202020204" pitchFamily="34" charset="0"/>
              </a:rPr>
              <a:t>Civilization</a:t>
            </a:r>
            <a:r>
              <a:rPr lang="pt-BR" dirty="0">
                <a:latin typeface="Arial" panose="020B0604020202020204" pitchFamily="34" charset="0"/>
              </a:rPr>
              <a:t>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Malinowski, </a:t>
            </a:r>
            <a:r>
              <a:rPr lang="en-US" i="0" dirty="0">
                <a:latin typeface="Arial" panose="020B0604020202020204" pitchFamily="34" charset="0"/>
              </a:rPr>
              <a:t>B. (1967). </a:t>
            </a:r>
            <a:r>
              <a:rPr lang="en-US" i="1" strike="noStrike" dirty="0">
                <a:latin typeface="Arial" panose="020B0604020202020204" pitchFamily="34" charset="0"/>
                <a:hlinkClick r:id="rId5" tooltip="A Diary in the Strict Sense of the Ter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Diary in the Strict Sense of the Term</a:t>
            </a:r>
            <a:r>
              <a:rPr lang="en-US" i="0" dirty="0">
                <a:effectLst/>
                <a:latin typeface="Arial" panose="020B0604020202020204" pitchFamily="34" charset="0"/>
              </a:rPr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2600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2EC6F-E3DB-48A7-A7FE-3DA4A991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Culturalismo: síntese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9329A7-3929-461C-A4DD-8ECF0E991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Particularismo Histórico </a:t>
            </a:r>
          </a:p>
          <a:p>
            <a:r>
              <a:rPr lang="pt-BR" dirty="0"/>
              <a:t>culturas são particulares e incomparáveis, </a:t>
            </a:r>
          </a:p>
          <a:p>
            <a:r>
              <a:rPr lang="pt-BR" dirty="0"/>
              <a:t>cada sociedade se vê como o centro do universo, </a:t>
            </a:r>
          </a:p>
          <a:p>
            <a:r>
              <a:rPr lang="pt-BR" dirty="0"/>
              <a:t>ruptura com o Evolucionismo </a:t>
            </a:r>
          </a:p>
          <a:p>
            <a:r>
              <a:rPr lang="pt-BR" dirty="0"/>
              <a:t>não há níveis de desenvolvimento, mas particularidades históricas </a:t>
            </a:r>
          </a:p>
          <a:p>
            <a:r>
              <a:rPr lang="pt-BR" dirty="0"/>
              <a:t>A humanidade cria culturas diferentes, produz diversidades</a:t>
            </a:r>
          </a:p>
          <a:p>
            <a:r>
              <a:rPr lang="pt-BR" dirty="0"/>
              <a:t>Necessidade de apreensão da realidade (Boas)</a:t>
            </a:r>
          </a:p>
          <a:p>
            <a:r>
              <a:rPr lang="pt-BR" dirty="0"/>
              <a:t>Para o conhecimento “do outro” é necessário ir a campo</a:t>
            </a:r>
          </a:p>
          <a:p>
            <a:r>
              <a:rPr lang="pt-BR" dirty="0"/>
              <a:t>Desenvolvimento e sistematização de métodos e técnicas de observação e análise (etnografia)(</a:t>
            </a:r>
            <a:r>
              <a:rPr lang="pt-BR" i="1" dirty="0"/>
              <a:t>Argonautas do Pacífico)</a:t>
            </a:r>
          </a:p>
        </p:txBody>
      </p:sp>
    </p:spTree>
    <p:extLst>
      <p:ext uri="{BB962C8B-B14F-4D97-AF65-F5344CB8AC3E}">
        <p14:creationId xmlns:p14="http://schemas.microsoft.com/office/powerpoint/2010/main" val="1778245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45C1E-6C24-473F-99E8-91812E19A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Etnografia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7918ED-1522-4C93-95AF-E2B1E47D6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Descrição (grafia) de uma cultura (etnia)</a:t>
            </a:r>
          </a:p>
          <a:p>
            <a:r>
              <a:rPr lang="pt-BR" dirty="0"/>
              <a:t>Métodos: cadernos de campo (descrição do que se observa: objetividade) e diários de campo (descrição das impressões/sentimentos do observador: subjetividades) – </a:t>
            </a:r>
            <a:r>
              <a:rPr lang="pt-BR" i="1" dirty="0"/>
              <a:t>Diários de </a:t>
            </a:r>
            <a:r>
              <a:rPr lang="pt-BR" i="1" dirty="0" err="1"/>
              <a:t>Malinowsky</a:t>
            </a:r>
            <a:endParaRPr lang="pt-BR" i="1" dirty="0"/>
          </a:p>
          <a:p>
            <a:r>
              <a:rPr lang="pt-BR" dirty="0"/>
              <a:t>Problematização: “Qual o significado... ? Qual o sentido ...?”</a:t>
            </a:r>
          </a:p>
          <a:p>
            <a:r>
              <a:rPr lang="pt-BR" dirty="0"/>
              <a:t>Como apreender o significado de um fato, de um comportamento em um povo?  </a:t>
            </a:r>
          </a:p>
        </p:txBody>
      </p:sp>
    </p:spTree>
    <p:extLst>
      <p:ext uri="{BB962C8B-B14F-4D97-AF65-F5344CB8AC3E}">
        <p14:creationId xmlns:p14="http://schemas.microsoft.com/office/powerpoint/2010/main" val="3536071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48B644-F5E6-46AA-9F29-423E29A7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Culturalismo: crítica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DB63DF-4918-40B4-8AC9-040F4988A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 marL="0" indent="0">
              <a:buNone/>
            </a:pPr>
            <a:r>
              <a:rPr lang="pt-BR" dirty="0"/>
              <a:t>Não considera a interação cultural entre povos e a influência de aspectos exteriores a uma sociedade específica, pois nenhuma cultura vive em completo isolamento em relação às demais.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DICA!!!! </a:t>
            </a:r>
          </a:p>
          <a:p>
            <a:pPr marL="0" indent="0">
              <a:buNone/>
            </a:pPr>
            <a:r>
              <a:rPr lang="pt-BR" dirty="0"/>
              <a:t>Série no Youtube – </a:t>
            </a:r>
            <a:r>
              <a:rPr lang="pt-BR" i="1" dirty="0" err="1"/>
              <a:t>Strangers</a:t>
            </a:r>
            <a:r>
              <a:rPr lang="pt-BR" i="1" dirty="0"/>
              <a:t> </a:t>
            </a:r>
            <a:r>
              <a:rPr lang="pt-BR" i="1" dirty="0" err="1"/>
              <a:t>Abroad</a:t>
            </a:r>
            <a:r>
              <a:rPr lang="pt-BR" i="1" dirty="0"/>
              <a:t> </a:t>
            </a:r>
            <a:r>
              <a:rPr lang="pt-BR" dirty="0"/>
              <a:t>(Estranhos no Exterior)</a:t>
            </a:r>
          </a:p>
          <a:p>
            <a:pPr marL="0" indent="0">
              <a:buNone/>
            </a:pPr>
            <a:r>
              <a:rPr lang="pt-BR" dirty="0">
                <a:hlinkClick r:id="rId2"/>
              </a:rPr>
              <a:t>https://www.youtube.com/watch?v=Qn_gLroH3bQ</a:t>
            </a:r>
            <a:r>
              <a:rPr lang="pt-BR" dirty="0"/>
              <a:t> (</a:t>
            </a:r>
            <a:r>
              <a:rPr lang="pt-BR" dirty="0" err="1"/>
              <a:t>Malinowsky</a:t>
            </a:r>
            <a:r>
              <a:rPr lang="pt-BR" dirty="0"/>
              <a:t>)</a:t>
            </a:r>
            <a:endParaRPr lang="pt-BR" dirty="0">
              <a:hlinkClick r:id="rId3"/>
            </a:endParaRPr>
          </a:p>
          <a:p>
            <a:pPr marL="0" indent="0">
              <a:buNone/>
            </a:pPr>
            <a:r>
              <a:rPr lang="pt-BR" dirty="0">
                <a:hlinkClick r:id="rId3"/>
              </a:rPr>
              <a:t>https://www.youtube.com/watch?v=zK5lYPeAbDM&amp;t=11s</a:t>
            </a:r>
            <a:r>
              <a:rPr lang="pt-BR" dirty="0"/>
              <a:t> (Franz Boas)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7813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5D6E2F-76D7-46A9-A91B-AF00CB1D3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Funcionalismo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91DF35-8602-4AE0-82C5-978339F11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Malinowsky</a:t>
            </a:r>
            <a:r>
              <a:rPr lang="pt-BR" dirty="0"/>
              <a:t>: as relações sociais podem ser explicadas à partir dos papéis sociais desempenhados em uma sociedade.</a:t>
            </a:r>
          </a:p>
          <a:p>
            <a:r>
              <a:rPr lang="pt-BR" dirty="0"/>
              <a:t>Alfred </a:t>
            </a:r>
            <a:r>
              <a:rPr lang="pt-BR" dirty="0" err="1"/>
              <a:t>Radcliff</a:t>
            </a:r>
            <a:r>
              <a:rPr lang="pt-BR" dirty="0"/>
              <a:t>-Brown: a sociedade possui uma estrutura institucional orgânica que lhe garante estabilidade. Por meio dessas instituições, as pessoas exercem funções específicas e estão em constante interação entre si (funcionalismo estrutural). As pessoas são substituídas, mas a sociedade permanece.</a:t>
            </a:r>
          </a:p>
        </p:txBody>
      </p:sp>
      <p:pic>
        <p:nvPicPr>
          <p:cNvPr id="5" name="Imagem 4" descr="Foto preta e branca de homem sentado&#10;&#10;Descrição gerada automaticamente">
            <a:extLst>
              <a:ext uri="{FF2B5EF4-FFF2-40B4-BE49-F238E27FC236}">
                <a16:creationId xmlns:a16="http://schemas.microsoft.com/office/drawing/2014/main" id="{18E1206B-963F-4B30-AC74-A9587264E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270341"/>
            <a:ext cx="3200400" cy="239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78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7F87E-79D8-4CD3-9622-1164EC2A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Crítica ao funcionalismo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04E26F-0292-4416-BCDF-E93D92EA5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Insuscetível de ser aplicada às sociedade complexas da contemporaneidade. </a:t>
            </a:r>
          </a:p>
          <a:p>
            <a:endParaRPr lang="pt-BR" dirty="0"/>
          </a:p>
          <a:p>
            <a:r>
              <a:rPr lang="pt-BR" dirty="0"/>
              <a:t>Nem todas as atividades e funções sociais estão voltadas ao bem-estar social ou aos interesses da sociedade.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Muitas atividades e instituições são dirigidas, inclusive, a promover crise, desagregação e destruição de uma sociedade.</a:t>
            </a:r>
          </a:p>
        </p:txBody>
      </p:sp>
    </p:spTree>
    <p:extLst>
      <p:ext uri="{BB962C8B-B14F-4D97-AF65-F5344CB8AC3E}">
        <p14:creationId xmlns:p14="http://schemas.microsoft.com/office/powerpoint/2010/main" val="1752524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C8277-DB2C-46F1-9073-91BBD7348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estruturalismo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79D293-05F8-4833-B89D-84F34F668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Obs</a:t>
            </a:r>
            <a:r>
              <a:rPr lang="pt-BR" dirty="0"/>
              <a:t>: não confundir com “funcionalismo estrutural”. Aqui a “estrutura” está relacionada a fatores imateriais (conscientes e inconscientes) e não às instituições materializadas em cada sociedade.</a:t>
            </a:r>
          </a:p>
          <a:p>
            <a:r>
              <a:rPr lang="pt-BR" dirty="0"/>
              <a:t>A cultura de uma sociedade reflete o </a:t>
            </a:r>
            <a:r>
              <a:rPr lang="pt-BR" i="1" dirty="0"/>
              <a:t>conhecimento</a:t>
            </a:r>
            <a:r>
              <a:rPr lang="pt-BR" dirty="0"/>
              <a:t> produzido por esta sociedade. </a:t>
            </a:r>
          </a:p>
          <a:p>
            <a:r>
              <a:rPr lang="pt-BR" dirty="0"/>
              <a:t>Os cérebros são idênticos, mas as </a:t>
            </a:r>
            <a:r>
              <a:rPr lang="pt-BR" i="1" dirty="0"/>
              <a:t>racionalidades</a:t>
            </a:r>
            <a:r>
              <a:rPr lang="pt-BR" dirty="0"/>
              <a:t> são diferentes (as pessoas não pensam da mesma maneira).</a:t>
            </a:r>
          </a:p>
          <a:p>
            <a:r>
              <a:rPr lang="pt-BR" dirty="0"/>
              <a:t>Para que uma sociedade tenha propósitos em comum são necessários </a:t>
            </a: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acordos</a:t>
            </a:r>
            <a:r>
              <a:rPr lang="pt-BR" dirty="0"/>
              <a:t> complexos e a produção de </a:t>
            </a: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consensos</a:t>
            </a:r>
            <a:r>
              <a:rPr lang="pt-BR" dirty="0"/>
              <a:t> (o que é muito difícil de se obter).  </a:t>
            </a:r>
          </a:p>
        </p:txBody>
      </p:sp>
    </p:spTree>
    <p:extLst>
      <p:ext uri="{BB962C8B-B14F-4D97-AF65-F5344CB8AC3E}">
        <p14:creationId xmlns:p14="http://schemas.microsoft.com/office/powerpoint/2010/main" val="3061006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952B4-AF3B-43EE-9F8A-B2B28386D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estruturalismo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481595-4D34-4F40-AC7A-2A5BD84F8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i="1" dirty="0"/>
              <a:t>                      </a:t>
            </a:r>
            <a:r>
              <a:rPr lang="pt-BR" sz="2800" i="1" dirty="0"/>
              <a:t>Homo sapiens </a:t>
            </a:r>
            <a:r>
              <a:rPr lang="pt-BR" sz="2800" i="1" dirty="0" err="1"/>
              <a:t>sapiens</a:t>
            </a:r>
            <a:r>
              <a:rPr lang="pt-BR" sz="2800" i="1" dirty="0"/>
              <a:t>         práxis</a:t>
            </a:r>
          </a:p>
          <a:p>
            <a:pPr marL="0" indent="0">
              <a:buNone/>
            </a:pPr>
            <a:endParaRPr lang="pt-BR" sz="2800" dirty="0"/>
          </a:p>
          <a:p>
            <a:r>
              <a:rPr lang="pt-BR" dirty="0"/>
              <a:t>A estrutura da mente humana é a mesma desde a mais remota antiguidade, portanto, a humanidade não comporta classificações. </a:t>
            </a:r>
          </a:p>
          <a:p>
            <a:r>
              <a:rPr lang="pt-BR" dirty="0"/>
              <a:t>Estruturas mentais binárias: código mentais expressos na natureza/realidade</a:t>
            </a:r>
          </a:p>
          <a:p>
            <a:r>
              <a:rPr lang="pt-BR" dirty="0"/>
              <a:t>Não se trata de escola subjetivista/idealista, pois seu objeto de análise é a realidade manifesta, entendida como complexa e reflexa de estruturas mentais (conscientes e inconscientes) dos indivíduos (pessoas) que compõe a sociedade.</a:t>
            </a:r>
          </a:p>
        </p:txBody>
      </p:sp>
      <p:sp>
        <p:nvSpPr>
          <p:cNvPr id="4" name="Igual a 3">
            <a:extLst>
              <a:ext uri="{FF2B5EF4-FFF2-40B4-BE49-F238E27FC236}">
                <a16:creationId xmlns:a16="http://schemas.microsoft.com/office/drawing/2014/main" id="{117835FB-B689-407D-8D00-67F0E6B442B9}"/>
              </a:ext>
            </a:extLst>
          </p:cNvPr>
          <p:cNvSpPr/>
          <p:nvPr/>
        </p:nvSpPr>
        <p:spPr>
          <a:xfrm>
            <a:off x="6400800" y="2258170"/>
            <a:ext cx="585746" cy="405516"/>
          </a:xfrm>
          <a:prstGeom prst="mathEqual">
            <a:avLst>
              <a:gd name="adj1" fmla="val 23520"/>
              <a:gd name="adj2" fmla="val 15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72191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CBDCA-00A0-4DE6-9BAD-F68E96EA6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Escola interpretativa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FB3211-CB8D-4C2E-9861-8212E86F4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                                              Clifford Geertz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 descr="Foto em preto e branco de homem com barba e bigode&#10;&#10;Descrição gerada automaticamente">
            <a:extLst>
              <a:ext uri="{FF2B5EF4-FFF2-40B4-BE49-F238E27FC236}">
                <a16:creationId xmlns:a16="http://schemas.microsoft.com/office/drawing/2014/main" id="{3BBB832C-985C-4B1C-B9B1-37991581F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111" y="2639504"/>
            <a:ext cx="3054285" cy="358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21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5AABDB-8E17-47FF-968D-72CF128F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Descrição densa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A2777A-4D6C-46AC-A0AB-81DA7FEE5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Observação e descrição aprofundada dos fatos sociais, levando em consideração seus elementos simbólicos e os significados atribuídos a eles.</a:t>
            </a:r>
          </a:p>
          <a:p>
            <a:r>
              <a:rPr lang="pt-BR" dirty="0"/>
              <a:t>A etnografia não comporta uma descrição superficial dos fatos do que é observado (descrição de dados, curiosidades...)</a:t>
            </a:r>
          </a:p>
          <a:p>
            <a:r>
              <a:rPr lang="pt-BR" dirty="0"/>
              <a:t>Não basta descrever o que ocorre na sociedade, é necessário analisar por quê as coisas acontecem dessa maneira.</a:t>
            </a:r>
          </a:p>
          <a:p>
            <a:r>
              <a:rPr lang="pt-BR" dirty="0"/>
              <a:t>O que “está por trás” dos fatos/acontecimentos?</a:t>
            </a:r>
          </a:p>
          <a:p>
            <a:r>
              <a:rPr lang="pt-BR" dirty="0"/>
              <a:t>Quais os sentidos que uma sociedade confere a fatos/acontecimentos? </a:t>
            </a:r>
          </a:p>
          <a:p>
            <a:r>
              <a:rPr lang="pt-BR" dirty="0"/>
              <a:t>A cultura precisa ser </a:t>
            </a: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traduzida</a:t>
            </a:r>
            <a:r>
              <a:rPr lang="pt-BR" dirty="0"/>
              <a:t> e </a:t>
            </a: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interpretada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17644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54C41-1F30-4140-8375-5CD366A5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a antropologia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A7DB37-5EED-468D-A801-C56D8880B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Estudo de processos sociais culturalmente (historicamente) produzidos.</a:t>
            </a:r>
          </a:p>
          <a:p>
            <a:endParaRPr lang="pt-BR" dirty="0"/>
          </a:p>
          <a:p>
            <a:r>
              <a:rPr lang="pt-BR" dirty="0"/>
              <a:t>Surgimento: século XIX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6818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99A698-341B-4985-9C0B-EE52D6B3A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interpretativa da cultura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4CD52C-799C-4761-8EBE-719C3D995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Nossos atos são simbólicos e tem uma finalidade social. As pessoas estão sempre interpretando os acontecimentos sociais.</a:t>
            </a:r>
          </a:p>
          <a:p>
            <a:endParaRPr lang="pt-BR" dirty="0"/>
          </a:p>
          <a:p>
            <a:r>
              <a:rPr lang="pt-BR" dirty="0"/>
              <a:t>Não basta interpretar as manifestações sociais.</a:t>
            </a:r>
          </a:p>
          <a:p>
            <a:endParaRPr lang="pt-BR" dirty="0"/>
          </a:p>
          <a:p>
            <a:r>
              <a:rPr lang="pt-BR" dirty="0"/>
              <a:t>É necessário esforço intelectual para apreensão dos fundamentos de uma sociedade.</a:t>
            </a:r>
          </a:p>
        </p:txBody>
      </p:sp>
    </p:spTree>
    <p:extLst>
      <p:ext uri="{BB962C8B-B14F-4D97-AF65-F5344CB8AC3E}">
        <p14:creationId xmlns:p14="http://schemas.microsoft.com/office/powerpoint/2010/main" val="4077925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7BCDE-2916-49D6-817A-C7DABCAF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Antropologia urbana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AB1550-CD88-4B84-90A6-AD4E6F204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sz="2800" dirty="0"/>
          </a:p>
          <a:p>
            <a:pPr marL="0" indent="0" algn="ctr">
              <a:buNone/>
            </a:pPr>
            <a:r>
              <a:rPr lang="pt-BR" sz="2800" dirty="0">
                <a:solidFill>
                  <a:schemeClr val="accent4">
                    <a:lumMod val="75000"/>
                  </a:schemeClr>
                </a:solidFill>
              </a:rPr>
              <a:t>CIDADE</a:t>
            </a:r>
          </a:p>
          <a:p>
            <a:pPr marL="0" indent="0" algn="ctr">
              <a:buNone/>
            </a:pPr>
            <a:r>
              <a:rPr lang="pt-BR" dirty="0"/>
              <a:t>ponto de convergência de variadas interações sociais</a:t>
            </a:r>
          </a:p>
          <a:p>
            <a:pPr marL="0" indent="0" algn="ctr">
              <a:buNone/>
            </a:pPr>
            <a:r>
              <a:rPr lang="pt-BR" dirty="0"/>
              <a:t>ponto de encontro de diversas culturas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Grupos urbanos: </a:t>
            </a:r>
          </a:p>
        </p:txBody>
      </p:sp>
    </p:spTree>
    <p:extLst>
      <p:ext uri="{BB962C8B-B14F-4D97-AF65-F5344CB8AC3E}">
        <p14:creationId xmlns:p14="http://schemas.microsoft.com/office/powerpoint/2010/main" val="4221736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99FB5-B4F3-4827-8A92-616C3111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Antropologia institucional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59D798-C943-4BA9-9206-4DD06A38E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Antropologia política</a:t>
            </a:r>
          </a:p>
          <a:p>
            <a:r>
              <a:rPr lang="pt-BR" dirty="0"/>
              <a:t>Toda sociedade é política, </a:t>
            </a:r>
            <a:r>
              <a:rPr lang="pt-BR" dirty="0" err="1"/>
              <a:t>i.e</a:t>
            </a:r>
            <a:r>
              <a:rPr lang="pt-BR" dirty="0"/>
              <a:t>, é </a:t>
            </a: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organizada.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As instituições (estatais, civis) refletem e materializam a cultura e as determinações e </a:t>
            </a:r>
            <a:r>
              <a:rPr lang="pt-BR" dirty="0" err="1"/>
              <a:t>sobredeterminações</a:t>
            </a:r>
            <a:r>
              <a:rPr lang="pt-BR" dirty="0"/>
              <a:t> históricas (limites espaciais, temporais, simbólicos, econômicos...) de uma sociedade.</a:t>
            </a:r>
          </a:p>
          <a:p>
            <a:endParaRPr lang="pt-BR" dirty="0"/>
          </a:p>
          <a:p>
            <a:r>
              <a:rPr lang="pt-BR" dirty="0"/>
              <a:t>Instituições: organizações sociais que detém governabilidade (poder) sobre pessoas (</a:t>
            </a:r>
            <a:r>
              <a:rPr lang="pt-BR" dirty="0" err="1"/>
              <a:t>ex</a:t>
            </a:r>
            <a:r>
              <a:rPr lang="pt-BR" dirty="0"/>
              <a:t>: corporações, igreja, escola, família...). </a:t>
            </a:r>
          </a:p>
        </p:txBody>
      </p:sp>
    </p:spTree>
    <p:extLst>
      <p:ext uri="{BB962C8B-B14F-4D97-AF65-F5344CB8AC3E}">
        <p14:creationId xmlns:p14="http://schemas.microsoft.com/office/powerpoint/2010/main" val="883911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26F2A-3396-4597-B797-4BA82610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Problematizações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7D8FB3-8D45-4375-88EA-829132090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Como se estabelecem as lideranças</a:t>
            </a:r>
          </a:p>
          <a:p>
            <a:r>
              <a:rPr lang="pt-BR" dirty="0"/>
              <a:t>Como se dão as relações entre súditos/cidadãos e as instituições</a:t>
            </a:r>
          </a:p>
          <a:p>
            <a:r>
              <a:rPr lang="pt-BR" dirty="0"/>
              <a:t>Como se manifestam/expressam os interesses públicos/coletivos</a:t>
            </a:r>
          </a:p>
          <a:p>
            <a:r>
              <a:rPr lang="pt-BR" dirty="0"/>
              <a:t>Como se dão as relações públicas/coletivas</a:t>
            </a:r>
          </a:p>
          <a:p>
            <a:r>
              <a:rPr lang="pt-BR" dirty="0"/>
              <a:t>Como atuam os agentes públicos/coletivos</a:t>
            </a:r>
          </a:p>
          <a:p>
            <a:r>
              <a:rPr lang="pt-BR" dirty="0"/>
              <a:t>Como operam as instituições de controle</a:t>
            </a:r>
          </a:p>
          <a:p>
            <a:r>
              <a:rPr lang="pt-BR" dirty="0"/>
              <a:t>Como se manifesta/traduz as tensões sociais</a:t>
            </a:r>
          </a:p>
          <a:p>
            <a:r>
              <a:rPr lang="pt-BR" dirty="0"/>
              <a:t>Como se resolvem soluções conflituosas</a:t>
            </a:r>
          </a:p>
        </p:txBody>
      </p:sp>
    </p:spTree>
    <p:extLst>
      <p:ext uri="{BB962C8B-B14F-4D97-AF65-F5344CB8AC3E}">
        <p14:creationId xmlns:p14="http://schemas.microsoft.com/office/powerpoint/2010/main" val="2429231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0846E-7DBF-457A-A3A5-778961C3C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33824A-91E6-4C4E-A981-7E9E6BE6C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            </a:t>
            </a:r>
            <a:r>
              <a:rPr lang="pt-BR" b="1" dirty="0"/>
              <a:t>Conhecimento                                                                      força</a:t>
            </a:r>
          </a:p>
          <a:p>
            <a:pPr marL="0" indent="0">
              <a:buNone/>
            </a:pPr>
            <a:r>
              <a:rPr lang="pt-BR" b="1" dirty="0"/>
              <a:t>            Negociação                             </a:t>
            </a:r>
            <a:r>
              <a:rPr lang="pt-BR" b="1" i="1" dirty="0">
                <a:solidFill>
                  <a:schemeClr val="accent4">
                    <a:lumMod val="75000"/>
                  </a:schemeClr>
                </a:solidFill>
              </a:rPr>
              <a:t>versus</a:t>
            </a:r>
            <a:r>
              <a:rPr lang="pt-BR" b="1" dirty="0"/>
              <a:t>                                 violência</a:t>
            </a:r>
          </a:p>
          <a:p>
            <a:pPr marL="0" indent="0">
              <a:buNone/>
            </a:pPr>
            <a:r>
              <a:rPr lang="pt-BR" b="1" dirty="0"/>
              <a:t>            Estratégia   </a:t>
            </a:r>
          </a:p>
        </p:txBody>
      </p:sp>
    </p:spTree>
    <p:extLst>
      <p:ext uri="{BB962C8B-B14F-4D97-AF65-F5344CB8AC3E}">
        <p14:creationId xmlns:p14="http://schemas.microsoft.com/office/powerpoint/2010/main" val="1617208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B210F6-E9D9-41C1-9739-74429C21A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Antropologia e direito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3CC6FC-8B7C-4C73-AB68-D1369DD6F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                   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               O DEVER SER       </a:t>
            </a:r>
            <a:r>
              <a:rPr lang="pt-BR" sz="2800" b="1" i="1" dirty="0">
                <a:solidFill>
                  <a:schemeClr val="accent4">
                    <a:lumMod val="75000"/>
                  </a:schemeClr>
                </a:solidFill>
              </a:rPr>
              <a:t>versus</a:t>
            </a:r>
            <a:r>
              <a:rPr lang="pt-BR" sz="2800" dirty="0"/>
              <a:t>             O QUE É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              DIREITOPOLÍTICADIREITOPOLÍTICADIREITO</a:t>
            </a:r>
          </a:p>
          <a:p>
            <a:pPr marL="0" indent="0">
              <a:buNone/>
            </a:pPr>
            <a:r>
              <a:rPr lang="pt-BR" sz="2800" dirty="0"/>
              <a:t>             POLÍTICADIREITOPOLÍTICADIREITOPOLÍTICA</a:t>
            </a:r>
          </a:p>
        </p:txBody>
      </p:sp>
    </p:spTree>
    <p:extLst>
      <p:ext uri="{BB962C8B-B14F-4D97-AF65-F5344CB8AC3E}">
        <p14:creationId xmlns:p14="http://schemas.microsoft.com/office/powerpoint/2010/main" val="235930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E17140-5E9A-4BE2-86AA-402B11AFC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Escolas teóricas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4F7341-378D-4720-9786-0AAEDECA6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Escola Evolucionista</a:t>
            </a:r>
          </a:p>
          <a:p>
            <a:r>
              <a:rPr lang="pt-BR" dirty="0"/>
              <a:t>Escola Culturalista</a:t>
            </a:r>
          </a:p>
          <a:p>
            <a:r>
              <a:rPr lang="pt-BR" dirty="0"/>
              <a:t>Escola Funcionalista</a:t>
            </a:r>
          </a:p>
          <a:p>
            <a:r>
              <a:rPr lang="pt-BR" dirty="0"/>
              <a:t>Escola Estruturalista</a:t>
            </a:r>
          </a:p>
          <a:p>
            <a:r>
              <a:rPr lang="pt-BR" dirty="0"/>
              <a:t>Escola Interpretativa</a:t>
            </a:r>
          </a:p>
          <a:p>
            <a:endParaRPr lang="pt-BR" dirty="0"/>
          </a:p>
          <a:p>
            <a:r>
              <a:rPr lang="pt-BR" dirty="0"/>
              <a:t>Antropologia Urbana</a:t>
            </a:r>
          </a:p>
          <a:p>
            <a:r>
              <a:rPr lang="pt-BR" dirty="0"/>
              <a:t>Antropologia Institucional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8594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0E0915-5F75-478D-B53A-AFDCCE3BA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Evolucionismo</a:t>
            </a:r>
            <a:br>
              <a:rPr lang="pt-BR" dirty="0"/>
            </a:br>
            <a:r>
              <a:rPr lang="pt-BR" dirty="0"/>
              <a:t>1870/1900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9C07EA-2D6F-4A74-8892-AFF71043C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Herbert Spencer                  Lewis Morgan                      Edward </a:t>
            </a:r>
            <a:r>
              <a:rPr lang="pt-BR" dirty="0" err="1"/>
              <a:t>Tylor</a:t>
            </a:r>
            <a:endParaRPr lang="pt-BR" dirty="0"/>
          </a:p>
        </p:txBody>
      </p:sp>
      <p:pic>
        <p:nvPicPr>
          <p:cNvPr id="5" name="Imagem 4" descr="Foto em preto e branco de homem olhando para o lado&#10;&#10;Descrição gerada automaticamente">
            <a:extLst>
              <a:ext uri="{FF2B5EF4-FFF2-40B4-BE49-F238E27FC236}">
                <a16:creationId xmlns:a16="http://schemas.microsoft.com/office/drawing/2014/main" id="{566A986A-F585-4295-A66E-53AE73B77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677212"/>
            <a:ext cx="2754984" cy="3831996"/>
          </a:xfrm>
          <a:prstGeom prst="rect">
            <a:avLst/>
          </a:prstGeom>
        </p:spPr>
      </p:pic>
      <p:pic>
        <p:nvPicPr>
          <p:cNvPr id="7" name="Imagem 6" descr="Homem de terno e gravata&#10;&#10;Descrição gerada automaticamente">
            <a:extLst>
              <a:ext uri="{FF2B5EF4-FFF2-40B4-BE49-F238E27FC236}">
                <a16:creationId xmlns:a16="http://schemas.microsoft.com/office/drawing/2014/main" id="{18CFB3E5-64F6-4012-9748-581F5B486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759" y="2677212"/>
            <a:ext cx="2873997" cy="3831996"/>
          </a:xfrm>
          <a:prstGeom prst="rect">
            <a:avLst/>
          </a:prstGeom>
        </p:spPr>
      </p:pic>
      <p:pic>
        <p:nvPicPr>
          <p:cNvPr id="11" name="Imagem 10" descr="Foto preta e branca de rosto de homem visto de perto&#10;&#10;Descrição gerada automaticamente">
            <a:extLst>
              <a:ext uri="{FF2B5EF4-FFF2-40B4-BE49-F238E27FC236}">
                <a16:creationId xmlns:a16="http://schemas.microsoft.com/office/drawing/2014/main" id="{77C64841-C6A6-492D-A1D6-BC815E000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368" y="2677211"/>
            <a:ext cx="2873996" cy="37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5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93D36-FB04-4A53-9BEF-6D09A078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Evolucionismo: OBRAS DE REFERÊNCIA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40B340-F70E-47BC-8B80-684D1D4A5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SPENCER, </a:t>
            </a:r>
            <a:r>
              <a:rPr lang="pt-BR" i="1" dirty="0" err="1"/>
              <a:t>Principles</a:t>
            </a:r>
            <a:r>
              <a:rPr lang="pt-BR" i="1" dirty="0"/>
              <a:t>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Sociology</a:t>
            </a:r>
            <a:r>
              <a:rPr lang="pt-BR" i="1" dirty="0"/>
              <a:t> </a:t>
            </a:r>
            <a:r>
              <a:rPr lang="pt-BR" dirty="0"/>
              <a:t>(1864): darwinismo, </a:t>
            </a:r>
            <a:r>
              <a:rPr lang="pt-BR" dirty="0" err="1"/>
              <a:t>biologismo</a:t>
            </a:r>
            <a:r>
              <a:rPr lang="pt-BR" dirty="0"/>
              <a:t>: sobrevivência dos mais hábeis e melhor dotados.</a:t>
            </a:r>
          </a:p>
          <a:p>
            <a:endParaRPr lang="pt-BR" dirty="0"/>
          </a:p>
          <a:p>
            <a:r>
              <a:rPr lang="pt-BR" dirty="0"/>
              <a:t>TYLOR, </a:t>
            </a:r>
            <a:r>
              <a:rPr lang="pt-BR" i="1" dirty="0" err="1"/>
              <a:t>Primitive</a:t>
            </a:r>
            <a:r>
              <a:rPr lang="pt-BR" i="1" dirty="0"/>
              <a:t> </a:t>
            </a:r>
            <a:r>
              <a:rPr lang="pt-BR" i="1" dirty="0" err="1"/>
              <a:t>Culture</a:t>
            </a:r>
            <a:r>
              <a:rPr lang="pt-BR" i="1" dirty="0"/>
              <a:t> </a:t>
            </a:r>
            <a:r>
              <a:rPr lang="pt-BR" dirty="0"/>
              <a:t>(1871): Classificação dos povos em níveis de desenvolvimento: animismo            politeísmo             monoteísmo</a:t>
            </a:r>
          </a:p>
          <a:p>
            <a:endParaRPr lang="pt-BR" dirty="0"/>
          </a:p>
          <a:p>
            <a:r>
              <a:rPr lang="pt-BR" dirty="0"/>
              <a:t>MORGAN, </a:t>
            </a:r>
            <a:r>
              <a:rPr lang="pt-BR" i="1" dirty="0"/>
              <a:t>Ancien Society </a:t>
            </a:r>
            <a:r>
              <a:rPr lang="pt-BR" dirty="0"/>
              <a:t>(1877): toda sociedade passa pelo mesmo processo evolutivo. Estudar sociedades “primitivas” é estudar o passado das sociedades “civilizadas”. </a:t>
            </a:r>
          </a:p>
          <a:p>
            <a:endParaRPr lang="pt-BR" dirty="0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2566821F-B730-415B-8DDF-074ACA49EC1A}"/>
              </a:ext>
            </a:extLst>
          </p:cNvPr>
          <p:cNvSpPr/>
          <p:nvPr/>
        </p:nvSpPr>
        <p:spPr>
          <a:xfrm>
            <a:off x="4977514" y="3705308"/>
            <a:ext cx="381664" cy="318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AF7A7DE4-2A3A-40B5-9727-846A99F73794}"/>
              </a:ext>
            </a:extLst>
          </p:cNvPr>
          <p:cNvSpPr/>
          <p:nvPr/>
        </p:nvSpPr>
        <p:spPr>
          <a:xfrm>
            <a:off x="7316522" y="3705308"/>
            <a:ext cx="381664" cy="318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390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3F5E-016F-4EF4-AB11-53EB2B832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Evolucionismo: síntese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3FD43A-DC1E-4CEF-ADCC-5A8B2ADE1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Origem única dos seres humanos</a:t>
            </a:r>
          </a:p>
          <a:p>
            <a:r>
              <a:rPr lang="pt-BR" dirty="0"/>
              <a:t>Seres humanos encontram-se em diferentes estágios de evolução</a:t>
            </a:r>
          </a:p>
          <a:p>
            <a:r>
              <a:rPr lang="pt-BR" dirty="0"/>
              <a:t>Fontes: cartas de viajantes e documentos produzidos por outros povos</a:t>
            </a:r>
          </a:p>
          <a:p>
            <a:r>
              <a:rPr lang="pt-BR" dirty="0"/>
              <a:t>Antropólogos são “colecionadores do exótico”</a:t>
            </a:r>
          </a:p>
          <a:p>
            <a:endParaRPr lang="pt-BR" dirty="0"/>
          </a:p>
          <a:p>
            <a:r>
              <a:rPr lang="pt-BR" dirty="0"/>
              <a:t>Crítica: apesar da teoria estar superada ainda influencia classificações como: </a:t>
            </a:r>
          </a:p>
          <a:p>
            <a:r>
              <a:rPr lang="pt-BR" dirty="0"/>
              <a:t>Estados subdesenvolvidos        Estados em desenvolvimento       Estados desenvolvidos 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B370E823-3AA5-482C-B1C0-3787E2EE2BF5}"/>
              </a:ext>
            </a:extLst>
          </p:cNvPr>
          <p:cNvSpPr/>
          <p:nvPr/>
        </p:nvSpPr>
        <p:spPr>
          <a:xfrm>
            <a:off x="4627659" y="5120639"/>
            <a:ext cx="333954" cy="318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559DDF1A-A80E-4579-A17B-5331EFE640AB}"/>
              </a:ext>
            </a:extLst>
          </p:cNvPr>
          <p:cNvSpPr/>
          <p:nvPr/>
        </p:nvSpPr>
        <p:spPr>
          <a:xfrm>
            <a:off x="9175802" y="5120639"/>
            <a:ext cx="381664" cy="318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523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0702A-888F-4536-B3F2-C5DBAEF4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Carta da </a:t>
            </a:r>
            <a:r>
              <a:rPr lang="pt-BR" dirty="0" err="1"/>
              <a:t>onu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DF57A2-DD75-4496-B98F-0665FC0EA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Artigo 38. 1. A Corte, cuja função é decidir de </a:t>
            </a:r>
            <a:r>
              <a:rPr lang="pt-BR" dirty="0" err="1"/>
              <a:t>acôrdo</a:t>
            </a:r>
            <a:r>
              <a:rPr lang="pt-BR" dirty="0"/>
              <a:t> com o direito internacional as controvérsias que lhe forem submetidas, aplicará: </a:t>
            </a:r>
          </a:p>
          <a:p>
            <a:pPr marL="0" indent="0">
              <a:buNone/>
            </a:pPr>
            <a:r>
              <a:rPr lang="pt-BR" dirty="0"/>
              <a:t>a) as convenções internacionais, quer gerais, quer especiais. que estabeleçam regras expressamente reconhecidas pelos Estados litigantes;</a:t>
            </a:r>
          </a:p>
          <a:p>
            <a:pPr marL="0" indent="0">
              <a:buNone/>
            </a:pPr>
            <a:r>
              <a:rPr lang="pt-BR" dirty="0"/>
              <a:t>b) o costume internacional, como prova de uma prática geral aceita como sendo o direito;</a:t>
            </a:r>
          </a:p>
          <a:p>
            <a:pPr marL="0" indent="0">
              <a:buNone/>
            </a:pPr>
            <a:r>
              <a:rPr lang="pt-BR" dirty="0"/>
              <a:t>c) os princípios gerais de direito reconhecidos pelas Nações civilizadas;</a:t>
            </a:r>
          </a:p>
          <a:p>
            <a:pPr marL="0" indent="0">
              <a:buNone/>
            </a:pPr>
            <a:r>
              <a:rPr lang="pt-BR" dirty="0"/>
              <a:t>d) sob ressalva da disposição do art. 59, as decisões judiciárias e a doutrina dos publicistas mais qualificados das diferentes Nações, como meio auxiliar para a determinação das regras de direito.</a:t>
            </a:r>
          </a:p>
        </p:txBody>
      </p:sp>
    </p:spTree>
    <p:extLst>
      <p:ext uri="{BB962C8B-B14F-4D97-AF65-F5344CB8AC3E}">
        <p14:creationId xmlns:p14="http://schemas.microsoft.com/office/powerpoint/2010/main" val="361529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C6275-1115-4145-93D2-D11168669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estatuto da corte internacional de justiça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10F457-68C7-4BD0-92A3-D4209B0D4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Artigo 8. A Assembleia Geral e o Conselho de Segurança procederão, independentemente um do outro, à eleição dos membras da Corte.</a:t>
            </a:r>
          </a:p>
          <a:p>
            <a:endParaRPr lang="pt-BR" dirty="0"/>
          </a:p>
          <a:p>
            <a:r>
              <a:rPr lang="pt-BR" dirty="0"/>
              <a:t>Artigo 9. Em cada eleição, os eleitores devem ter presente não só que as pessoas a serem eleitas possuam individualmente as condições exigidas, mas também que, no conjunto desse órgão judiciário, seja assegurada a representação das mais altas formas da civilização e dos principais sistemas jurídicos do mundo.</a:t>
            </a:r>
          </a:p>
        </p:txBody>
      </p:sp>
    </p:spTree>
    <p:extLst>
      <p:ext uri="{BB962C8B-B14F-4D97-AF65-F5344CB8AC3E}">
        <p14:creationId xmlns:p14="http://schemas.microsoft.com/office/powerpoint/2010/main" val="1732632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72E9E-9B65-45E1-9368-4684A085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Culturalismo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A56042-538A-4D13-BAE5-A9DDDC8B1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35542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              Franz Boas                                                      </a:t>
            </a:r>
            <a:r>
              <a:rPr lang="pt-BR" dirty="0" err="1"/>
              <a:t>Bronislaw</a:t>
            </a:r>
            <a:r>
              <a:rPr lang="pt-BR" dirty="0"/>
              <a:t> </a:t>
            </a:r>
            <a:r>
              <a:rPr lang="pt-BR" dirty="0" err="1"/>
              <a:t>Malinowsky</a:t>
            </a:r>
            <a:endParaRPr lang="pt-BR" dirty="0"/>
          </a:p>
        </p:txBody>
      </p:sp>
      <p:pic>
        <p:nvPicPr>
          <p:cNvPr id="5" name="Imagem 4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34AF7A09-C703-45AA-9846-872510A3D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874" y="2721669"/>
            <a:ext cx="2563795" cy="3213444"/>
          </a:xfrm>
          <a:prstGeom prst="rect">
            <a:avLst/>
          </a:prstGeom>
        </p:spPr>
      </p:pic>
      <p:pic>
        <p:nvPicPr>
          <p:cNvPr id="7" name="Imagem 6" descr="Foto preta e branca de homem com óculos de grau&#10;&#10;Descrição gerada automaticamente">
            <a:extLst>
              <a:ext uri="{FF2B5EF4-FFF2-40B4-BE49-F238E27FC236}">
                <a16:creationId xmlns:a16="http://schemas.microsoft.com/office/drawing/2014/main" id="{A05287DA-C083-4129-A1EF-20137C021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189" y="2785499"/>
            <a:ext cx="2931736" cy="310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3194"/>
      </p:ext>
    </p:extLst>
  </p:cSld>
  <p:clrMapOvr>
    <a:masterClrMapping/>
  </p:clrMapOvr>
</p:sld>
</file>

<file path=ppt/theme/theme1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Trilh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TM04033937[[fn=Trilha de Vapor]]</Template>
  <TotalTime>1391</TotalTime>
  <Words>1443</Words>
  <Application>Microsoft Office PowerPoint</Application>
  <PresentationFormat>Widescreen</PresentationFormat>
  <Paragraphs>163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8" baseType="lpstr">
      <vt:lpstr>Arial</vt:lpstr>
      <vt:lpstr>Century Gothic</vt:lpstr>
      <vt:lpstr>Trilha de Vapor</vt:lpstr>
      <vt:lpstr>Antropologia</vt:lpstr>
      <vt:lpstr>O que é a antropologia</vt:lpstr>
      <vt:lpstr>Escolas teóricas</vt:lpstr>
      <vt:lpstr>Evolucionismo 1870/1900</vt:lpstr>
      <vt:lpstr>Evolucionismo: OBRAS DE REFERÊNCIA</vt:lpstr>
      <vt:lpstr>Evolucionismo: síntese</vt:lpstr>
      <vt:lpstr>Carta da onu </vt:lpstr>
      <vt:lpstr>estatuto da corte internacional de justiça </vt:lpstr>
      <vt:lpstr>Culturalismo</vt:lpstr>
      <vt:lpstr>Culturalismo: obras de referência</vt:lpstr>
      <vt:lpstr>Culturalismo: síntese</vt:lpstr>
      <vt:lpstr>Etnografia</vt:lpstr>
      <vt:lpstr>Culturalismo: crítica</vt:lpstr>
      <vt:lpstr>Funcionalismo</vt:lpstr>
      <vt:lpstr>Crítica ao funcionalismo</vt:lpstr>
      <vt:lpstr>estruturalismo</vt:lpstr>
      <vt:lpstr>estruturalismo</vt:lpstr>
      <vt:lpstr>Escola interpretativa</vt:lpstr>
      <vt:lpstr>Descrição densa</vt:lpstr>
      <vt:lpstr>Teoria interpretativa da cultura</vt:lpstr>
      <vt:lpstr>Antropologia urbana</vt:lpstr>
      <vt:lpstr>Antropologia institucional</vt:lpstr>
      <vt:lpstr>Problematizações</vt:lpstr>
      <vt:lpstr>Meios</vt:lpstr>
      <vt:lpstr>Antropologia e direito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Antropologia</dc:title>
  <dc:creator>Cynthia Soares Carneiro</dc:creator>
  <cp:lastModifiedBy>Cynthia Soares Carneiro</cp:lastModifiedBy>
  <cp:revision>44</cp:revision>
  <dcterms:created xsi:type="dcterms:W3CDTF">2020-08-17T13:15:37Z</dcterms:created>
  <dcterms:modified xsi:type="dcterms:W3CDTF">2020-08-18T12:27:16Z</dcterms:modified>
</cp:coreProperties>
</file>