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9" r:id="rId4"/>
    <p:sldId id="260" r:id="rId5"/>
    <p:sldId id="258" r:id="rId6"/>
    <p:sldId id="277" r:id="rId7"/>
    <p:sldId id="261" r:id="rId8"/>
    <p:sldId id="271" r:id="rId9"/>
    <p:sldId id="272" r:id="rId10"/>
    <p:sldId id="262" r:id="rId11"/>
    <p:sldId id="263" r:id="rId12"/>
    <p:sldId id="267" r:id="rId13"/>
    <p:sldId id="273" r:id="rId14"/>
    <p:sldId id="274" r:id="rId15"/>
    <p:sldId id="275" r:id="rId16"/>
    <p:sldId id="264" r:id="rId17"/>
    <p:sldId id="265" r:id="rId18"/>
    <p:sldId id="266" r:id="rId19"/>
    <p:sldId id="268" r:id="rId20"/>
    <p:sldId id="269" r:id="rId21"/>
    <p:sldId id="304" r:id="rId22"/>
    <p:sldId id="303" r:id="rId23"/>
    <p:sldId id="278" r:id="rId24"/>
    <p:sldId id="279" r:id="rId25"/>
    <p:sldId id="297" r:id="rId26"/>
    <p:sldId id="280" r:id="rId27"/>
    <p:sldId id="283" r:id="rId28"/>
    <p:sldId id="302" r:id="rId29"/>
    <p:sldId id="301" r:id="rId30"/>
    <p:sldId id="284" r:id="rId31"/>
    <p:sldId id="285" r:id="rId32"/>
    <p:sldId id="286" r:id="rId33"/>
    <p:sldId id="298" r:id="rId34"/>
    <p:sldId id="288" r:id="rId35"/>
    <p:sldId id="300" r:id="rId36"/>
    <p:sldId id="287" r:id="rId37"/>
    <p:sldId id="294" r:id="rId38"/>
    <p:sldId id="299" r:id="rId39"/>
    <p:sldId id="295" r:id="rId40"/>
    <p:sldId id="289" r:id="rId41"/>
    <p:sldId id="290" r:id="rId42"/>
    <p:sldId id="291" r:id="rId43"/>
    <p:sldId id="296" r:id="rId44"/>
    <p:sldId id="276" r:id="rId45"/>
  </p:sldIdLst>
  <p:sldSz cx="9144000" cy="6858000" type="screen4x3"/>
  <p:notesSz cx="67818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2965B0-5E9A-4BC7-A82B-AC6182310B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50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97E1E34-ED86-4420-AC7B-24844B6E3E77}" type="datetimeFigureOut">
              <a:rPr lang="pt-BR"/>
              <a:pPr>
                <a:defRPr/>
              </a:pPr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300BC0-A803-4892-8C85-5D3B8F3A7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7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A236A-49A9-404F-83F2-D67BDAEE83A2}" type="slidenum">
              <a:rPr lang="pt-BR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1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44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44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1C19-D64C-4DC4-9A48-16A484B37B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76E4-CBCE-4CD9-B2D8-E4B4E84AD4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6A77-D3E9-4611-86F5-4CC1A194C9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F2CF-0981-4AAB-911B-AF4924A758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0BFB-13EF-425C-B17C-E36765747D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B82E-343E-45CE-A928-4B0B8373F4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16F3-EAA9-4D01-9248-5F88A72F5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35D0-071A-44E9-8E8D-1C31A427F3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59A9-F764-4249-BD4C-731006FEF1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796-A229-465C-A93A-FD16307AD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44C9-CA52-4A5D-B7AC-B574B39EF0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3786322-1F72-49D1-9349-E917503616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br/imgres?imgurl=http://www.winfssi.com/images/Tonic.jpg&amp;imgrefurl=http://www.winfssi.com/appraisals.html&amp;usg=__yDX66T5Ale5sG9ycm9OzBscUz-I=&amp;h=324&amp;w=526&amp;sz=17&amp;hl=pt-BR&amp;start=11&amp;tbnid=LmsK9zl1qOi0AM:&amp;tbnh=81&amp;tbnw=132&amp;prev=/images?q=Landau+reflex&amp;gbv=2&amp;hl=pt-BR&amp;sa=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.br/imgres?imgurl=http://www.winfssi.com/images/parachute.jpg&amp;imgrefurl=http://www.winfssi.com/appraisals.html&amp;usg=__oWhwwglNnIWVnZLvccCwZMdRMpw=&amp;h=537&amp;w=526&amp;sz=27&amp;hl=pt-BR&amp;start=12&amp;tbnid=lT9LncbsDaoU5M:&amp;tbnh=132&amp;tbnw=129&amp;prev=/images?q=Landau+reflex&amp;gbv=2&amp;hl=pt-BR&amp;sa=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graphics.iparenting.com/clipart/newfamily/E009638L.JPG&amp;imgrefurl=http://www.pregnancytoday.com/articles/newborn-basics/newborn-tests-and-procedures-2880/&amp;usg=__MVpIFZ490S2Y7X4W_XgLKMNjqiQ=&amp;h=972&amp;w=648&amp;sz=95&amp;hl=pt-BR&amp;start=87&amp;tbnid=efC8xxZlrY5_3M:&amp;tbnh=149&amp;tbnw=99&amp;prev=/images?q=premature+newborn+muscle+tone&amp;gbv=2&amp;ndsp=20&amp;hl=pt-BR&amp;sa=N&amp;start=8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images.google.com.br/imgres?imgurl=http://www.fysioslangen.nl/images/moz/pasgeborenekyphosis4mnd.gif&amp;imgrefurl=http://www.fysioslangen.nl/moz-zitten.html&amp;usg=__YXPvisByhWbrmxAzakZqtlZyIiQ=&amp;h=162&amp;w=200&amp;sz=4&amp;hl=pt-BR&amp;start=1&amp;tbnid=WLLBphRTHYmRzM:&amp;tbnh=84&amp;tbnw=104&amp;prev=/images?q=coluna++vertebral+crian%C3%A7a&amp;tbnid=WLLBphRTHYmRzM:&amp;imgtype=i_similar&amp;gbv=2&amp;ndsp=18&amp;hl=pt-BR&amp;sa=N&amp;tbnh=0&amp;tbnw=0" TargetMode="External"/><Relationship Id="rId3" Type="http://schemas.openxmlformats.org/officeDocument/2006/relationships/hyperlink" Target="http://images.google.com.br/imgres?imgurl=http://www.qualyleite.com/bebebonito.jpg&amp;imgrefurl=http://www.qualyleite.com/&amp;usg=__ZW-lI9eqCnej4f4Z-PD_BHFGA1E=&amp;h=309&amp;w=390&amp;sz=16&amp;hl=pt-BR&amp;start=46&amp;tbnid=ZP8HEu9HzZ5ANM:&amp;tbnh=97&amp;tbnw=123&amp;prev=/images?q=bebe+prematuro&amp;gbv=2&amp;ndsp=18&amp;hl=pt-BR&amp;sa=N&amp;start=36" TargetMode="External"/><Relationship Id="rId7" Type="http://schemas.openxmlformats.org/officeDocument/2006/relationships/hyperlink" Target="http://images.google.com.br/imgres?imgurl=http://www.sbp.com.br/follow_up/images/bebe12.gif&amp;imgrefurl=http://www.sbp.com.br/follow_up/desenv_motor.html&amp;usg=__bsPsBFndMQzkquGuC5YGOtnlt8M=&amp;h=67&amp;w=67&amp;sz=1&amp;hl=pt-BR&amp;start=16&amp;tbnid=hfiU7kSRwY6VCM:&amp;tbnh=66&amp;tbnw=66&amp;prev=/images?q=bebe+sentar+cifose&amp;gbv=2&amp;hl=pt-BR&amp;sa=G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://2.bp.blogspot.com/_P-MzoBY5JIc/SdKfDNXlLaI/AAAAAAAAAOk/OJWyVFrSsE4/s1600-h/coluna+vertebral.jpg" TargetMode="External"/><Relationship Id="rId5" Type="http://schemas.openxmlformats.org/officeDocument/2006/relationships/hyperlink" Target="http://images.google.com.br/imgres?imgurl=http://www.sbp.com.br/img/manual_followup/bebe15.gif&amp;imgrefurl=http://www.sbp.com.br/img/manual_followup/tab01.htm&amp;usg=__0bjFquVPy7sc89l9elf3bCQpg8A=&amp;h=75&amp;w=73&amp;sz=1&amp;hl=pt-BR&amp;start=2&amp;tbnid=l7w_Mea-nkHRcM:&amp;tbnh=71&amp;tbnw=69&amp;prev=/images?q=bebe+sentar+cifose&amp;gbv=2&amp;hl=pt-BR&amp;sa=G" TargetMode="External"/><Relationship Id="rId15" Type="http://schemas.openxmlformats.org/officeDocument/2006/relationships/hyperlink" Target="http://images.google.com.br/imgres?imgurl=http://www.fysioslangen.nl/images/moz/pasgeborenekyphosis.gif&amp;imgrefurl=http://www.fysioslangen.nl/moz-zitten.html&amp;usg=__4_DAIIIHDcoc1oSj_We_9W0tENo=&amp;h=162&amp;w=200&amp;sz=4&amp;hl=pt-BR&amp;start=2&amp;tbnid=5MwHuDipmXlDpM:&amp;tbnh=84&amp;tbnw=104&amp;prev=/images?q=coluna++vertebral+crian%C3%A7a&amp;tbnid=WLLBphRTHYmRzM:&amp;imgtype=i_similar&amp;gbv=2&amp;ndsp=18&amp;hl=pt-BR&amp;sa=N&amp;tbnh=0&amp;tbnw=0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images.google.com.br/imgres?imgurl=http://www.abduzido.net/fotos/2009/06/dicas-de-como-prevenir-as-assaduras-dos-bebes.jpg&amp;imgrefurl=http://www.abduzido.net/dicas-de-como-prevenir-as-assaduras-dos-bebes/&amp;usg=__uShV-0DOEokBFzTMUQj6Vb_Dijs=&amp;h=200&amp;w=276&amp;sz=16&amp;hl=pt-BR&amp;start=39&amp;tbnid=Za9Tjr1T73RlBM:&amp;tbnh=83&amp;tbnw=114&amp;prev=/images?q=bebe+abdu%C3%A7%C3%A3o&amp;gbv=2&amp;ndsp=18&amp;hl=pt-BR&amp;sa=N&amp;start=36" TargetMode="External"/><Relationship Id="rId1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podiatrytoday.com/files/photos/pt0107ce5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en.wikipedia.org/wiki/File:Coxa-valga-norma-vara-000.p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vanderbiltchildrens.org/uploads/images//ped29.gif&amp;imgrefurl=http://www.vanderbiltchildrens.org/interior.php?mid=2166&amp;usg=__P0jQb222EAVnd6Mu2yDScZog79Q=&amp;h=232&amp;w=274&amp;sz=3&amp;hl=pt-BR&amp;start=10&amp;um=1&amp;tbnid=6R5qG_XX3ImrWM:&amp;tbnh=96&amp;tbnw=113&amp;prev=/images?q=femoral+anteversion&amp;hl=pt-BR&amp;sa=G&amp;um=1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podiatrytoday.com/files/photos/pt0107ce6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google.com.br/imgres?imgurl=http://static-p4.fotolia.com/jpg/00/13/42/77/400_F_13427732_YEeF6wu7TRMm80Rhd1fkS2HC4jmAlkvA.jpg&amp;imgrefurl=http://en.fotolia.com/id/13427732&amp;usg=___Ml79axz12KZJvTsSnnKoS0u188=&amp;h=400&amp;w=300&amp;sz=31&amp;hl=pt-BR&amp;start=198&amp;tbnid=ce4HFSy5aMAzkM:&amp;tbnh=124&amp;tbnw=93&amp;prev=/images?q=neonate+ankle&amp;gbv=2&amp;ndsp=18&amp;hl=pt-BR&amp;sa=N&amp;start=1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 Biomecânica do Desenvolvimento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94188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100" dirty="0"/>
              <a:t>Cyntia Rogean de J. Alves de Baptista </a:t>
            </a:r>
          </a:p>
          <a:p>
            <a:pPr algn="r" eaLnBrk="1" hangingPunct="1">
              <a:lnSpc>
                <a:spcPct val="90000"/>
              </a:lnSpc>
            </a:pPr>
            <a:r>
              <a:rPr lang="pt-BR" sz="1700" dirty="0"/>
              <a:t>Esp. de Laboratório do Departamento Ciências da Saúde- FMRP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Requisitos para o dmn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/>
              <a:t>Reações posturais                    equilíbrio</a:t>
            </a:r>
          </a:p>
          <a:p>
            <a:pPr eaLnBrk="1" hangingPunct="1"/>
            <a:r>
              <a:rPr lang="pt-BR"/>
              <a:t>Evolução tônica</a:t>
            </a:r>
          </a:p>
          <a:p>
            <a:pPr eaLnBrk="1" hangingPunct="1"/>
            <a:r>
              <a:rPr lang="pt-BR"/>
              <a:t>Inervação recíproca</a:t>
            </a:r>
          </a:p>
          <a:p>
            <a:pPr eaLnBrk="1" hangingPunct="1"/>
            <a:r>
              <a:rPr lang="pt-BR"/>
              <a:t>Evolução- integração de reflexos primitivos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572000" y="2205038"/>
            <a:ext cx="1150938" cy="287337"/>
          </a:xfrm>
          <a:prstGeom prst="rightArrow">
            <a:avLst>
              <a:gd name="adj1" fmla="val 50000"/>
              <a:gd name="adj2" fmla="val 10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Reações posturais                    equilíbrio</a:t>
            </a:r>
          </a:p>
        </p:txBody>
      </p:sp>
      <p:pic>
        <p:nvPicPr>
          <p:cNvPr id="13315" name="Picture 4" descr="Digitalizar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92288"/>
            <a:ext cx="7129462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1223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Reflexos Tônicos Cervicais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Reações posturais                    equilíbrio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54213"/>
            <a:ext cx="727233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Reações de endireitamento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Reações posturais                    equilíbrio</a:t>
            </a:r>
          </a:p>
        </p:txBody>
      </p:sp>
      <p:pic>
        <p:nvPicPr>
          <p:cNvPr id="15363" name="Picture 4" descr="Digitalizar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59563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0825" y="18446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Reações de endireitamento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igitalizar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33650"/>
            <a:ext cx="79930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371600"/>
          </a:xfrm>
        </p:spPr>
        <p:txBody>
          <a:bodyPr/>
          <a:lstStyle/>
          <a:p>
            <a:pPr eaLnBrk="1" hangingPunct="1"/>
            <a:r>
              <a:rPr lang="pt-BR" sz="4000"/>
              <a:t>Reações posturais                    equilibrio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0825" y="18446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Reações de endireitamento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Reações posturais e de equilíbrio 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997200"/>
            <a:ext cx="7705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50825" y="18446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Reações de proteção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187450" y="54451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5 meses....                    5-6 meses...                       8-9 meses...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371600"/>
          </a:xfrm>
        </p:spPr>
        <p:txBody>
          <a:bodyPr/>
          <a:lstStyle/>
          <a:p>
            <a:pPr eaLnBrk="1" hangingPunct="1"/>
            <a:r>
              <a:rPr lang="pt-BR" sz="4000"/>
              <a:t>Evolução tônica</a:t>
            </a:r>
            <a:br>
              <a:rPr lang="pt-BR" sz="4000"/>
            </a:br>
            <a:endParaRPr lang="pt-BR" sz="4000"/>
          </a:p>
        </p:txBody>
      </p:sp>
      <p:pic>
        <p:nvPicPr>
          <p:cNvPr id="18435" name="Picture 5" descr="1O_SUP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341438"/>
            <a:ext cx="30241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860800"/>
            <a:ext cx="16891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19732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114800"/>
            <a:ext cx="2181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Line 23"/>
          <p:cNvSpPr>
            <a:spLocks noChangeShapeType="1"/>
          </p:cNvSpPr>
          <p:nvPr/>
        </p:nvSpPr>
        <p:spPr bwMode="auto">
          <a:xfrm flipH="1">
            <a:off x="2700338" y="1916113"/>
            <a:ext cx="2376487" cy="1152525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0" name="Line 24"/>
          <p:cNvSpPr>
            <a:spLocks noChangeShapeType="1"/>
          </p:cNvSpPr>
          <p:nvPr/>
        </p:nvSpPr>
        <p:spPr bwMode="auto">
          <a:xfrm>
            <a:off x="1476375" y="3500438"/>
            <a:ext cx="142875" cy="720725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1" name="Line 25"/>
          <p:cNvSpPr>
            <a:spLocks noChangeShapeType="1"/>
          </p:cNvSpPr>
          <p:nvPr/>
        </p:nvSpPr>
        <p:spPr bwMode="auto">
          <a:xfrm>
            <a:off x="3203575" y="5445125"/>
            <a:ext cx="1873250" cy="71438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Inervação recíproca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cs typeface="Times New Roman" pitchFamily="18" charset="0"/>
              </a:rPr>
              <a:t>inibição recíproca </a:t>
            </a:r>
          </a:p>
          <a:p>
            <a:pPr eaLnBrk="1" hangingPunct="1"/>
            <a:endParaRPr lang="pt-BR">
              <a:cs typeface="Times New Roman" pitchFamily="18" charset="0"/>
            </a:endParaRPr>
          </a:p>
          <a:p>
            <a:pPr eaLnBrk="1" hangingPunct="1"/>
            <a:r>
              <a:rPr lang="pt-BR">
                <a:cs typeface="Times New Roman" pitchFamily="18" charset="0"/>
              </a:rPr>
              <a:t> co-contração</a:t>
            </a:r>
          </a:p>
          <a:p>
            <a:pPr eaLnBrk="1" hangingPunct="1"/>
            <a:endParaRPr lang="pt-BR"/>
          </a:p>
          <a:p>
            <a:pPr eaLnBrk="1" hangingPunct="1"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pt-BR" sz="4000"/>
              <a:t>Evolução- integração de reflexos primitivos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Reflexos e  e Reações  </a:t>
            </a:r>
          </a:p>
        </p:txBody>
      </p:sp>
      <p:pic>
        <p:nvPicPr>
          <p:cNvPr id="21507" name="Picture 4" descr="[THERE IS A PICTURE HER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908050"/>
            <a:ext cx="10175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moro_ref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349500"/>
            <a:ext cx="1857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[THERE IS A PICTURE HER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447800"/>
            <a:ext cx="15128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437063"/>
            <a:ext cx="206851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25193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Sucção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Busca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Marcha 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Moro</a:t>
            </a:r>
          </a:p>
          <a:p>
            <a:pPr marL="342900" indent="-342900"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Preensão palmar e plantar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pt-BR" sz="2000" b="1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771775" y="4079875"/>
            <a:ext cx="46799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Gallant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RTCA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Positiva de apoio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R magnético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Placing 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Tríplice flexão</a:t>
            </a:r>
          </a:p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pt-BR" sz="2000" b="1"/>
              <a:t>Cutâneo plantar em extensão</a:t>
            </a:r>
          </a:p>
        </p:txBody>
      </p:sp>
      <p:pic>
        <p:nvPicPr>
          <p:cNvPr id="21515" name="Picture 11" descr="Toni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716338"/>
            <a:ext cx="1871662" cy="114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1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371600"/>
          </a:xfrm>
        </p:spPr>
        <p:txBody>
          <a:bodyPr/>
          <a:lstStyle/>
          <a:p>
            <a:pPr eaLnBrk="1" hangingPunct="1"/>
            <a:r>
              <a:rPr lang="pt-BR" sz="4000" dirty="0"/>
              <a:t>Definição  desenvolvimento motor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/>
              <a:t>Processo de mudanças no comportamento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054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Reflexos e reações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RTCS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Landau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Paraquedas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Proteção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Negativa de apoio (3-5 m)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sz="2000" b="1"/>
              <a:t>Anfíbio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443663" y="1844675"/>
            <a:ext cx="181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/>
              <a:t>2º e 3º trimestre</a:t>
            </a:r>
          </a:p>
        </p:txBody>
      </p:sp>
      <p:pic>
        <p:nvPicPr>
          <p:cNvPr id="22535" name="Picture 7" descr="parach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00350"/>
            <a:ext cx="1228725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F55DC-B248-42EC-8F86-09BFED71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371600"/>
          </a:xfrm>
        </p:spPr>
        <p:txBody>
          <a:bodyPr/>
          <a:lstStyle/>
          <a:p>
            <a:r>
              <a:rPr lang="pt-BR" dirty="0"/>
              <a:t>“lei” de desenvolvimento </a:t>
            </a:r>
            <a:r>
              <a:rPr lang="pt-BR" dirty="0" err="1"/>
              <a:t>céfalo</a:t>
            </a:r>
            <a:r>
              <a:rPr lang="pt-BR" dirty="0"/>
              <a:t>-caudal e proximal-distal: ainda é válida?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1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D309F9-2C82-44D5-A504-985D124B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9" y="2924944"/>
            <a:ext cx="5395400" cy="33373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579476-CB29-46B2-9088-8B9913C1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57" y="674105"/>
            <a:ext cx="6113884" cy="20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/>
              <a:t>Desenvolvimento Biomecânico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Definição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7931224" cy="5184576"/>
          </a:xfrm>
        </p:spPr>
        <p:txBody>
          <a:bodyPr/>
          <a:lstStyle/>
          <a:p>
            <a:pPr eaLnBrk="1" hangingPunct="1"/>
            <a:r>
              <a:rPr lang="pt-BR" dirty="0"/>
              <a:t>“Efeitos de forças do sistema </a:t>
            </a:r>
            <a:r>
              <a:rPr lang="pt-BR" dirty="0" err="1"/>
              <a:t>músculoesquelético</a:t>
            </a:r>
            <a:r>
              <a:rPr lang="pt-BR" dirty="0"/>
              <a:t> durante toda a vida”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/>
              <a:t>(Le </a:t>
            </a:r>
            <a:r>
              <a:rPr lang="pt-BR" dirty="0" err="1"/>
              <a:t>Veau</a:t>
            </a:r>
            <a:r>
              <a:rPr lang="pt-BR" dirty="0"/>
              <a:t> &amp; </a:t>
            </a:r>
            <a:r>
              <a:rPr lang="pt-BR" dirty="0" err="1"/>
              <a:t>Berhardt</a:t>
            </a:r>
            <a:r>
              <a:rPr lang="pt-BR" dirty="0"/>
              <a:t>, 1984)</a:t>
            </a:r>
          </a:p>
          <a:p>
            <a:pPr eaLnBrk="1" hangingPunct="1">
              <a:buFont typeface="Wingdings" pitchFamily="2" charset="2"/>
              <a:buNone/>
            </a:pPr>
            <a:endParaRPr lang="pt-BR" dirty="0"/>
          </a:p>
          <a:p>
            <a:pPr eaLnBrk="1" hangingPunct="1">
              <a:buFont typeface="Wingdings" pitchFamily="2" charset="2"/>
              <a:buNone/>
            </a:pPr>
            <a:endParaRPr lang="pt-BR" dirty="0"/>
          </a:p>
          <a:p>
            <a:pPr eaLnBrk="1" hangingPunct="1"/>
            <a:r>
              <a:rPr lang="pt-BR" dirty="0"/>
              <a:t>“Estudo dos padrões de movimento e suas alterações devido à interação  do sujeito com o meio envolvente, ao longo do desenvolvimento ontogenético” (Adrian e Cooper, 1995)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fotolog.terra.com.br/foto.cgi/qLiWaaYDPFUL.118p2hEcBrFmVLEMAhlAefghasIbunCI3ZovIBsOnuvGIbnrY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762500" cy="3181350"/>
          </a:xfrm>
          <a:prstGeom prst="rect">
            <a:avLst/>
          </a:prstGeom>
          <a:noFill/>
        </p:spPr>
      </p:pic>
      <p:pic>
        <p:nvPicPr>
          <p:cNvPr id="59398" name="Picture 6" descr="http://images-mediawiki-sites.thefullwiki.org/10/4/0/6/5789106358483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969393" cy="22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Crescimento e desenvolvimento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Os tecidos biológicos são submetidos a forças do meio intra-uterino e extra-uterino</a:t>
            </a:r>
          </a:p>
          <a:p>
            <a:pPr lvl="1" eaLnBrk="1" hangingPunct="1"/>
            <a:r>
              <a:rPr lang="pt-BR" sz="2400" dirty="0"/>
              <a:t>Direção </a:t>
            </a:r>
          </a:p>
          <a:p>
            <a:pPr lvl="1" eaLnBrk="1" hangingPunct="1"/>
            <a:r>
              <a:rPr lang="pt-BR" sz="2400" dirty="0"/>
              <a:t>Intensidade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 Alinhamento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/>
              <a:t>O sistema músculo- esquelético “obedece” aos princípios de remodelagem</a:t>
            </a:r>
          </a:p>
          <a:p>
            <a:pPr eaLnBrk="1" hangingPunct="1"/>
            <a:endParaRPr lang="pt-BR" sz="2400"/>
          </a:p>
          <a:p>
            <a:pPr eaLnBrk="1" hangingPunct="1"/>
            <a:r>
              <a:rPr lang="pt-BR" sz="2400"/>
              <a:t> A ADM considerada normal difere conforme as idades</a:t>
            </a:r>
          </a:p>
          <a:p>
            <a:pPr eaLnBrk="1" hangingPunct="1"/>
            <a:endParaRPr lang="pt-BR" sz="2400"/>
          </a:p>
          <a:p>
            <a:pPr eaLnBrk="1" hangingPunct="1"/>
            <a:r>
              <a:rPr lang="pt-BR" sz="2400"/>
              <a:t>Mais importante que o VALOR DA ADM, é reconhecer o alinhamento TIPICO </a:t>
            </a:r>
          </a:p>
          <a:p>
            <a:pPr eaLnBrk="1" hangingPunct="1">
              <a:buFont typeface="Wingdings" pitchFamily="2" charset="2"/>
              <a:buNone/>
            </a:pPr>
            <a:endParaRPr lang="pt-BR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" y="1628800"/>
            <a:ext cx="909191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" y="980728"/>
            <a:ext cx="9049616" cy="554461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51520" y="2348880"/>
            <a:ext cx="88924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52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Desenvolvimento...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/>
              <a:t>Alteração  dinâmica no comportamento ao longo da vida diante das interações entre as necessidades da </a:t>
            </a:r>
            <a:r>
              <a:rPr lang="pt-BR">
                <a:solidFill>
                  <a:srgbClr val="FF3300"/>
                </a:solidFill>
              </a:rPr>
              <a:t>tarefa</a:t>
            </a:r>
            <a:r>
              <a:rPr lang="pt-BR"/>
              <a:t>, a </a:t>
            </a:r>
            <a:r>
              <a:rPr lang="pt-BR">
                <a:solidFill>
                  <a:srgbClr val="FF3300"/>
                </a:solidFill>
              </a:rPr>
              <a:t>biologia</a:t>
            </a:r>
            <a:r>
              <a:rPr lang="pt-BR"/>
              <a:t> do individuo e o </a:t>
            </a:r>
            <a:r>
              <a:rPr lang="pt-BR">
                <a:solidFill>
                  <a:srgbClr val="FF3300"/>
                </a:solidFill>
              </a:rPr>
              <a:t>ambiente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pt-BR"/>
              <a:t>Gallahue&amp; Ozmun (2001)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Alinhamento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RNPT – pouca flexão fisiológica</a:t>
            </a:r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r>
              <a:rPr lang="pt-BR" sz="2400" dirty="0"/>
              <a:t>RN – flexão  fisiológica (Walker, 1991)</a:t>
            </a:r>
          </a:p>
          <a:p>
            <a:pPr eaLnBrk="1" hangingPunct="1"/>
            <a:endParaRPr lang="pt-BR" dirty="0"/>
          </a:p>
        </p:txBody>
      </p:sp>
      <p:pic>
        <p:nvPicPr>
          <p:cNvPr id="29708" name="Picture 12" descr="Look After A Newborn 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24400"/>
            <a:ext cx="2736850" cy="1814513"/>
          </a:xfrm>
          <a:prstGeom prst="rect">
            <a:avLst/>
          </a:prstGeom>
          <a:noFill/>
        </p:spPr>
      </p:pic>
      <p:pic>
        <p:nvPicPr>
          <p:cNvPr id="29712" name="Picture 16" descr="E009638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05038"/>
            <a:ext cx="29527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Coluna vertebral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Cifose global 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Lordose cervical 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		Lordose lombar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Abdome normalmente fraco!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  <a:p>
            <a:pPr eaLnBrk="1" hangingPunct="1"/>
            <a:endParaRPr lang="pt-BR" sz="2400" dirty="0"/>
          </a:p>
        </p:txBody>
      </p:sp>
      <p:sp>
        <p:nvSpPr>
          <p:cNvPr id="30724" name="Line 24"/>
          <p:cNvSpPr>
            <a:spLocks noChangeShapeType="1"/>
          </p:cNvSpPr>
          <p:nvPr/>
        </p:nvSpPr>
        <p:spPr bwMode="auto">
          <a:xfrm>
            <a:off x="1187450" y="2349500"/>
            <a:ext cx="720725" cy="792163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25" name="Line 24"/>
          <p:cNvSpPr>
            <a:spLocks noChangeShapeType="1"/>
          </p:cNvSpPr>
          <p:nvPr/>
        </p:nvSpPr>
        <p:spPr bwMode="auto">
          <a:xfrm>
            <a:off x="2627313" y="3933825"/>
            <a:ext cx="788987" cy="576263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0726" name="Picture 8" descr="http://t3.gstatic.com/images?q=tbn:ZP8HEu9HzZ5ANM:http://www.qualyleite.com/bebeboni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6014257"/>
            <a:ext cx="936103" cy="73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http://t3.gstatic.com/images?q=tbn:l7w_Mea-nkHRcM:http://www.sbp.com.br/img/manual_followup/bebe15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2258" y="4324350"/>
            <a:ext cx="1203997" cy="123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http://t0.gstatic.com/images?q=tbn:hfiU7kSRwY6VCM:http://www.sbp.com.br/follow_up/images/bebe12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1319" y="4997364"/>
            <a:ext cx="1016893" cy="10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4" descr="http://t3.gstatic.com/images?q=tbn:Za9Tjr1T73RlBM:http://www.abduzido.net/fotos/2009/06/dicas-de-como-prevenir-as-assaduras-dos-beb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6027436"/>
            <a:ext cx="1140818" cy="8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6" descr="http://2.bp.blogspot.com/_P-MzoBY5JIc/SdKfDNXlLaI/AAAAAAAAAOk/OJWyVFrSsE4/s400/coluna+vertebra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4644" y="357188"/>
            <a:ext cx="2989355" cy="34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2" descr="http://t1.gstatic.com/images?q=tbn:WLLBphRTHYmRzM:http://www.fysioslangen.nl/images/moz/pasgeborenekyphosis4mnd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6125" y="2797915"/>
            <a:ext cx="2119834" cy="17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4" descr="http://t3.gstatic.com/images?q=tbn:5MwHuDipmXlDpM:http://www.fysioslangen.nl/images/moz/pasgeborenekyphosis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25150" y="1557337"/>
            <a:ext cx="196154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 animBg="1"/>
      <p:bldP spid="307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Quadril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400" dirty="0"/>
          </a:p>
          <a:p>
            <a:pPr eaLnBrk="1" hangingPunct="1">
              <a:lnSpc>
                <a:spcPct val="80000"/>
              </a:lnSpc>
            </a:pPr>
            <a:r>
              <a:rPr lang="pt-BR" sz="2400" dirty="0"/>
              <a:t>RN - Instável (acetábulo raso e cartilaginoso; cabeça do  fêmur achatada e </a:t>
            </a:r>
            <a:r>
              <a:rPr lang="pt-BR" sz="2400" dirty="0" err="1"/>
              <a:t>anterovertida</a:t>
            </a:r>
            <a:endParaRPr lang="pt-BR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/>
              <a:t>  Flexão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/>
              <a:t>Há redução gradativa da  postura em flexão: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/>
              <a:t>RN 				 30º.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/>
              <a:t>Aos 9 meses 		10º.</a:t>
            </a:r>
            <a:r>
              <a:rPr lang="en-US" sz="2400" dirty="0">
                <a:cs typeface="Arial" charset="0"/>
              </a:rPr>
              <a:t>±2,6		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/>
              <a:t>Aos 12 meses		 9º </a:t>
            </a:r>
            <a:r>
              <a:rPr lang="en-US" sz="2400" dirty="0">
                <a:cs typeface="Arial" charset="0"/>
              </a:rPr>
              <a:t>±</a:t>
            </a:r>
            <a:r>
              <a:rPr lang="pt-BR" sz="2400" dirty="0"/>
              <a:t> 4,8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/>
              <a:t>Aos 18 meses 		4º. </a:t>
            </a:r>
            <a:r>
              <a:rPr lang="en-US" sz="2400" dirty="0">
                <a:cs typeface="Arial" charset="0"/>
              </a:rPr>
              <a:t>±3,2</a:t>
            </a:r>
            <a:r>
              <a:rPr lang="pt-BR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/>
              <a:t>Aos 24 meses		 3º. </a:t>
            </a:r>
            <a:r>
              <a:rPr lang="en-US" sz="2400" dirty="0">
                <a:cs typeface="Arial" charset="0"/>
              </a:rPr>
              <a:t>±3</a:t>
            </a:r>
            <a:r>
              <a:rPr lang="pt-BR" sz="2400" dirty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/>
              <a:t>( </a:t>
            </a:r>
            <a:r>
              <a:rPr lang="pt-BR" sz="2400" dirty="0" err="1"/>
              <a:t>Phelps</a:t>
            </a:r>
            <a:r>
              <a:rPr lang="pt-BR" sz="2400" dirty="0"/>
              <a:t> , Smith e </a:t>
            </a:r>
            <a:r>
              <a:rPr lang="pt-BR" sz="2400" dirty="0" err="1"/>
              <a:t>Hallum</a:t>
            </a:r>
            <a:r>
              <a:rPr lang="pt-BR" sz="2400" dirty="0"/>
              <a:t>, 1985)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400" dirty="0"/>
          </a:p>
          <a:p>
            <a:pPr eaLnBrk="1" hangingPunct="1">
              <a:lnSpc>
                <a:spcPct val="80000"/>
              </a:lnSpc>
            </a:pPr>
            <a:endParaRPr lang="pt-B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Quadril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5482952" cy="3886200"/>
          </a:xfrm>
        </p:spPr>
        <p:txBody>
          <a:bodyPr/>
          <a:lstStyle/>
          <a:p>
            <a:pPr algn="ctr">
              <a:buNone/>
            </a:pPr>
            <a:r>
              <a:rPr lang="pt-BR" dirty="0"/>
              <a:t>Redução da posição </a:t>
            </a:r>
            <a:r>
              <a:rPr lang="pt-BR" dirty="0" err="1"/>
              <a:t>fletida</a:t>
            </a: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Alongamento do m psoas, da cápsula anterior do quadril, aumento da ação do glúteo máximo com a adoção de posturas </a:t>
            </a:r>
            <a:r>
              <a:rPr lang="pt-BR" dirty="0" err="1"/>
              <a:t>antigravitárias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Seta para a direita listrada 3"/>
          <p:cNvSpPr/>
          <p:nvPr/>
        </p:nvSpPr>
        <p:spPr>
          <a:xfrm rot="5400000">
            <a:off x="2298576" y="3051138"/>
            <a:ext cx="1296144" cy="504056"/>
          </a:xfrm>
          <a:prstGeom prst="stripedRightArrow">
            <a:avLst>
              <a:gd name="adj1" fmla="val 50000"/>
              <a:gd name="adj2" fmla="val 69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s://encrypted-tbn2.gstatic.com/images?q=tbn:ANd9GcR28EeBib46PkdhK0qPSVV5pthOdlOVyoDC5YzJn76YfZs01TT4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6" y="1052736"/>
            <a:ext cx="2756040" cy="25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_cHI6j1-dhE0J0d1GTwYZvca_KA0CD8tY4QRI6Jf-lY1rQ0Z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45" y="3951238"/>
            <a:ext cx="2790125" cy="27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Quadril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002588" cy="4383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Abdução </a:t>
            </a:r>
          </a:p>
          <a:p>
            <a:pPr eaLnBrk="1" hangingPunct="1">
              <a:spcBef>
                <a:spcPct val="0"/>
              </a:spcBef>
            </a:pPr>
            <a:r>
              <a:rPr lang="pt-BR" sz="2400" dirty="0"/>
              <a:t>RN – 67º.-76º (</a:t>
            </a:r>
            <a:r>
              <a:rPr lang="pt-BR" sz="2400" dirty="0" err="1"/>
              <a:t>Drews</a:t>
            </a:r>
            <a:r>
              <a:rPr lang="pt-BR" sz="2400" dirty="0"/>
              <a:t> </a:t>
            </a:r>
            <a:r>
              <a:rPr lang="pt-BR" sz="2400" dirty="0" err="1"/>
              <a:t>et</a:t>
            </a:r>
            <a:r>
              <a:rPr lang="pt-BR" sz="2400" dirty="0"/>
              <a:t> al. 1984 apud </a:t>
            </a:r>
            <a:r>
              <a:rPr lang="pt-BR" sz="2400" dirty="0" err="1"/>
              <a:t>Effgen</a:t>
            </a:r>
            <a:r>
              <a:rPr lang="pt-BR" sz="2400" dirty="0"/>
              <a:t>, 2007).</a:t>
            </a:r>
          </a:p>
          <a:p>
            <a:pPr eaLnBrk="1" hangingPunct="1">
              <a:spcBef>
                <a:spcPct val="0"/>
              </a:spcBef>
            </a:pPr>
            <a:r>
              <a:rPr lang="pt-BR" sz="2400" dirty="0"/>
              <a:t>2 anos – 60º. (</a:t>
            </a:r>
            <a:r>
              <a:rPr lang="pt-BR" sz="2400" dirty="0" err="1"/>
              <a:t>Phelps</a:t>
            </a:r>
            <a:r>
              <a:rPr lang="pt-BR" sz="2400" dirty="0"/>
              <a:t> </a:t>
            </a:r>
            <a:r>
              <a:rPr lang="pt-BR" sz="2400" dirty="0" err="1"/>
              <a:t>et</a:t>
            </a:r>
            <a:r>
              <a:rPr lang="pt-BR" sz="2400" dirty="0"/>
              <a:t> </a:t>
            </a:r>
            <a:r>
              <a:rPr lang="pt-BR" sz="2400" dirty="0" err="1"/>
              <a:t>al</a:t>
            </a:r>
            <a:r>
              <a:rPr lang="pt-BR" sz="2400" dirty="0"/>
              <a:t>, 1985).</a:t>
            </a:r>
          </a:p>
          <a:p>
            <a:pPr eaLnBrk="1" hangingPunct="1">
              <a:spcBef>
                <a:spcPct val="0"/>
              </a:spcBef>
            </a:pPr>
            <a:r>
              <a:rPr lang="pt-BR" sz="2400" dirty="0"/>
              <a:t>Adulto – 45º.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400" dirty="0"/>
              <a:t>Rotação externa</a:t>
            </a:r>
          </a:p>
          <a:p>
            <a:pPr eaLnBrk="1" hangingPunct="1">
              <a:spcBef>
                <a:spcPct val="0"/>
              </a:spcBef>
            </a:pPr>
            <a:r>
              <a:rPr lang="pt-BR" sz="2800" dirty="0"/>
              <a:t>RN – 89-114º.</a:t>
            </a:r>
          </a:p>
          <a:p>
            <a:pPr eaLnBrk="1" hangingPunct="1">
              <a:spcBef>
                <a:spcPct val="0"/>
              </a:spcBef>
            </a:pPr>
            <a:r>
              <a:rPr lang="pt-BR" sz="2800" dirty="0"/>
              <a:t>2 anos – 47º.</a:t>
            </a:r>
          </a:p>
          <a:p>
            <a:pPr eaLnBrk="1" hangingPunct="1">
              <a:buFontTx/>
              <a:buNone/>
            </a:pPr>
            <a:endParaRPr lang="pt-BR" sz="2400" dirty="0"/>
          </a:p>
          <a:p>
            <a:pPr eaLnBrk="1" hangingPunct="1">
              <a:buFontTx/>
              <a:buNone/>
            </a:pPr>
            <a:endParaRPr lang="pt-BR" sz="28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9750" y="5229225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Com o ortostatismo, ocorre redução da RE, o trocanter maior assume posição mais lateral e assim a abdução atua  de forma mais eficiente para estabilizar a pelve</a:t>
            </a:r>
          </a:p>
        </p:txBody>
      </p:sp>
      <p:pic>
        <p:nvPicPr>
          <p:cNvPr id="32775" name="Picture 7" descr="pt0107ce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879080" cy="287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Fêmur</a:t>
            </a:r>
          </a:p>
        </p:txBody>
      </p:sp>
      <p:pic>
        <p:nvPicPr>
          <p:cNvPr id="1026" name="Picture 2" descr="pressure on baby's lower spine and unsupported hips can lead to hip dys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0" y="1706623"/>
            <a:ext cx="4186808" cy="52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yababy.com/wp-content/uploads/2012/08/harness-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4127"/>
            <a:ext cx="4122902" cy="51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7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Fêmur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5240" cy="3886200"/>
          </a:xfrm>
        </p:spPr>
        <p:txBody>
          <a:bodyPr/>
          <a:lstStyle/>
          <a:p>
            <a:pPr eaLnBrk="1" hangingPunct="1"/>
            <a:r>
              <a:rPr lang="pt-BR" sz="2400" dirty="0"/>
              <a:t>RN – coxa </a:t>
            </a:r>
            <a:r>
              <a:rPr lang="pt-BR" sz="2400" dirty="0" err="1"/>
              <a:t>valga</a:t>
            </a:r>
            <a:r>
              <a:rPr lang="pt-BR" sz="2400" dirty="0"/>
              <a:t> (ângulo colo-diáfise aumentado) – 135-145º (Mc </a:t>
            </a:r>
            <a:r>
              <a:rPr lang="pt-BR" sz="2400" dirty="0" err="1"/>
              <a:t>Crea</a:t>
            </a:r>
            <a:r>
              <a:rPr lang="pt-BR" sz="2400" dirty="0"/>
              <a:t>, 1985)</a:t>
            </a:r>
          </a:p>
          <a:p>
            <a:pPr eaLnBrk="1" hangingPunct="1"/>
            <a:r>
              <a:rPr lang="pt-BR" sz="2400" dirty="0"/>
              <a:t>Adolescência  - 125º.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/>
          </a:p>
        </p:txBody>
      </p:sp>
      <p:pic>
        <p:nvPicPr>
          <p:cNvPr id="33802" name="Picture 10" descr="250px-Coxa-valga-norma-vara-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449" y="3257600"/>
            <a:ext cx="573055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224"/>
            <a:ext cx="8229600" cy="1371600"/>
          </a:xfrm>
        </p:spPr>
        <p:txBody>
          <a:bodyPr/>
          <a:lstStyle/>
          <a:p>
            <a:r>
              <a:rPr lang="pt-BR"/>
              <a:t> Fêmur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09160" cy="51847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pt-BR" dirty="0"/>
              <a:t>Torção femoral – grau de rotação </a:t>
            </a:r>
            <a:r>
              <a:rPr lang="pt-BR" dirty="0">
                <a:solidFill>
                  <a:srgbClr val="FF0000"/>
                </a:solidFill>
              </a:rPr>
              <a:t>do fêmur  </a:t>
            </a:r>
            <a:r>
              <a:rPr lang="pt-BR" dirty="0"/>
              <a:t>no plano sagital (</a:t>
            </a:r>
            <a:r>
              <a:rPr lang="pt-BR" dirty="0">
                <a:solidFill>
                  <a:srgbClr val="FF3300"/>
                </a:solidFill>
              </a:rPr>
              <a:t>eixo do colo</a:t>
            </a:r>
            <a:r>
              <a:rPr lang="pt-BR" dirty="0"/>
              <a:t> e eixo da </a:t>
            </a:r>
            <a:r>
              <a:rPr lang="pt-BR" dirty="0">
                <a:solidFill>
                  <a:srgbClr val="FF3300"/>
                </a:solidFill>
              </a:rPr>
              <a:t>diáfise</a:t>
            </a:r>
            <a:r>
              <a:rPr lang="pt-BR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2800" dirty="0" err="1"/>
              <a:t>antetorção</a:t>
            </a:r>
            <a:r>
              <a:rPr lang="pt-BR" sz="2800" dirty="0"/>
              <a:t> – cabeça do fêmur para frente;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2800" dirty="0" err="1"/>
              <a:t>retrotorção</a:t>
            </a:r>
            <a:r>
              <a:rPr lang="pt-BR" sz="2800" dirty="0"/>
              <a:t>  - cabeça do fêmur para trás 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pt-BR" sz="2000" dirty="0"/>
          </a:p>
          <a:p>
            <a:pPr lvl="1" eaLnBrk="1" hangingPunct="1">
              <a:lnSpc>
                <a:spcPct val="80000"/>
              </a:lnSpc>
            </a:pPr>
            <a:endParaRPr lang="pt-BR" sz="2400" dirty="0"/>
          </a:p>
          <a:p>
            <a:pPr lvl="1" eaLnBrk="1" hangingPunct="1">
              <a:lnSpc>
                <a:spcPct val="80000"/>
              </a:lnSpc>
            </a:pPr>
            <a:endParaRPr lang="pt-BR" sz="2400" dirty="0"/>
          </a:p>
        </p:txBody>
      </p:sp>
      <p:pic>
        <p:nvPicPr>
          <p:cNvPr id="56325" name="Picture 5" descr="Drawing showing how femoral tortion is measu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3933056"/>
            <a:ext cx="4718099" cy="2404542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84168" y="4581128"/>
            <a:ext cx="2016224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dirty="0" err="1">
                <a:solidFill>
                  <a:schemeClr val="bg1"/>
                </a:solidFill>
              </a:rPr>
              <a:t>antetorção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Fêmur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SzPct val="75000"/>
            </a:pPr>
            <a:r>
              <a:rPr lang="pt-BR" sz="2800" dirty="0"/>
              <a:t>RN – 30º de </a:t>
            </a:r>
            <a:r>
              <a:rPr lang="pt-BR" sz="2800" dirty="0" err="1"/>
              <a:t>antetorção</a:t>
            </a:r>
            <a:endParaRPr lang="pt-BR" sz="2800" dirty="0"/>
          </a:p>
          <a:p>
            <a:r>
              <a:rPr lang="pt-BR" sz="2800" dirty="0"/>
              <a:t>Adulto – 16º</a:t>
            </a:r>
          </a:p>
        </p:txBody>
      </p:sp>
      <p:pic>
        <p:nvPicPr>
          <p:cNvPr id="4" name="Picture 8" descr="%7Ffemto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4520"/>
            <a:ext cx="3672408" cy="475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Fêmur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Versão femoral – postura da </a:t>
            </a:r>
            <a:r>
              <a:rPr lang="pt-BR" sz="2400" dirty="0">
                <a:solidFill>
                  <a:srgbClr val="FF3300"/>
                </a:solidFill>
              </a:rPr>
              <a:t>cabeça </a:t>
            </a:r>
            <a:r>
              <a:rPr lang="pt-BR" sz="2400" dirty="0" err="1"/>
              <a:t>femural</a:t>
            </a:r>
            <a:r>
              <a:rPr lang="pt-BR" sz="2400" dirty="0"/>
              <a:t> no </a:t>
            </a:r>
            <a:r>
              <a:rPr lang="pt-BR" sz="2400" dirty="0">
                <a:solidFill>
                  <a:srgbClr val="FF3300"/>
                </a:solidFill>
              </a:rPr>
              <a:t>acetábulo</a:t>
            </a:r>
            <a:r>
              <a:rPr lang="pt-BR" sz="2400" dirty="0"/>
              <a:t> em relação à pelve (</a:t>
            </a:r>
            <a:r>
              <a:rPr lang="pt-BR" sz="2400" dirty="0" err="1"/>
              <a:t>anteversão</a:t>
            </a:r>
            <a:r>
              <a:rPr lang="pt-BR" sz="2400" dirty="0"/>
              <a:t>- RE femoral; retroversão RI femoral</a:t>
            </a:r>
          </a:p>
          <a:p>
            <a:pPr lvl="1" eaLnBrk="1" hangingPunct="1"/>
            <a:r>
              <a:rPr lang="pt-BR" sz="2400" dirty="0"/>
              <a:t>RN – 60º </a:t>
            </a:r>
            <a:r>
              <a:rPr lang="pt-BR" sz="2400" dirty="0" err="1"/>
              <a:t>Anteversão</a:t>
            </a:r>
            <a:endParaRPr lang="pt-BR" sz="2400" dirty="0"/>
          </a:p>
          <a:p>
            <a:pPr lvl="1" eaLnBrk="1" hangingPunct="1"/>
            <a:r>
              <a:rPr lang="pt-BR" sz="2400" dirty="0"/>
              <a:t>Adulto – 12º </a:t>
            </a:r>
            <a:r>
              <a:rPr lang="pt-BR" sz="2400" dirty="0" err="1"/>
              <a:t>Anteversão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57355" name="Picture 11" descr="Anteversion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2044700" cy="2946400"/>
          </a:xfrm>
          <a:prstGeom prst="rect">
            <a:avLst/>
          </a:prstGeom>
          <a:noFill/>
        </p:spPr>
      </p:pic>
      <p:pic>
        <p:nvPicPr>
          <p:cNvPr id="57357" name="Picture 13" descr="ped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724400"/>
            <a:ext cx="2089150" cy="1774825"/>
          </a:xfrm>
          <a:prstGeom prst="rect">
            <a:avLst/>
          </a:prstGeom>
          <a:noFill/>
        </p:spPr>
      </p:pic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900113" y="4652963"/>
            <a:ext cx="2303462" cy="1871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971550" y="4652963"/>
            <a:ext cx="2016125" cy="1871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73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58" grpId="0" animBg="1"/>
      <p:bldP spid="573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Resultado de...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/>
              <a:t>Crescimento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Dimensional, </a:t>
            </a:r>
            <a:r>
              <a:rPr lang="pt-BR" dirty="0" err="1"/>
              <a:t>ex</a:t>
            </a:r>
            <a:r>
              <a:rPr lang="pt-BR" dirty="0"/>
              <a:t>: massa corporal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 Maturação 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Genético ,  </a:t>
            </a:r>
            <a:r>
              <a:rPr lang="pt-BR" dirty="0" err="1"/>
              <a:t>ex</a:t>
            </a:r>
            <a:r>
              <a:rPr lang="pt-BR" dirty="0"/>
              <a:t>: mielinização, ossificação,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/>
              <a:t>maturação muscular...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Adaptação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Ambiental,  </a:t>
            </a:r>
            <a:r>
              <a:rPr lang="pt-BR" dirty="0" err="1"/>
              <a:t>ex</a:t>
            </a:r>
            <a:r>
              <a:rPr lang="pt-BR" dirty="0"/>
              <a:t>: forças externas* sobre ossos , músculos, tendões, cartilagens, sistemas neurais...</a:t>
            </a:r>
          </a:p>
          <a:p>
            <a:pPr marL="1828800" lvl="4" indent="0" eaLnBrk="1" hangingPunct="1">
              <a:lnSpc>
                <a:spcPct val="90000"/>
              </a:lnSpc>
              <a:buNone/>
            </a:pPr>
            <a:endParaRPr lang="pt-BR" dirty="0"/>
          </a:p>
          <a:p>
            <a:pPr eaLnBrk="1" hangingPunct="1">
              <a:lnSpc>
                <a:spcPct val="9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Joelho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6952" y="2971800"/>
            <a:ext cx="6347048" cy="3886200"/>
          </a:xfrm>
        </p:spPr>
        <p:txBody>
          <a:bodyPr/>
          <a:lstStyle/>
          <a:p>
            <a:pPr eaLnBrk="1" hangingPunct="1"/>
            <a:r>
              <a:rPr lang="pt-BR" sz="2400" dirty="0"/>
              <a:t>Joelho</a:t>
            </a:r>
          </a:p>
          <a:p>
            <a:pPr lvl="1" eaLnBrk="1" hangingPunct="1"/>
            <a:r>
              <a:rPr lang="pt-BR" sz="2400" dirty="0"/>
              <a:t>RN – flexão de 30º, </a:t>
            </a:r>
            <a:r>
              <a:rPr lang="pt-BR" sz="2400" dirty="0" err="1"/>
              <a:t>genu</a:t>
            </a:r>
            <a:r>
              <a:rPr lang="pt-BR" sz="2400" dirty="0"/>
              <a:t> </a:t>
            </a:r>
            <a:r>
              <a:rPr lang="pt-BR" sz="2400" dirty="0" err="1"/>
              <a:t>varum</a:t>
            </a:r>
            <a:r>
              <a:rPr lang="pt-BR" sz="2400" dirty="0"/>
              <a:t> de 15º </a:t>
            </a:r>
          </a:p>
          <a:p>
            <a:pPr lvl="1" eaLnBrk="1" hangingPunct="1"/>
            <a:r>
              <a:rPr lang="pt-BR" sz="2400" dirty="0"/>
              <a:t>1 ano – </a:t>
            </a:r>
            <a:r>
              <a:rPr lang="pt-BR" sz="2400" dirty="0" err="1"/>
              <a:t>genu</a:t>
            </a:r>
            <a:r>
              <a:rPr lang="pt-BR" sz="2400" dirty="0"/>
              <a:t> </a:t>
            </a:r>
            <a:r>
              <a:rPr lang="pt-BR" sz="2400" dirty="0" err="1"/>
              <a:t>varum</a:t>
            </a:r>
            <a:r>
              <a:rPr lang="pt-BR" sz="2400" dirty="0"/>
              <a:t> de 10º.</a:t>
            </a:r>
          </a:p>
          <a:p>
            <a:pPr lvl="1" eaLnBrk="1" hangingPunct="1"/>
            <a:r>
              <a:rPr lang="pt-BR" sz="2400" dirty="0"/>
              <a:t>3-4 anos – </a:t>
            </a:r>
            <a:r>
              <a:rPr lang="pt-BR" sz="2400" dirty="0" err="1"/>
              <a:t>genu</a:t>
            </a:r>
            <a:r>
              <a:rPr lang="pt-BR" sz="2400" dirty="0"/>
              <a:t> </a:t>
            </a:r>
            <a:r>
              <a:rPr lang="pt-BR" sz="2400" dirty="0" err="1"/>
              <a:t>valgum</a:t>
            </a:r>
            <a:r>
              <a:rPr lang="pt-BR" sz="2400" dirty="0"/>
              <a:t> 10º. </a:t>
            </a:r>
          </a:p>
          <a:p>
            <a:pPr lvl="1" eaLnBrk="1" hangingPunct="1"/>
            <a:r>
              <a:rPr lang="pt-BR" sz="2400" dirty="0"/>
              <a:t>6-7 anos – </a:t>
            </a:r>
            <a:r>
              <a:rPr lang="pt-BR" sz="2400" dirty="0" err="1"/>
              <a:t>genu</a:t>
            </a:r>
            <a:r>
              <a:rPr lang="pt-BR" sz="2400" dirty="0"/>
              <a:t> </a:t>
            </a:r>
            <a:r>
              <a:rPr lang="pt-BR" sz="2400" dirty="0" err="1"/>
              <a:t>valgo</a:t>
            </a:r>
            <a:r>
              <a:rPr lang="pt-BR" sz="2400" dirty="0"/>
              <a:t> 5º.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z="2400" dirty="0"/>
              <a:t>Gradual redução da flexão  - alongamento dos </a:t>
            </a:r>
            <a:r>
              <a:rPr lang="pt-BR" sz="2400" dirty="0" err="1"/>
              <a:t>isquiotibiais</a:t>
            </a:r>
            <a:r>
              <a:rPr lang="pt-BR" sz="2400" dirty="0"/>
              <a:t> na postura de urso</a:t>
            </a:r>
          </a:p>
          <a:p>
            <a:pPr lvl="1" eaLnBrk="1" hangingPunct="1"/>
            <a:endParaRPr lang="pt-BR" dirty="0"/>
          </a:p>
        </p:txBody>
      </p:sp>
      <p:pic>
        <p:nvPicPr>
          <p:cNvPr id="34820" name="Picture 7" descr="http://www.doctorslounge.com/pediatrics/diseases/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7148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5508625" y="2781300"/>
            <a:ext cx="635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900"/>
              <a:t>www.doctorslounge.com/.../diseases/genuvar.htm</a:t>
            </a:r>
            <a:r>
              <a:rPr lang="pt-BR" sz="1200"/>
              <a:t> </a:t>
            </a:r>
          </a:p>
        </p:txBody>
      </p:sp>
      <p:pic>
        <p:nvPicPr>
          <p:cNvPr id="34825" name="Picture 9" descr="http://t3.gstatic.com/images?q=tbn:ANd9GcRsYsXf6Ra7ChyywQm7-irjZ7AH1bMd7WMbbOsQl5lu_A-urh4&amp;t=1&amp;usg=__a8ra5jAALayvtWc3KnkmFeVUsZ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0148"/>
            <a:ext cx="3347864" cy="2227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Tíbia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dirty="0" err="1"/>
              <a:t>Rn</a:t>
            </a:r>
            <a:endParaRPr lang="pt-BR" sz="2400" dirty="0"/>
          </a:p>
          <a:p>
            <a:pPr lvl="1" eaLnBrk="1" hangingPunct="1"/>
            <a:r>
              <a:rPr lang="pt-BR" sz="2400" dirty="0"/>
              <a:t>“encurvamento fisiológico aparente” – massa muscular do GA  lateral (plano sagital), torção lateral de 5º.</a:t>
            </a:r>
          </a:p>
          <a:p>
            <a:pPr lvl="1" eaLnBrk="1" hangingPunct="1"/>
            <a:endParaRPr lang="pt-BR" sz="2400" dirty="0"/>
          </a:p>
          <a:p>
            <a:pPr lvl="1" eaLnBrk="1" hangingPunct="1"/>
            <a:endParaRPr lang="pt-BR" dirty="0"/>
          </a:p>
          <a:p>
            <a:pPr lvl="1" eaLnBrk="1" hangingPunct="1"/>
            <a:r>
              <a:rPr lang="pt-BR" sz="2400" dirty="0"/>
              <a:t> * no adulto, a torção lateral = 23-25º.</a:t>
            </a:r>
          </a:p>
        </p:txBody>
      </p:sp>
      <p:pic>
        <p:nvPicPr>
          <p:cNvPr id="35851" name="Picture 11" descr="pt0107ce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2628131" cy="2628131"/>
          </a:xfrm>
          <a:prstGeom prst="rect">
            <a:avLst/>
          </a:prstGeom>
          <a:noFill/>
        </p:spPr>
      </p:pic>
      <p:sp>
        <p:nvSpPr>
          <p:cNvPr id="5" name="Arco 4"/>
          <p:cNvSpPr/>
          <p:nvPr/>
        </p:nvSpPr>
        <p:spPr>
          <a:xfrm rot="20310769" flipH="1">
            <a:off x="7539910" y="4179515"/>
            <a:ext cx="576064" cy="2160240"/>
          </a:xfrm>
          <a:prstGeom prst="arc">
            <a:avLst>
              <a:gd name="adj1" fmla="val 16200000"/>
              <a:gd name="adj2" fmla="val 2084414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Tornozelo  e pé 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/>
              <a:t>RN</a:t>
            </a:r>
          </a:p>
          <a:p>
            <a:pPr lvl="1" eaLnBrk="1" hangingPunct="1"/>
            <a:r>
              <a:rPr lang="pt-BR" sz="2400" dirty="0"/>
              <a:t>Arco plantar  - pé plano* </a:t>
            </a:r>
          </a:p>
          <a:p>
            <a:pPr lvl="1" eaLnBrk="1" hangingPunct="1"/>
            <a:r>
              <a:rPr lang="pt-BR" sz="2400" dirty="0" err="1"/>
              <a:t>Dorsiflexão</a:t>
            </a:r>
            <a:r>
              <a:rPr lang="pt-BR" sz="2400" dirty="0"/>
              <a:t> excessiva</a:t>
            </a:r>
          </a:p>
          <a:p>
            <a:pPr lvl="1" eaLnBrk="1" hangingPunct="1"/>
            <a:r>
              <a:rPr lang="pt-BR" sz="2400" dirty="0"/>
              <a:t>Flexão plantar limitada</a:t>
            </a:r>
          </a:p>
          <a:p>
            <a:pPr lvl="1" eaLnBrk="1" hangingPunct="1"/>
            <a:r>
              <a:rPr lang="pt-BR" sz="2400" dirty="0"/>
              <a:t>Inversão leve de </a:t>
            </a:r>
            <a:r>
              <a:rPr lang="pt-BR" sz="2400" dirty="0" err="1"/>
              <a:t>antepé</a:t>
            </a:r>
            <a:r>
              <a:rPr lang="pt-BR" sz="2400" dirty="0"/>
              <a:t>  (sem carga)</a:t>
            </a:r>
          </a:p>
          <a:p>
            <a:pPr lvl="1" eaLnBrk="1" hangingPunct="1"/>
            <a:r>
              <a:rPr lang="pt-BR" sz="2400" dirty="0" err="1"/>
              <a:t>Eversão</a:t>
            </a:r>
            <a:r>
              <a:rPr lang="pt-BR" sz="2400" dirty="0"/>
              <a:t> e desabamento medial (com carga)- </a:t>
            </a:r>
            <a:r>
              <a:rPr lang="pt-BR" sz="2000" dirty="0"/>
              <a:t>lassidão tecidual e coxins adiposos + postura abduzida e varo </a:t>
            </a:r>
            <a:r>
              <a:rPr lang="pt-BR" sz="2000" dirty="0" err="1"/>
              <a:t>tìbio-femoral</a:t>
            </a:r>
            <a:endParaRPr lang="pt-BR" sz="2000" dirty="0"/>
          </a:p>
          <a:p>
            <a:pPr lvl="2" eaLnBrk="1" hangingPunct="1">
              <a:buFont typeface="Wingdings" pitchFamily="2" charset="2"/>
              <a:buNone/>
            </a:pPr>
            <a:r>
              <a:rPr lang="pt-BR" sz="1600" dirty="0"/>
              <a:t>* Acima de 5 anos, investigar causas. Diferenciar das condições desenvolvidas em crianças com  doenças neuromusculares e </a:t>
            </a:r>
            <a:r>
              <a:rPr lang="pt-BR" sz="1600" dirty="0" err="1"/>
              <a:t>músculo-esqueléticas</a:t>
            </a:r>
            <a:endParaRPr lang="pt-BR" sz="1600" dirty="0"/>
          </a:p>
        </p:txBody>
      </p:sp>
      <p:pic>
        <p:nvPicPr>
          <p:cNvPr id="36870" name="Picture 6" descr="http://t3.gstatic.com/images?q=tbn:ce4HFSy5aMAzkM:http://static-p4.fotolia.com/jpg/00/13/42/77/400_F_13427732_YEeF6wu7TRMm80Rhd1fkS2HC4jmAlk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1605161" cy="21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 descr="http://www.podiatrytoday.com/files/imagecache/normal/photos/pt08_congenital_pi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475550" cy="16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2746375" cy="431800"/>
          </a:xfrm>
        </p:spPr>
        <p:txBody>
          <a:bodyPr/>
          <a:lstStyle/>
          <a:p>
            <a:r>
              <a:rPr lang="pt-BR" sz="2400"/>
              <a:t>Postura de “dedos para dentro” ?</a:t>
            </a:r>
          </a:p>
        </p:txBody>
      </p:sp>
      <p:pic>
        <p:nvPicPr>
          <p:cNvPr id="58372" name="Picture 4" descr="ped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4666722"/>
            <a:ext cx="2304256" cy="2191278"/>
          </a:xfrm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932363" y="692150"/>
            <a:ext cx="2746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400"/>
              <a:t>anteversão femoral?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211960" y="2996952"/>
            <a:ext cx="2890143" cy="4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400" dirty="0"/>
              <a:t>Metatarso </a:t>
            </a:r>
            <a:r>
              <a:rPr lang="pt-BR" sz="2400" dirty="0" err="1"/>
              <a:t>aduto</a:t>
            </a:r>
            <a:r>
              <a:rPr lang="pt-BR" sz="2400" dirty="0"/>
              <a:t>?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627313" y="4221163"/>
            <a:ext cx="2746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400"/>
              <a:t>Rotação tibial?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132138" y="2744788"/>
            <a:ext cx="792162" cy="13684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3348038" y="765175"/>
            <a:ext cx="1584325" cy="11509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348038" y="2349498"/>
            <a:ext cx="1584002" cy="57544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58386" name="Picture 18" descr="http://www.aafp.org/afp/2002/0115/afp20020115p265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136237" cy="1507933"/>
          </a:xfrm>
          <a:prstGeom prst="rect">
            <a:avLst/>
          </a:prstGeom>
          <a:noFill/>
        </p:spPr>
      </p:pic>
      <p:pic>
        <p:nvPicPr>
          <p:cNvPr id="58388" name="Picture 20" descr="http://t2.gstatic.com/images?q=tbn:ANd9GcQzb50Ab-JtooGWEPkSzNqcJBXv-pyVKCsR8lVK6MfOMZ1xwyc&amp;t=1&amp;usg=__SIJEbGU0vcjE2mx1lBfRL1BL74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602913" cy="1972816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668344" y="692696"/>
            <a:ext cx="79208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3" grpId="0"/>
      <p:bldP spid="58374" grpId="0"/>
      <p:bldP spid="58376" grpId="0"/>
      <p:bldP spid="58377" grpId="0" animBg="1"/>
      <p:bldP spid="58379" grpId="0" animBg="1"/>
      <p:bldP spid="5838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Referências Bibliográficas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3886200"/>
          </a:xfrm>
        </p:spPr>
        <p:txBody>
          <a:bodyPr/>
          <a:lstStyle/>
          <a:p>
            <a:pPr marL="271463" indent="-1270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400" dirty="0"/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/>
              <a:t>Adrian M, Cooper </a:t>
            </a:r>
            <a:r>
              <a:rPr lang="pt-BR" sz="1400" dirty="0" err="1"/>
              <a:t>J.Biomechanics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 </a:t>
            </a:r>
            <a:r>
              <a:rPr lang="pt-BR" sz="1400" dirty="0" err="1"/>
              <a:t>human</a:t>
            </a:r>
            <a:r>
              <a:rPr lang="pt-BR" sz="1400" dirty="0"/>
              <a:t> </a:t>
            </a:r>
            <a:r>
              <a:rPr lang="pt-BR" sz="1400" dirty="0" err="1"/>
              <a:t>movement</a:t>
            </a:r>
            <a:r>
              <a:rPr lang="pt-BR" sz="1400" dirty="0"/>
              <a:t>. Mc </a:t>
            </a:r>
            <a:r>
              <a:rPr lang="pt-BR" sz="1400" dirty="0" err="1"/>
              <a:t>Graw</a:t>
            </a:r>
            <a:r>
              <a:rPr lang="pt-BR" sz="1400" dirty="0"/>
              <a:t>-Hill. Boston, 1995.</a:t>
            </a:r>
          </a:p>
          <a:p>
            <a:pPr marL="271463" indent="-12700" eaLnBrk="1" hangingPunct="1">
              <a:lnSpc>
                <a:spcPct val="80000"/>
              </a:lnSpc>
            </a:pPr>
            <a:endParaRPr lang="pt-BR" sz="1400" dirty="0"/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Gallahue</a:t>
            </a:r>
            <a:r>
              <a:rPr lang="pt-BR" sz="1400" dirty="0"/>
              <a:t>&amp; </a:t>
            </a:r>
            <a:r>
              <a:rPr lang="pt-BR" sz="1400" dirty="0" err="1"/>
              <a:t>Ozmun</a:t>
            </a:r>
            <a:r>
              <a:rPr lang="pt-BR" sz="1400" dirty="0"/>
              <a:t>. Compreendendo o desenvolvimento. (2001) </a:t>
            </a:r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Funayama</a:t>
            </a:r>
            <a:r>
              <a:rPr lang="pt-BR" sz="1400" dirty="0"/>
              <a:t>, C. Exame Neurológico na criança. </a:t>
            </a:r>
            <a:r>
              <a:rPr lang="pt-BR" sz="1400" dirty="0" err="1"/>
              <a:t>Funpec</a:t>
            </a:r>
            <a:r>
              <a:rPr lang="pt-BR" sz="1400" dirty="0"/>
              <a:t> Editora.2004.</a:t>
            </a:r>
          </a:p>
          <a:p>
            <a:pPr marL="271463" indent="-12700" eaLnBrk="1" hangingPunct="1">
              <a:lnSpc>
                <a:spcPct val="80000"/>
              </a:lnSpc>
            </a:pPr>
            <a:endParaRPr lang="pt-BR" sz="1400" dirty="0"/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Effgen</a:t>
            </a:r>
            <a:r>
              <a:rPr lang="pt-BR" sz="1400" dirty="0"/>
              <a:t>, S. K. Fisioterapia Pediátrica. Atendendo às necessidades das crianças. Guanabara </a:t>
            </a:r>
            <a:r>
              <a:rPr lang="pt-BR" sz="1400" dirty="0" err="1"/>
              <a:t>Koogan</a:t>
            </a:r>
            <a:r>
              <a:rPr lang="pt-BR" sz="1400" dirty="0"/>
              <a:t>.2007.</a:t>
            </a:r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Flehmig</a:t>
            </a:r>
            <a:r>
              <a:rPr lang="pt-BR" sz="1400" dirty="0"/>
              <a:t>, I. </a:t>
            </a:r>
            <a:r>
              <a:rPr lang="pt-BR" sz="1400" i="1" dirty="0"/>
              <a:t>Desenvolvimento Normal E Seus Desvios No Lactente. Diagnóstico E  Tratamento Precoce Do Nascimento Até O 18º Mês. </a:t>
            </a:r>
            <a:r>
              <a:rPr lang="pt-BR" sz="1400" dirty="0" err="1"/>
              <a:t>Atheneu</a:t>
            </a:r>
            <a:r>
              <a:rPr lang="pt-BR" sz="1400" dirty="0"/>
              <a:t>. Rio De Janeiro, São Paulo, 1987.</a:t>
            </a:r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LeVeau</a:t>
            </a:r>
            <a:r>
              <a:rPr lang="pt-BR" sz="1400" dirty="0"/>
              <a:t>, BF,</a:t>
            </a:r>
            <a:r>
              <a:rPr lang="pt-BR" sz="1400" dirty="0" err="1"/>
              <a:t>Bernhardt</a:t>
            </a:r>
            <a:r>
              <a:rPr lang="pt-BR" sz="1400" dirty="0"/>
              <a:t>, DB. </a:t>
            </a:r>
            <a:r>
              <a:rPr lang="pt-BR" sz="1400" dirty="0" err="1"/>
              <a:t>Developmental</a:t>
            </a:r>
            <a:r>
              <a:rPr lang="pt-BR" sz="1400" dirty="0"/>
              <a:t> </a:t>
            </a:r>
            <a:r>
              <a:rPr lang="pt-BR" sz="1400" dirty="0" err="1"/>
              <a:t>Biomechanics</a:t>
            </a:r>
            <a:r>
              <a:rPr lang="pt-BR" sz="1400" dirty="0"/>
              <a:t>: </a:t>
            </a:r>
            <a:r>
              <a:rPr lang="pt-BR" sz="1400" dirty="0" err="1"/>
              <a:t>Effect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Forces </a:t>
            </a:r>
            <a:r>
              <a:rPr lang="pt-BR" sz="1400" dirty="0" err="1"/>
              <a:t>on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Growth</a:t>
            </a:r>
            <a:r>
              <a:rPr lang="pt-BR" sz="1400" dirty="0"/>
              <a:t>, </a:t>
            </a:r>
            <a:r>
              <a:rPr lang="pt-BR" sz="1400" dirty="0" err="1"/>
              <a:t>Development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Maintenance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Human</a:t>
            </a:r>
            <a:r>
              <a:rPr lang="pt-BR" sz="1400" dirty="0"/>
              <a:t> </a:t>
            </a:r>
            <a:r>
              <a:rPr lang="pt-BR" sz="1400" dirty="0" err="1"/>
              <a:t>Body</a:t>
            </a:r>
            <a:r>
              <a:rPr lang="pt-BR" sz="1400" dirty="0"/>
              <a:t>. </a:t>
            </a:r>
            <a:r>
              <a:rPr lang="pt-BR" sz="1400" dirty="0" err="1"/>
              <a:t>Physical</a:t>
            </a:r>
            <a:r>
              <a:rPr lang="pt-BR" sz="1400" dirty="0"/>
              <a:t> </a:t>
            </a:r>
            <a:r>
              <a:rPr lang="pt-BR" sz="1400" dirty="0" err="1"/>
              <a:t>Therapy</a:t>
            </a:r>
            <a:r>
              <a:rPr lang="pt-BR" sz="1400" dirty="0"/>
              <a:t>. 64, No. 12, </a:t>
            </a:r>
            <a:r>
              <a:rPr lang="pt-BR" sz="1400" dirty="0" err="1"/>
              <a:t>December</a:t>
            </a:r>
            <a:r>
              <a:rPr lang="pt-BR" sz="1400" dirty="0"/>
              <a:t> 1984, pp. 1874-1882. </a:t>
            </a:r>
          </a:p>
          <a:p>
            <a:pPr marL="271463" indent="-12700">
              <a:lnSpc>
                <a:spcPct val="80000"/>
              </a:lnSpc>
              <a:buFont typeface="Wingdings" pitchFamily="2" charset="2"/>
              <a:buNone/>
            </a:pPr>
            <a:endParaRPr lang="pt-BR" sz="1400" b="1" dirty="0"/>
          </a:p>
          <a:p>
            <a:pPr marL="271463" indent="-12700">
              <a:lnSpc>
                <a:spcPct val="80000"/>
              </a:lnSpc>
            </a:pPr>
            <a:r>
              <a:rPr lang="pt-BR" sz="1400" dirty="0" err="1"/>
              <a:t>Phelps</a:t>
            </a:r>
            <a:r>
              <a:rPr lang="pt-BR" sz="1400" dirty="0"/>
              <a:t> E, Smith LJ, </a:t>
            </a:r>
            <a:r>
              <a:rPr lang="pt-BR" sz="1400" dirty="0" err="1"/>
              <a:t>Hallum</a:t>
            </a:r>
            <a:r>
              <a:rPr lang="pt-BR" sz="1400" dirty="0"/>
              <a:t> A.</a:t>
            </a:r>
            <a:r>
              <a:rPr lang="pt-BR" sz="1400" b="1" dirty="0"/>
              <a:t> </a:t>
            </a:r>
            <a:r>
              <a:rPr lang="pt-BR" sz="1400" dirty="0"/>
              <a:t>Normal ranges </a:t>
            </a:r>
            <a:r>
              <a:rPr lang="pt-BR" sz="1400" dirty="0" err="1"/>
              <a:t>of</a:t>
            </a:r>
            <a:r>
              <a:rPr lang="pt-BR" sz="1400" dirty="0"/>
              <a:t> hip </a:t>
            </a:r>
            <a:r>
              <a:rPr lang="pt-BR" sz="1400" dirty="0" err="1"/>
              <a:t>motion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infants</a:t>
            </a:r>
            <a:r>
              <a:rPr lang="pt-BR" sz="1400" dirty="0"/>
              <a:t> </a:t>
            </a:r>
            <a:r>
              <a:rPr lang="pt-BR" sz="1400" dirty="0" err="1"/>
              <a:t>between</a:t>
            </a:r>
            <a:r>
              <a:rPr lang="pt-BR" sz="1400" dirty="0"/>
              <a:t> nine </a:t>
            </a:r>
            <a:r>
              <a:rPr lang="pt-BR" sz="1400" dirty="0" err="1"/>
              <a:t>and</a:t>
            </a:r>
            <a:r>
              <a:rPr lang="pt-BR" sz="1400" dirty="0"/>
              <a:t> 24 </a:t>
            </a:r>
            <a:r>
              <a:rPr lang="pt-BR" sz="1400" dirty="0" err="1"/>
              <a:t>months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age</a:t>
            </a:r>
            <a:r>
              <a:rPr lang="pt-BR" sz="1400" b="1" dirty="0"/>
              <a:t>. </a:t>
            </a:r>
            <a:r>
              <a:rPr lang="pt-BR" sz="1400" dirty="0" err="1"/>
              <a:t>Dev</a:t>
            </a:r>
            <a:r>
              <a:rPr lang="pt-BR" sz="1400" dirty="0"/>
              <a:t> </a:t>
            </a:r>
            <a:r>
              <a:rPr lang="pt-BR" sz="1400" dirty="0" err="1"/>
              <a:t>Med</a:t>
            </a:r>
            <a:r>
              <a:rPr lang="pt-BR" sz="1400" dirty="0"/>
              <a:t> </a:t>
            </a:r>
            <a:r>
              <a:rPr lang="pt-BR" sz="1400" dirty="0" err="1"/>
              <a:t>Child</a:t>
            </a:r>
            <a:r>
              <a:rPr lang="pt-BR" sz="1400" dirty="0"/>
              <a:t> </a:t>
            </a:r>
            <a:r>
              <a:rPr lang="pt-BR" sz="1400" dirty="0" err="1"/>
              <a:t>Neurol</a:t>
            </a:r>
            <a:r>
              <a:rPr lang="pt-BR" sz="1400" dirty="0"/>
              <a:t>. 1985 </a:t>
            </a:r>
            <a:r>
              <a:rPr lang="pt-BR" sz="1400" dirty="0" err="1"/>
              <a:t>Dec</a:t>
            </a:r>
            <a:r>
              <a:rPr lang="pt-BR" sz="1400" dirty="0"/>
              <a:t>;27(6):785-92</a:t>
            </a:r>
            <a:endParaRPr lang="pt-BR" sz="1400" b="1" dirty="0"/>
          </a:p>
          <a:p>
            <a:pPr marL="271463" indent="-12700">
              <a:lnSpc>
                <a:spcPct val="80000"/>
              </a:lnSpc>
            </a:pPr>
            <a:endParaRPr lang="pt-BR" sz="1400" dirty="0"/>
          </a:p>
          <a:p>
            <a:pPr marL="271463" indent="-12700" eaLnBrk="1" hangingPunct="1">
              <a:lnSpc>
                <a:spcPct val="80000"/>
              </a:lnSpc>
            </a:pPr>
            <a:r>
              <a:rPr lang="pt-BR" sz="1400" dirty="0" err="1"/>
              <a:t>Tecklin</a:t>
            </a:r>
            <a:r>
              <a:rPr lang="pt-BR" sz="1400" dirty="0"/>
              <a:t>, J. S.Fisioterapia Pediátrica. </a:t>
            </a:r>
            <a:r>
              <a:rPr lang="pt-BR" sz="1400" dirty="0" err="1"/>
              <a:t>Artmed</a:t>
            </a:r>
            <a:r>
              <a:rPr lang="pt-BR" sz="1400" dirty="0"/>
              <a:t>, 2002.</a:t>
            </a:r>
          </a:p>
          <a:p>
            <a:pPr marL="271463" indent="-12700" eaLnBrk="1" hangingPunct="1">
              <a:lnSpc>
                <a:spcPct val="80000"/>
              </a:lnSpc>
            </a:pPr>
            <a:endParaRPr lang="pt-BR" sz="1400" dirty="0"/>
          </a:p>
        </p:txBody>
      </p:sp>
      <p:pic>
        <p:nvPicPr>
          <p:cNvPr id="4" name="Picture 2" descr="http://t0.gstatic.com/images?q=tbn:ANd9GcRfPiAXJ8CNBwoW9HDhuyg3PpE-ZD2HXDq8qMAuEqgd4L5PER0&amp;t=1&amp;usg=__CGRUC3nUuuSiS-QzDVEC7_YRkq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34706"/>
            <a:ext cx="3275856" cy="2623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Fatores que interferem no </a:t>
            </a:r>
            <a:r>
              <a:rPr lang="pt-BR" dirty="0" err="1"/>
              <a:t>dmn</a:t>
            </a:r>
            <a:endParaRPr lang="pt-BR" dirty="0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1331913" y="2060575"/>
            <a:ext cx="55260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Filogenia (genético)</a:t>
            </a:r>
          </a:p>
          <a:p>
            <a:pPr>
              <a:defRPr/>
            </a:pPr>
            <a:endParaRPr lang="pt-BR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Ontogenia (ambiental)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A  mielinização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/>
              <a:t>Indicador de maturação das vias motoras</a:t>
            </a:r>
          </a:p>
          <a:p>
            <a:pPr eaLnBrk="1" hangingPunct="1"/>
            <a:r>
              <a:rPr lang="pt-BR"/>
              <a:t>Diferente para vias (Sarnat, 1984):</a:t>
            </a:r>
          </a:p>
          <a:p>
            <a:pPr lvl="1" eaLnBrk="1" hangingPunct="1"/>
            <a:r>
              <a:rPr lang="pt-BR"/>
              <a:t>Sistemas subcorticais – caudocefalico e medial-lateral (24 a 34 s Ig)</a:t>
            </a:r>
          </a:p>
          <a:p>
            <a:pPr lvl="1" eaLnBrk="1" hangingPunct="1"/>
            <a:r>
              <a:rPr lang="pt-BR"/>
              <a:t>Sistemas corticoespinais – cefalocaudal (32s Ig a 2 anos)</a:t>
            </a:r>
          </a:p>
          <a:p>
            <a:pPr eaLnBrk="1" hangingPunct="1"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ESENVOL_MO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Marcos da motricidade grossa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Controle cervical – 4m</a:t>
            </a:r>
          </a:p>
          <a:p>
            <a:pPr eaLnBrk="1" hangingPunct="1"/>
            <a:r>
              <a:rPr lang="pt-BR" dirty="0"/>
              <a:t>Rolar – 6-8 m</a:t>
            </a:r>
          </a:p>
          <a:p>
            <a:pPr eaLnBrk="1" hangingPunct="1"/>
            <a:r>
              <a:rPr lang="pt-BR" dirty="0"/>
              <a:t>Sentar sem apoio – 8 m </a:t>
            </a:r>
          </a:p>
          <a:p>
            <a:pPr eaLnBrk="1" hangingPunct="1"/>
            <a:r>
              <a:rPr lang="pt-BR" dirty="0"/>
              <a:t>Engatinhar – 9 m</a:t>
            </a:r>
          </a:p>
          <a:p>
            <a:pPr eaLnBrk="1" hangingPunct="1"/>
            <a:r>
              <a:rPr lang="pt-BR" dirty="0"/>
              <a:t>Elevar-se e marcha lateral apoiada -10 m</a:t>
            </a:r>
          </a:p>
          <a:p>
            <a:pPr eaLnBrk="1" hangingPunct="1"/>
            <a:r>
              <a:rPr lang="pt-BR" dirty="0"/>
              <a:t>Andar 12-15 m</a:t>
            </a:r>
          </a:p>
          <a:p>
            <a:pPr eaLnBrk="1" hangingPunct="1"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Marcos da motricidade fina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/>
              <a:t>Reflexo de preensão palmar – neonato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Preensão palmar voluntária – 5 m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Preensão radial palmar – 7 m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Preensão radial digital – 9 m 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Pinça inferior – 9-12 m 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Pinça superior/ fina- 12 m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Pinça </a:t>
            </a:r>
            <a:r>
              <a:rPr lang="pt-BR" dirty="0" err="1"/>
              <a:t>tripodal</a:t>
            </a:r>
            <a:r>
              <a:rPr lang="pt-BR" dirty="0"/>
              <a:t> – 12 m</a:t>
            </a:r>
          </a:p>
          <a:p>
            <a:pPr eaLnBrk="1" hangingPunct="1">
              <a:lnSpc>
                <a:spcPct val="9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1769</TotalTime>
  <Words>1156</Words>
  <Application>Microsoft Office PowerPoint</Application>
  <PresentationFormat>Apresentação na tela (4:3)</PresentationFormat>
  <Paragraphs>206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Times New Roman</vt:lpstr>
      <vt:lpstr>Wingdings</vt:lpstr>
      <vt:lpstr>Pixel</vt:lpstr>
      <vt:lpstr> Biomecânica do Desenvolvimento</vt:lpstr>
      <vt:lpstr>Definição  desenvolvimento motor</vt:lpstr>
      <vt:lpstr>Desenvolvimento...</vt:lpstr>
      <vt:lpstr>Resultado de...</vt:lpstr>
      <vt:lpstr>Fatores que interferem no dmn</vt:lpstr>
      <vt:lpstr>A  mielinização</vt:lpstr>
      <vt:lpstr>Apresentação do PowerPoint</vt:lpstr>
      <vt:lpstr>Marcos da motricidade grossa</vt:lpstr>
      <vt:lpstr>Marcos da motricidade fina </vt:lpstr>
      <vt:lpstr>Requisitos para o dmn</vt:lpstr>
      <vt:lpstr>Reações posturais                    equilíbrio</vt:lpstr>
      <vt:lpstr>Reações posturais                    equilíbrio</vt:lpstr>
      <vt:lpstr>Reações posturais                    equilíbrio</vt:lpstr>
      <vt:lpstr>Reações posturais                    equilibrio</vt:lpstr>
      <vt:lpstr>Reações posturais e de equilíbrio </vt:lpstr>
      <vt:lpstr>Evolução tônica </vt:lpstr>
      <vt:lpstr>Inervação recíproca</vt:lpstr>
      <vt:lpstr>Evolução- integração de reflexos primitivos</vt:lpstr>
      <vt:lpstr>Reflexos e  e Reações  </vt:lpstr>
      <vt:lpstr>Reflexos e reações </vt:lpstr>
      <vt:lpstr>“lei” de desenvolvimento céfalo-caudal e proximal-distal: ainda é válida?</vt:lpstr>
      <vt:lpstr>Apresentação do PowerPoint</vt:lpstr>
      <vt:lpstr>Desenvolvimento Biomecânico </vt:lpstr>
      <vt:lpstr>Definição </vt:lpstr>
      <vt:lpstr>Apresentação do PowerPoint</vt:lpstr>
      <vt:lpstr>Crescimento e desenvolvimento</vt:lpstr>
      <vt:lpstr> Alinhamento</vt:lpstr>
      <vt:lpstr>Apresentação do PowerPoint</vt:lpstr>
      <vt:lpstr>Apresentação do PowerPoint</vt:lpstr>
      <vt:lpstr>Alinhamento</vt:lpstr>
      <vt:lpstr>Coluna vertebral </vt:lpstr>
      <vt:lpstr>Quadril</vt:lpstr>
      <vt:lpstr>Quadril </vt:lpstr>
      <vt:lpstr>Quadril </vt:lpstr>
      <vt:lpstr>Fêmur</vt:lpstr>
      <vt:lpstr>Fêmur </vt:lpstr>
      <vt:lpstr> Fêmur</vt:lpstr>
      <vt:lpstr>Fêmur</vt:lpstr>
      <vt:lpstr>Fêmur</vt:lpstr>
      <vt:lpstr>Joelho </vt:lpstr>
      <vt:lpstr>Tíbia </vt:lpstr>
      <vt:lpstr>Tornozelo  e pé </vt:lpstr>
      <vt:lpstr>Postura de “dedos para dentro” ?</vt:lpstr>
      <vt:lpstr>Referências Bibliográficas </vt:lpstr>
    </vt:vector>
  </TitlesOfParts>
  <Company>nenem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motor normal</dc:title>
  <dc:creator>Cyntia</dc:creator>
  <cp:lastModifiedBy>Álvaro de Baptista</cp:lastModifiedBy>
  <cp:revision>55</cp:revision>
  <dcterms:created xsi:type="dcterms:W3CDTF">2008-03-05T01:15:38Z</dcterms:created>
  <dcterms:modified xsi:type="dcterms:W3CDTF">2020-08-26T17:56:17Z</dcterms:modified>
</cp:coreProperties>
</file>