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C3ACFDB-8DB4-4FD8-ACC3-2112BAF98144}" type="datetimeFigureOut">
              <a:rPr lang="es-MX" smtClean="0"/>
              <a:t>13/09/2020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7E5C1E5-B3EC-4380-AC04-A440D6B2A7D8}" type="slidenum">
              <a:rPr lang="es-MX" smtClean="0"/>
              <a:t>‹Nº›</a:t>
            </a:fld>
            <a:endParaRPr lang="es-MX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26686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FDB-8DB4-4FD8-ACC3-2112BAF98144}" type="datetimeFigureOut">
              <a:rPr lang="es-MX" smtClean="0"/>
              <a:t>13/09/2020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C1E5-B3EC-4380-AC04-A440D6B2A7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7786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FDB-8DB4-4FD8-ACC3-2112BAF98144}" type="datetimeFigureOut">
              <a:rPr lang="es-MX" smtClean="0"/>
              <a:t>13/09/2020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C1E5-B3EC-4380-AC04-A440D6B2A7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0645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FDB-8DB4-4FD8-ACC3-2112BAF98144}" type="datetimeFigureOut">
              <a:rPr lang="es-MX" smtClean="0"/>
              <a:t>13/09/2020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C1E5-B3EC-4380-AC04-A440D6B2A7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378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C3ACFDB-8DB4-4FD8-ACC3-2112BAF98144}" type="datetimeFigureOut">
              <a:rPr lang="es-MX" smtClean="0"/>
              <a:t>13/09/2020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7E5C1E5-B3EC-4380-AC04-A440D6B2A7D8}" type="slidenum">
              <a:rPr lang="es-MX" smtClean="0"/>
              <a:t>‹Nº›</a:t>
            </a:fld>
            <a:endParaRPr lang="es-MX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558820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FDB-8DB4-4FD8-ACC3-2112BAF98144}" type="datetimeFigureOut">
              <a:rPr lang="es-MX" smtClean="0"/>
              <a:t>13/09/2020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C1E5-B3EC-4380-AC04-A440D6B2A7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9269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FDB-8DB4-4FD8-ACC3-2112BAF98144}" type="datetimeFigureOut">
              <a:rPr lang="es-MX" smtClean="0"/>
              <a:t>13/09/2020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C1E5-B3EC-4380-AC04-A440D6B2A7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16711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FDB-8DB4-4FD8-ACC3-2112BAF98144}" type="datetimeFigureOut">
              <a:rPr lang="es-MX" smtClean="0"/>
              <a:t>13/09/2020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C1E5-B3EC-4380-AC04-A440D6B2A7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7177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FDB-8DB4-4FD8-ACC3-2112BAF98144}" type="datetimeFigureOut">
              <a:rPr lang="es-MX" smtClean="0"/>
              <a:t>13/09/2020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C1E5-B3EC-4380-AC04-A440D6B2A7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1208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C3ACFDB-8DB4-4FD8-ACC3-2112BAF98144}" type="datetimeFigureOut">
              <a:rPr lang="es-MX" smtClean="0"/>
              <a:t>13/09/2020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7E5C1E5-B3EC-4380-AC04-A440D6B2A7D8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653319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C3ACFDB-8DB4-4FD8-ACC3-2112BAF98144}" type="datetimeFigureOut">
              <a:rPr lang="es-MX" smtClean="0"/>
              <a:t>13/09/2020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7E5C1E5-B3EC-4380-AC04-A440D6B2A7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221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C3ACFDB-8DB4-4FD8-ACC3-2112BAF98144}" type="datetimeFigureOut">
              <a:rPr lang="es-MX" smtClean="0"/>
              <a:t>13/09/2020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7E5C1E5-B3EC-4380-AC04-A440D6B2A7D8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0700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A739D8-B8F7-474E-8AF0-06FB2910AC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Ecosystem as Structure: An Actionable Construct for Strategy</a:t>
            </a:r>
            <a:endParaRPr lang="es-MX" sz="4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A44911-D004-43E8-9827-D7573FB677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27586" y="5759612"/>
            <a:ext cx="8045373" cy="1446090"/>
          </a:xfrm>
        </p:spPr>
        <p:txBody>
          <a:bodyPr>
            <a:normAutofit/>
          </a:bodyPr>
          <a:lstStyle/>
          <a:p>
            <a:r>
              <a:rPr lang="es-MX" sz="1600" b="0" i="0" u="none" strike="noStrike" baseline="0" dirty="0">
                <a:latin typeface="TimesNewRomanPSMT"/>
              </a:rPr>
              <a:t>Ron Adner, 2016</a:t>
            </a:r>
          </a:p>
          <a:p>
            <a:r>
              <a:rPr lang="es-MX" sz="1600" b="0" dirty="0">
                <a:latin typeface="TimesNewRomanPSMT"/>
              </a:rPr>
              <a:t>SEP5848</a:t>
            </a:r>
          </a:p>
          <a:p>
            <a:r>
              <a:rPr lang="es-MX" sz="1600" b="0" dirty="0">
                <a:latin typeface="TimesNewRomanPSMT"/>
              </a:rPr>
              <a:t>Fernando Montenegro Dos Santos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3208058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073F18-FAFA-4851-B986-176EB5185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/>
              <a:t>Como é que a abordagem do ecossistema como estrutura se relaciona com estas outras perspectivas?</a:t>
            </a:r>
            <a:endParaRPr lang="es-MX" sz="3600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EE0E28-6DA1-4D23-8671-1A46792F6A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Business </a:t>
            </a:r>
            <a:r>
              <a:rPr lang="es-MX" dirty="0" err="1"/>
              <a:t>Models</a:t>
            </a:r>
            <a:endParaRPr lang="es-MX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3598789-8135-415B-A80C-C5205C32006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A abordagem estratégica do ecossistema pode ser vista como um "modelo de negócio" que considera todos os modelos de atores do ecossistema.</a:t>
            </a:r>
            <a:endParaRPr lang="es-MX" sz="2000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EB82B01-2FFA-4625-B62C-D752ABD7D6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MX" dirty="0"/>
              <a:t>Project Management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860B131-DA9D-4945-9555-12CFD822282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Uma diferença fundamental é que a gestão de projetos centra-se na forma de coordenar múltiplas atividades com vista a um objetivo final.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400562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D841B-F93B-44C9-B72B-203269BB1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/>
              <a:t>Como é que a abordagem do ecossistema como estrutura se relaciona com estas outras perspectivas?</a:t>
            </a:r>
            <a:endParaRPr lang="es-MX" sz="3600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79D200-3412-46A6-B6EB-483C32A4F2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Supply Chains and Value Chains</a:t>
            </a:r>
            <a:endParaRPr lang="es-MX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CF6F0BA-A13D-492F-9A7E-1E24DB4D17B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Ambas as abordagens envolvem diferentes atores mas a principal diferença reside na aceitação das posições (fornecedor-vendedor).</a:t>
            </a:r>
            <a:endParaRPr lang="es-MX" sz="2000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796C13-AA07-4737-927E-327B88228D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es-MX" dirty="0" err="1"/>
              <a:t>Industry</a:t>
            </a:r>
            <a:r>
              <a:rPr lang="es-MX" dirty="0"/>
              <a:t> </a:t>
            </a:r>
            <a:r>
              <a:rPr lang="es-MX" dirty="0" err="1"/>
              <a:t>Structure</a:t>
            </a:r>
            <a:endParaRPr lang="es-MX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A0BADAD-E538-4343-AF72-77604BC9288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Estruturado refere-se às características que surgem da rivalidade e à capacidade dos produtores de capturar e entregar valor. (A criação de valor está implícita).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688663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D841B-F93B-44C9-B72B-203269BB1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/>
              <a:t>Como é que a abordagem do ecossistema como estrutura se relaciona com estas outras perspectivas?</a:t>
            </a:r>
            <a:endParaRPr lang="es-MX" sz="3200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79D200-3412-46A6-B6EB-483C32A4F2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Industry Architecture</a:t>
            </a:r>
            <a:endParaRPr lang="es-MX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CF6F0BA-A13D-492F-9A7E-1E24DB4D17B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/>
              <a:t>A arquitetura centra-se em fatores e estratégias que se relacionam com a integração e desintegração da proposta de valor.</a:t>
            </a:r>
            <a:endParaRPr lang="es-MX" sz="2000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796C13-AA07-4737-927E-327B88228D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MX" dirty="0" err="1"/>
              <a:t>Value</a:t>
            </a:r>
            <a:r>
              <a:rPr lang="es-MX" dirty="0"/>
              <a:t> Nets (I)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A0BADAD-E538-4343-AF72-77604BC9288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/>
              <a:t>Reúne todas as partes (empresa, rivais, fornecedores, clientes, etc.) com o objetivo de gerar valor, no entanto, a interdependência não é apreciada.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754676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D841B-F93B-44C9-B72B-203269BB1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/>
              <a:t>Como é que a abordagem do ecossistema como estrutura se relaciona com estas outras perspectivas?</a:t>
            </a:r>
            <a:endParaRPr lang="es-MX" sz="3200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79D200-3412-46A6-B6EB-483C32A4F2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Systems of Technology</a:t>
            </a:r>
            <a:endParaRPr lang="es-MX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CF6F0BA-A13D-492F-9A7E-1E24DB4D17B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/>
              <a:t>A interdependência está no cerne dos sistemas tecnológicos mas falta a compreensão da estrutura e das suas implicações.</a:t>
            </a:r>
            <a:endParaRPr lang="es-MX" sz="2000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796C13-AA07-4737-927E-327B88228D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MX" dirty="0"/>
              <a:t>Open </a:t>
            </a:r>
            <a:r>
              <a:rPr lang="es-MX" dirty="0" err="1"/>
              <a:t>Innovation</a:t>
            </a:r>
            <a:endParaRPr lang="es-MX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A0BADAD-E538-4343-AF72-77604BC9288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/>
              <a:t>A preocupação desta abordagem é melhorar os processos de inovação e o seu principal interesse é a troca de informação, mas não considera a multilateral. 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4258041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D841B-F93B-44C9-B72B-203269BB1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/>
              <a:t>Como é que a abordagem do ecossistema como estrutura se relaciona com estas outras perspectivas?</a:t>
            </a:r>
            <a:endParaRPr lang="es-MX" sz="3200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79D200-3412-46A6-B6EB-483C32A4F2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17106" y="1696256"/>
            <a:ext cx="5157787" cy="823912"/>
          </a:xfrm>
        </p:spPr>
        <p:txBody>
          <a:bodyPr/>
          <a:lstStyle/>
          <a:p>
            <a:r>
              <a:rPr lang="en-US" dirty="0"/>
              <a:t>Value Nets (II)</a:t>
            </a:r>
            <a:endParaRPr lang="es-MX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CF6F0BA-A13D-492F-9A7E-1E24DB4D17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17105" y="2550354"/>
            <a:ext cx="5157787" cy="3684588"/>
          </a:xfrm>
        </p:spPr>
        <p:txBody>
          <a:bodyPr>
            <a:normAutofit/>
          </a:bodyPr>
          <a:lstStyle/>
          <a:p>
            <a:pPr algn="just"/>
            <a:r>
              <a:rPr lang="pt-BR" sz="2000" dirty="0"/>
              <a:t>Esta abordagem ignora duas coisas, os complementos na cadeia de abastecimento e vê a estrutura como rígida sem dinamismo.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161777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A89CF09A-8C14-4A31-9F2C-79539C6C3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Ecosystem Perspective: Neither Necessary Nor Sufficient, but Increasingly Critical</a:t>
            </a:r>
            <a:endParaRPr lang="es-MX" sz="3600" dirty="0"/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3D6C04CF-EB63-4EDA-AF46-F73E63849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7164" y="1874517"/>
            <a:ext cx="10178322" cy="3593591"/>
          </a:xfrm>
        </p:spPr>
        <p:txBody>
          <a:bodyPr/>
          <a:lstStyle/>
          <a:p>
            <a:r>
              <a:rPr lang="pt-BR" dirty="0"/>
              <a:t>Uma crítica à abordagem do ecossistema é que ela pode perder-se na relação infinita de interdependências que caracteriza a economia moderna.</a:t>
            </a:r>
            <a:endParaRPr lang="es-MX" dirty="0"/>
          </a:p>
        </p:txBody>
      </p:sp>
      <p:pic>
        <p:nvPicPr>
          <p:cNvPr id="11" name="Imagen 10" descr="Imagen que contiene dibujo&#10;&#10;Descripción generada automáticamente">
            <a:extLst>
              <a:ext uri="{FF2B5EF4-FFF2-40B4-BE49-F238E27FC236}">
                <a16:creationId xmlns:a16="http://schemas.microsoft.com/office/drawing/2014/main" id="{6B3D8DC9-6C24-4099-A171-B1DFC5B113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638" y="3138990"/>
            <a:ext cx="4530401" cy="302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685073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14A2CD-3002-48DD-9447-DEFA8C5E7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Questions and New Directions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9E8A83-7B8D-4C81-A5D9-13E8F7737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Compreender a diferença entre esforços e ações de alinhamento.</a:t>
            </a:r>
          </a:p>
          <a:p>
            <a:r>
              <a:rPr lang="pt-BR" sz="2400" dirty="0"/>
              <a:t>Oportunidade de gerar multiplicidade de abordagens, permitindo medir coisas como desempenho, investimento e capacidade.</a:t>
            </a:r>
          </a:p>
          <a:p>
            <a:r>
              <a:rPr lang="pt-BR" sz="2400" dirty="0"/>
              <a:t>Do mundo académico há uma oportunidade de apoiar esta visão ou de padronizar as abordagens. 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2780945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2D831E-5E7E-42C1-9088-B8F5F1266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7949" y="2956772"/>
            <a:ext cx="10178322" cy="1492132"/>
          </a:xfrm>
        </p:spPr>
        <p:txBody>
          <a:bodyPr/>
          <a:lstStyle/>
          <a:p>
            <a:pPr algn="ctr"/>
            <a:r>
              <a:rPr lang="es-MX" dirty="0" err="1"/>
              <a:t>Obrigado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59996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7FB274-229C-498F-A8F8-7ADB63E55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Ecosystem</a:t>
            </a:r>
            <a:endParaRPr lang="es-MX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7EDC5B-895A-4E36-A031-F6BE4AB77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28451"/>
            <a:ext cx="10178322" cy="1052041"/>
          </a:xfrm>
        </p:spPr>
        <p:txBody>
          <a:bodyPr>
            <a:normAutofit/>
          </a:bodyPr>
          <a:lstStyle/>
          <a:p>
            <a:r>
              <a:rPr lang="pt-BR" sz="2400" dirty="0"/>
              <a:t>A estrutura de alinhamento do conjunto multilateral de parceiros que precisam de interagir para que uma proposta de valor focal se materialize.</a:t>
            </a:r>
            <a:endParaRPr lang="es-MX" sz="24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A2699F3-62F9-4D77-A119-9AC6DF9545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0625" y="2373841"/>
            <a:ext cx="5030749" cy="350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605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D9A44-6093-4EB7-81BB-116F91B0C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Conceptualizing Ecosystems: Affiliation vs. Structure</a:t>
            </a:r>
            <a:endParaRPr lang="es-MX" sz="3600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4C7A204-F09D-4928-827F-221AAC57A0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Affiliation</a:t>
            </a:r>
            <a:endParaRPr lang="es-MX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3610F9A8-6E21-46FF-8C8F-1D964E78B4B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/>
              <a:t>Os ecossistemas são vistos como comunidades de atores associados, definidos por suas redes e associações. Fornecedores, empresas líderes e outras partes interessadas participam deste conjunto. Com o tempo, suas redes evoluem e tendem a se alinhar com a atual gestão do ecossistema.</a:t>
            </a:r>
            <a:endParaRPr lang="es-MX" sz="2000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683173E1-9CB1-4F28-8902-7C59F67ED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Structure</a:t>
            </a:r>
            <a:endParaRPr lang="es-MX" dirty="0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8EC8EB3D-0739-4292-98C9-5EE51FF72AB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De acordo com o autor, o ecossistema é definido pela estrutura de alinhamento do conjunto multilateral de parceiros que interagem para materializar uma proposta de valor.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395920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31C759C4-0B47-4446-BD80-94B70A3FB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Definitions to clarify the construction of an ecosystem</a:t>
            </a:r>
            <a:endParaRPr lang="es-MX" sz="3600" dirty="0"/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C48D2DFA-5F80-41AB-8988-1128AC63D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s-MX" sz="2000" dirty="0" err="1"/>
              <a:t>Aligment</a:t>
            </a:r>
            <a:r>
              <a:rPr lang="es-MX" sz="2000" dirty="0"/>
              <a:t> </a:t>
            </a:r>
            <a:r>
              <a:rPr lang="es-MX" sz="2000" dirty="0" err="1"/>
              <a:t>Structure</a:t>
            </a:r>
            <a:r>
              <a:rPr lang="es-MX" sz="2000" dirty="0"/>
              <a:t>: </a:t>
            </a:r>
            <a:r>
              <a:rPr lang="pt-BR" sz="2000" dirty="0"/>
              <a:t>Os membros têm estruturas definidas e o alinhamento é a medida mutuamente acordada de suas posições no ecossistema.</a:t>
            </a:r>
          </a:p>
          <a:p>
            <a:pPr marL="514350" indent="-514350">
              <a:buFont typeface="+mj-lt"/>
              <a:buAutoNum type="arabicParenR"/>
            </a:pPr>
            <a:r>
              <a:rPr lang="pt-BR" sz="2000" dirty="0"/>
              <a:t>Multilateral: Isto significa que não só existem múltiplos parceiros, mas também existem relações bilaterais.</a:t>
            </a:r>
          </a:p>
          <a:p>
            <a:pPr marL="514350" indent="-514350">
              <a:buFont typeface="+mj-lt"/>
              <a:buAutoNum type="arabicParenR"/>
            </a:pPr>
            <a:r>
              <a:rPr lang="pt-BR" sz="2000" dirty="0"/>
              <a:t>Set </a:t>
            </a:r>
            <a:r>
              <a:rPr lang="pt-BR" sz="2000" dirty="0" err="1"/>
              <a:t>of</a:t>
            </a:r>
            <a:r>
              <a:rPr lang="pt-BR" sz="2000" dirty="0"/>
              <a:t> </a:t>
            </a:r>
            <a:r>
              <a:rPr lang="pt-BR" sz="2000" dirty="0" err="1"/>
              <a:t>partners</a:t>
            </a:r>
            <a:r>
              <a:rPr lang="pt-BR" sz="2000" dirty="0"/>
              <a:t>: Os atores participantes no sistema têm como esforço conjunto a criação de valor.</a:t>
            </a:r>
          </a:p>
          <a:p>
            <a:pPr marL="514350" indent="-514350">
              <a:buFont typeface="+mj-lt"/>
              <a:buAutoNum type="arabicParenR"/>
            </a:pPr>
            <a:r>
              <a:rPr lang="pt-BR" sz="2000" dirty="0"/>
              <a:t>For focal </a:t>
            </a:r>
            <a:r>
              <a:rPr lang="pt-BR" sz="2000" dirty="0" err="1"/>
              <a:t>value</a:t>
            </a:r>
            <a:r>
              <a:rPr lang="pt-BR" sz="2000" dirty="0"/>
              <a:t> </a:t>
            </a:r>
            <a:r>
              <a:rPr lang="pt-BR" sz="2000" dirty="0" err="1"/>
              <a:t>proposition</a:t>
            </a:r>
            <a:r>
              <a:rPr lang="pt-BR" sz="2000" dirty="0"/>
              <a:t> </a:t>
            </a:r>
            <a:r>
              <a:rPr lang="pt-BR" sz="2000" dirty="0" err="1"/>
              <a:t>to</a:t>
            </a:r>
            <a:r>
              <a:rPr lang="pt-BR" sz="2000" dirty="0"/>
              <a:t> materialize: O foco na materialização aumenta a exigência de que os parceiros alcancem alguma coordenação.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706901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8A90B4-A3BA-4249-BAD2-4AB485DFC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 err="1"/>
              <a:t>Elements</a:t>
            </a:r>
            <a:r>
              <a:rPr lang="es-MX" sz="3600" dirty="0"/>
              <a:t> </a:t>
            </a:r>
            <a:r>
              <a:rPr lang="es-MX" sz="3600" dirty="0" err="1"/>
              <a:t>of</a:t>
            </a:r>
            <a:r>
              <a:rPr lang="es-MX" sz="3600" dirty="0"/>
              <a:t> </a:t>
            </a:r>
            <a:r>
              <a:rPr lang="es-MX" sz="3600" dirty="0" err="1"/>
              <a:t>Structure</a:t>
            </a:r>
            <a:endParaRPr lang="es-MX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F2FE9A-16AE-4081-B24C-8FA01E1DC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s-MX" dirty="0" err="1"/>
              <a:t>Atividades</a:t>
            </a:r>
            <a:r>
              <a:rPr lang="es-MX" dirty="0"/>
              <a:t> (</a:t>
            </a:r>
            <a:r>
              <a:rPr lang="pt-BR" dirty="0"/>
              <a:t>o que será feito para gerar valor</a:t>
            </a:r>
            <a:r>
              <a:rPr lang="es-MX" dirty="0"/>
              <a:t>);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/>
              <a:t>Atores (que executam as atividades);</a:t>
            </a:r>
            <a:endParaRPr lang="es-MX" dirty="0"/>
          </a:p>
          <a:p>
            <a:pPr marL="514350" indent="-514350">
              <a:buFont typeface="+mj-lt"/>
              <a:buAutoNum type="alphaLcPeriod"/>
            </a:pPr>
            <a:r>
              <a:rPr lang="pt-BR" dirty="0"/>
              <a:t>Posições (onde estão seus atores);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/>
              <a:t>Os links (especificar a transferência entre os atores).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08001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DE6393-9AA5-40F6-A8CB-941609D84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/>
              <a:t>Case </a:t>
            </a:r>
            <a:r>
              <a:rPr lang="es-MX" sz="3600" dirty="0" err="1"/>
              <a:t>of</a:t>
            </a:r>
            <a:r>
              <a:rPr lang="es-MX" sz="3600" dirty="0"/>
              <a:t> </a:t>
            </a:r>
            <a:r>
              <a:rPr lang="es-MX" sz="3600" dirty="0" err="1"/>
              <a:t>Study</a:t>
            </a:r>
            <a:r>
              <a:rPr lang="es-MX" sz="3600" dirty="0"/>
              <a:t>: </a:t>
            </a:r>
            <a:r>
              <a:rPr lang="es-MX" sz="3600" dirty="0" err="1"/>
              <a:t>Michelin’s</a:t>
            </a:r>
            <a:r>
              <a:rPr lang="es-MX" sz="3600" dirty="0"/>
              <a:t> PAX Run-Flat Tire </a:t>
            </a:r>
            <a:r>
              <a:rPr lang="es-MX" sz="3600" dirty="0" err="1"/>
              <a:t>Innovation</a:t>
            </a:r>
            <a:endParaRPr lang="es-MX" sz="3600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FA9EBB2-4112-493A-8307-9A2AA5DAA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532" y="1548844"/>
            <a:ext cx="4933950" cy="292858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98B7FDF-A9E6-4583-AE55-CDF545D03F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548844"/>
            <a:ext cx="4965468" cy="3126405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8C1AA312-FA5D-422F-8E98-E2B48CD5FCEB}"/>
              </a:ext>
            </a:extLst>
          </p:cNvPr>
          <p:cNvSpPr txBox="1"/>
          <p:nvPr/>
        </p:nvSpPr>
        <p:spPr>
          <a:xfrm>
            <a:off x="1654629" y="5486400"/>
            <a:ext cx="94923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rgbClr val="002060"/>
                </a:solidFill>
              </a:rPr>
              <a:t>Como o inovador gera o impulso de mudança para outros atores que não estão ligados à inovação?</a:t>
            </a:r>
            <a:endParaRPr lang="es-MX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37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953369-E80D-4755-A78C-C23A47B12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From Ecosystem Structure to Ecosystem Strategy</a:t>
            </a:r>
            <a:endParaRPr lang="es-MX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92E39F-0347-4FF5-BEAA-92CA0E069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A proposta de valor gera mudanças no ecossistema, por isso é importante definir uma estratégia de alinhamento. Portanto, podemos definir a estratégia do ecossistema como:</a:t>
            </a:r>
          </a:p>
          <a:p>
            <a:endParaRPr lang="pt-BR" sz="2400" dirty="0"/>
          </a:p>
          <a:p>
            <a:pPr marL="0" indent="0" algn="ctr">
              <a:buNone/>
            </a:pPr>
            <a:r>
              <a:rPr lang="pt-BR" sz="2400" dirty="0">
                <a:solidFill>
                  <a:srgbClr val="002060"/>
                </a:solidFill>
              </a:rPr>
              <a:t>A estratégia do ecossistema é definida pela forma como uma empresa focal aborda o alinhamento de parceiros e assegura seu papel em um ecossistema competitivo. </a:t>
            </a:r>
            <a:endParaRPr lang="es-MX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140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53D8C4-85BD-4B0E-9461-7322CB5D5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A definição tem uma série de implicações...</a:t>
            </a:r>
            <a:endParaRPr lang="es-MX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829618-356F-4B9D-BC9B-2BFEB5DB6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MX" sz="2400" i="1" dirty="0"/>
              <a:t>“A focal </a:t>
            </a:r>
            <a:r>
              <a:rPr lang="es-MX" sz="2400" i="1" dirty="0" err="1"/>
              <a:t>firm</a:t>
            </a:r>
            <a:r>
              <a:rPr lang="es-MX" sz="2400" i="1" dirty="0"/>
              <a:t> </a:t>
            </a:r>
            <a:r>
              <a:rPr lang="es-MX" sz="2400" i="1" dirty="0" err="1"/>
              <a:t>approaches</a:t>
            </a:r>
            <a:r>
              <a:rPr lang="es-MX" sz="2400" i="1" dirty="0"/>
              <a:t>”: </a:t>
            </a:r>
            <a:r>
              <a:rPr lang="pt-BR" sz="2400" dirty="0"/>
              <a:t>Cada empresa escolhe sua estratégia de ecossistema, o que pode significar que elas não são convergentes.</a:t>
            </a:r>
          </a:p>
          <a:p>
            <a:pPr algn="just"/>
            <a:r>
              <a:rPr lang="pt-BR" sz="2400" i="1" dirty="0"/>
              <a:t>“The </a:t>
            </a:r>
            <a:r>
              <a:rPr lang="pt-BR" sz="2400" i="1" dirty="0" err="1"/>
              <a:t>alignment</a:t>
            </a:r>
            <a:r>
              <a:rPr lang="pt-BR" sz="2400" i="1" dirty="0"/>
              <a:t> </a:t>
            </a:r>
            <a:r>
              <a:rPr lang="pt-BR" sz="2400" i="1" dirty="0" err="1"/>
              <a:t>of</a:t>
            </a:r>
            <a:r>
              <a:rPr lang="pt-BR" sz="2400" i="1" dirty="0"/>
              <a:t> </a:t>
            </a:r>
            <a:r>
              <a:rPr lang="pt-BR" sz="2400" i="1" dirty="0" err="1"/>
              <a:t>partners</a:t>
            </a:r>
            <a:r>
              <a:rPr lang="pt-BR" sz="2400" i="1" dirty="0"/>
              <a:t>”</a:t>
            </a:r>
            <a:r>
              <a:rPr lang="pt-BR" sz="2400" dirty="0"/>
              <a:t>: A </a:t>
            </a:r>
            <a:r>
              <a:rPr lang="pt-BR" sz="2400" dirty="0" err="1"/>
              <a:t>idéia</a:t>
            </a:r>
            <a:r>
              <a:rPr lang="pt-BR" sz="2400" dirty="0"/>
              <a:t> é gerar um alinhamento dos parceiros no ecossistema, procurando reduzir as lacunas, seja através de recursos ou revendo a estratégia.</a:t>
            </a:r>
          </a:p>
          <a:p>
            <a:pPr algn="just"/>
            <a:r>
              <a:rPr lang="es-MX" sz="2400" i="1" dirty="0"/>
              <a:t>“</a:t>
            </a:r>
            <a:r>
              <a:rPr lang="es-MX" sz="2400" i="1" dirty="0" err="1"/>
              <a:t>Secures</a:t>
            </a:r>
            <a:r>
              <a:rPr lang="es-MX" sz="2400" i="1" dirty="0"/>
              <a:t> </a:t>
            </a:r>
            <a:r>
              <a:rPr lang="es-MX" sz="2400" i="1" dirty="0" err="1"/>
              <a:t>its</a:t>
            </a:r>
            <a:r>
              <a:rPr lang="es-MX" sz="2400" i="1" dirty="0"/>
              <a:t> role”: </a:t>
            </a:r>
            <a:r>
              <a:rPr lang="pt-BR" sz="2400" i="1" dirty="0"/>
              <a:t>O papel de líder ou seguidor deve ser assumido dependendo da empresa e dependendo da proposta de valor (o líder impõe sua visão e desloca os outros).</a:t>
            </a:r>
          </a:p>
          <a:p>
            <a:pPr algn="just"/>
            <a:r>
              <a:rPr lang="pt-BR" sz="2400" i="1" dirty="0"/>
              <a:t>“In a </a:t>
            </a:r>
            <a:r>
              <a:rPr lang="pt-BR" sz="2400" i="1" dirty="0" err="1"/>
              <a:t>competitive</a:t>
            </a:r>
            <a:r>
              <a:rPr lang="pt-BR" sz="2400" i="1" dirty="0"/>
              <a:t> </a:t>
            </a:r>
            <a:r>
              <a:rPr lang="pt-BR" sz="2400" i="1" dirty="0" err="1"/>
              <a:t>ecosystem</a:t>
            </a:r>
            <a:r>
              <a:rPr lang="pt-BR" sz="2400" i="1" dirty="0"/>
              <a:t>”: </a:t>
            </a:r>
            <a:r>
              <a:rPr lang="pt-BR" sz="2400" dirty="0"/>
              <a:t>É importante concentrar a atenção dos parceiros na criação de valor. </a:t>
            </a:r>
          </a:p>
          <a:p>
            <a:pPr algn="just"/>
            <a:endParaRPr lang="es-MX" sz="2400" i="1" dirty="0"/>
          </a:p>
        </p:txBody>
      </p:sp>
    </p:spTree>
    <p:extLst>
      <p:ext uri="{BB962C8B-B14F-4D97-AF65-F5344CB8AC3E}">
        <p14:creationId xmlns:p14="http://schemas.microsoft.com/office/powerpoint/2010/main" val="3155036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164831-8A77-4D22-8845-A7A3FCED8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/>
              <a:t>Como é que a abordagem do ecossistema como estrutura se relaciona com estas outras perspectivas?</a:t>
            </a:r>
            <a:endParaRPr lang="es-MX" sz="3600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88639A2-1DA6-436D-BD4A-0FBE21B52F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err="1"/>
              <a:t>Platforms</a:t>
            </a:r>
            <a:r>
              <a:rPr lang="es-MX" dirty="0"/>
              <a:t> and </a:t>
            </a:r>
            <a:r>
              <a:rPr lang="es-MX" dirty="0" err="1"/>
              <a:t>Multisided</a:t>
            </a:r>
            <a:r>
              <a:rPr lang="es-MX" dirty="0"/>
              <a:t> </a:t>
            </a:r>
            <a:r>
              <a:rPr lang="es-MX" dirty="0" err="1"/>
              <a:t>Markets</a:t>
            </a:r>
            <a:endParaRPr lang="es-MX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08C940BC-42D8-4C9E-810E-534F66C6AA2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Abordam um problema semelhante (interface com diferentes atores). A estratégia desta abordagem consiste em fazer crescer os lados relevantes do mercado, a fim de aumentar o valor através de redes.</a:t>
            </a:r>
            <a:endParaRPr lang="es-MX" sz="2000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31063F2D-C90E-4A79-A29B-FADE1F49E5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Networks and </a:t>
            </a:r>
            <a:r>
              <a:rPr lang="es-MX" dirty="0" err="1"/>
              <a:t>Alliances</a:t>
            </a:r>
            <a:endParaRPr lang="es-MX" dirty="0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6D6BFE5F-44F9-4AAD-BD0C-ECD75617005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As abordagens de trabalho em rede centram-se nos padrões e fluxos de conectividade, mas a proposta de valor é desconhecida.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735454545"/>
      </p:ext>
    </p:extLst>
  </p:cSld>
  <p:clrMapOvr>
    <a:masterClrMapping/>
  </p:clrMapOvr>
</p:sld>
</file>

<file path=ppt/theme/theme1.xml><?xml version="1.0" encoding="utf-8"?>
<a:theme xmlns:a="http://schemas.openxmlformats.org/drawingml/2006/main" name="Distintivo">
  <a:themeElements>
    <a:clrScheme name="Distintivo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Distintivo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stintiv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565</TotalTime>
  <Words>934</Words>
  <Application>Microsoft Office PowerPoint</Application>
  <PresentationFormat>Panorámica</PresentationFormat>
  <Paragraphs>67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Gill Sans MT</vt:lpstr>
      <vt:lpstr>Impact</vt:lpstr>
      <vt:lpstr>TimesNewRomanPSMT</vt:lpstr>
      <vt:lpstr>Distintivo</vt:lpstr>
      <vt:lpstr>Ecosystem as Structure: An Actionable Construct for Strategy</vt:lpstr>
      <vt:lpstr>Ecosystem</vt:lpstr>
      <vt:lpstr>Conceptualizing Ecosystems: Affiliation vs. Structure</vt:lpstr>
      <vt:lpstr>Definitions to clarify the construction of an ecosystem</vt:lpstr>
      <vt:lpstr>Elements of Structure</vt:lpstr>
      <vt:lpstr>Case of Study: Michelin’s PAX Run-Flat Tire Innovation</vt:lpstr>
      <vt:lpstr>From Ecosystem Structure to Ecosystem Strategy</vt:lpstr>
      <vt:lpstr>A definição tem uma série de implicações...</vt:lpstr>
      <vt:lpstr>Como é que a abordagem do ecossistema como estrutura se relaciona com estas outras perspectivas?</vt:lpstr>
      <vt:lpstr>Como é que a abordagem do ecossistema como estrutura se relaciona com estas outras perspectivas?</vt:lpstr>
      <vt:lpstr>Como é que a abordagem do ecossistema como estrutura se relaciona com estas outras perspectivas?</vt:lpstr>
      <vt:lpstr>Como é que a abordagem do ecossistema como estrutura se relaciona com estas outras perspectivas?</vt:lpstr>
      <vt:lpstr>Como é que a abordagem do ecossistema como estrutura se relaciona com estas outras perspectivas?</vt:lpstr>
      <vt:lpstr>Como é que a abordagem do ecossistema como estrutura se relaciona com estas outras perspectivas?</vt:lpstr>
      <vt:lpstr>Ecosystem Perspective: Neither Necessary Nor Sufficient, but Increasingly Critical</vt:lpstr>
      <vt:lpstr>New Questions and New Directions</vt:lpstr>
      <vt:lpstr>Obrigado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Ecosystem as Structure: An Actionable Construct for Strategy</dc:title>
  <dc:creator>Pedro Montenegro</dc:creator>
  <cp:lastModifiedBy>Pedro Montenegro</cp:lastModifiedBy>
  <cp:revision>21</cp:revision>
  <dcterms:created xsi:type="dcterms:W3CDTF">2020-09-13T15:41:13Z</dcterms:created>
  <dcterms:modified xsi:type="dcterms:W3CDTF">2020-09-14T02:26:11Z</dcterms:modified>
</cp:coreProperties>
</file>