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4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6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1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5734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148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49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7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05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2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8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0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2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5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1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7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7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AD347D-5ACD-4C99-B74B-A9C85AD731AF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11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220" y="498763"/>
            <a:ext cx="11694980" cy="1122219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Gestão Integrada da Inovação e Tecnologia - SEP 5848</a:t>
            </a:r>
            <a:br>
              <a:rPr lang="pt-BR" sz="3600" dirty="0" smtClean="0"/>
            </a:br>
            <a:r>
              <a:rPr lang="pt-BR" sz="3600" dirty="0" smtClean="0"/>
              <a:t>Aluno: Diego Jorge Alves Borges - 12059102 </a:t>
            </a:r>
            <a:endParaRPr lang="en-U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2947170"/>
            <a:ext cx="9440034" cy="1791085"/>
          </a:xfrm>
        </p:spPr>
        <p:txBody>
          <a:bodyPr>
            <a:normAutofit/>
          </a:bodyPr>
          <a:lstStyle/>
          <a:p>
            <a:r>
              <a:rPr lang="pt-BR" sz="4800" dirty="0">
                <a:effectLst/>
              </a:rPr>
              <a:t>TROTT 2017 BUSINESS MODELS</a:t>
            </a:r>
            <a:endParaRPr lang="en-US" sz="4800" dirty="0">
              <a:effectLst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37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358" y="235527"/>
            <a:ext cx="11772537" cy="970450"/>
          </a:xfrm>
        </p:spPr>
        <p:txBody>
          <a:bodyPr/>
          <a:lstStyle/>
          <a:p>
            <a:r>
              <a:rPr lang="pt-BR" dirty="0" smtClean="0"/>
              <a:t>SOBRE O AUTOR PRINCIPAL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359" y="1580050"/>
            <a:ext cx="8243257" cy="441580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Paul </a:t>
            </a:r>
            <a:r>
              <a:rPr lang="pt-BR" dirty="0" err="1" smtClean="0"/>
              <a:t>Trott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P</a:t>
            </a:r>
            <a:r>
              <a:rPr lang="pt-BR" dirty="0" smtClean="0">
                <a:effectLst/>
              </a:rPr>
              <a:t>rofessor </a:t>
            </a:r>
            <a:r>
              <a:rPr lang="pt-BR" dirty="0">
                <a:effectLst/>
              </a:rPr>
              <a:t>de Gestão da Inovação na Universidade de Portsmouth, na </a:t>
            </a:r>
            <a:r>
              <a:rPr lang="pt-BR" dirty="0" smtClean="0">
                <a:effectLst/>
              </a:rPr>
              <a:t>Inglaterra;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Empreendedorismo e Inovação na Universidade Técnica de Delft, na </a:t>
            </a:r>
            <a:r>
              <a:rPr lang="pt-BR" dirty="0" smtClean="0">
                <a:effectLst/>
              </a:rPr>
              <a:t>Holanda;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P</a:t>
            </a:r>
            <a:r>
              <a:rPr lang="pt-BR" dirty="0" smtClean="0">
                <a:effectLst/>
              </a:rPr>
              <a:t>esquisas </a:t>
            </a:r>
            <a:r>
              <a:rPr lang="pt-BR" dirty="0">
                <a:effectLst/>
              </a:rPr>
              <a:t>envolvendo </a:t>
            </a:r>
            <a:r>
              <a:rPr lang="pt-BR" dirty="0" smtClean="0">
                <a:effectLst/>
              </a:rPr>
              <a:t>políticas de inovação </a:t>
            </a:r>
            <a:r>
              <a:rPr lang="pt-BR" dirty="0">
                <a:effectLst/>
              </a:rPr>
              <a:t>e como firmas realizam a gestão de </a:t>
            </a:r>
            <a:r>
              <a:rPr lang="pt-BR" dirty="0" smtClean="0">
                <a:effectLst/>
              </a:rPr>
              <a:t>inovação;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effectLst/>
              </a:rPr>
              <a:t>Auxiliou no desenvolvimento de uma nova gama de produtos para uma das maiores empresas de fabricação de tubos de aço no Reino Unido</a:t>
            </a:r>
            <a:r>
              <a:rPr lang="pt-BR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effectLst/>
              </a:rPr>
              <a:t>Índice h – 30;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effectLst/>
              </a:rPr>
              <a:t>Citado em mais de 6000 trabalhos.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16" y="2206579"/>
            <a:ext cx="3191320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776" y="94761"/>
            <a:ext cx="11444460" cy="970450"/>
          </a:xfrm>
        </p:spPr>
        <p:txBody>
          <a:bodyPr>
            <a:normAutofit/>
          </a:bodyPr>
          <a:lstStyle/>
          <a:p>
            <a:r>
              <a:rPr lang="pt-BR" dirty="0" smtClean="0"/>
              <a:t>MODELOS DE NEGÓCIO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777" y="1065211"/>
            <a:ext cx="11444459" cy="56045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Descreve o valor </a:t>
            </a:r>
            <a:r>
              <a:rPr lang="pt-BR" dirty="0">
                <a:effectLst/>
              </a:rPr>
              <a:t>que uma organização oferece aos </a:t>
            </a:r>
            <a:r>
              <a:rPr lang="pt-BR" dirty="0" smtClean="0">
                <a:effectLst/>
              </a:rPr>
              <a:t>consumidores;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Capacidades </a:t>
            </a:r>
            <a:r>
              <a:rPr lang="pt-BR" dirty="0">
                <a:effectLst/>
              </a:rPr>
              <a:t>recursos necessários para criar</a:t>
            </a:r>
            <a:r>
              <a:rPr lang="pt-BR">
                <a:effectLst/>
              </a:rPr>
              <a:t>, </a:t>
            </a:r>
            <a:r>
              <a:rPr lang="pt-BR" smtClean="0">
                <a:effectLst/>
              </a:rPr>
              <a:t>vender, </a:t>
            </a:r>
            <a:r>
              <a:rPr lang="pt-BR" dirty="0">
                <a:effectLst/>
              </a:rPr>
              <a:t>entregar valor e gerar fluxos de renda lucrativos e </a:t>
            </a:r>
            <a:r>
              <a:rPr lang="pt-BR" dirty="0" smtClean="0">
                <a:effectLst/>
              </a:rPr>
              <a:t>estáveis;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effectLst/>
              </a:rPr>
              <a:t>Precisa-se </a:t>
            </a:r>
            <a:r>
              <a:rPr lang="pt-BR" dirty="0">
                <a:effectLst/>
              </a:rPr>
              <a:t>r</a:t>
            </a:r>
            <a:r>
              <a:rPr lang="pt-BR" dirty="0" smtClean="0">
                <a:effectLst/>
              </a:rPr>
              <a:t>esponder a de onde </a:t>
            </a:r>
            <a:r>
              <a:rPr lang="pt-BR" dirty="0">
                <a:effectLst/>
              </a:rPr>
              <a:t>o dinheiro chegará e quanto deste o negócio poderá reter é de fundamental </a:t>
            </a:r>
            <a:r>
              <a:rPr lang="pt-BR" dirty="0" smtClean="0">
                <a:effectLst/>
              </a:rPr>
              <a:t>importância;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5424" y="2918012"/>
            <a:ext cx="9991164" cy="37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82" y="110521"/>
            <a:ext cx="11831782" cy="970450"/>
          </a:xfrm>
        </p:spPr>
        <p:txBody>
          <a:bodyPr>
            <a:normAutofit/>
          </a:bodyPr>
          <a:lstStyle/>
          <a:p>
            <a:r>
              <a:rPr lang="pt-BR" dirty="0" smtClean="0">
                <a:effectLst/>
              </a:rPr>
              <a:t>MODELOS E PLANOS DE NEGÓCIO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983" y="1222998"/>
            <a:ext cx="11831781" cy="52853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O plano de negócios é um documento detalhado (50 a 100 </a:t>
            </a:r>
            <a:r>
              <a:rPr lang="pt-BR" dirty="0" err="1" smtClean="0"/>
              <a:t>pg</a:t>
            </a:r>
            <a:r>
              <a:rPr lang="pt-BR" dirty="0" smtClean="0"/>
              <a:t>) para obter financiamento e implementar o negócio;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O modelo de negócios é mais usado em empreendimentos neófitos: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Não deve conter muitos detalhes;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Descreve expectativas de arrecadação;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Informações expostas de maneira lúdica;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Essencial para um </a:t>
            </a:r>
            <a:r>
              <a:rPr lang="pt-BR" i="1" dirty="0" smtClean="0"/>
              <a:t>feedback loop </a:t>
            </a:r>
            <a:r>
              <a:rPr lang="pt-BR" dirty="0" smtClean="0"/>
              <a:t>positivo.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Deve-se ter uma representação gráfica;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Lista de atividades;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Conjunto de indicadores ou métricas.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</p:txBody>
      </p: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5165708" y="2312895"/>
            <a:ext cx="6763056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67" y="115191"/>
            <a:ext cx="11675929" cy="970450"/>
          </a:xfrm>
        </p:spPr>
        <p:txBody>
          <a:bodyPr>
            <a:normAutofit/>
          </a:bodyPr>
          <a:lstStyle/>
          <a:p>
            <a:r>
              <a:rPr lang="pt-BR" dirty="0" smtClean="0"/>
              <a:t>ALCANCE DO MODELO DE NEGÓCIOS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1066" y="1085640"/>
            <a:ext cx="11356851" cy="45755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Existem várias alternativas para modelos de negócios que podem ser aplicados em diferentes </a:t>
            </a:r>
            <a:r>
              <a:rPr lang="pt-BR" dirty="0" smtClean="0">
                <a:effectLst/>
              </a:rPr>
              <a:t>indústrias: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effectLst/>
              </a:rPr>
              <a:t>Modelo de receita/precificação: mudanças na geração de receitas (</a:t>
            </a:r>
            <a:r>
              <a:rPr lang="pt-BR" i="1" dirty="0" err="1" smtClean="0">
                <a:effectLst/>
              </a:rPr>
              <a:t>Bait</a:t>
            </a:r>
            <a:r>
              <a:rPr lang="pt-BR" i="1" dirty="0" smtClean="0">
                <a:effectLst/>
              </a:rPr>
              <a:t> </a:t>
            </a:r>
            <a:r>
              <a:rPr lang="pt-BR" i="1" dirty="0" err="1" smtClean="0">
                <a:effectLst/>
              </a:rPr>
              <a:t>and</a:t>
            </a:r>
            <a:r>
              <a:rPr lang="pt-BR" i="1" dirty="0" smtClean="0">
                <a:effectLst/>
              </a:rPr>
              <a:t> </a:t>
            </a:r>
            <a:r>
              <a:rPr lang="pt-BR" i="1" dirty="0" err="1" smtClean="0">
                <a:effectLst/>
              </a:rPr>
              <a:t>hook</a:t>
            </a:r>
            <a:r>
              <a:rPr lang="pt-BR" dirty="0" smtClean="0">
                <a:effectLst/>
              </a:rPr>
              <a:t>)</a:t>
            </a:r>
          </a:p>
          <a:p>
            <a:pPr marL="36900" indent="0">
              <a:buNone/>
            </a:pPr>
            <a:endParaRPr lang="pt-BR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effectLst/>
              </a:rPr>
              <a:t>Modelo de empreendimento: especializar e configurar o negócio para entregar mais valor, redefinindo fronteiras internas e externas da organização (Apple – </a:t>
            </a:r>
            <a:r>
              <a:rPr lang="pt-BR" dirty="0" err="1" smtClean="0">
                <a:effectLst/>
              </a:rPr>
              <a:t>iTunes</a:t>
            </a:r>
            <a:r>
              <a:rPr lang="pt-BR" dirty="0" smtClean="0">
                <a:effectLst/>
              </a:rPr>
              <a:t>);</a:t>
            </a:r>
            <a:endParaRPr lang="pt-BR" dirty="0">
              <a:effectLst/>
            </a:endParaRPr>
          </a:p>
          <a:p>
            <a:pPr marL="36900" indent="0">
              <a:buNone/>
            </a:pPr>
            <a:endParaRPr lang="pt-BR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effectLst/>
              </a:rPr>
              <a:t>Modelo de indústria: redefinir uma indústria existente, mover-se ou criar uma nova (Google, Uber).</a:t>
            </a:r>
          </a:p>
        </p:txBody>
      </p:sp>
      <p:pic>
        <p:nvPicPr>
          <p:cNvPr id="1028" name="Picture 4" descr="Baixar e usar o iTunes para Windows - Suporte da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5" y="455285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9031"/>
          <a:stretch/>
        </p:blipFill>
        <p:spPr>
          <a:xfrm>
            <a:off x="3751729" y="4552856"/>
            <a:ext cx="2322703" cy="152400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921" y="4552856"/>
            <a:ext cx="4440624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359" y="131410"/>
            <a:ext cx="10959550" cy="97045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effectLst/>
              </a:rPr>
              <a:t>PRINCIPAIS ARQUÉTIPOS DE MODELOS DE NÉGOCIO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213" y="957784"/>
            <a:ext cx="11693842" cy="57565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Empreendedor (</a:t>
            </a:r>
            <a:r>
              <a:rPr lang="pt-BR" i="1" dirty="0" smtClean="0"/>
              <a:t>serial </a:t>
            </a:r>
            <a:r>
              <a:rPr lang="pt-BR" i="1" dirty="0" err="1" smtClean="0"/>
              <a:t>entrepreneur</a:t>
            </a:r>
            <a:r>
              <a:rPr lang="pt-BR" dirty="0" smtClean="0"/>
              <a:t>): </a:t>
            </a:r>
            <a:r>
              <a:rPr lang="pt-BR" dirty="0">
                <a:effectLst/>
              </a:rPr>
              <a:t>empreendedores criando negócios e gerando </a:t>
            </a:r>
            <a:r>
              <a:rPr lang="pt-BR" dirty="0" smtClean="0">
                <a:effectLst/>
              </a:rPr>
              <a:t>riquezas (Sean Parker);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effectLst/>
              </a:rPr>
              <a:t>Produtor (</a:t>
            </a:r>
            <a:r>
              <a:rPr lang="pt-BR" i="1" dirty="0" err="1" smtClean="0">
                <a:effectLst/>
              </a:rPr>
              <a:t>Manufacturer</a:t>
            </a:r>
            <a:r>
              <a:rPr lang="pt-BR" dirty="0" smtClean="0">
                <a:effectLst/>
              </a:rPr>
              <a:t>): </a:t>
            </a:r>
            <a:r>
              <a:rPr lang="pt-BR" dirty="0">
                <a:effectLst/>
              </a:rPr>
              <a:t>criação de produtos físicos, como carros e celulares, podendo ou não incorporar serviços aos </a:t>
            </a:r>
            <a:r>
              <a:rPr lang="pt-BR" dirty="0" smtClean="0">
                <a:effectLst/>
              </a:rPr>
              <a:t>produtos;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i="1" dirty="0" err="1">
                <a:effectLst/>
              </a:rPr>
              <a:t>Contractor</a:t>
            </a:r>
            <a:r>
              <a:rPr lang="pt-BR" dirty="0">
                <a:effectLst/>
              </a:rPr>
              <a:t>: um indivíduo e possivelmente um comerciante empregado pelo cliente para atuar na coordenação geral de projeto</a:t>
            </a:r>
            <a:r>
              <a:rPr lang="pt-BR" dirty="0" smtClean="0">
                <a:effectLst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i="1" dirty="0" err="1" smtClean="0">
                <a:effectLst/>
              </a:rPr>
              <a:t>Trader</a:t>
            </a:r>
            <a:r>
              <a:rPr lang="pt-BR" i="1" dirty="0" smtClean="0">
                <a:effectLst/>
              </a:rPr>
              <a:t> </a:t>
            </a:r>
            <a:r>
              <a:rPr lang="pt-BR" dirty="0" smtClean="0">
                <a:effectLst/>
              </a:rPr>
              <a:t>Financeiro: </a:t>
            </a:r>
            <a:r>
              <a:rPr lang="pt-BR" dirty="0">
                <a:effectLst/>
              </a:rPr>
              <a:t>atividades baseadas em distribuições de finanças, como no caso de bancos de </a:t>
            </a:r>
            <a:r>
              <a:rPr lang="pt-BR" dirty="0" smtClean="0">
                <a:effectLst/>
              </a:rPr>
              <a:t>investimento;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effectLst/>
              </a:rPr>
              <a:t>Atacadistas/Varejistas: </a:t>
            </a:r>
            <a:r>
              <a:rPr lang="pt-BR" dirty="0">
                <a:effectLst/>
              </a:rPr>
              <a:t>consiste em vender bens para qualquer pessoa que não o consumidor </a:t>
            </a:r>
            <a:r>
              <a:rPr lang="pt-BR" dirty="0" smtClean="0">
                <a:effectLst/>
              </a:rPr>
              <a:t>padrão;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i="1" dirty="0" smtClean="0">
                <a:effectLst/>
              </a:rPr>
              <a:t>IP </a:t>
            </a:r>
            <a:r>
              <a:rPr lang="pt-BR" i="1" dirty="0" err="1" smtClean="0">
                <a:effectLst/>
              </a:rPr>
              <a:t>Trader</a:t>
            </a:r>
            <a:r>
              <a:rPr lang="pt-BR" dirty="0" smtClean="0">
                <a:effectLst/>
              </a:rPr>
              <a:t>: </a:t>
            </a:r>
            <a:r>
              <a:rPr lang="pt-BR" dirty="0">
                <a:effectLst/>
              </a:rPr>
              <a:t>Venda e compra de propriedade </a:t>
            </a:r>
            <a:r>
              <a:rPr lang="pt-BR" dirty="0" smtClean="0">
                <a:effectLst/>
              </a:rPr>
              <a:t>intelectual;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i="1" dirty="0" err="1" smtClean="0">
                <a:effectLst/>
              </a:rPr>
              <a:t>Physical</a:t>
            </a:r>
            <a:r>
              <a:rPr lang="pt-BR" i="1" dirty="0" smtClean="0">
                <a:effectLst/>
              </a:rPr>
              <a:t> </a:t>
            </a:r>
            <a:r>
              <a:rPr lang="pt-BR" i="1" dirty="0" err="1" smtClean="0">
                <a:effectLst/>
              </a:rPr>
              <a:t>landlord</a:t>
            </a:r>
            <a:r>
              <a:rPr lang="pt-BR" i="1" dirty="0" smtClean="0">
                <a:effectLst/>
              </a:rPr>
              <a:t> </a:t>
            </a:r>
            <a:r>
              <a:rPr lang="pt-BR" dirty="0" smtClean="0">
                <a:effectLst/>
              </a:rPr>
              <a:t>: </a:t>
            </a:r>
            <a:r>
              <a:rPr lang="pt-BR" dirty="0">
                <a:effectLst/>
              </a:rPr>
              <a:t>é o caso de hotéis, firmas de aluguel de carros etc., nos quais o ativo é uma propriedade física usada para gerar </a:t>
            </a:r>
            <a:r>
              <a:rPr lang="pt-BR" dirty="0" smtClean="0">
                <a:effectLst/>
              </a:rPr>
              <a:t>renda;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i="1" dirty="0" err="1">
                <a:effectLst/>
              </a:rPr>
              <a:t>Intellectual</a:t>
            </a:r>
            <a:r>
              <a:rPr lang="pt-BR" i="1" dirty="0">
                <a:effectLst/>
              </a:rPr>
              <a:t> </a:t>
            </a:r>
            <a:r>
              <a:rPr lang="pt-BR" i="1" dirty="0" err="1">
                <a:effectLst/>
              </a:rPr>
              <a:t>landlords</a:t>
            </a:r>
            <a:r>
              <a:rPr lang="pt-BR" dirty="0">
                <a:effectLst/>
              </a:rPr>
              <a:t>: é o caso de editoras de livros e </a:t>
            </a:r>
            <a:r>
              <a:rPr lang="pt-BR" dirty="0" smtClean="0">
                <a:effectLst/>
              </a:rPr>
              <a:t>estúdios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i="1" dirty="0" err="1" smtClean="0">
                <a:effectLst/>
              </a:rPr>
              <a:t>Brokers</a:t>
            </a:r>
            <a:r>
              <a:rPr lang="pt-BR" i="1" dirty="0">
                <a:effectLst/>
              </a:rPr>
              <a:t> </a:t>
            </a:r>
            <a:r>
              <a:rPr lang="pt-BR" dirty="0" smtClean="0">
                <a:effectLst/>
              </a:rPr>
              <a:t>(</a:t>
            </a:r>
            <a:r>
              <a:rPr lang="pt-BR" i="1" dirty="0" err="1" smtClean="0">
                <a:effectLst/>
              </a:rPr>
              <a:t>Physical</a:t>
            </a:r>
            <a:r>
              <a:rPr lang="pt-BR" i="1" dirty="0" smtClean="0">
                <a:effectLst/>
              </a:rPr>
              <a:t>, IP, HR</a:t>
            </a:r>
            <a:r>
              <a:rPr lang="pt-BR" dirty="0" smtClean="0">
                <a:effectLst/>
              </a:rPr>
              <a:t>): </a:t>
            </a:r>
            <a:r>
              <a:rPr lang="pt-BR" dirty="0">
                <a:effectLst/>
              </a:rPr>
              <a:t>corretores responsáveis por intermediar trocas entre vendedores e compradores </a:t>
            </a:r>
            <a:r>
              <a:rPr lang="pt-BR" dirty="0" smtClean="0">
                <a:effectLst/>
              </a:rPr>
              <a:t>.</a:t>
            </a:r>
            <a:endParaRPr lang="pt-BR" i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213" y="1088412"/>
            <a:ext cx="11707696" cy="54776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Quatro aspectos principais para qualquer modelo de negócios: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A Oferta: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effectLst/>
              </a:rPr>
              <a:t>A proposição de valor é a peça central que ilustra como o negócio planeja ligar a demanda com a </a:t>
            </a:r>
            <a:r>
              <a:rPr lang="pt-BR" dirty="0" smtClean="0">
                <a:effectLst/>
              </a:rPr>
              <a:t>oferta;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effectLst/>
              </a:rPr>
              <a:t>O que está em oferta e como é ofertado aos </a:t>
            </a:r>
            <a:r>
              <a:rPr lang="pt-BR" dirty="0" smtClean="0">
                <a:effectLst/>
              </a:rPr>
              <a:t>consumidores;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effectLst/>
              </a:rPr>
              <a:t>Quanto e que tipo de valor ou benefício está associado com a </a:t>
            </a:r>
            <a:r>
              <a:rPr lang="pt-BR" dirty="0" smtClean="0">
                <a:effectLst/>
              </a:rPr>
              <a:t>oferta;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effectLst/>
              </a:rPr>
              <a:t>Como o valor é </a:t>
            </a:r>
            <a:r>
              <a:rPr lang="pt-BR" dirty="0" smtClean="0">
                <a:effectLst/>
              </a:rPr>
              <a:t>gerado;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>
                <a:effectLst/>
              </a:rPr>
              <a:t>Porquê o </a:t>
            </a:r>
            <a:r>
              <a:rPr lang="pt-BR" dirty="0">
                <a:effectLst/>
              </a:rPr>
              <a:t>produto é diferente de qualquer outro no </a:t>
            </a:r>
            <a:r>
              <a:rPr lang="pt-BR" dirty="0" smtClean="0">
                <a:effectLst/>
              </a:rPr>
              <a:t>mercado.</a:t>
            </a: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O lado do consumidor: Caracterizar o consumidor ideal, principalmente </a:t>
            </a:r>
            <a:r>
              <a:rPr lang="pt-BR" dirty="0">
                <a:effectLst/>
              </a:rPr>
              <a:t>acerca do que o leva a comprar o produto em </a:t>
            </a:r>
            <a:r>
              <a:rPr lang="pt-BR" dirty="0" smtClean="0">
                <a:effectLst/>
              </a:rPr>
              <a:t>questão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effectLst/>
              </a:rPr>
              <a:t>Infraestrutura: </a:t>
            </a:r>
            <a:r>
              <a:rPr lang="pt-BR" i="1" dirty="0" smtClean="0">
                <a:effectLst/>
              </a:rPr>
              <a:t>Core </a:t>
            </a:r>
            <a:r>
              <a:rPr lang="pt-BR" i="1" dirty="0" err="1" smtClean="0">
                <a:effectLst/>
              </a:rPr>
              <a:t>Capabilities</a:t>
            </a:r>
            <a:r>
              <a:rPr lang="pt-BR" i="1" dirty="0" smtClean="0">
                <a:effectLst/>
              </a:rPr>
              <a:t>, </a:t>
            </a:r>
            <a:r>
              <a:rPr lang="pt-BR" dirty="0" smtClean="0">
                <a:effectLst/>
              </a:rPr>
              <a:t>Parceiros e Aliados, Configuração de  Valor;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effectLst/>
              </a:rPr>
              <a:t>Finanças: Fluxos de renda e Estrutura de custos.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07213" y="117962"/>
            <a:ext cx="11707696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effectLst/>
              </a:rPr>
              <a:t>A ESTRUTURA DE UM MODELO DE NEGÓCIOS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213" y="1088412"/>
            <a:ext cx="11707696" cy="54776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Mudança de custos: </a:t>
            </a:r>
            <a:r>
              <a:rPr lang="pt-BR" dirty="0">
                <a:effectLst/>
              </a:rPr>
              <a:t>tempo, esforço ou dinheiro gasto pelo cliente para mudar de um produto ou prestador de serviços para </a:t>
            </a:r>
            <a:r>
              <a:rPr lang="pt-BR" dirty="0" smtClean="0">
                <a:effectLst/>
              </a:rPr>
              <a:t>outro (Apple);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Escalabilidade: descreve a facilidade de expandir um modelo de negócios sem necessariamente aumentar a base de </a:t>
            </a:r>
            <a:r>
              <a:rPr lang="pt-BR" dirty="0" smtClean="0">
                <a:effectLst/>
              </a:rPr>
              <a:t>custos;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Receitas recorrentes: em vez de gerar receitas com a venda dos produtos, cria-se um sistema de fidelidade com valores mensais, por exemplo, o que garante um fluxo mais constante de </a:t>
            </a:r>
            <a:r>
              <a:rPr lang="pt-BR" dirty="0" smtClean="0">
                <a:effectLst/>
              </a:rPr>
              <a:t>receitas;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Fluxo de caixa: quanto mais um negócio ganhar antes de gastar, </a:t>
            </a:r>
            <a:r>
              <a:rPr lang="pt-BR" dirty="0" smtClean="0">
                <a:effectLst/>
              </a:rPr>
              <a:t>melhor </a:t>
            </a:r>
            <a:r>
              <a:rPr lang="pt-BR" dirty="0">
                <a:effectLst/>
              </a:rPr>
              <a:t>(</a:t>
            </a:r>
            <a:r>
              <a:rPr lang="pt-BR" i="1" dirty="0" err="1">
                <a:effectLst/>
              </a:rPr>
              <a:t>assembling</a:t>
            </a:r>
            <a:r>
              <a:rPr lang="pt-BR" i="1" dirty="0">
                <a:effectLst/>
              </a:rPr>
              <a:t> </a:t>
            </a:r>
            <a:r>
              <a:rPr lang="pt-BR" i="1" dirty="0" err="1">
                <a:effectLst/>
              </a:rPr>
              <a:t>on</a:t>
            </a:r>
            <a:r>
              <a:rPr lang="pt-BR" i="1" dirty="0">
                <a:effectLst/>
              </a:rPr>
              <a:t> </a:t>
            </a:r>
            <a:r>
              <a:rPr lang="pt-BR" i="1" dirty="0" err="1">
                <a:effectLst/>
              </a:rPr>
              <a:t>order</a:t>
            </a:r>
            <a:r>
              <a:rPr lang="pt-BR" i="1" dirty="0">
                <a:effectLst/>
              </a:rPr>
              <a:t> </a:t>
            </a:r>
            <a:r>
              <a:rPr lang="pt-BR" i="1" dirty="0" err="1">
                <a:effectLst/>
              </a:rPr>
              <a:t>after</a:t>
            </a:r>
            <a:r>
              <a:rPr lang="pt-BR" i="1" dirty="0">
                <a:effectLst/>
              </a:rPr>
              <a:t> </a:t>
            </a:r>
            <a:r>
              <a:rPr lang="pt-BR" i="1" dirty="0" err="1">
                <a:effectLst/>
              </a:rPr>
              <a:t>selling</a:t>
            </a:r>
            <a:r>
              <a:rPr lang="pt-BR" dirty="0">
                <a:effectLst/>
              </a:rPr>
              <a:t> </a:t>
            </a:r>
            <a:r>
              <a:rPr lang="pt-BR" i="1" dirty="0" err="1">
                <a:effectLst/>
              </a:rPr>
              <a:t>directly</a:t>
            </a:r>
            <a:r>
              <a:rPr lang="pt-BR" dirty="0">
                <a:effectLst/>
              </a:rPr>
              <a:t>)</a:t>
            </a:r>
            <a:r>
              <a:rPr lang="pt-BR" dirty="0" smtClean="0">
                <a:effectLst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Terceirização: Servir como intermediário em transações ajuda a poupar custos de transporte, com mão de obra, entre tantas </a:t>
            </a:r>
            <a:r>
              <a:rPr lang="pt-BR" dirty="0" smtClean="0">
                <a:effectLst/>
              </a:rPr>
              <a:t>outras;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Proteger o negócio de </a:t>
            </a:r>
            <a:r>
              <a:rPr lang="pt-BR" dirty="0" smtClean="0">
                <a:effectLst/>
              </a:rPr>
              <a:t>competidores: fornece uma proteção à longo prazo maior que simplesmente um grande produto ao garantir uma cadeia de suprimentos intricada;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Modificando a estrutura de custos: M</a:t>
            </a:r>
            <a:r>
              <a:rPr lang="pt-BR" dirty="0" smtClean="0">
                <a:effectLst/>
              </a:rPr>
              <a:t>udar </a:t>
            </a:r>
            <a:r>
              <a:rPr lang="pt-BR" dirty="0">
                <a:effectLst/>
              </a:rPr>
              <a:t>a estrutura de custos e receitas permite criar valor de forma muito mais </a:t>
            </a:r>
            <a:r>
              <a:rPr lang="pt-BR" dirty="0" smtClean="0">
                <a:effectLst/>
              </a:rPr>
              <a:t>eficiente;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07213" y="117962"/>
            <a:ext cx="11707696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effectLst/>
              </a:rPr>
              <a:t>CONSIDERAÇÕES NO MOMENTO DE ELABORAR O MODELO DE NEGÓCIOS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213" y="1088412"/>
            <a:ext cx="11707696" cy="54776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A propriedade intelectual como ativo: a </a:t>
            </a:r>
            <a:r>
              <a:rPr lang="pt-BR" dirty="0" smtClean="0">
                <a:effectLst/>
              </a:rPr>
              <a:t>IP </a:t>
            </a:r>
            <a:r>
              <a:rPr lang="pt-BR" dirty="0">
                <a:effectLst/>
              </a:rPr>
              <a:t>deve ser tratada como ativo fundamental para geração de </a:t>
            </a:r>
            <a:r>
              <a:rPr lang="pt-BR" dirty="0" smtClean="0">
                <a:effectLst/>
              </a:rPr>
              <a:t>receitas;</a:t>
            </a:r>
          </a:p>
          <a:p>
            <a:pPr marL="36900" indent="0">
              <a:buNone/>
            </a:pPr>
            <a:endParaRPr lang="pt-BR" dirty="0" smtClean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A licença da tecnologia e relacionamentos de </a:t>
            </a:r>
            <a:r>
              <a:rPr lang="pt-BR" dirty="0" smtClean="0">
                <a:effectLst/>
              </a:rPr>
              <a:t>negócios: Ao se estabelecer parcerias para um projeto de P&amp;D, deve-se desenvolver uma </a:t>
            </a:r>
            <a:r>
              <a:rPr lang="pt-BR" dirty="0">
                <a:effectLst/>
              </a:rPr>
              <a:t>licença de tecnologia que especifique os termos de colaboração para que as receitas do produto final sejam repartidas de acordo com os interesses de cada uma</a:t>
            </a:r>
            <a:r>
              <a:rPr lang="pt-BR" dirty="0" smtClean="0">
                <a:effectLst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Adaptação contínua do modelo de </a:t>
            </a:r>
            <a:r>
              <a:rPr lang="pt-BR" dirty="0" smtClean="0">
                <a:effectLst/>
              </a:rPr>
              <a:t>negócios: Ter um modelo de negócios flexível que possa se adaptar rapidamente às diferentes tendências do mercado (exploração e experimentação de novas oportunidades de negócios)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07213" y="117962"/>
            <a:ext cx="11707696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effectLst/>
              </a:rPr>
              <a:t>CONSIDERAÇÕES NO MOMENTO DE ELABORAR O MODELO DE NEGÓCIOS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388</TotalTime>
  <Words>897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Calisto MT</vt:lpstr>
      <vt:lpstr>Trebuchet MS</vt:lpstr>
      <vt:lpstr>Wingdings</vt:lpstr>
      <vt:lpstr>Wingdings 2</vt:lpstr>
      <vt:lpstr>Ardósia</vt:lpstr>
      <vt:lpstr>Gestão Integrada da Inovação e Tecnologia - SEP 5848 Aluno: Diego Jorge Alves Borges - 12059102 </vt:lpstr>
      <vt:lpstr>SOBRE O AUTOR PRINCIPAL</vt:lpstr>
      <vt:lpstr>MODELOS DE NEGÓCIO</vt:lpstr>
      <vt:lpstr>MODELOS E PLANOS DE NEGÓCIO</vt:lpstr>
      <vt:lpstr>ALCANCE DO MODELO DE NEGÓCIOS</vt:lpstr>
      <vt:lpstr>PRINCIPAIS ARQUÉTIPOS DE MODELOS DE NÉGOCIO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Integrada da Inovação e Tecnologia - SEP 5848 Aluno: Diego Jorge Alves Borges - 12059102  ROADMAPPING</dc:title>
  <dc:creator>Diego Borges</dc:creator>
  <cp:lastModifiedBy>Diego Borges</cp:lastModifiedBy>
  <cp:revision>34</cp:revision>
  <dcterms:created xsi:type="dcterms:W3CDTF">2020-08-23T17:25:09Z</dcterms:created>
  <dcterms:modified xsi:type="dcterms:W3CDTF">2020-09-14T10:43:01Z</dcterms:modified>
</cp:coreProperties>
</file>