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da Apresentaçã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da Apresentação</a:t>
            </a:r>
          </a:p>
        </p:txBody>
      </p:sp>
      <p:sp>
        <p:nvSpPr>
          <p:cNvPr id="12" name="Nível de Corpo Um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Subtítulo da Apresentação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ível de Corpo Um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Informações do fato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19" name="Nível de Corpo Um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1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ribuição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Atribuição </a:t>
            </a:r>
          </a:p>
        </p:txBody>
      </p:sp>
      <p:sp>
        <p:nvSpPr>
          <p:cNvPr id="130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1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2" name="Nível de Corpo Um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e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e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e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e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e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ítulo da Apresentação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Título da Apresentação</a:t>
            </a:r>
          </a:p>
        </p:txBody>
      </p:sp>
      <p:sp>
        <p:nvSpPr>
          <p:cNvPr id="22" name="Nível de Corpo Um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e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ítulo do Slid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32" name="Nível de Corpo Um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r(a) e Data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Autor(a) e Data</a:t>
            </a:r>
          </a:p>
        </p:txBody>
      </p:sp>
      <p:sp>
        <p:nvSpPr>
          <p:cNvPr id="41" name="Subtítulo do Slid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Subtítulo do Slide</a:t>
            </a:r>
          </a:p>
        </p:txBody>
      </p:sp>
      <p:sp>
        <p:nvSpPr>
          <p:cNvPr id="42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4" name="Título do Slid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Título do Slide</a:t>
            </a:r>
          </a:p>
        </p:txBody>
      </p:sp>
      <p:sp>
        <p:nvSpPr>
          <p:cNvPr id="45" name="Nível de Corpo Um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Número do Slide"/>
          <p:cNvSpPr txBox="1"/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r(a) e Data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Autor(a) e Data</a:t>
            </a:r>
          </a:p>
        </p:txBody>
      </p:sp>
      <p:sp>
        <p:nvSpPr>
          <p:cNvPr id="54" name="Nível de Corpo Um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6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e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Nível de Corpo Um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tângulo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7" name="Autor(a) e Data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Autor(a) e Data</a:t>
            </a:r>
          </a:p>
        </p:txBody>
      </p:sp>
      <p:sp>
        <p:nvSpPr>
          <p:cNvPr id="68" name="Título do Slid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Título do Slide</a:t>
            </a:r>
          </a:p>
        </p:txBody>
      </p:sp>
      <p:sp>
        <p:nvSpPr>
          <p:cNvPr id="69" name="Subtítulo do Slid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Subtítulo do Slide</a:t>
            </a:r>
          </a:p>
        </p:txBody>
      </p:sp>
      <p:sp>
        <p:nvSpPr>
          <p:cNvPr id="7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ítulo da Seção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Título da Seção</a:t>
            </a:r>
          </a:p>
        </p:txBody>
      </p:sp>
      <p:sp>
        <p:nvSpPr>
          <p:cNvPr id="7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r(a) e Data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Autor(a) e Data</a:t>
            </a:r>
          </a:p>
        </p:txBody>
      </p:sp>
      <p:sp>
        <p:nvSpPr>
          <p:cNvPr id="86" name="Subtítulo do Slid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Subtítulo do Slide </a:t>
            </a:r>
          </a:p>
        </p:txBody>
      </p:sp>
      <p:sp>
        <p:nvSpPr>
          <p:cNvPr id="87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8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9" name="Título do Slid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Título do Slide</a:t>
            </a:r>
          </a:p>
        </p:txBody>
      </p:sp>
      <p:sp>
        <p:nvSpPr>
          <p:cNvPr id="9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or(a) e Data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Autor(a) e Data</a:t>
            </a:r>
          </a:p>
        </p:txBody>
      </p:sp>
      <p:sp>
        <p:nvSpPr>
          <p:cNvPr id="98" name="Subtítulo de Agenda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Subtítulo de Agenda</a:t>
            </a:r>
          </a:p>
        </p:txBody>
      </p:sp>
      <p:sp>
        <p:nvSpPr>
          <p:cNvPr id="99" name="Nível de Corpo Um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1" name="Retângu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2" name="Título da Agenda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Título da Agenda</a:t>
            </a:r>
          </a:p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a Apresentação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Título da Apresentação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Subtítulo da Apresentação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tângulo"/>
          <p:cNvSpPr/>
          <p:nvPr/>
        </p:nvSpPr>
        <p:spPr>
          <a:xfrm>
            <a:off x="-908336" y="-190171"/>
            <a:ext cx="25531430" cy="93505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68" name="Value Proposition Design: How to create products and services customers want"/>
          <p:cNvSpPr txBox="1"/>
          <p:nvPr>
            <p:ph type="title"/>
          </p:nvPr>
        </p:nvSpPr>
        <p:spPr>
          <a:prstGeom prst="rect">
            <a:avLst/>
          </a:prstGeom>
          <a:solidFill>
            <a:srgbClr val="000000"/>
          </a:solidFill>
        </p:spPr>
        <p:txBody>
          <a:bodyPr/>
          <a:lstStyle>
            <a:lvl1pPr defTabSz="905470">
              <a:defRPr spc="-518" sz="10374">
                <a:solidFill>
                  <a:srgbClr val="FFFFFF"/>
                </a:solidFill>
              </a:defRPr>
            </a:lvl1pPr>
          </a:lstStyle>
          <a:p>
            <a:pPr/>
            <a:r>
              <a:t>Value Proposition Design: How to create products and services customers want</a:t>
            </a:r>
          </a:p>
        </p:txBody>
      </p:sp>
      <p:sp>
        <p:nvSpPr>
          <p:cNvPr id="169" name="Artigo de Jan Kyhnau  e Christian Nielse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Artigo de Jan Kyhnau  e Christian Nielsen</a:t>
            </a:r>
          </a:p>
        </p:txBody>
      </p:sp>
      <p:sp>
        <p:nvSpPr>
          <p:cNvPr id="170" name="Camila G set/2020"/>
          <p:cNvSpPr txBox="1"/>
          <p:nvPr/>
        </p:nvSpPr>
        <p:spPr>
          <a:xfrm>
            <a:off x="1295400" y="10070765"/>
            <a:ext cx="9881853" cy="1422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84200">
              <a:lnSpc>
                <a:spcPct val="100000"/>
              </a:lnSpc>
              <a:spcBef>
                <a:spcPts val="0"/>
              </a:spcBef>
              <a:tabLst/>
              <a:defRPr cap="all" spc="-104" sz="35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Camila G set/2020</a:t>
            </a:r>
          </a:p>
        </p:txBody>
      </p:sp>
      <p:sp>
        <p:nvSpPr>
          <p:cNvPr id="171" name="Número do Slide"/>
          <p:cNvSpPr txBox="1"/>
          <p:nvPr>
            <p:ph type="sldNum" sz="quarter" idx="4294967295"/>
          </p:nvPr>
        </p:nvSpPr>
        <p:spPr>
          <a:xfrm>
            <a:off x="22875354" y="12979146"/>
            <a:ext cx="205513" cy="4041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inha"/>
          <p:cNvSpPr/>
          <p:nvPr/>
        </p:nvSpPr>
        <p:spPr>
          <a:xfrm>
            <a:off x="6476377" y="7599933"/>
            <a:ext cx="9257368" cy="3469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130" fill="norm" stroke="1" extrusionOk="0">
                <a:moveTo>
                  <a:pt x="0" y="15844"/>
                </a:moveTo>
                <a:cubicBezTo>
                  <a:pt x="2383" y="19782"/>
                  <a:pt x="5188" y="21600"/>
                  <a:pt x="7997" y="21027"/>
                </a:cubicBezTo>
                <a:cubicBezTo>
                  <a:pt x="11280" y="20356"/>
                  <a:pt x="14347" y="16488"/>
                  <a:pt x="16594" y="10184"/>
                </a:cubicBezTo>
                <a:cubicBezTo>
                  <a:pt x="17792" y="11149"/>
                  <a:pt x="19095" y="10510"/>
                  <a:pt x="20079" y="8474"/>
                </a:cubicBezTo>
                <a:cubicBezTo>
                  <a:pt x="21062" y="6441"/>
                  <a:pt x="21600" y="3273"/>
                  <a:pt x="21520" y="0"/>
                </a:cubicBezTo>
              </a:path>
            </a:pathLst>
          </a:cu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0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ubtítulo do Slid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Dores do consumid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Dores do consumidor</a:t>
            </a:r>
          </a:p>
        </p:txBody>
      </p:sp>
      <p:sp>
        <p:nvSpPr>
          <p:cNvPr id="233" name="Resultados indesejados, problemas (Funcional, emocional ou auxiliar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Resultados indesejados, problemas (Funcional, emocional ou auxiliar)</a:t>
            </a:r>
          </a:p>
          <a:p>
            <a:pPr/>
            <a:r>
              <a:t>Obstáculos</a:t>
            </a:r>
          </a:p>
          <a:p>
            <a:pPr/>
            <a:r>
              <a:t>Riscos de ter resultados indesejados</a:t>
            </a:r>
          </a:p>
          <a:p>
            <a:pPr>
              <a:defRPr>
                <a:solidFill>
                  <a:schemeClr val="accent5">
                    <a:hueOff val="129701"/>
                    <a:lumOff val="-22825"/>
                  </a:schemeClr>
                </a:solidFill>
              </a:defRPr>
            </a:pPr>
            <a:r>
              <a:t>Severidade da dor </a:t>
            </a:r>
          </a:p>
          <a:p>
            <a:pPr/>
            <a:r>
              <a:t>Torne a dor concreta</a:t>
            </a:r>
          </a:p>
        </p:txBody>
      </p:sp>
      <p:sp>
        <p:nvSpPr>
          <p:cNvPr id="234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35" name="Captura de Tela 2020-09-13 às 20.26.35.png" descr="Captura de Tela 2020-09-13 às 20.26.35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552"/>
          <a:stretch>
            <a:fillRect/>
          </a:stretch>
        </p:blipFill>
        <p:spPr>
          <a:xfrm>
            <a:off x="10784290" y="7592014"/>
            <a:ext cx="1547929" cy="2493274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Linha"/>
          <p:cNvSpPr/>
          <p:nvPr/>
        </p:nvSpPr>
        <p:spPr>
          <a:xfrm>
            <a:off x="6232047" y="8955246"/>
            <a:ext cx="4706800" cy="1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7" name="Ganhar mais dinheiro"/>
          <p:cNvSpPr/>
          <p:nvPr/>
        </p:nvSpPr>
        <p:spPr>
          <a:xfrm>
            <a:off x="13594867" y="8529994"/>
            <a:ext cx="1270001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Ganhar mais dinheiro</a:t>
            </a:r>
          </a:p>
        </p:txBody>
      </p:sp>
      <p:sp>
        <p:nvSpPr>
          <p:cNvPr id="238" name="Quanto mais?"/>
          <p:cNvSpPr/>
          <p:nvPr/>
        </p:nvSpPr>
        <p:spPr>
          <a:xfrm>
            <a:off x="15661674" y="6959482"/>
            <a:ext cx="1270001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Quanto mais?</a:t>
            </a:r>
          </a:p>
        </p:txBody>
      </p:sp>
      <p:sp>
        <p:nvSpPr>
          <p:cNvPr id="239" name="Quais barreiras?"/>
          <p:cNvSpPr/>
          <p:nvPr/>
        </p:nvSpPr>
        <p:spPr>
          <a:xfrm>
            <a:off x="15661674" y="8529994"/>
            <a:ext cx="1270001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Quais barreiras?</a:t>
            </a:r>
          </a:p>
        </p:txBody>
      </p:sp>
      <p:sp>
        <p:nvSpPr>
          <p:cNvPr id="240" name="Riscos?"/>
          <p:cNvSpPr/>
          <p:nvPr/>
        </p:nvSpPr>
        <p:spPr>
          <a:xfrm>
            <a:off x="15661674" y="10100505"/>
            <a:ext cx="1270001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Riscos?</a:t>
            </a:r>
          </a:p>
        </p:txBody>
      </p:sp>
      <p:sp>
        <p:nvSpPr>
          <p:cNvPr id="241" name="Colocar valor e verificar variações que já seriam dor"/>
          <p:cNvSpPr/>
          <p:nvPr/>
        </p:nvSpPr>
        <p:spPr>
          <a:xfrm>
            <a:off x="17520887" y="6959482"/>
            <a:ext cx="3861304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Colocar valor e verificar variações que já seriam dor</a:t>
            </a:r>
          </a:p>
        </p:txBody>
      </p:sp>
      <p:sp>
        <p:nvSpPr>
          <p:cNvPr id="242" name="Empregador não dá aumentos"/>
          <p:cNvSpPr/>
          <p:nvPr/>
        </p:nvSpPr>
        <p:spPr>
          <a:xfrm>
            <a:off x="17520887" y="8529994"/>
            <a:ext cx="3861304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Empregador não dá aumentos</a:t>
            </a:r>
          </a:p>
        </p:txBody>
      </p:sp>
      <p:sp>
        <p:nvSpPr>
          <p:cNvPr id="243" name="Não poder prover o futuro do filho"/>
          <p:cNvSpPr/>
          <p:nvPr/>
        </p:nvSpPr>
        <p:spPr>
          <a:xfrm>
            <a:off x="17520887" y="10100505"/>
            <a:ext cx="3861304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Não poder prover o futuro do filho</a:t>
            </a:r>
          </a:p>
        </p:txBody>
      </p:sp>
      <p:sp>
        <p:nvSpPr>
          <p:cNvPr id="244" name="Linha"/>
          <p:cNvSpPr/>
          <p:nvPr/>
        </p:nvSpPr>
        <p:spPr>
          <a:xfrm>
            <a:off x="14828958" y="9211853"/>
            <a:ext cx="896227" cy="1"/>
          </a:xfrm>
          <a:prstGeom prst="line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6" name="Linha de Conexão"/>
          <p:cNvSpPr/>
          <p:nvPr/>
        </p:nvSpPr>
        <p:spPr>
          <a:xfrm>
            <a:off x="14864869" y="9290906"/>
            <a:ext cx="795843" cy="1486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6" h="21600" fill="norm" stroke="1" extrusionOk="0">
                <a:moveTo>
                  <a:pt x="0" y="0"/>
                </a:moveTo>
                <a:cubicBezTo>
                  <a:pt x="14812" y="3198"/>
                  <a:pt x="21600" y="10398"/>
                  <a:pt x="20363" y="21600"/>
                </a:cubicBezTo>
              </a:path>
            </a:pathLst>
          </a:custGeom>
          <a:ln w="127000">
            <a:solidFill>
              <a:srgbClr val="000000"/>
            </a:solidFill>
            <a:miter lim="400000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0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51" name="Captura de Tela 2020-09-13 às 20.43.25.png" descr="Captura de Tela 2020-09-13 às 20.43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560" y="2661651"/>
            <a:ext cx="23836880" cy="6676358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endo o consumidor"/>
          <p:cNvSpPr txBox="1"/>
          <p:nvPr/>
        </p:nvSpPr>
        <p:spPr>
          <a:xfrm>
            <a:off x="1295399" y="1618773"/>
            <a:ext cx="21869401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84200">
              <a:lnSpc>
                <a:spcPct val="100000"/>
              </a:lnSpc>
              <a:spcBef>
                <a:spcPts val="0"/>
              </a:spcBef>
              <a:tabLst/>
              <a:defRPr cap="all" spc="-104" sz="35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Sendo o consumidor</a:t>
            </a:r>
          </a:p>
        </p:txBody>
      </p:sp>
      <p:pic>
        <p:nvPicPr>
          <p:cNvPr id="253" name="Captura de Tela 2020-09-13 às 20.45.04.png" descr="Captura de Tela 2020-09-13 às 20.45.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1837" y="9686831"/>
            <a:ext cx="20756526" cy="388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rodutos e serviços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Produtos e serviços</a:t>
            </a:r>
          </a:p>
        </p:txBody>
      </p:sp>
      <p:sp>
        <p:nvSpPr>
          <p:cNvPr id="256" name="Mapa de val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Mapa de valor</a:t>
            </a:r>
          </a:p>
        </p:txBody>
      </p:sp>
      <p:sp>
        <p:nvSpPr>
          <p:cNvPr id="257" name="Lista simples do que você oferece (físico, intangível, digital, financeiro)"/>
          <p:cNvSpPr txBox="1"/>
          <p:nvPr>
            <p:ph type="body" sz="quarter" idx="1"/>
          </p:nvPr>
        </p:nvSpPr>
        <p:spPr>
          <a:xfrm>
            <a:off x="1995094" y="4381882"/>
            <a:ext cx="21367886" cy="2746095"/>
          </a:xfrm>
          <a:prstGeom prst="rect">
            <a:avLst/>
          </a:prstGeom>
        </p:spPr>
        <p:txBody>
          <a:bodyPr/>
          <a:lstStyle/>
          <a:p>
            <a:pPr/>
            <a:r>
              <a:t>Lista simples do que você oferece (físico, intangível, digital, financeiro)</a:t>
            </a:r>
          </a:p>
        </p:txBody>
      </p:sp>
      <p:sp>
        <p:nvSpPr>
          <p:cNvPr id="258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9" name="Pain relievers"/>
          <p:cNvSpPr txBox="1"/>
          <p:nvPr/>
        </p:nvSpPr>
        <p:spPr>
          <a:xfrm>
            <a:off x="1295399" y="6717867"/>
            <a:ext cx="21869401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84200">
              <a:lnSpc>
                <a:spcPct val="100000"/>
              </a:lnSpc>
              <a:spcBef>
                <a:spcPts val="0"/>
              </a:spcBef>
              <a:tabLst/>
              <a:defRPr cap="all" spc="-104" sz="35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Pain relievers</a:t>
            </a:r>
          </a:p>
        </p:txBody>
      </p:sp>
      <p:sp>
        <p:nvSpPr>
          <p:cNvPr id="260" name="Descreve exatamente como o seu produto vai aliviar a dor do consumidor"/>
          <p:cNvSpPr txBox="1"/>
          <p:nvPr/>
        </p:nvSpPr>
        <p:spPr>
          <a:xfrm>
            <a:off x="1995094" y="7606155"/>
            <a:ext cx="21367886" cy="274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Descreve exatamente </a:t>
            </a:r>
            <a:r>
              <a:rPr>
                <a:solidFill>
                  <a:schemeClr val="accent5">
                    <a:hueOff val="129701"/>
                    <a:lumOff val="-22825"/>
                  </a:schemeClr>
                </a:solidFill>
              </a:rPr>
              <a:t>como</a:t>
            </a:r>
            <a:r>
              <a:t> o seu produto vai aliviar a dor do consumidor</a:t>
            </a:r>
          </a:p>
        </p:txBody>
      </p:sp>
      <p:sp>
        <p:nvSpPr>
          <p:cNvPr id="261" name="Criador de ganhos"/>
          <p:cNvSpPr txBox="1"/>
          <p:nvPr/>
        </p:nvSpPr>
        <p:spPr>
          <a:xfrm>
            <a:off x="1295400" y="9892279"/>
            <a:ext cx="21869401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84200">
              <a:lnSpc>
                <a:spcPct val="100000"/>
              </a:lnSpc>
              <a:spcBef>
                <a:spcPts val="0"/>
              </a:spcBef>
              <a:tabLst/>
              <a:defRPr cap="all" spc="-104" sz="35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Criador de ganhos</a:t>
            </a:r>
          </a:p>
        </p:txBody>
      </p:sp>
      <p:sp>
        <p:nvSpPr>
          <p:cNvPr id="262" name="Descreve exatamente como o seu produto vai criar benefícios para o cliente, que ele espera, deseja, ou seja surpreendido por."/>
          <p:cNvSpPr txBox="1"/>
          <p:nvPr/>
        </p:nvSpPr>
        <p:spPr>
          <a:xfrm>
            <a:off x="1995094" y="10730707"/>
            <a:ext cx="21367886" cy="274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84200">
              <a:lnSpc>
                <a:spcPct val="100000"/>
              </a:lnSpc>
              <a:spcBef>
                <a:spcPts val="3300"/>
              </a:spcBef>
              <a:tabLst/>
              <a:defRPr spc="0" sz="400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Descreve exatamente </a:t>
            </a:r>
            <a:r>
              <a:rPr>
                <a:solidFill>
                  <a:schemeClr val="accent5">
                    <a:hueOff val="129701"/>
                    <a:lumOff val="-22825"/>
                  </a:schemeClr>
                </a:solidFill>
              </a:rPr>
              <a:t>como</a:t>
            </a:r>
            <a:r>
              <a:t> o seu produto vai criar benefícios para o cliente, que ele espera, deseja, ou seja surpreendido por.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6" name="Mapa de como o seu produto ou serviço cria valor"/>
          <p:cNvSpPr txBox="1"/>
          <p:nvPr/>
        </p:nvSpPr>
        <p:spPr>
          <a:xfrm>
            <a:off x="1295400" y="1618773"/>
            <a:ext cx="21869400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84200">
              <a:lnSpc>
                <a:spcPct val="100000"/>
              </a:lnSpc>
              <a:spcBef>
                <a:spcPts val="0"/>
              </a:spcBef>
              <a:tabLst/>
              <a:defRPr cap="all" spc="-104" sz="35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Mapa de como o seu produto ou serviço cria valor</a:t>
            </a:r>
          </a:p>
        </p:txBody>
      </p:sp>
      <p:pic>
        <p:nvPicPr>
          <p:cNvPr id="267" name="Captura de Tela 2020-09-13 às 20.58.13.png" descr="Captura de Tela 2020-09-13 às 20.58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46584" y="1464092"/>
            <a:ext cx="5461454" cy="5399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Captura de Tela 2020-09-13 às 20.58.57.png" descr="Captura de Tela 2020-09-13 às 20.58.5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12" y="3296799"/>
            <a:ext cx="17206665" cy="4506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Captura de Tela 2020-09-13 às 21.00.40.png" descr="Captura de Tela 2020-09-13 às 21.00.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2854" y="8215490"/>
            <a:ext cx="17206665" cy="245539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Produtos não criam valor sozinhos, são sempre relativos aos trabalhos, dores e ganhos dos clientes."/>
          <p:cNvSpPr txBox="1"/>
          <p:nvPr/>
        </p:nvSpPr>
        <p:spPr>
          <a:xfrm>
            <a:off x="9869890" y="10829466"/>
            <a:ext cx="3380271" cy="19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Produtos não criam valor sozinhos, são sempre relativos aos trabalhos, dores e ganhos dos clientes.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F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</a:t>
            </a:r>
          </a:p>
        </p:txBody>
      </p:sp>
      <p:sp>
        <p:nvSpPr>
          <p:cNvPr id="273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74" name="Captura de Tela 2020-09-13 às 21.05.36.png" descr="Captura de Tela 2020-09-13 às 21.05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0819" y="2429467"/>
            <a:ext cx="19348479" cy="11280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3 tipos de equilíbrio"/>
          <p:cNvSpPr txBox="1"/>
          <p:nvPr>
            <p:ph type="body" idx="22"/>
          </p:nvPr>
        </p:nvSpPr>
        <p:spPr>
          <a:xfrm>
            <a:off x="1257300" y="1383800"/>
            <a:ext cx="21869400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3 tipos de equilíbrio</a:t>
            </a:r>
          </a:p>
        </p:txBody>
      </p:sp>
      <p:sp>
        <p:nvSpPr>
          <p:cNvPr id="278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79" name="Captura de Tela 2020-09-13 às 21.09.35.png" descr="Captura de Tela 2020-09-13 às 21.09.35.png"/>
          <p:cNvPicPr>
            <a:picLocks noChangeAspect="1"/>
          </p:cNvPicPr>
          <p:nvPr/>
        </p:nvPicPr>
        <p:blipFill>
          <a:blip r:embed="rId2">
            <a:extLst/>
          </a:blip>
          <a:srcRect l="2863" t="0" r="0" b="0"/>
          <a:stretch>
            <a:fillRect/>
          </a:stretch>
        </p:blipFill>
        <p:spPr>
          <a:xfrm>
            <a:off x="1056492" y="2574141"/>
            <a:ext cx="10232971" cy="1035097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Quadrado"/>
          <p:cNvSpPr/>
          <p:nvPr/>
        </p:nvSpPr>
        <p:spPr>
          <a:xfrm>
            <a:off x="618393" y="4170006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281" name="1 - No papel: sua proposição de valor direciona para dores e ganhos reais, mas não há evidencias que o consumidor se importa com a PV.…"/>
          <p:cNvSpPr txBox="1"/>
          <p:nvPr>
            <p:ph type="body" sz="half" idx="4294967295"/>
          </p:nvPr>
        </p:nvSpPr>
        <p:spPr>
          <a:xfrm>
            <a:off x="10638124" y="3000518"/>
            <a:ext cx="12443599" cy="9601645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defTabSz="584200">
              <a:spcBef>
                <a:spcPts val="3300"/>
              </a:spcBef>
              <a:defRPr cap="none" spc="0" sz="4000"/>
            </a:pPr>
            <a:r>
              <a:t>1 - No papel: sua proposição de valor direciona para dores e ganhos reais, mas não há evidencias que o consumidor se importa com a PV.</a:t>
            </a:r>
          </a:p>
          <a:p>
            <a:pPr lvl="1" defTabSz="584200">
              <a:spcBef>
                <a:spcPts val="3300"/>
              </a:spcBef>
              <a:defRPr cap="none" spc="0" sz="4000"/>
            </a:pPr>
            <a:r>
              <a:t>2 - No mercado: validação ou não do PV, processo iterativo. </a:t>
            </a:r>
          </a:p>
          <a:p>
            <a:pPr lvl="1" defTabSz="584200">
              <a:spcBef>
                <a:spcPts val="3300"/>
              </a:spcBef>
              <a:defRPr cap="none" spc="0" sz="4000"/>
            </a:pPr>
            <a:r>
              <a:t>3 - No banco: há certeza que o PV é escalável como modelo de negócios. Uma grande proposição de valor sem um modelo de negócios é um subótimo sucesso financeiro.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Linha"/>
          <p:cNvSpPr/>
          <p:nvPr/>
        </p:nvSpPr>
        <p:spPr>
          <a:xfrm>
            <a:off x="1313043" y="8853487"/>
            <a:ext cx="10863863" cy="1"/>
          </a:xfrm>
          <a:prstGeom prst="line">
            <a:avLst/>
          </a:prstGeom>
          <a:ln w="292100">
            <a:solidFill>
              <a:schemeClr val="accent3">
                <a:hueOff val="3534278"/>
                <a:satOff val="23024"/>
                <a:lumOff val="-1439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4" name="Linha"/>
          <p:cNvSpPr/>
          <p:nvPr/>
        </p:nvSpPr>
        <p:spPr>
          <a:xfrm>
            <a:off x="1313043" y="9930590"/>
            <a:ext cx="10863862" cy="1"/>
          </a:xfrm>
          <a:prstGeom prst="line">
            <a:avLst/>
          </a:prstGeom>
          <a:ln w="292100">
            <a:solidFill>
              <a:schemeClr val="accent3">
                <a:hueOff val="3534278"/>
                <a:satOff val="23024"/>
                <a:lumOff val="-1439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5" name="Linha"/>
          <p:cNvSpPr/>
          <p:nvPr/>
        </p:nvSpPr>
        <p:spPr>
          <a:xfrm>
            <a:off x="1313042" y="11007693"/>
            <a:ext cx="10863863" cy="1"/>
          </a:xfrm>
          <a:prstGeom prst="line">
            <a:avLst/>
          </a:prstGeom>
          <a:ln w="292100">
            <a:solidFill>
              <a:schemeClr val="accent3">
                <a:hueOff val="3534278"/>
                <a:satOff val="23024"/>
                <a:lumOff val="-1439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6" name="Prototyping Possibilities…"/>
          <p:cNvSpPr txBox="1"/>
          <p:nvPr>
            <p:ph type="body" sz="quarter" idx="1"/>
          </p:nvPr>
        </p:nvSpPr>
        <p:spPr>
          <a:xfrm>
            <a:off x="1295400" y="5257799"/>
            <a:ext cx="9471315" cy="6886576"/>
          </a:xfrm>
          <a:prstGeom prst="rect">
            <a:avLst/>
          </a:prstGeom>
        </p:spPr>
        <p:txBody>
          <a:bodyPr/>
          <a:lstStyle/>
          <a:p>
            <a:pPr defTabSz="549148">
              <a:spcBef>
                <a:spcPts val="3100"/>
              </a:spcBef>
              <a:defRPr sz="3759"/>
            </a:pPr>
            <a:r>
              <a:t>Prototyping Possibilities </a:t>
            </a:r>
          </a:p>
          <a:p>
            <a:pPr defTabSz="549148">
              <a:spcBef>
                <a:spcPts val="3100"/>
              </a:spcBef>
              <a:defRPr sz="3759"/>
            </a:pPr>
            <a:r>
              <a:t>Starting Points </a:t>
            </a:r>
          </a:p>
          <a:p>
            <a:pPr defTabSz="549148">
              <a:spcBef>
                <a:spcPts val="3100"/>
              </a:spcBef>
              <a:defRPr sz="3759"/>
            </a:pPr>
            <a:r>
              <a:t>Understanding Customers </a:t>
            </a:r>
          </a:p>
          <a:p>
            <a:pPr defTabSz="549148">
              <a:spcBef>
                <a:spcPts val="3100"/>
              </a:spcBef>
              <a:defRPr sz="3759"/>
            </a:pPr>
            <a:r>
              <a:t>Making Choices </a:t>
            </a:r>
          </a:p>
          <a:p>
            <a:pPr defTabSz="549148">
              <a:spcBef>
                <a:spcPts val="3100"/>
              </a:spcBef>
              <a:defRPr sz="3759"/>
            </a:pPr>
            <a:r>
              <a:t>Finding the Right Business Model </a:t>
            </a:r>
          </a:p>
          <a:p>
            <a:pPr defTabSz="549148">
              <a:spcBef>
                <a:spcPts val="3100"/>
              </a:spcBef>
              <a:defRPr sz="3759"/>
            </a:pPr>
            <a:r>
              <a:t>Designing in Established Organizations </a:t>
            </a:r>
          </a:p>
        </p:txBody>
      </p:sp>
      <p:sp>
        <p:nvSpPr>
          <p:cNvPr id="287" name="Autor(a) e Data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eção 2 - Desig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Seção 2 - Design</a:t>
            </a:r>
          </a:p>
        </p:txBody>
      </p:sp>
      <p:sp>
        <p:nvSpPr>
          <p:cNvPr id="289" name="Como fazer a melhor proposição de valor possível"/>
          <p:cNvSpPr txBox="1"/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31622">
              <a:defRPr spc="-95" sz="3185"/>
            </a:lvl1pPr>
          </a:lstStyle>
          <a:p>
            <a:pPr/>
            <a:r>
              <a:t>Como fazer a melhor proposição de valor possível</a:t>
            </a:r>
          </a:p>
        </p:txBody>
      </p:sp>
      <p:sp>
        <p:nvSpPr>
          <p:cNvPr id="290" name="Retângulo"/>
          <p:cNvSpPr/>
          <p:nvPr/>
        </p:nvSpPr>
        <p:spPr>
          <a:xfrm>
            <a:off x="22159250" y="-50"/>
            <a:ext cx="11794649" cy="13716100"/>
          </a:xfrm>
          <a:prstGeom prst="rect">
            <a:avLst/>
          </a:prstGeom>
          <a:solidFill>
            <a:schemeClr val="accent3">
              <a:hueOff val="3534278"/>
              <a:satOff val="23024"/>
              <a:lumOff val="-1439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chemeClr val="accent5">
                    <a:hueOff val="129701"/>
                    <a:lumOff val="-22825"/>
                  </a:schemeClr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291" name="Linha"/>
          <p:cNvSpPr/>
          <p:nvPr/>
        </p:nvSpPr>
        <p:spPr>
          <a:xfrm>
            <a:off x="-66774" y="1130250"/>
            <a:ext cx="12671936" cy="1"/>
          </a:xfrm>
          <a:prstGeom prst="line">
            <a:avLst/>
          </a:prstGeom>
          <a:ln w="292100">
            <a:solidFill>
              <a:schemeClr val="accent3">
                <a:hueOff val="3534278"/>
                <a:satOff val="23024"/>
                <a:lumOff val="-1439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Autor(a) e Data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4" name="10 perguntas para avaliar a proposta de valor"/>
          <p:cNvSpPr txBox="1"/>
          <p:nvPr>
            <p:ph type="body" idx="23"/>
          </p:nvPr>
        </p:nvSpPr>
        <p:spPr>
          <a:xfrm>
            <a:off x="1023624" y="1911269"/>
            <a:ext cx="11442701" cy="6783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10 perguntas para avaliar a proposta de valor</a:t>
            </a:r>
          </a:p>
        </p:txBody>
      </p:sp>
      <p:sp>
        <p:nvSpPr>
          <p:cNvPr id="295" name="Linha"/>
          <p:cNvSpPr/>
          <p:nvPr/>
        </p:nvSpPr>
        <p:spPr>
          <a:xfrm>
            <a:off x="-66774" y="1130250"/>
            <a:ext cx="25469385" cy="1"/>
          </a:xfrm>
          <a:prstGeom prst="line">
            <a:avLst/>
          </a:prstGeom>
          <a:ln w="292100">
            <a:solidFill>
              <a:schemeClr val="accent3">
                <a:hueOff val="3534278"/>
                <a:satOff val="23024"/>
                <a:lumOff val="-1439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96" name="Captura de Tela 2020-09-13 às 21.19.27.png" descr="Captura de Tela 2020-09-13 às 21.19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8276" y="3844370"/>
            <a:ext cx="20087448" cy="7856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Autor(a) e Data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10 perguntas para avaliar a proposta de valor"/>
          <p:cNvSpPr txBox="1"/>
          <p:nvPr>
            <p:ph type="body" idx="23"/>
          </p:nvPr>
        </p:nvSpPr>
        <p:spPr>
          <a:xfrm>
            <a:off x="1023624" y="1911269"/>
            <a:ext cx="11442701" cy="6783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10 perguntas para avaliar a proposta de valor</a:t>
            </a:r>
          </a:p>
        </p:txBody>
      </p:sp>
      <p:sp>
        <p:nvSpPr>
          <p:cNvPr id="300" name="Linha"/>
          <p:cNvSpPr/>
          <p:nvPr/>
        </p:nvSpPr>
        <p:spPr>
          <a:xfrm>
            <a:off x="-66774" y="1130250"/>
            <a:ext cx="25469387" cy="1"/>
          </a:xfrm>
          <a:prstGeom prst="line">
            <a:avLst/>
          </a:prstGeom>
          <a:ln w="292100">
            <a:solidFill>
              <a:schemeClr val="accent3">
                <a:hueOff val="3534278"/>
                <a:satOff val="23024"/>
                <a:lumOff val="-1439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01" name="Captura de Tela 2020-09-13 às 21.24.05.png" descr="Captura de Tela 2020-09-13 às 21.24.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589" y="3224609"/>
            <a:ext cx="21037759" cy="9006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Linha"/>
          <p:cNvSpPr/>
          <p:nvPr/>
        </p:nvSpPr>
        <p:spPr>
          <a:xfrm>
            <a:off x="1313043" y="8089519"/>
            <a:ext cx="10863862" cy="1"/>
          </a:xfrm>
          <a:prstGeom prst="line">
            <a:avLst/>
          </a:prstGeom>
          <a:ln w="292100">
            <a:solidFill>
              <a:schemeClr val="accent4">
                <a:hueOff val="3712597"/>
                <a:satOff val="-23099"/>
                <a:lumOff val="580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4" name="What to Test…"/>
          <p:cNvSpPr txBox="1"/>
          <p:nvPr>
            <p:ph type="body" sz="quarter" idx="1"/>
          </p:nvPr>
        </p:nvSpPr>
        <p:spPr>
          <a:xfrm>
            <a:off x="1295400" y="5257800"/>
            <a:ext cx="9471315" cy="6886575"/>
          </a:xfrm>
          <a:prstGeom prst="rect">
            <a:avLst/>
          </a:prstGeom>
        </p:spPr>
        <p:txBody>
          <a:bodyPr/>
          <a:lstStyle/>
          <a:p>
            <a:pPr/>
            <a:r>
              <a:t>What to Test </a:t>
            </a:r>
          </a:p>
          <a:p>
            <a:pPr/>
            <a:r>
              <a:t>Testing Step-by-Step </a:t>
            </a:r>
          </a:p>
          <a:p>
            <a:pPr/>
            <a:r>
              <a:t>Experiment Library </a:t>
            </a:r>
          </a:p>
          <a:p>
            <a:pPr/>
            <a:r>
              <a:t>Bringing It All Together</a:t>
            </a:r>
          </a:p>
        </p:txBody>
      </p:sp>
      <p:sp>
        <p:nvSpPr>
          <p:cNvPr id="305" name="Autor(a) e Data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6" name="Seção 3 - Tes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Seção 3 - Teste</a:t>
            </a:r>
          </a:p>
        </p:txBody>
      </p:sp>
      <p:sp>
        <p:nvSpPr>
          <p:cNvPr id="307" name="Reduzir riscos de falha, testando"/>
          <p:cNvSpPr txBox="1"/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Reduzir riscos de falha, testando</a:t>
            </a:r>
          </a:p>
        </p:txBody>
      </p:sp>
      <p:sp>
        <p:nvSpPr>
          <p:cNvPr id="308" name="Retângulo"/>
          <p:cNvSpPr/>
          <p:nvPr/>
        </p:nvSpPr>
        <p:spPr>
          <a:xfrm>
            <a:off x="22159250" y="-50"/>
            <a:ext cx="11794649" cy="13716100"/>
          </a:xfrm>
          <a:prstGeom prst="rect">
            <a:avLst/>
          </a:prstGeom>
          <a:solidFill>
            <a:schemeClr val="accent4">
              <a:hueOff val="3712597"/>
              <a:satOff val="-23099"/>
              <a:lumOff val="580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chemeClr val="accent5">
                    <a:hueOff val="129701"/>
                    <a:lumOff val="-22825"/>
                  </a:schemeClr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309" name="Linha"/>
          <p:cNvSpPr/>
          <p:nvPr/>
        </p:nvSpPr>
        <p:spPr>
          <a:xfrm>
            <a:off x="-66774" y="1130250"/>
            <a:ext cx="12671936" cy="1"/>
          </a:xfrm>
          <a:prstGeom prst="line">
            <a:avLst/>
          </a:prstGeom>
          <a:ln w="292100">
            <a:solidFill>
              <a:schemeClr val="accent4">
                <a:hueOff val="3712597"/>
                <a:satOff val="-23099"/>
                <a:lumOff val="580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Captura de Tela 2020-09-13 às 10.26.25.png" descr="Captura de Tela 2020-09-13 às 10.26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9148" y="386284"/>
            <a:ext cx="17107731" cy="1344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O Livro aborda a segmentação dos consumidores e a proposição de valor , propondo o VPC, canvas de proposição de valor.…"/>
          <p:cNvSpPr txBox="1"/>
          <p:nvPr>
            <p:ph type="body" sz="quarter" idx="4294967295"/>
          </p:nvPr>
        </p:nvSpPr>
        <p:spPr>
          <a:xfrm>
            <a:off x="17067409" y="5601745"/>
            <a:ext cx="7209590" cy="7137401"/>
          </a:xfrm>
          <a:prstGeom prst="rect">
            <a:avLst/>
          </a:prstGeom>
        </p:spPr>
        <p:txBody>
          <a:bodyPr/>
          <a:lstStyle/>
          <a:p>
            <a:pPr defTabSz="584200">
              <a:spcBef>
                <a:spcPts val="3300"/>
              </a:spcBef>
              <a:defRPr cap="none" spc="0" sz="4000"/>
            </a:pPr>
            <a:r>
              <a:t>O Livro aborda a segmentação dos consumidores e a proposição de valor , propondo o VPC, canvas de proposição de valor. </a:t>
            </a:r>
          </a:p>
          <a:p>
            <a:pPr defTabSz="584200">
              <a:spcBef>
                <a:spcPts val="3300"/>
              </a:spcBef>
              <a:defRPr cap="none" spc="0" sz="4000"/>
            </a:pPr>
            <a:r>
              <a:t>Dois blocos do Business Canvas.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Linha"/>
          <p:cNvSpPr/>
          <p:nvPr/>
        </p:nvSpPr>
        <p:spPr>
          <a:xfrm>
            <a:off x="1313043" y="11007693"/>
            <a:ext cx="10863862" cy="1"/>
          </a:xfrm>
          <a:prstGeom prst="line">
            <a:avLst/>
          </a:prstGeom>
          <a:ln w="292100">
            <a:solidFill>
              <a:schemeClr val="accent4">
                <a:hueOff val="-51212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2" name="Create Alignment…"/>
          <p:cNvSpPr txBox="1"/>
          <p:nvPr>
            <p:ph type="body" sz="quarter" idx="1"/>
          </p:nvPr>
        </p:nvSpPr>
        <p:spPr>
          <a:xfrm>
            <a:off x="1295400" y="5257800"/>
            <a:ext cx="9471315" cy="6886575"/>
          </a:xfrm>
          <a:prstGeom prst="rect">
            <a:avLst/>
          </a:prstGeom>
        </p:spPr>
        <p:txBody>
          <a:bodyPr/>
          <a:lstStyle/>
          <a:p>
            <a:pPr/>
            <a:r>
              <a:t>Create Alignment </a:t>
            </a:r>
          </a:p>
          <a:p>
            <a:pPr/>
            <a:r>
              <a:t>Measure &amp; Monitor </a:t>
            </a:r>
          </a:p>
          <a:p>
            <a:pPr/>
            <a:r>
              <a:t>Improve Relentlessly </a:t>
            </a:r>
          </a:p>
          <a:p>
            <a:pPr/>
            <a:r>
              <a:t>Reinvent Yourself Constantly </a:t>
            </a:r>
          </a:p>
          <a:p>
            <a:pPr/>
            <a:r>
              <a:t>Taobao: Reinventing (E-)Commerce </a:t>
            </a:r>
          </a:p>
        </p:txBody>
      </p:sp>
      <p:sp>
        <p:nvSpPr>
          <p:cNvPr id="313" name="Autor(a) e Data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4" name="Seção 3 - Evolui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pc="-395" sz="9900"/>
            </a:lvl1pPr>
          </a:lstStyle>
          <a:p>
            <a:pPr/>
            <a:r>
              <a:t>Seção 3 - Evoluir</a:t>
            </a:r>
          </a:p>
        </p:txBody>
      </p:sp>
      <p:sp>
        <p:nvSpPr>
          <p:cNvPr id="315" name="Continuar desenvolvendo, testando e medindo"/>
          <p:cNvSpPr txBox="1"/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Continuar desenvolvendo, testando e medindo</a:t>
            </a:r>
          </a:p>
        </p:txBody>
      </p:sp>
      <p:sp>
        <p:nvSpPr>
          <p:cNvPr id="316" name="Retângulo"/>
          <p:cNvSpPr/>
          <p:nvPr/>
        </p:nvSpPr>
        <p:spPr>
          <a:xfrm>
            <a:off x="22159250" y="-50"/>
            <a:ext cx="11794649" cy="13716100"/>
          </a:xfrm>
          <a:prstGeom prst="rect">
            <a:avLst/>
          </a:prstGeom>
          <a:solidFill>
            <a:schemeClr val="accent4">
              <a:hueOff val="-5121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chemeClr val="accent5">
                    <a:hueOff val="129701"/>
                    <a:lumOff val="-22825"/>
                  </a:schemeClr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317" name="Linha"/>
          <p:cNvSpPr/>
          <p:nvPr/>
        </p:nvSpPr>
        <p:spPr>
          <a:xfrm>
            <a:off x="-66774" y="1130250"/>
            <a:ext cx="12671936" cy="1"/>
          </a:xfrm>
          <a:prstGeom prst="line">
            <a:avLst/>
          </a:prstGeom>
          <a:ln w="292100">
            <a:solidFill>
              <a:schemeClr val="accent4">
                <a:hueOff val="-51212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Subtítulo de Agenda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1" name="VPD adiciona recursos necessários para estratégia e desenvolvimento de negócios de empresas existes, trazendo o desenvolvimento do negócio para a cultura da empresa e envolvendo todos, não só o topo da corporação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u="none"/>
            </a:lvl1pPr>
          </a:lstStyle>
          <a:p>
            <a:pPr/>
            <a:r>
              <a:t>VPD adiciona recursos necessários para estratégia e desenvolvimento de negócios de empresas existes, trazendo o desenvolvimento do negócio para a cultura da empresa e envolvendo todos, não só o topo da corporação. </a:t>
            </a:r>
          </a:p>
        </p:txBody>
      </p:sp>
      <p:sp>
        <p:nvSpPr>
          <p:cNvPr id="322" name="Conclusões e direção futu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Conclusões e direção futura</a:t>
            </a:r>
          </a:p>
        </p:txBody>
      </p:sp>
      <p:sp>
        <p:nvSpPr>
          <p:cNvPr id="323" name="Linha"/>
          <p:cNvSpPr/>
          <p:nvPr/>
        </p:nvSpPr>
        <p:spPr>
          <a:xfrm>
            <a:off x="-66774" y="1130250"/>
            <a:ext cx="24593747" cy="1"/>
          </a:xfrm>
          <a:prstGeom prst="line">
            <a:avLst/>
          </a:pr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tângulo"/>
          <p:cNvSpPr/>
          <p:nvPr/>
        </p:nvSpPr>
        <p:spPr>
          <a:xfrm>
            <a:off x="22159250" y="-50"/>
            <a:ext cx="11794649" cy="13716100"/>
          </a:xfrm>
          <a:prstGeom prst="rect">
            <a:avLst/>
          </a:prstGeom>
          <a:solidFill>
            <a:schemeClr val="accent5">
              <a:hueOff val="129701"/>
              <a:lumOff val="-228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chemeClr val="accent5">
                    <a:hueOff val="129701"/>
                    <a:lumOff val="-22825"/>
                  </a:schemeClr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77" name="Customer Profil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Customer Profile </a:t>
            </a:r>
          </a:p>
          <a:p>
            <a:pPr/>
            <a:r>
              <a:t>Value Map </a:t>
            </a:r>
          </a:p>
          <a:p>
            <a:pPr/>
            <a:r>
              <a:t>Fit </a:t>
            </a:r>
          </a:p>
        </p:txBody>
      </p:sp>
      <p:sp>
        <p:nvSpPr>
          <p:cNvPr id="178" name="Autor(a) e Data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eção 1 - Canv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Seção 1 - Canvas</a:t>
            </a:r>
          </a:p>
        </p:txBody>
      </p:sp>
      <p:sp>
        <p:nvSpPr>
          <p:cNvPr id="180" name="Entendimento do cliente e Mapa de valor"/>
          <p:cNvSpPr txBox="1"/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Entendimento do cliente e Mapa de valor</a:t>
            </a:r>
          </a:p>
        </p:txBody>
      </p:sp>
      <p:pic>
        <p:nvPicPr>
          <p:cNvPr id="181" name="Captura de Tela 2020-09-13 às 15.20.20.png" descr="Captura de Tela 2020-09-13 às 15.20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7539" y="4751413"/>
            <a:ext cx="12406936" cy="879581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Linha"/>
          <p:cNvSpPr/>
          <p:nvPr/>
        </p:nvSpPr>
        <p:spPr>
          <a:xfrm>
            <a:off x="-66774" y="1130250"/>
            <a:ext cx="12671936" cy="1"/>
          </a:xfrm>
          <a:prstGeom prst="line">
            <a:avLst/>
          </a:prstGeom>
          <a:ln w="2540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In B2b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In B2b</a:t>
            </a:r>
          </a:p>
        </p:txBody>
      </p:sp>
      <p:sp>
        <p:nvSpPr>
          <p:cNvPr id="186" name="Perfil do consumid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Perfil do consumidor</a:t>
            </a:r>
          </a:p>
        </p:txBody>
      </p:sp>
      <p:sp>
        <p:nvSpPr>
          <p:cNvPr id="187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8" name="Captura de Tela 2020-09-13 às 19.38.18.png" descr="Captura de Tela 2020-09-13 às 19.38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2708" y="3427986"/>
            <a:ext cx="15170204" cy="14978479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etângulo"/>
          <p:cNvSpPr/>
          <p:nvPr/>
        </p:nvSpPr>
        <p:spPr>
          <a:xfrm>
            <a:off x="15521614" y="12661533"/>
            <a:ext cx="3180202" cy="35548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-44" sz="22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90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Intermediários"/>
          <p:cNvSpPr txBox="1"/>
          <p:nvPr>
            <p:ph type="body" idx="22"/>
          </p:nvPr>
        </p:nvSpPr>
        <p:spPr>
          <a:xfrm>
            <a:off x="1257299" y="1577006"/>
            <a:ext cx="21869401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Intermediários</a:t>
            </a:r>
          </a:p>
        </p:txBody>
      </p:sp>
      <p:pic>
        <p:nvPicPr>
          <p:cNvPr id="194" name="Captura de Tela 2020-09-13 às 19.43.07.png" descr="Captura de Tela 2020-09-13 às 19.43.07.png"/>
          <p:cNvPicPr>
            <a:picLocks noChangeAspect="1"/>
          </p:cNvPicPr>
          <p:nvPr/>
        </p:nvPicPr>
        <p:blipFill>
          <a:blip r:embed="rId2">
            <a:extLst/>
          </a:blip>
          <a:srcRect l="0" t="6005" r="0" b="2780"/>
          <a:stretch>
            <a:fillRect/>
          </a:stretch>
        </p:blipFill>
        <p:spPr>
          <a:xfrm>
            <a:off x="986630" y="2352384"/>
            <a:ext cx="22410838" cy="894195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Double Side platforms"/>
          <p:cNvSpPr txBox="1"/>
          <p:nvPr>
            <p:ph type="body" idx="22"/>
          </p:nvPr>
        </p:nvSpPr>
        <p:spPr>
          <a:xfrm>
            <a:off x="1041664" y="1577006"/>
            <a:ext cx="21869401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Double Side platforms </a:t>
            </a:r>
          </a:p>
        </p:txBody>
      </p:sp>
      <p:pic>
        <p:nvPicPr>
          <p:cNvPr id="199" name="Captura de Tela 2020-09-13 às 19.47.28.png" descr="Captura de Tela 2020-09-13 às 19.47.28.png"/>
          <p:cNvPicPr>
            <a:picLocks noChangeAspect="1"/>
          </p:cNvPicPr>
          <p:nvPr/>
        </p:nvPicPr>
        <p:blipFill>
          <a:blip r:embed="rId2">
            <a:extLst/>
          </a:blip>
          <a:srcRect l="0" t="3544" r="0" b="0"/>
          <a:stretch>
            <a:fillRect/>
          </a:stretch>
        </p:blipFill>
        <p:spPr>
          <a:xfrm>
            <a:off x="8475789" y="1357034"/>
            <a:ext cx="13336464" cy="1253083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Exemplo: Indo ao cinema"/>
          <p:cNvSpPr txBox="1"/>
          <p:nvPr>
            <p:ph type="body" idx="22"/>
          </p:nvPr>
        </p:nvSpPr>
        <p:spPr>
          <a:xfrm>
            <a:off x="1257300" y="1458383"/>
            <a:ext cx="21869401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Exemplo: Indo ao cinema</a:t>
            </a:r>
          </a:p>
        </p:txBody>
      </p:sp>
      <p:pic>
        <p:nvPicPr>
          <p:cNvPr id="204" name="Captura de Tela 2020-09-13 às 20.06.43.png" descr="Captura de Tela 2020-09-13 às 20.06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060" y="3621018"/>
            <a:ext cx="13496765" cy="756392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A) O consumidor potencial existe mesmo sem a sua proposição de valor."/>
          <p:cNvSpPr txBox="1"/>
          <p:nvPr/>
        </p:nvSpPr>
        <p:spPr>
          <a:xfrm>
            <a:off x="3948679" y="10849576"/>
            <a:ext cx="3938746" cy="12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A) O consumidor potencial existe mesmo sem a sua proposição de valor. </a:t>
            </a:r>
          </a:p>
        </p:txBody>
      </p:sp>
      <p:sp>
        <p:nvSpPr>
          <p:cNvPr id="206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Mesmo consumidor, diferentes contextos e soluções"/>
          <p:cNvSpPr txBox="1"/>
          <p:nvPr>
            <p:ph type="body" idx="22"/>
          </p:nvPr>
        </p:nvSpPr>
        <p:spPr>
          <a:xfrm>
            <a:off x="1257299" y="1383801"/>
            <a:ext cx="21869401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Mesmo consumidor, diferentes contextos e soluções</a:t>
            </a:r>
          </a:p>
        </p:txBody>
      </p:sp>
      <p:pic>
        <p:nvPicPr>
          <p:cNvPr id="210" name="Captura de Tela 2020-09-13 às 19.51.20.png" descr="Captura de Tela 2020-09-13 às 19.51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9290" y="2191706"/>
            <a:ext cx="14808773" cy="1148515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utor(a) e Da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ubtítulo do Slid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Trabalho do consumid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Trabalho do consumidor</a:t>
            </a:r>
          </a:p>
        </p:txBody>
      </p:sp>
      <p:sp>
        <p:nvSpPr>
          <p:cNvPr id="216" name="Trabalho funcional…"/>
          <p:cNvSpPr txBox="1"/>
          <p:nvPr>
            <p:ph type="body" sz="quarter" idx="1"/>
          </p:nvPr>
        </p:nvSpPr>
        <p:spPr>
          <a:xfrm>
            <a:off x="1295400" y="5270499"/>
            <a:ext cx="8745353" cy="7137401"/>
          </a:xfrm>
          <a:prstGeom prst="rect">
            <a:avLst/>
          </a:prstGeom>
        </p:spPr>
        <p:txBody>
          <a:bodyPr/>
          <a:lstStyle/>
          <a:p>
            <a:pPr/>
            <a:r>
              <a:t>Trabalho funcional</a:t>
            </a:r>
          </a:p>
          <a:p>
            <a:pPr/>
            <a:r>
              <a:t>Trabalhos sociais</a:t>
            </a:r>
          </a:p>
          <a:p>
            <a:pPr/>
            <a:r>
              <a:t>Trabalhos pessoais e emocionais</a:t>
            </a:r>
          </a:p>
          <a:p>
            <a:pPr/>
            <a:r>
              <a:t>Trabalho de suporte</a:t>
            </a:r>
          </a:p>
          <a:p>
            <a:pPr/>
            <a:r>
              <a:t>Contexto do trabalho </a:t>
            </a:r>
          </a:p>
          <a:p>
            <a:pPr>
              <a:defRPr>
                <a:solidFill>
                  <a:schemeClr val="accent5">
                    <a:hueOff val="129701"/>
                    <a:lumOff val="-22825"/>
                  </a:schemeClr>
                </a:solidFill>
              </a:defRPr>
            </a:pPr>
            <a:r>
              <a:t>Importância do trabalho</a:t>
            </a:r>
          </a:p>
        </p:txBody>
      </p:sp>
      <p:sp>
        <p:nvSpPr>
          <p:cNvPr id="217" name="Linha"/>
          <p:cNvSpPr/>
          <p:nvPr/>
        </p:nvSpPr>
        <p:spPr>
          <a:xfrm>
            <a:off x="-66774" y="1130250"/>
            <a:ext cx="24517547" cy="1"/>
          </a:xfrm>
          <a:prstGeom prst="line">
            <a:avLst/>
          </a:prstGeom>
          <a:ln w="279400">
            <a:solidFill>
              <a:schemeClr val="accent5">
                <a:hueOff val="129701"/>
                <a:lumOff val="-228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25" name="Grupo"/>
          <p:cNvGrpSpPr/>
          <p:nvPr/>
        </p:nvGrpSpPr>
        <p:grpSpPr>
          <a:xfrm>
            <a:off x="10434269" y="6511014"/>
            <a:ext cx="8097399" cy="5339044"/>
            <a:chOff x="0" y="0"/>
            <a:chExt cx="8097398" cy="5339042"/>
          </a:xfrm>
        </p:grpSpPr>
        <p:sp>
          <p:nvSpPr>
            <p:cNvPr id="218" name="Valor"/>
            <p:cNvSpPr/>
            <p:nvPr/>
          </p:nvSpPr>
          <p:spPr>
            <a:xfrm>
              <a:off x="0" y="1785689"/>
              <a:ext cx="1624957" cy="147883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pc="-44" sz="2200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pPr/>
              <a:r>
                <a:t>Valor</a:t>
              </a:r>
            </a:p>
          </p:txBody>
        </p:sp>
        <p:sp>
          <p:nvSpPr>
            <p:cNvPr id="219" name="Comprar"/>
            <p:cNvSpPr/>
            <p:nvPr/>
          </p:nvSpPr>
          <p:spPr>
            <a:xfrm>
              <a:off x="4358374" y="0"/>
              <a:ext cx="3739025" cy="147883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pc="-44" sz="2200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pPr/>
              <a:r>
                <a:t>Comprar</a:t>
              </a:r>
            </a:p>
          </p:txBody>
        </p:sp>
        <p:sp>
          <p:nvSpPr>
            <p:cNvPr id="220" name="Co-criar"/>
            <p:cNvSpPr/>
            <p:nvPr/>
          </p:nvSpPr>
          <p:spPr>
            <a:xfrm>
              <a:off x="4358374" y="1904995"/>
              <a:ext cx="3739025" cy="147883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pc="-44" sz="2200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pPr/>
              <a:r>
                <a:t>Co-criar</a:t>
              </a:r>
            </a:p>
          </p:txBody>
        </p:sp>
        <p:sp>
          <p:nvSpPr>
            <p:cNvPr id="221" name="Transferir"/>
            <p:cNvSpPr/>
            <p:nvPr/>
          </p:nvSpPr>
          <p:spPr>
            <a:xfrm>
              <a:off x="4358374" y="3860207"/>
              <a:ext cx="3739025" cy="147883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pc="-44" sz="2200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pPr/>
              <a:r>
                <a:t>Transferir</a:t>
              </a:r>
            </a:p>
          </p:txBody>
        </p:sp>
        <p:sp>
          <p:nvSpPr>
            <p:cNvPr id="222" name="Linha"/>
            <p:cNvSpPr/>
            <p:nvPr/>
          </p:nvSpPr>
          <p:spPr>
            <a:xfrm flipV="1">
              <a:off x="1641745" y="953858"/>
              <a:ext cx="2740016" cy="1675669"/>
            </a:xfrm>
            <a:prstGeom prst="line">
              <a:avLst/>
            </a:prstGeom>
            <a:noFill/>
            <a:ln w="1270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3" name="Linha"/>
            <p:cNvSpPr/>
            <p:nvPr/>
          </p:nvSpPr>
          <p:spPr>
            <a:xfrm>
              <a:off x="1359560" y="2669520"/>
              <a:ext cx="2697261" cy="1"/>
            </a:xfrm>
            <a:prstGeom prst="line">
              <a:avLst/>
            </a:prstGeom>
            <a:noFill/>
            <a:ln w="1270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4" name="Linha"/>
            <p:cNvSpPr/>
            <p:nvPr/>
          </p:nvSpPr>
          <p:spPr>
            <a:xfrm>
              <a:off x="1718023" y="2669521"/>
              <a:ext cx="2589190" cy="1418552"/>
            </a:xfrm>
            <a:prstGeom prst="line">
              <a:avLst/>
            </a:prstGeom>
            <a:noFill/>
            <a:ln w="1270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26" name="Linha"/>
          <p:cNvSpPr/>
          <p:nvPr/>
        </p:nvSpPr>
        <p:spPr>
          <a:xfrm>
            <a:off x="6616984" y="9180536"/>
            <a:ext cx="3407447" cy="1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7" name="Pergunte porque diversas vezes"/>
          <p:cNvSpPr/>
          <p:nvPr/>
        </p:nvSpPr>
        <p:spPr>
          <a:xfrm>
            <a:off x="7706325" y="10621072"/>
            <a:ext cx="2540088" cy="2379450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584200">
              <a:lnSpc>
                <a:spcPct val="100000"/>
              </a:lnSpc>
              <a:spcBef>
                <a:spcPts val="0"/>
              </a:spcBef>
              <a:tabLst/>
              <a:defRPr cap="all" spc="-84" sz="2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Pergunte porque diversas vezes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