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sldIdLst>
    <p:sldId id="256" r:id="rId2"/>
    <p:sldId id="257" r:id="rId3"/>
    <p:sldId id="258" r:id="rId4"/>
    <p:sldId id="267" r:id="rId5"/>
    <p:sldId id="268" r:id="rId6"/>
    <p:sldId id="269" r:id="rId7"/>
    <p:sldId id="270" r:id="rId8"/>
    <p:sldId id="271" r:id="rId9"/>
    <p:sldId id="272" r:id="rId10"/>
    <p:sldId id="273"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scholar.google.com.br/citations?view_op=search_authors&amp;hl=pt-BR&amp;mauthors=label:innovation_and_technology_managemen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scholar.google.com.br/citations?view_op=search_authors&amp;hl=pt-BR&amp;mauthors=label:innovation_and_technology_manageme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C8910-859C-4D9B-A868-E9198680AF76}"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pt-BR"/>
        </a:p>
      </dgm:t>
    </dgm:pt>
    <dgm:pt modelId="{EF8A33DC-C217-4964-8E19-57A2489F3E94}">
      <dgm:prSet phldrT="[Texto]" custT="1"/>
      <dgm:spPr/>
      <dgm:t>
        <a:bodyPr/>
        <a:lstStyle/>
        <a:p>
          <a:r>
            <a:rPr lang="pt-BR" sz="2000" b="0" i="0" dirty="0" smtClean="0"/>
            <a:t>Alessandro </a:t>
          </a:r>
          <a:r>
            <a:rPr lang="pt-BR" sz="2000" b="0" i="0" dirty="0" err="1" smtClean="0"/>
            <a:t>Annarelli</a:t>
          </a:r>
          <a:r>
            <a:rPr lang="pt-BR" sz="2000" b="0" i="0" dirty="0" smtClean="0"/>
            <a:t/>
          </a:r>
          <a:br>
            <a:rPr lang="pt-BR" sz="2000" b="0" i="0" dirty="0" smtClean="0"/>
          </a:br>
          <a:r>
            <a:rPr lang="en-US" sz="2000" b="0" i="0" dirty="0" smtClean="0">
              <a:solidFill>
                <a:schemeClr val="bg1"/>
              </a:solidFill>
            </a:rPr>
            <a:t>Post-Doc Research Fellow, Sapienza University of Rome</a:t>
          </a:r>
        </a:p>
        <a:p>
          <a:r>
            <a:rPr lang="en-US" sz="1200" b="0" i="0" dirty="0" smtClean="0">
              <a:solidFill>
                <a:schemeClr val="bg1"/>
              </a:solidFill>
            </a:rPr>
            <a:t>Product Service, </a:t>
          </a:r>
          <a:r>
            <a:rPr lang="en-US" sz="1200" b="0" i="0" dirty="0" err="1" smtClean="0">
              <a:solidFill>
                <a:schemeClr val="bg1"/>
              </a:solidFill>
            </a:rPr>
            <a:t>Servitization</a:t>
          </a:r>
          <a:r>
            <a:rPr lang="en-US" sz="1200" b="0" i="0" dirty="0" smtClean="0">
              <a:solidFill>
                <a:schemeClr val="bg1"/>
              </a:solidFill>
            </a:rPr>
            <a:t>, Digitalization, Cybersecurity and Strategic </a:t>
          </a:r>
          <a:r>
            <a:rPr lang="en-US" sz="1200" b="0" i="0" dirty="0" err="1" smtClean="0">
              <a:solidFill>
                <a:schemeClr val="bg1"/>
              </a:solidFill>
            </a:rPr>
            <a:t>Managment</a:t>
          </a:r>
          <a:endParaRPr lang="en-US" sz="1200" b="0" i="0" dirty="0" smtClean="0">
            <a:solidFill>
              <a:schemeClr val="bg1"/>
            </a:solidFill>
          </a:endParaRPr>
        </a:p>
      </dgm:t>
    </dgm:pt>
    <dgm:pt modelId="{71856BDC-59B2-44DA-9A9C-F1B87924C205}" type="parTrans" cxnId="{7981BA00-C69D-4C99-BE85-BA0C8DEA05C6}">
      <dgm:prSet/>
      <dgm:spPr/>
      <dgm:t>
        <a:bodyPr/>
        <a:lstStyle/>
        <a:p>
          <a:endParaRPr lang="pt-BR"/>
        </a:p>
      </dgm:t>
    </dgm:pt>
    <dgm:pt modelId="{D1F48911-09C5-4F52-B66B-7D3AEAF5B397}" type="sibTrans" cxnId="{7981BA00-C69D-4C99-BE85-BA0C8DEA05C6}">
      <dgm:prSet/>
      <dgm:spPr/>
      <dgm:t>
        <a:bodyPr/>
        <a:lstStyle/>
        <a:p>
          <a:endParaRPr lang="pt-BR"/>
        </a:p>
      </dgm:t>
    </dgm:pt>
    <dgm:pt modelId="{B5EBA2B3-ABA9-4355-9205-FF292236BEFD}">
      <dgm:prSet phldrT="[Texto]" custT="1"/>
      <dgm:spPr/>
      <dgm:t>
        <a:bodyPr/>
        <a:lstStyle/>
        <a:p>
          <a:r>
            <a:rPr lang="pt-BR" sz="2000" b="0" i="0" dirty="0" smtClean="0"/>
            <a:t>Fabio </a:t>
          </a:r>
          <a:r>
            <a:rPr lang="pt-BR" sz="2000" b="0" i="0" dirty="0" err="1" smtClean="0"/>
            <a:t>Nonino</a:t>
          </a:r>
          <a:endParaRPr lang="pt-BR" sz="2000" b="0" i="0" dirty="0" smtClean="0"/>
        </a:p>
        <a:p>
          <a:r>
            <a:rPr lang="en-US" sz="2000" b="0" i="0" dirty="0" smtClean="0">
              <a:solidFill>
                <a:schemeClr val="bg1"/>
              </a:solidFill>
            </a:rPr>
            <a:t>Associate Professor of Business and Project Management, Sapienza University of Rome</a:t>
          </a:r>
        </a:p>
        <a:p>
          <a:r>
            <a:rPr lang="en-US" sz="1200" b="0" i="0" dirty="0" smtClean="0">
              <a:solidFill>
                <a:schemeClr val="bg1"/>
              </a:solidFill>
              <a:hlinkClick xmlns:r="http://schemas.openxmlformats.org/officeDocument/2006/relationships" r:id="rId1"/>
            </a:rPr>
            <a:t>I</a:t>
          </a:r>
          <a:r>
            <a:rPr lang="en-US" sz="1200" b="0" i="0" dirty="0" smtClean="0">
              <a:solidFill>
                <a:schemeClr val="bg1"/>
              </a:solidFill>
            </a:rPr>
            <a:t>nnovation and Technology Management, Operations and Supply Chain Management, Informal Network Analysis</a:t>
          </a:r>
          <a:endParaRPr lang="pt-BR" sz="1200" b="0" i="0" dirty="0">
            <a:solidFill>
              <a:schemeClr val="bg1"/>
            </a:solidFill>
          </a:endParaRPr>
        </a:p>
      </dgm:t>
    </dgm:pt>
    <dgm:pt modelId="{DCFF7BB1-94B6-4EB4-9465-B2F4A7398BEE}" type="parTrans" cxnId="{7B68E1A4-E17A-480E-BA3A-9BC0B30B3CF0}">
      <dgm:prSet/>
      <dgm:spPr/>
      <dgm:t>
        <a:bodyPr/>
        <a:lstStyle/>
        <a:p>
          <a:endParaRPr lang="pt-BR"/>
        </a:p>
      </dgm:t>
    </dgm:pt>
    <dgm:pt modelId="{E983E671-7C9B-476E-B383-636BD4D8D53C}" type="sibTrans" cxnId="{7B68E1A4-E17A-480E-BA3A-9BC0B30B3CF0}">
      <dgm:prSet/>
      <dgm:spPr/>
      <dgm:t>
        <a:bodyPr/>
        <a:lstStyle/>
        <a:p>
          <a:endParaRPr lang="pt-BR"/>
        </a:p>
      </dgm:t>
    </dgm:pt>
    <dgm:pt modelId="{F42281DC-A548-419B-A1E9-4A5C96739EC1}">
      <dgm:prSet phldrT="[Texto]" custT="1"/>
      <dgm:spPr/>
      <dgm:t>
        <a:bodyPr/>
        <a:lstStyle/>
        <a:p>
          <a:r>
            <a:rPr lang="pt-BR" sz="1900" b="0" i="0" dirty="0" err="1" smtClean="0"/>
            <a:t>Cinzia</a:t>
          </a:r>
          <a:r>
            <a:rPr lang="pt-BR" sz="1900" b="0" i="0" dirty="0" smtClean="0"/>
            <a:t> </a:t>
          </a:r>
          <a:r>
            <a:rPr lang="pt-BR" sz="1900" b="0" i="0" dirty="0" err="1" smtClean="0"/>
            <a:t>Battistella</a:t>
          </a:r>
          <a:endParaRPr lang="pt-BR" sz="1900" b="0" i="0" dirty="0" smtClean="0"/>
        </a:p>
        <a:p>
          <a:r>
            <a:rPr lang="en-US" sz="1900" b="0" i="0" dirty="0" smtClean="0"/>
            <a:t>Associate Professor in Management Engineering, University of Udine</a:t>
          </a:r>
        </a:p>
        <a:p>
          <a:r>
            <a:rPr lang="en-US" sz="1400" b="0" i="0" dirty="0" smtClean="0">
              <a:solidFill>
                <a:schemeClr val="bg1"/>
              </a:solidFill>
            </a:rPr>
            <a:t>Innovation, Strategic Management, Foresight</a:t>
          </a:r>
          <a:endParaRPr lang="pt-BR" sz="1400" b="0" i="0" dirty="0">
            <a:solidFill>
              <a:schemeClr val="bg1"/>
            </a:solidFill>
          </a:endParaRPr>
        </a:p>
      </dgm:t>
    </dgm:pt>
    <dgm:pt modelId="{00F3167B-9B3D-4569-BE9D-2C33C758620D}" type="parTrans" cxnId="{7F8D42A2-0850-4DBB-A197-BB9B499EE36D}">
      <dgm:prSet/>
      <dgm:spPr/>
      <dgm:t>
        <a:bodyPr/>
        <a:lstStyle/>
        <a:p>
          <a:endParaRPr lang="pt-BR"/>
        </a:p>
      </dgm:t>
    </dgm:pt>
    <dgm:pt modelId="{11B4D434-6781-460E-9A5D-B860136D1F9E}" type="sibTrans" cxnId="{7F8D42A2-0850-4DBB-A197-BB9B499EE36D}">
      <dgm:prSet/>
      <dgm:spPr/>
      <dgm:t>
        <a:bodyPr/>
        <a:lstStyle/>
        <a:p>
          <a:endParaRPr lang="pt-BR"/>
        </a:p>
      </dgm:t>
    </dgm:pt>
    <dgm:pt modelId="{C72FDF07-2301-4799-B468-3A8A624F84CF}" type="pres">
      <dgm:prSet presAssocID="{63CC8910-859C-4D9B-A868-E9198680AF76}" presName="linearFlow" presStyleCnt="0">
        <dgm:presLayoutVars>
          <dgm:dir/>
          <dgm:resizeHandles val="exact"/>
        </dgm:presLayoutVars>
      </dgm:prSet>
      <dgm:spPr/>
      <dgm:t>
        <a:bodyPr/>
        <a:lstStyle/>
        <a:p>
          <a:endParaRPr lang="pt-BR"/>
        </a:p>
      </dgm:t>
    </dgm:pt>
    <dgm:pt modelId="{051236B8-E8C4-41B7-AEAB-194C34E0E552}" type="pres">
      <dgm:prSet presAssocID="{EF8A33DC-C217-4964-8E19-57A2489F3E94}" presName="composite" presStyleCnt="0"/>
      <dgm:spPr/>
    </dgm:pt>
    <dgm:pt modelId="{2D395C5F-67D9-4FB6-90B7-6ED323044421}" type="pres">
      <dgm:prSet presAssocID="{EF8A33DC-C217-4964-8E19-57A2489F3E94}" presName="imgShp" presStyleLbl="fgImgPlace1" presStyleIdx="0" presStyleCnt="3"/>
      <dgm:spPr/>
    </dgm:pt>
    <dgm:pt modelId="{B31705F7-A59B-4249-B2FF-0B415C35D06A}" type="pres">
      <dgm:prSet presAssocID="{EF8A33DC-C217-4964-8E19-57A2489F3E94}" presName="txShp" presStyleLbl="node1" presStyleIdx="0" presStyleCnt="3">
        <dgm:presLayoutVars>
          <dgm:bulletEnabled val="1"/>
        </dgm:presLayoutVars>
      </dgm:prSet>
      <dgm:spPr/>
      <dgm:t>
        <a:bodyPr/>
        <a:lstStyle/>
        <a:p>
          <a:endParaRPr lang="pt-BR"/>
        </a:p>
      </dgm:t>
    </dgm:pt>
    <dgm:pt modelId="{06BA0B3E-A131-4B4C-8010-88B8C17C842A}" type="pres">
      <dgm:prSet presAssocID="{D1F48911-09C5-4F52-B66B-7D3AEAF5B397}" presName="spacing" presStyleCnt="0"/>
      <dgm:spPr/>
    </dgm:pt>
    <dgm:pt modelId="{AEBA23B7-01D5-4CF2-88DF-F1C827F97C44}" type="pres">
      <dgm:prSet presAssocID="{B5EBA2B3-ABA9-4355-9205-FF292236BEFD}" presName="composite" presStyleCnt="0"/>
      <dgm:spPr/>
    </dgm:pt>
    <dgm:pt modelId="{DF112C81-95FE-4962-AD8C-000D6B9EA269}" type="pres">
      <dgm:prSet presAssocID="{B5EBA2B3-ABA9-4355-9205-FF292236BEFD}" presName="imgShp" presStyleLbl="fgImgPlace1" presStyleIdx="1" presStyleCnt="3"/>
      <dgm:spPr/>
    </dgm:pt>
    <dgm:pt modelId="{26796C93-4BDE-43B7-ACA2-311AA2CA96BC}" type="pres">
      <dgm:prSet presAssocID="{B5EBA2B3-ABA9-4355-9205-FF292236BEFD}" presName="txShp" presStyleLbl="node1" presStyleIdx="1" presStyleCnt="3">
        <dgm:presLayoutVars>
          <dgm:bulletEnabled val="1"/>
        </dgm:presLayoutVars>
      </dgm:prSet>
      <dgm:spPr/>
      <dgm:t>
        <a:bodyPr/>
        <a:lstStyle/>
        <a:p>
          <a:endParaRPr lang="pt-BR"/>
        </a:p>
      </dgm:t>
    </dgm:pt>
    <dgm:pt modelId="{AFD16247-C478-4111-AB47-9C2EBAD654F3}" type="pres">
      <dgm:prSet presAssocID="{E983E671-7C9B-476E-B383-636BD4D8D53C}" presName="spacing" presStyleCnt="0"/>
      <dgm:spPr/>
    </dgm:pt>
    <dgm:pt modelId="{DD8559B3-EF5A-44A9-A869-FE177432F66C}" type="pres">
      <dgm:prSet presAssocID="{F42281DC-A548-419B-A1E9-4A5C96739EC1}" presName="composite" presStyleCnt="0"/>
      <dgm:spPr/>
    </dgm:pt>
    <dgm:pt modelId="{1C68E654-84DE-4D8B-A957-52DA633940CD}" type="pres">
      <dgm:prSet presAssocID="{F42281DC-A548-419B-A1E9-4A5C96739EC1}" presName="imgShp" presStyleLbl="fgImgPlace1" presStyleIdx="2" presStyleCnt="3"/>
      <dgm:spPr/>
    </dgm:pt>
    <dgm:pt modelId="{AD461DA4-4AE9-4B62-9682-8DB5E6857B92}" type="pres">
      <dgm:prSet presAssocID="{F42281DC-A548-419B-A1E9-4A5C96739EC1}" presName="txShp" presStyleLbl="node1" presStyleIdx="2" presStyleCnt="3">
        <dgm:presLayoutVars>
          <dgm:bulletEnabled val="1"/>
        </dgm:presLayoutVars>
      </dgm:prSet>
      <dgm:spPr/>
      <dgm:t>
        <a:bodyPr/>
        <a:lstStyle/>
        <a:p>
          <a:endParaRPr lang="pt-BR"/>
        </a:p>
      </dgm:t>
    </dgm:pt>
  </dgm:ptLst>
  <dgm:cxnLst>
    <dgm:cxn modelId="{DA608797-8F0D-4CFA-A6E5-758FC1F9EFBF}" type="presOf" srcId="{EF8A33DC-C217-4964-8E19-57A2489F3E94}" destId="{B31705F7-A59B-4249-B2FF-0B415C35D06A}" srcOrd="0" destOrd="0" presId="urn:microsoft.com/office/officeart/2005/8/layout/vList3"/>
    <dgm:cxn modelId="{AEB37A56-7F68-4DF1-89BF-6074B19D0481}" type="presOf" srcId="{F42281DC-A548-419B-A1E9-4A5C96739EC1}" destId="{AD461DA4-4AE9-4B62-9682-8DB5E6857B92}" srcOrd="0" destOrd="0" presId="urn:microsoft.com/office/officeart/2005/8/layout/vList3"/>
    <dgm:cxn modelId="{7B68E1A4-E17A-480E-BA3A-9BC0B30B3CF0}" srcId="{63CC8910-859C-4D9B-A868-E9198680AF76}" destId="{B5EBA2B3-ABA9-4355-9205-FF292236BEFD}" srcOrd="1" destOrd="0" parTransId="{DCFF7BB1-94B6-4EB4-9465-B2F4A7398BEE}" sibTransId="{E983E671-7C9B-476E-B383-636BD4D8D53C}"/>
    <dgm:cxn modelId="{7F8D42A2-0850-4DBB-A197-BB9B499EE36D}" srcId="{63CC8910-859C-4D9B-A868-E9198680AF76}" destId="{F42281DC-A548-419B-A1E9-4A5C96739EC1}" srcOrd="2" destOrd="0" parTransId="{00F3167B-9B3D-4569-BE9D-2C33C758620D}" sibTransId="{11B4D434-6781-460E-9A5D-B860136D1F9E}"/>
    <dgm:cxn modelId="{8660134D-A1BC-4882-9362-1B6A6B16D9A6}" type="presOf" srcId="{63CC8910-859C-4D9B-A868-E9198680AF76}" destId="{C72FDF07-2301-4799-B468-3A8A624F84CF}" srcOrd="0" destOrd="0" presId="urn:microsoft.com/office/officeart/2005/8/layout/vList3"/>
    <dgm:cxn modelId="{FFF473EE-CD10-409D-AC1E-0AA1B1DC462B}" type="presOf" srcId="{B5EBA2B3-ABA9-4355-9205-FF292236BEFD}" destId="{26796C93-4BDE-43B7-ACA2-311AA2CA96BC}" srcOrd="0" destOrd="0" presId="urn:microsoft.com/office/officeart/2005/8/layout/vList3"/>
    <dgm:cxn modelId="{7981BA00-C69D-4C99-BE85-BA0C8DEA05C6}" srcId="{63CC8910-859C-4D9B-A868-E9198680AF76}" destId="{EF8A33DC-C217-4964-8E19-57A2489F3E94}" srcOrd="0" destOrd="0" parTransId="{71856BDC-59B2-44DA-9A9C-F1B87924C205}" sibTransId="{D1F48911-09C5-4F52-B66B-7D3AEAF5B397}"/>
    <dgm:cxn modelId="{97D814ED-20DA-46B7-9B64-466368205AC4}" type="presParOf" srcId="{C72FDF07-2301-4799-B468-3A8A624F84CF}" destId="{051236B8-E8C4-41B7-AEAB-194C34E0E552}" srcOrd="0" destOrd="0" presId="urn:microsoft.com/office/officeart/2005/8/layout/vList3"/>
    <dgm:cxn modelId="{51D55B94-807E-4AC9-B814-681932ECB6A2}" type="presParOf" srcId="{051236B8-E8C4-41B7-AEAB-194C34E0E552}" destId="{2D395C5F-67D9-4FB6-90B7-6ED323044421}" srcOrd="0" destOrd="0" presId="urn:microsoft.com/office/officeart/2005/8/layout/vList3"/>
    <dgm:cxn modelId="{F57DF5B1-656E-4D02-BB3A-CE67805D8234}" type="presParOf" srcId="{051236B8-E8C4-41B7-AEAB-194C34E0E552}" destId="{B31705F7-A59B-4249-B2FF-0B415C35D06A}" srcOrd="1" destOrd="0" presId="urn:microsoft.com/office/officeart/2005/8/layout/vList3"/>
    <dgm:cxn modelId="{014B5AF0-E094-4A16-865C-71859AFDD404}" type="presParOf" srcId="{C72FDF07-2301-4799-B468-3A8A624F84CF}" destId="{06BA0B3E-A131-4B4C-8010-88B8C17C842A}" srcOrd="1" destOrd="0" presId="urn:microsoft.com/office/officeart/2005/8/layout/vList3"/>
    <dgm:cxn modelId="{A618EEE0-7373-4569-94E7-9BC643BDB52F}" type="presParOf" srcId="{C72FDF07-2301-4799-B468-3A8A624F84CF}" destId="{AEBA23B7-01D5-4CF2-88DF-F1C827F97C44}" srcOrd="2" destOrd="0" presId="urn:microsoft.com/office/officeart/2005/8/layout/vList3"/>
    <dgm:cxn modelId="{E6FCDA74-DECF-4CCF-8A6D-FCC4B5FB99A2}" type="presParOf" srcId="{AEBA23B7-01D5-4CF2-88DF-F1C827F97C44}" destId="{DF112C81-95FE-4962-AD8C-000D6B9EA269}" srcOrd="0" destOrd="0" presId="urn:microsoft.com/office/officeart/2005/8/layout/vList3"/>
    <dgm:cxn modelId="{479BFA03-F608-49BB-A31F-A8966E9BBD8A}" type="presParOf" srcId="{AEBA23B7-01D5-4CF2-88DF-F1C827F97C44}" destId="{26796C93-4BDE-43B7-ACA2-311AA2CA96BC}" srcOrd="1" destOrd="0" presId="urn:microsoft.com/office/officeart/2005/8/layout/vList3"/>
    <dgm:cxn modelId="{A278BF1B-155C-473B-9DE1-24CEFAE0F429}" type="presParOf" srcId="{C72FDF07-2301-4799-B468-3A8A624F84CF}" destId="{AFD16247-C478-4111-AB47-9C2EBAD654F3}" srcOrd="3" destOrd="0" presId="urn:microsoft.com/office/officeart/2005/8/layout/vList3"/>
    <dgm:cxn modelId="{5DEEA6B2-10C8-4206-B8C4-E91D3FF714FB}" type="presParOf" srcId="{C72FDF07-2301-4799-B468-3A8A624F84CF}" destId="{DD8559B3-EF5A-44A9-A869-FE177432F66C}" srcOrd="4" destOrd="0" presId="urn:microsoft.com/office/officeart/2005/8/layout/vList3"/>
    <dgm:cxn modelId="{EF0CD630-F905-4BC3-984F-8FE515BF8300}" type="presParOf" srcId="{DD8559B3-EF5A-44A9-A869-FE177432F66C}" destId="{1C68E654-84DE-4D8B-A957-52DA633940CD}" srcOrd="0" destOrd="0" presId="urn:microsoft.com/office/officeart/2005/8/layout/vList3"/>
    <dgm:cxn modelId="{D6D33DEC-20D9-447D-9319-C0802BE6EA47}" type="presParOf" srcId="{DD8559B3-EF5A-44A9-A869-FE177432F66C}" destId="{AD461DA4-4AE9-4B62-9682-8DB5E6857B9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705F7-A59B-4249-B2FF-0B415C35D06A}">
      <dsp:nvSpPr>
        <dsp:cNvPr id="0" name=""/>
        <dsp:cNvSpPr/>
      </dsp:nvSpPr>
      <dsp:spPr>
        <a:xfrm rot="10800000">
          <a:off x="2402798" y="1642"/>
          <a:ext cx="8182965" cy="136670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677" tIns="76200" rIns="142240" bIns="76200" numCol="1" spcCol="1270" anchor="ctr" anchorCtr="0">
          <a:noAutofit/>
        </a:bodyPr>
        <a:lstStyle/>
        <a:p>
          <a:pPr lvl="0" algn="ctr" defTabSz="889000">
            <a:lnSpc>
              <a:spcPct val="90000"/>
            </a:lnSpc>
            <a:spcBef>
              <a:spcPct val="0"/>
            </a:spcBef>
            <a:spcAft>
              <a:spcPct val="35000"/>
            </a:spcAft>
          </a:pPr>
          <a:r>
            <a:rPr lang="pt-BR" sz="2000" b="0" i="0" kern="1200" dirty="0" smtClean="0"/>
            <a:t>Alessandro </a:t>
          </a:r>
          <a:r>
            <a:rPr lang="pt-BR" sz="2000" b="0" i="0" kern="1200" dirty="0" err="1" smtClean="0"/>
            <a:t>Annarelli</a:t>
          </a:r>
          <a:r>
            <a:rPr lang="pt-BR" sz="2000" b="0" i="0" kern="1200" dirty="0" smtClean="0"/>
            <a:t/>
          </a:r>
          <a:br>
            <a:rPr lang="pt-BR" sz="2000" b="0" i="0" kern="1200" dirty="0" smtClean="0"/>
          </a:br>
          <a:r>
            <a:rPr lang="en-US" sz="2000" b="0" i="0" kern="1200" dirty="0" smtClean="0">
              <a:solidFill>
                <a:schemeClr val="bg1"/>
              </a:solidFill>
            </a:rPr>
            <a:t>Post-Doc Research Fellow, Sapienza University of Rome</a:t>
          </a:r>
        </a:p>
        <a:p>
          <a:pPr lvl="0" algn="ctr" defTabSz="889000">
            <a:lnSpc>
              <a:spcPct val="90000"/>
            </a:lnSpc>
            <a:spcBef>
              <a:spcPct val="0"/>
            </a:spcBef>
            <a:spcAft>
              <a:spcPct val="35000"/>
            </a:spcAft>
          </a:pPr>
          <a:r>
            <a:rPr lang="en-US" sz="1200" b="0" i="0" kern="1200" dirty="0" smtClean="0">
              <a:solidFill>
                <a:schemeClr val="bg1"/>
              </a:solidFill>
            </a:rPr>
            <a:t>Product Service, </a:t>
          </a:r>
          <a:r>
            <a:rPr lang="en-US" sz="1200" b="0" i="0" kern="1200" dirty="0" err="1" smtClean="0">
              <a:solidFill>
                <a:schemeClr val="bg1"/>
              </a:solidFill>
            </a:rPr>
            <a:t>Servitization</a:t>
          </a:r>
          <a:r>
            <a:rPr lang="en-US" sz="1200" b="0" i="0" kern="1200" dirty="0" smtClean="0">
              <a:solidFill>
                <a:schemeClr val="bg1"/>
              </a:solidFill>
            </a:rPr>
            <a:t>, Digitalization, Cybersecurity and Strategic </a:t>
          </a:r>
          <a:r>
            <a:rPr lang="en-US" sz="1200" b="0" i="0" kern="1200" dirty="0" err="1" smtClean="0">
              <a:solidFill>
                <a:schemeClr val="bg1"/>
              </a:solidFill>
            </a:rPr>
            <a:t>Managment</a:t>
          </a:r>
          <a:endParaRPr lang="en-US" sz="1200" b="0" i="0" kern="1200" dirty="0" smtClean="0">
            <a:solidFill>
              <a:schemeClr val="bg1"/>
            </a:solidFill>
          </a:endParaRPr>
        </a:p>
      </dsp:txBody>
      <dsp:txXfrm rot="10800000">
        <a:off x="2744473" y="1642"/>
        <a:ext cx="7841290" cy="1366701"/>
      </dsp:txXfrm>
    </dsp:sp>
    <dsp:sp modelId="{2D395C5F-67D9-4FB6-90B7-6ED323044421}">
      <dsp:nvSpPr>
        <dsp:cNvPr id="0" name=""/>
        <dsp:cNvSpPr/>
      </dsp:nvSpPr>
      <dsp:spPr>
        <a:xfrm>
          <a:off x="1719447" y="1642"/>
          <a:ext cx="1366701" cy="136670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796C93-4BDE-43B7-ACA2-311AA2CA96BC}">
      <dsp:nvSpPr>
        <dsp:cNvPr id="0" name=""/>
        <dsp:cNvSpPr/>
      </dsp:nvSpPr>
      <dsp:spPr>
        <a:xfrm rot="10800000">
          <a:off x="2402798" y="1776041"/>
          <a:ext cx="8182965" cy="136670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677" tIns="76200" rIns="142240" bIns="76200" numCol="1" spcCol="1270" anchor="ctr" anchorCtr="0">
          <a:noAutofit/>
        </a:bodyPr>
        <a:lstStyle/>
        <a:p>
          <a:pPr lvl="0" algn="ctr" defTabSz="889000">
            <a:lnSpc>
              <a:spcPct val="90000"/>
            </a:lnSpc>
            <a:spcBef>
              <a:spcPct val="0"/>
            </a:spcBef>
            <a:spcAft>
              <a:spcPct val="35000"/>
            </a:spcAft>
          </a:pPr>
          <a:r>
            <a:rPr lang="pt-BR" sz="2000" b="0" i="0" kern="1200" dirty="0" smtClean="0"/>
            <a:t>Fabio </a:t>
          </a:r>
          <a:r>
            <a:rPr lang="pt-BR" sz="2000" b="0" i="0" kern="1200" dirty="0" err="1" smtClean="0"/>
            <a:t>Nonino</a:t>
          </a:r>
          <a:endParaRPr lang="pt-BR" sz="2000" b="0" i="0" kern="1200" dirty="0" smtClean="0"/>
        </a:p>
        <a:p>
          <a:pPr lvl="0" algn="ctr" defTabSz="889000">
            <a:lnSpc>
              <a:spcPct val="90000"/>
            </a:lnSpc>
            <a:spcBef>
              <a:spcPct val="0"/>
            </a:spcBef>
            <a:spcAft>
              <a:spcPct val="35000"/>
            </a:spcAft>
          </a:pPr>
          <a:r>
            <a:rPr lang="en-US" sz="2000" b="0" i="0" kern="1200" dirty="0" smtClean="0">
              <a:solidFill>
                <a:schemeClr val="bg1"/>
              </a:solidFill>
            </a:rPr>
            <a:t>Associate Professor of Business and Project Management, Sapienza University of Rome</a:t>
          </a:r>
        </a:p>
        <a:p>
          <a:pPr lvl="0" algn="ctr" defTabSz="889000">
            <a:lnSpc>
              <a:spcPct val="90000"/>
            </a:lnSpc>
            <a:spcBef>
              <a:spcPct val="0"/>
            </a:spcBef>
            <a:spcAft>
              <a:spcPct val="35000"/>
            </a:spcAft>
          </a:pPr>
          <a:r>
            <a:rPr lang="en-US" sz="1200" b="0" i="0" kern="1200" dirty="0" smtClean="0">
              <a:solidFill>
                <a:schemeClr val="bg1"/>
              </a:solidFill>
              <a:hlinkClick xmlns:r="http://schemas.openxmlformats.org/officeDocument/2006/relationships" r:id="rId1"/>
            </a:rPr>
            <a:t>I</a:t>
          </a:r>
          <a:r>
            <a:rPr lang="en-US" sz="1200" b="0" i="0" kern="1200" dirty="0" smtClean="0">
              <a:solidFill>
                <a:schemeClr val="bg1"/>
              </a:solidFill>
            </a:rPr>
            <a:t>nnovation and Technology Management, Operations and Supply Chain Management, Informal Network Analysis</a:t>
          </a:r>
          <a:endParaRPr lang="pt-BR" sz="1200" b="0" i="0" kern="1200" dirty="0">
            <a:solidFill>
              <a:schemeClr val="bg1"/>
            </a:solidFill>
          </a:endParaRPr>
        </a:p>
      </dsp:txBody>
      <dsp:txXfrm rot="10800000">
        <a:off x="2744473" y="1776041"/>
        <a:ext cx="7841290" cy="1366701"/>
      </dsp:txXfrm>
    </dsp:sp>
    <dsp:sp modelId="{DF112C81-95FE-4962-AD8C-000D6B9EA269}">
      <dsp:nvSpPr>
        <dsp:cNvPr id="0" name=""/>
        <dsp:cNvSpPr/>
      </dsp:nvSpPr>
      <dsp:spPr>
        <a:xfrm>
          <a:off x="1719447" y="1776041"/>
          <a:ext cx="1366701" cy="136670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61DA4-4AE9-4B62-9682-8DB5E6857B92}">
      <dsp:nvSpPr>
        <dsp:cNvPr id="0" name=""/>
        <dsp:cNvSpPr/>
      </dsp:nvSpPr>
      <dsp:spPr>
        <a:xfrm rot="10800000">
          <a:off x="2402798" y="3550440"/>
          <a:ext cx="8182965" cy="136670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2677" tIns="72390" rIns="135128" bIns="72390" numCol="1" spcCol="1270" anchor="ctr" anchorCtr="0">
          <a:noAutofit/>
        </a:bodyPr>
        <a:lstStyle/>
        <a:p>
          <a:pPr lvl="0" algn="ctr" defTabSz="844550">
            <a:lnSpc>
              <a:spcPct val="90000"/>
            </a:lnSpc>
            <a:spcBef>
              <a:spcPct val="0"/>
            </a:spcBef>
            <a:spcAft>
              <a:spcPct val="35000"/>
            </a:spcAft>
          </a:pPr>
          <a:r>
            <a:rPr lang="pt-BR" sz="1900" b="0" i="0" kern="1200" dirty="0" err="1" smtClean="0"/>
            <a:t>Cinzia</a:t>
          </a:r>
          <a:r>
            <a:rPr lang="pt-BR" sz="1900" b="0" i="0" kern="1200" dirty="0" smtClean="0"/>
            <a:t> </a:t>
          </a:r>
          <a:r>
            <a:rPr lang="pt-BR" sz="1900" b="0" i="0" kern="1200" dirty="0" err="1" smtClean="0"/>
            <a:t>Battistella</a:t>
          </a:r>
          <a:endParaRPr lang="pt-BR" sz="1900" b="0" i="0" kern="1200" dirty="0" smtClean="0"/>
        </a:p>
        <a:p>
          <a:pPr lvl="0" algn="ctr" defTabSz="844550">
            <a:lnSpc>
              <a:spcPct val="90000"/>
            </a:lnSpc>
            <a:spcBef>
              <a:spcPct val="0"/>
            </a:spcBef>
            <a:spcAft>
              <a:spcPct val="35000"/>
            </a:spcAft>
          </a:pPr>
          <a:r>
            <a:rPr lang="en-US" sz="1900" b="0" i="0" kern="1200" dirty="0" smtClean="0"/>
            <a:t>Associate Professor in Management Engineering, University of Udine</a:t>
          </a:r>
        </a:p>
        <a:p>
          <a:pPr lvl="0" algn="ctr" defTabSz="844550">
            <a:lnSpc>
              <a:spcPct val="90000"/>
            </a:lnSpc>
            <a:spcBef>
              <a:spcPct val="0"/>
            </a:spcBef>
            <a:spcAft>
              <a:spcPct val="35000"/>
            </a:spcAft>
          </a:pPr>
          <a:r>
            <a:rPr lang="en-US" sz="1400" b="0" i="0" kern="1200" dirty="0" smtClean="0">
              <a:solidFill>
                <a:schemeClr val="bg1"/>
              </a:solidFill>
            </a:rPr>
            <a:t>Innovation, Strategic Management, Foresight</a:t>
          </a:r>
          <a:endParaRPr lang="pt-BR" sz="1400" b="0" i="0" kern="1200" dirty="0">
            <a:solidFill>
              <a:schemeClr val="bg1"/>
            </a:solidFill>
          </a:endParaRPr>
        </a:p>
      </dsp:txBody>
      <dsp:txXfrm rot="10800000">
        <a:off x="2744473" y="3550440"/>
        <a:ext cx="7841290" cy="1366701"/>
      </dsp:txXfrm>
    </dsp:sp>
    <dsp:sp modelId="{1C68E654-84DE-4D8B-A957-52DA633940CD}">
      <dsp:nvSpPr>
        <dsp:cNvPr id="0" name=""/>
        <dsp:cNvSpPr/>
      </dsp:nvSpPr>
      <dsp:spPr>
        <a:xfrm>
          <a:off x="1719447" y="3550440"/>
          <a:ext cx="1366701" cy="136670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BR" smtClean="0"/>
              <a:t>Clique para editar o título mestre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38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3010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99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abeçalho da Seção">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89291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de Título">
    <p:bg>
      <p:bgRef idx="1003">
        <a:schemeClr val="bg2"/>
      </p:bgRef>
    </p:bg>
    <p:spTree>
      <p:nvGrpSpPr>
        <p:cNvPr id="1" name=""/>
        <p:cNvGrpSpPr/>
        <p:nvPr/>
      </p:nvGrpSpPr>
      <p:grpSpPr>
        <a:xfrm>
          <a:off x="0" y="0"/>
          <a:ext cx="0" cy="0"/>
          <a:chOff x="0" y="0"/>
          <a:chExt cx="0" cy="0"/>
        </a:xfrm>
      </p:grpSpPr>
      <p:sp>
        <p:nvSpPr>
          <p:cNvPr id="8" name="Retângulo 7"/>
          <p:cNvSpPr/>
          <p:nvPr userDrawn="1"/>
        </p:nvSpPr>
        <p:spPr>
          <a:xfrm>
            <a:off x="0" y="0"/>
            <a:ext cx="12192000" cy="6858000"/>
          </a:xfrm>
          <a:prstGeom prst="rect">
            <a:avLst/>
          </a:prstGeom>
          <a:solidFill>
            <a:schemeClr val="tx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Picture 6" descr="Celestia-R1---OverlayTitleH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Tree>
    <p:extLst>
      <p:ext uri="{BB962C8B-B14F-4D97-AF65-F5344CB8AC3E}">
        <p14:creationId xmlns:p14="http://schemas.microsoft.com/office/powerpoint/2010/main" val="409190904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5430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BR" smtClean="0"/>
              <a:t>Clique para editar o título mestre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16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2708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024128" y="2967788"/>
            <a:ext cx="4754880" cy="334157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smtClean="0"/>
              <a:t>Editar estilos de texto Mestre</a:t>
            </a:r>
          </a:p>
        </p:txBody>
      </p:sp>
      <p:sp>
        <p:nvSpPr>
          <p:cNvPr id="6" name="Content Placeholder 5"/>
          <p:cNvSpPr>
            <a:spLocks noGrp="1"/>
          </p:cNvSpPr>
          <p:nvPr>
            <p:ph sz="quarter" idx="4"/>
          </p:nvPr>
        </p:nvSpPr>
        <p:spPr>
          <a:xfrm>
            <a:off x="5990888" y="2967788"/>
            <a:ext cx="4754880" cy="3341572"/>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2064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4546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617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BR" smtClean="0"/>
              <a:t>Clique para editar o título mestre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121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0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9/14/2020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7938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668" r:id="rId13"/>
  </p:sldLayoutIdLst>
  <p:timing>
    <p:tnLst>
      <p:par>
        <p:cTn id="1" dur="indefinite" restart="never" nodeType="tmRoot"/>
      </p:par>
    </p:tnLst>
  </p:timing>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solidFill>
                  <a:schemeClr val="accent1"/>
                </a:solidFill>
              </a:rPr>
              <a:t>The Road </a:t>
            </a:r>
            <a:r>
              <a:rPr lang="pt-BR" dirty="0" err="1">
                <a:solidFill>
                  <a:schemeClr val="accent1"/>
                </a:solidFill>
              </a:rPr>
              <a:t>to</a:t>
            </a:r>
            <a:r>
              <a:rPr lang="pt-BR" dirty="0">
                <a:solidFill>
                  <a:schemeClr val="accent1"/>
                </a:solidFill>
              </a:rPr>
              <a:t> </a:t>
            </a:r>
            <a:r>
              <a:rPr lang="pt-BR" dirty="0" err="1">
                <a:solidFill>
                  <a:schemeClr val="accent1"/>
                </a:solidFill>
              </a:rPr>
              <a:t>Servitization</a:t>
            </a:r>
            <a:endParaRPr lang="pt-BR" dirty="0">
              <a:solidFill>
                <a:schemeClr val="accent1"/>
              </a:solidFill>
            </a:endParaRPr>
          </a:p>
        </p:txBody>
      </p:sp>
      <p:sp>
        <p:nvSpPr>
          <p:cNvPr id="3" name="Subtítulo 2"/>
          <p:cNvSpPr>
            <a:spLocks noGrp="1"/>
          </p:cNvSpPr>
          <p:nvPr>
            <p:ph type="subTitle" idx="1"/>
          </p:nvPr>
        </p:nvSpPr>
        <p:spPr>
          <a:xfrm>
            <a:off x="8610599" y="4960137"/>
            <a:ext cx="3472543" cy="1463040"/>
          </a:xfrm>
        </p:spPr>
        <p:txBody>
          <a:bodyPr/>
          <a:lstStyle/>
          <a:p>
            <a:r>
              <a:rPr lang="it-IT" dirty="0">
                <a:solidFill>
                  <a:schemeClr val="accent2">
                    <a:lumMod val="75000"/>
                  </a:schemeClr>
                </a:solidFill>
              </a:rPr>
              <a:t>Alessandro Annarelli, Fabio Nonino, Cinzia Battistella</a:t>
            </a:r>
            <a:endParaRPr lang="pt-BR" dirty="0">
              <a:solidFill>
                <a:schemeClr val="accent2">
                  <a:lumMod val="75000"/>
                </a:schemeClr>
              </a:solidFill>
            </a:endParaRPr>
          </a:p>
        </p:txBody>
      </p:sp>
    </p:spTree>
    <p:extLst>
      <p:ext uri="{BB962C8B-B14F-4D97-AF65-F5344CB8AC3E}">
        <p14:creationId xmlns:p14="http://schemas.microsoft.com/office/powerpoint/2010/main" val="1053077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5609664" y="174375"/>
            <a:ext cx="6096000" cy="369332"/>
          </a:xfrm>
          <a:prstGeom prst="rect">
            <a:avLst/>
          </a:prstGeom>
        </p:spPr>
        <p:txBody>
          <a:bodyPr>
            <a:spAutoFit/>
          </a:bodyPr>
          <a:lstStyle/>
          <a:p>
            <a:pPr algn="ctr"/>
            <a:r>
              <a:rPr lang="en-US" b="1" dirty="0">
                <a:solidFill>
                  <a:schemeClr val="bg1"/>
                </a:solidFill>
              </a:rPr>
              <a:t>Evolution towards the product–service continuum</a:t>
            </a:r>
            <a:endParaRPr lang="pt-BR" b="1" dirty="0">
              <a:solidFill>
                <a:schemeClr val="bg1"/>
              </a:solidFill>
            </a:endParaRPr>
          </a:p>
        </p:txBody>
      </p:sp>
      <p:sp>
        <p:nvSpPr>
          <p:cNvPr id="2" name="Retângulo 1"/>
          <p:cNvSpPr/>
          <p:nvPr/>
        </p:nvSpPr>
        <p:spPr>
          <a:xfrm>
            <a:off x="839208" y="801579"/>
            <a:ext cx="10866456" cy="830997"/>
          </a:xfrm>
          <a:prstGeom prst="rect">
            <a:avLst/>
          </a:prstGeom>
          <a:noFill/>
        </p:spPr>
        <p:txBody>
          <a:bodyPr wrap="square" rtlCol="0">
            <a:spAutoFit/>
          </a:bodyPr>
          <a:lstStyle/>
          <a:p>
            <a:r>
              <a:rPr lang="pt-BR" sz="4800" dirty="0">
                <a:solidFill>
                  <a:schemeClr val="accent2">
                    <a:lumMod val="75000"/>
                  </a:schemeClr>
                </a:solidFill>
                <a:latin typeface="Berlin Sans FB Demi" panose="020E0802020502020306" pitchFamily="34" charset="0"/>
              </a:rPr>
              <a:t>The Service </a:t>
            </a:r>
            <a:r>
              <a:rPr lang="pt-BR" sz="4800" dirty="0" err="1" smtClean="0">
                <a:solidFill>
                  <a:schemeClr val="accent2">
                    <a:lumMod val="75000"/>
                  </a:schemeClr>
                </a:solidFill>
                <a:latin typeface="Berlin Sans FB Demi" panose="020E0802020502020306" pitchFamily="34" charset="0"/>
              </a:rPr>
              <a:t>Paradox</a:t>
            </a:r>
            <a:endParaRPr lang="pt-BR" sz="4800" dirty="0">
              <a:solidFill>
                <a:schemeClr val="accent2">
                  <a:lumMod val="75000"/>
                </a:schemeClr>
              </a:solidFill>
              <a:latin typeface="Berlin Sans FB Demi" panose="020E0802020502020306" pitchFamily="34" charset="0"/>
            </a:endParaRPr>
          </a:p>
        </p:txBody>
      </p:sp>
      <p:sp>
        <p:nvSpPr>
          <p:cNvPr id="4" name="Retângulo 3"/>
          <p:cNvSpPr/>
          <p:nvPr/>
        </p:nvSpPr>
        <p:spPr>
          <a:xfrm>
            <a:off x="811241" y="2570659"/>
            <a:ext cx="10894423" cy="1477328"/>
          </a:xfrm>
          <a:prstGeom prst="rect">
            <a:avLst/>
          </a:prstGeom>
        </p:spPr>
        <p:txBody>
          <a:bodyPr wrap="square">
            <a:spAutoFit/>
          </a:bodyPr>
          <a:lstStyle/>
          <a:p>
            <a:pPr marL="285750" indent="-285750">
              <a:buFont typeface="Arial" panose="020B0604020202020204" pitchFamily="34" charset="0"/>
              <a:buChar char="•"/>
            </a:pPr>
            <a:r>
              <a:rPr lang="en-US" dirty="0"/>
              <a:t>I</a:t>
            </a:r>
            <a:r>
              <a:rPr lang="en-US" dirty="0" smtClean="0"/>
              <a:t>t </a:t>
            </a:r>
            <a:r>
              <a:rPr lang="en-US" dirty="0"/>
              <a:t>is well established that increasing </a:t>
            </a:r>
            <a:r>
              <a:rPr lang="en-US" dirty="0" err="1"/>
              <a:t>servitization</a:t>
            </a:r>
            <a:r>
              <a:rPr lang="en-US" dirty="0"/>
              <a:t> leads to an increase of revenues, but it does not always coincide with an increase in profits; as observed in numerous cases, the provision of services often implies an increase in fixed costs, which, together with the poor scalability of </a:t>
            </a:r>
            <a:r>
              <a:rPr lang="en-US" dirty="0" err="1"/>
              <a:t>servitization</a:t>
            </a:r>
            <a:r>
              <a:rPr lang="en-US" dirty="0"/>
              <a:t>, can go to erode most of the profits making the adoption of this business model counterproductive</a:t>
            </a:r>
            <a:endParaRPr lang="pt-BR" dirty="0"/>
          </a:p>
        </p:txBody>
      </p:sp>
      <p:pic>
        <p:nvPicPr>
          <p:cNvPr id="1026" name="Picture 2" descr="Understanding Costs, Revenue &amp; Profit – BẠN CÓ THỂ THÀNH C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902" y="4306071"/>
            <a:ext cx="5753100" cy="2171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36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steps to successful field service servitization - The Manufactu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2722" y="63456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839208" y="801579"/>
            <a:ext cx="10866456" cy="830997"/>
          </a:xfrm>
          <a:prstGeom prst="rect">
            <a:avLst/>
          </a:prstGeom>
          <a:noFill/>
        </p:spPr>
        <p:txBody>
          <a:bodyPr wrap="square" rtlCol="0">
            <a:spAutoFit/>
          </a:bodyPr>
          <a:lstStyle/>
          <a:p>
            <a:r>
              <a:rPr lang="pt-BR" sz="4800" dirty="0">
                <a:solidFill>
                  <a:schemeClr val="accent2">
                    <a:lumMod val="75000"/>
                  </a:schemeClr>
                </a:solidFill>
                <a:latin typeface="Berlin Sans FB Demi" panose="020E0802020502020306" pitchFamily="34" charset="0"/>
              </a:rPr>
              <a:t>T</a:t>
            </a:r>
            <a:r>
              <a:rPr lang="pt-BR" sz="4800" dirty="0" smtClean="0">
                <a:solidFill>
                  <a:schemeClr val="accent2">
                    <a:lumMod val="75000"/>
                  </a:schemeClr>
                </a:solidFill>
                <a:latin typeface="Berlin Sans FB Demi" panose="020E0802020502020306" pitchFamily="34" charset="0"/>
              </a:rPr>
              <a:t>he new role </a:t>
            </a:r>
            <a:r>
              <a:rPr lang="pt-BR" sz="4800" dirty="0" err="1" smtClean="0">
                <a:solidFill>
                  <a:schemeClr val="accent2">
                    <a:lumMod val="75000"/>
                  </a:schemeClr>
                </a:solidFill>
                <a:latin typeface="Berlin Sans FB Demi" panose="020E0802020502020306" pitchFamily="34" charset="0"/>
              </a:rPr>
              <a:t>of</a:t>
            </a:r>
            <a:r>
              <a:rPr lang="pt-BR" sz="4800" dirty="0" smtClean="0">
                <a:solidFill>
                  <a:schemeClr val="accent2">
                    <a:lumMod val="75000"/>
                  </a:schemeClr>
                </a:solidFill>
                <a:latin typeface="Berlin Sans FB Demi" panose="020E0802020502020306" pitchFamily="34" charset="0"/>
              </a:rPr>
              <a:t> </a:t>
            </a:r>
            <a:r>
              <a:rPr lang="pt-BR" sz="4800" dirty="0" err="1" smtClean="0">
                <a:solidFill>
                  <a:schemeClr val="accent2">
                    <a:lumMod val="75000"/>
                  </a:schemeClr>
                </a:solidFill>
                <a:latin typeface="Berlin Sans FB Demi" panose="020E0802020502020306" pitchFamily="34" charset="0"/>
              </a:rPr>
              <a:t>the</a:t>
            </a:r>
            <a:r>
              <a:rPr lang="pt-BR" sz="4800" dirty="0" smtClean="0">
                <a:solidFill>
                  <a:schemeClr val="accent2">
                    <a:lumMod val="75000"/>
                  </a:schemeClr>
                </a:solidFill>
                <a:latin typeface="Berlin Sans FB Demi" panose="020E0802020502020306" pitchFamily="34" charset="0"/>
              </a:rPr>
              <a:t> </a:t>
            </a:r>
            <a:r>
              <a:rPr lang="pt-BR" sz="4800" dirty="0" err="1" smtClean="0">
                <a:solidFill>
                  <a:schemeClr val="accent2">
                    <a:lumMod val="75000"/>
                  </a:schemeClr>
                </a:solidFill>
                <a:latin typeface="Berlin Sans FB Demi" panose="020E0802020502020306" pitchFamily="34" charset="0"/>
              </a:rPr>
              <a:t>client</a:t>
            </a:r>
            <a:endParaRPr lang="pt-BR" sz="4800" dirty="0">
              <a:solidFill>
                <a:schemeClr val="accent2">
                  <a:lumMod val="75000"/>
                </a:schemeClr>
              </a:solidFill>
              <a:latin typeface="Berlin Sans FB Demi" panose="020E0802020502020306" pitchFamily="34" charset="0"/>
            </a:endParaRPr>
          </a:p>
        </p:txBody>
      </p:sp>
      <p:sp>
        <p:nvSpPr>
          <p:cNvPr id="5" name="Retângulo 4"/>
          <p:cNvSpPr/>
          <p:nvPr/>
        </p:nvSpPr>
        <p:spPr>
          <a:xfrm>
            <a:off x="431075" y="1779687"/>
            <a:ext cx="11418281" cy="5078313"/>
          </a:xfrm>
          <a:prstGeom prst="rect">
            <a:avLst/>
          </a:prstGeom>
        </p:spPr>
        <p:txBody>
          <a:bodyPr wrap="square">
            <a:spAutoFit/>
          </a:bodyPr>
          <a:lstStyle/>
          <a:p>
            <a:pPr algn="ctr"/>
            <a:r>
              <a:rPr lang="en-US" b="1" dirty="0"/>
              <a:t>V</a:t>
            </a:r>
            <a:r>
              <a:rPr lang="en-US" b="1" dirty="0" smtClean="0"/>
              <a:t>alue </a:t>
            </a:r>
            <a:r>
              <a:rPr lang="en-US" b="1" dirty="0"/>
              <a:t>co-creation: customers have an active role in the service delivery </a:t>
            </a:r>
            <a:r>
              <a:rPr lang="en-US" b="1" dirty="0" smtClean="0"/>
              <a:t>process</a:t>
            </a:r>
            <a:r>
              <a:rPr lang="en-US" dirty="0" smtClean="0"/>
              <a:t>.</a:t>
            </a:r>
          </a:p>
          <a:p>
            <a:endParaRPr lang="en-US" dirty="0" smtClean="0"/>
          </a:p>
          <a:p>
            <a:r>
              <a:rPr lang="en-US" dirty="0" smtClean="0"/>
              <a:t>The types of customers determine the quality of services that can be offered </a:t>
            </a:r>
          </a:p>
          <a:p>
            <a:endParaRPr lang="en-US" dirty="0" smtClean="0"/>
          </a:p>
          <a:p>
            <a:pPr marL="285750" indent="-285750">
              <a:buFont typeface="Arial" panose="020B0604020202020204" pitchFamily="34" charset="0"/>
              <a:buChar char="•"/>
            </a:pPr>
            <a:r>
              <a:rPr lang="en-US" dirty="0" smtClean="0"/>
              <a:t>Customers who want to do it themselves: they have no intention of undertaking a cooperative path with their product supplier and, therefore, rely on it only for basic services, such as the supply of the product and spare parts</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Customers who want to do it with them: in addition to supplying the product, they also rely on the supplier to request intermediate level services, such as significant repairs and revisions. In this case, the relationship between the two parties does not end with the sale and shipment process of the goods, but it also continues during the post-sale phase, albeit in a very superficial manner</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Customers who want us to do it for them: they contract with the supplier only the capacity and the performances that must be supplied, and letting it to take the load of a large part (if not all in some cases) of the asset management activities. In this case, we talk about advanced services, which are also those that have the greatest potential and benefits for both parties.</a:t>
            </a:r>
            <a:endParaRPr lang="pt-BR" dirty="0"/>
          </a:p>
        </p:txBody>
      </p:sp>
    </p:spTree>
    <p:extLst>
      <p:ext uri="{BB962C8B-B14F-4D97-AF65-F5344CB8AC3E}">
        <p14:creationId xmlns:p14="http://schemas.microsoft.com/office/powerpoint/2010/main" val="2884547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5609664" y="174375"/>
            <a:ext cx="6096000" cy="369332"/>
          </a:xfrm>
          <a:prstGeom prst="rect">
            <a:avLst/>
          </a:prstGeom>
        </p:spPr>
        <p:txBody>
          <a:bodyPr>
            <a:spAutoFit/>
          </a:bodyPr>
          <a:lstStyle/>
          <a:p>
            <a:pPr algn="ctr"/>
            <a:r>
              <a:rPr lang="en-US" b="1" dirty="0">
                <a:solidFill>
                  <a:schemeClr val="bg1"/>
                </a:solidFill>
              </a:rPr>
              <a:t>Evolution towards the product–service continuum</a:t>
            </a:r>
            <a:endParaRPr lang="pt-BR" b="1" dirty="0">
              <a:solidFill>
                <a:schemeClr val="bg1"/>
              </a:solidFill>
            </a:endParaRPr>
          </a:p>
        </p:txBody>
      </p:sp>
      <p:sp>
        <p:nvSpPr>
          <p:cNvPr id="2" name="Retângulo 1"/>
          <p:cNvSpPr/>
          <p:nvPr/>
        </p:nvSpPr>
        <p:spPr>
          <a:xfrm>
            <a:off x="839208" y="801579"/>
            <a:ext cx="10866456" cy="830997"/>
          </a:xfrm>
          <a:prstGeom prst="rect">
            <a:avLst/>
          </a:prstGeom>
          <a:noFill/>
        </p:spPr>
        <p:txBody>
          <a:bodyPr wrap="square" rtlCol="0">
            <a:spAutoFit/>
          </a:bodyPr>
          <a:lstStyle/>
          <a:p>
            <a:r>
              <a:rPr lang="pt-BR" sz="4800" dirty="0" smtClean="0">
                <a:solidFill>
                  <a:schemeClr val="accent2">
                    <a:lumMod val="75000"/>
                  </a:schemeClr>
                </a:solidFill>
                <a:latin typeface="Berlin Sans FB Demi" panose="020E0802020502020306" pitchFamily="34" charset="0"/>
              </a:rPr>
              <a:t>Final </a:t>
            </a:r>
            <a:r>
              <a:rPr lang="pt-BR" sz="4800" dirty="0" err="1" smtClean="0">
                <a:solidFill>
                  <a:schemeClr val="accent2">
                    <a:lumMod val="75000"/>
                  </a:schemeClr>
                </a:solidFill>
                <a:latin typeface="Berlin Sans FB Demi" panose="020E0802020502020306" pitchFamily="34" charset="0"/>
              </a:rPr>
              <a:t>words</a:t>
            </a:r>
            <a:endParaRPr lang="pt-BR" sz="4800" dirty="0">
              <a:solidFill>
                <a:schemeClr val="accent2">
                  <a:lumMod val="75000"/>
                </a:schemeClr>
              </a:solidFill>
              <a:latin typeface="Berlin Sans FB Demi" panose="020E0802020502020306" pitchFamily="34" charset="0"/>
            </a:endParaRPr>
          </a:p>
        </p:txBody>
      </p:sp>
      <p:sp>
        <p:nvSpPr>
          <p:cNvPr id="3" name="Retângulo 2"/>
          <p:cNvSpPr/>
          <p:nvPr/>
        </p:nvSpPr>
        <p:spPr>
          <a:xfrm>
            <a:off x="323561" y="2177831"/>
            <a:ext cx="11251474" cy="2862322"/>
          </a:xfrm>
          <a:prstGeom prst="rect">
            <a:avLst/>
          </a:prstGeom>
        </p:spPr>
        <p:txBody>
          <a:bodyPr wrap="square">
            <a:spAutoFit/>
          </a:bodyPr>
          <a:lstStyle/>
          <a:p>
            <a:pPr marL="285750" indent="-285750">
              <a:buFont typeface="Arial" panose="020B0604020202020204" pitchFamily="34" charset="0"/>
              <a:buChar char="•"/>
            </a:pPr>
            <a:r>
              <a:rPr lang="en-US" dirty="0" err="1" smtClean="0"/>
              <a:t>Servitization</a:t>
            </a:r>
            <a:r>
              <a:rPr lang="en-US" dirty="0" smtClean="0"/>
              <a:t> </a:t>
            </a:r>
            <a:r>
              <a:rPr lang="en-US" dirty="0"/>
              <a:t>indicates a shift towards the development of product–service mixed offering with the aim of replacing product selling. </a:t>
            </a:r>
            <a:r>
              <a:rPr lang="en-US" dirty="0" smtClean="0"/>
              <a:t>Product </a:t>
            </a:r>
            <a:r>
              <a:rPr lang="en-US" dirty="0"/>
              <a:t>service system (PSS) is constituted by a plurality of elements and characteristics resulting in a considerable variety of options and different degrees of </a:t>
            </a:r>
            <a:r>
              <a:rPr lang="en-US" dirty="0" err="1"/>
              <a:t>servitization</a:t>
            </a:r>
            <a:r>
              <a:rPr lang="en-US" dirty="0"/>
              <a:t>. </a:t>
            </a:r>
          </a:p>
          <a:p>
            <a:pPr marL="285750" indent="-285750">
              <a:buFont typeface="Arial" panose="020B0604020202020204" pitchFamily="34" charset="0"/>
              <a:buChar char="•"/>
            </a:pPr>
            <a:r>
              <a:rPr lang="en-US" dirty="0" smtClean="0"/>
              <a:t>In </a:t>
            </a:r>
            <a:r>
              <a:rPr lang="en-US" dirty="0"/>
              <a:t>product-oriented PSS, the focus is still on product selling with extra services added to the offering. </a:t>
            </a:r>
          </a:p>
          <a:p>
            <a:pPr marL="285750" indent="-285750">
              <a:buFont typeface="Arial" panose="020B0604020202020204" pitchFamily="34" charset="0"/>
              <a:buChar char="•"/>
            </a:pPr>
            <a:r>
              <a:rPr lang="en-US" dirty="0" smtClean="0"/>
              <a:t>In </a:t>
            </a:r>
            <a:r>
              <a:rPr lang="en-US" dirty="0"/>
              <a:t>use-oriented PSS, the customer pays (usually according to a time unit) for using the product with no shift in </a:t>
            </a:r>
            <a:r>
              <a:rPr lang="en-US" dirty="0" smtClean="0"/>
              <a:t>ownership.</a:t>
            </a:r>
          </a:p>
          <a:p>
            <a:pPr marL="285750" indent="-285750">
              <a:buFont typeface="Arial" panose="020B0604020202020204" pitchFamily="34" charset="0"/>
              <a:buChar char="•"/>
            </a:pPr>
            <a:r>
              <a:rPr lang="en-US" dirty="0" smtClean="0"/>
              <a:t>In </a:t>
            </a:r>
            <a:r>
              <a:rPr lang="en-US" dirty="0"/>
              <a:t>result-oriented PSS, the customer pays for the delivery of a functional result. </a:t>
            </a:r>
            <a:r>
              <a:rPr lang="en-US" dirty="0" err="1" smtClean="0"/>
              <a:t>Servitization</a:t>
            </a:r>
            <a:r>
              <a:rPr lang="en-US" dirty="0" smtClean="0"/>
              <a:t> </a:t>
            </a:r>
            <a:r>
              <a:rPr lang="en-US" dirty="0"/>
              <a:t>might be characterized by “paradoxes” that can undermine the realization of profits. </a:t>
            </a:r>
          </a:p>
          <a:p>
            <a:pPr marL="285750" indent="-285750">
              <a:buFont typeface="Arial" panose="020B0604020202020204" pitchFamily="34" charset="0"/>
              <a:buChar char="•"/>
            </a:pPr>
            <a:r>
              <a:rPr lang="en-US" dirty="0" smtClean="0"/>
              <a:t>One </a:t>
            </a:r>
            <a:r>
              <a:rPr lang="en-US" dirty="0"/>
              <a:t>of the most important limits in the adoption of a pushed </a:t>
            </a:r>
            <a:r>
              <a:rPr lang="en-US" dirty="0" err="1"/>
              <a:t>servitization</a:t>
            </a:r>
            <a:r>
              <a:rPr lang="en-US" dirty="0"/>
              <a:t> is often just the “acceptance of the new model by customers”.</a:t>
            </a:r>
            <a:endParaRPr lang="pt-BR" dirty="0"/>
          </a:p>
        </p:txBody>
      </p:sp>
    </p:spTree>
    <p:extLst>
      <p:ext uri="{BB962C8B-B14F-4D97-AF65-F5344CB8AC3E}">
        <p14:creationId xmlns:p14="http://schemas.microsoft.com/office/powerpoint/2010/main" val="2759114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65761" y="718457"/>
            <a:ext cx="8451668" cy="830997"/>
          </a:xfrm>
          <a:prstGeom prst="rect">
            <a:avLst/>
          </a:prstGeom>
          <a:noFill/>
        </p:spPr>
        <p:txBody>
          <a:bodyPr wrap="square" rtlCol="0">
            <a:spAutoFit/>
          </a:bodyPr>
          <a:lstStyle/>
          <a:p>
            <a:r>
              <a:rPr lang="pt-BR" sz="4800" dirty="0" smtClean="0">
                <a:solidFill>
                  <a:schemeClr val="accent2">
                    <a:lumMod val="75000"/>
                  </a:schemeClr>
                </a:solidFill>
                <a:latin typeface="Berlin Sans FB Demi" panose="020E0802020502020306" pitchFamily="34" charset="0"/>
              </a:rPr>
              <a:t>Autores:</a:t>
            </a:r>
            <a:endParaRPr lang="pt-BR" sz="4800" dirty="0">
              <a:solidFill>
                <a:schemeClr val="accent2">
                  <a:lumMod val="75000"/>
                </a:schemeClr>
              </a:solidFill>
              <a:latin typeface="Berlin Sans FB Demi" panose="020E0802020502020306" pitchFamily="34" charset="0"/>
            </a:endParaRPr>
          </a:p>
        </p:txBody>
      </p:sp>
      <p:graphicFrame>
        <p:nvGraphicFramePr>
          <p:cNvPr id="14" name="Diagrama 13"/>
          <p:cNvGraphicFramePr/>
          <p:nvPr>
            <p:extLst>
              <p:ext uri="{D42A27DB-BD31-4B8C-83A1-F6EECF244321}">
                <p14:modId xmlns:p14="http://schemas.microsoft.com/office/powerpoint/2010/main" val="2463851473"/>
              </p:ext>
            </p:extLst>
          </p:nvPr>
        </p:nvGraphicFramePr>
        <p:xfrm>
          <a:off x="-300446" y="1549454"/>
          <a:ext cx="12305212" cy="4918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m 11"/>
          <p:cNvPicPr>
            <a:picLocks noChangeAspect="1"/>
          </p:cNvPicPr>
          <p:nvPr/>
        </p:nvPicPr>
        <p:blipFill rotWithShape="1">
          <a:blip r:embed="rId7"/>
          <a:srcRect l="4874" t="25135" r="85712" b="56621"/>
          <a:stretch/>
        </p:blipFill>
        <p:spPr>
          <a:xfrm>
            <a:off x="1325881" y="1409422"/>
            <a:ext cx="1489166" cy="1622524"/>
          </a:xfrm>
          <a:prstGeom prst="ellipse">
            <a:avLst/>
          </a:prstGeom>
        </p:spPr>
      </p:pic>
      <p:pic>
        <p:nvPicPr>
          <p:cNvPr id="15" name="Imagem 14"/>
          <p:cNvPicPr>
            <a:picLocks noChangeAspect="1"/>
          </p:cNvPicPr>
          <p:nvPr/>
        </p:nvPicPr>
        <p:blipFill rotWithShape="1">
          <a:blip r:embed="rId8"/>
          <a:srcRect l="68362" t="16997" r="10720" b="54571"/>
          <a:stretch/>
        </p:blipFill>
        <p:spPr>
          <a:xfrm>
            <a:off x="1325882" y="3307976"/>
            <a:ext cx="1489166" cy="1381590"/>
          </a:xfrm>
          <a:prstGeom prst="ellipse">
            <a:avLst/>
          </a:prstGeom>
        </p:spPr>
      </p:pic>
      <p:pic>
        <p:nvPicPr>
          <p:cNvPr id="16" name="Imagem 15"/>
          <p:cNvPicPr>
            <a:picLocks noChangeAspect="1"/>
          </p:cNvPicPr>
          <p:nvPr/>
        </p:nvPicPr>
        <p:blipFill rotWithShape="1">
          <a:blip r:embed="rId9"/>
          <a:srcRect l="4854" t="25089" r="85106" b="57054"/>
          <a:stretch/>
        </p:blipFill>
        <p:spPr>
          <a:xfrm>
            <a:off x="1417321" y="5109882"/>
            <a:ext cx="1414274" cy="1358356"/>
          </a:xfrm>
          <a:prstGeom prst="ellipse">
            <a:avLst/>
          </a:prstGeom>
        </p:spPr>
      </p:pic>
      <p:pic>
        <p:nvPicPr>
          <p:cNvPr id="17" name="Imagem 16"/>
          <p:cNvPicPr>
            <a:picLocks noChangeAspect="1"/>
          </p:cNvPicPr>
          <p:nvPr/>
        </p:nvPicPr>
        <p:blipFill rotWithShape="1">
          <a:blip r:embed="rId10"/>
          <a:srcRect l="2727" t="41505" r="80833" b="11652"/>
          <a:stretch/>
        </p:blipFill>
        <p:spPr>
          <a:xfrm>
            <a:off x="10686954" y="353828"/>
            <a:ext cx="1317812" cy="2111188"/>
          </a:xfrm>
          <a:prstGeom prst="rect">
            <a:avLst/>
          </a:prstGeom>
        </p:spPr>
      </p:pic>
    </p:spTree>
    <p:extLst>
      <p:ext uri="{BB962C8B-B14F-4D97-AF65-F5344CB8AC3E}">
        <p14:creationId xmlns:p14="http://schemas.microsoft.com/office/powerpoint/2010/main" val="110374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rotWithShape="1">
          <a:blip r:embed="rId2"/>
          <a:srcRect l="33567" t="13970" r="35117" b="9926"/>
          <a:stretch/>
        </p:blipFill>
        <p:spPr>
          <a:xfrm>
            <a:off x="645459" y="497541"/>
            <a:ext cx="4074459" cy="5567083"/>
          </a:xfrm>
          <a:prstGeom prst="rect">
            <a:avLst/>
          </a:prstGeom>
        </p:spPr>
      </p:pic>
      <p:sp>
        <p:nvSpPr>
          <p:cNvPr id="13" name="Retângulo 12"/>
          <p:cNvSpPr/>
          <p:nvPr/>
        </p:nvSpPr>
        <p:spPr>
          <a:xfrm>
            <a:off x="5123329" y="0"/>
            <a:ext cx="70686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p:nvSpPr>
        <p:spPr>
          <a:xfrm>
            <a:off x="5609664" y="174375"/>
            <a:ext cx="6096000" cy="646331"/>
          </a:xfrm>
          <a:prstGeom prst="rect">
            <a:avLst/>
          </a:prstGeom>
        </p:spPr>
        <p:txBody>
          <a:bodyPr>
            <a:spAutoFit/>
          </a:bodyPr>
          <a:lstStyle/>
          <a:p>
            <a:pPr algn="ctr"/>
            <a:r>
              <a:rPr lang="en-US" b="1" dirty="0" err="1">
                <a:solidFill>
                  <a:schemeClr val="bg1"/>
                </a:solidFill>
              </a:rPr>
              <a:t>S</a:t>
            </a:r>
            <a:r>
              <a:rPr lang="en-US" b="1" dirty="0" err="1" smtClean="0">
                <a:solidFill>
                  <a:schemeClr val="bg1"/>
                </a:solidFill>
              </a:rPr>
              <a:t>ervitized</a:t>
            </a:r>
            <a:r>
              <a:rPr lang="en-US" b="1" dirty="0" smtClean="0">
                <a:solidFill>
                  <a:schemeClr val="bg1"/>
                </a:solidFill>
              </a:rPr>
              <a:t> transformation </a:t>
            </a:r>
            <a:r>
              <a:rPr lang="en-US" b="1" dirty="0">
                <a:solidFill>
                  <a:schemeClr val="bg1"/>
                </a:solidFill>
              </a:rPr>
              <a:t>of the traditional purchase of a photocopier.</a:t>
            </a:r>
            <a:endParaRPr lang="pt-BR" b="1" dirty="0">
              <a:solidFill>
                <a:schemeClr val="bg1"/>
              </a:solidFill>
            </a:endParaRPr>
          </a:p>
        </p:txBody>
      </p:sp>
      <p:sp>
        <p:nvSpPr>
          <p:cNvPr id="15" name="Retângulo 14"/>
          <p:cNvSpPr/>
          <p:nvPr/>
        </p:nvSpPr>
        <p:spPr>
          <a:xfrm>
            <a:off x="5609664" y="1170818"/>
            <a:ext cx="6096000" cy="1200329"/>
          </a:xfrm>
          <a:prstGeom prst="rect">
            <a:avLst/>
          </a:prstGeom>
        </p:spPr>
        <p:txBody>
          <a:bodyPr>
            <a:spAutoFit/>
          </a:bodyPr>
          <a:lstStyle/>
          <a:p>
            <a:pPr marL="285750" indent="-285750">
              <a:buFont typeface="Arial" panose="020B0604020202020204" pitchFamily="34" charset="0"/>
              <a:buChar char="•"/>
            </a:pPr>
            <a:r>
              <a:rPr lang="en-US" dirty="0" smtClean="0"/>
              <a:t>Customer pays </a:t>
            </a:r>
            <a:r>
              <a:rPr lang="en-US" dirty="0" smtClean="0">
                <a:sym typeface="Wingdings" panose="05000000000000000000" pitchFamily="2" charset="2"/>
              </a:rPr>
              <a:t></a:t>
            </a:r>
            <a:r>
              <a:rPr lang="en-US" dirty="0" smtClean="0"/>
              <a:t> </a:t>
            </a:r>
            <a:r>
              <a:rPr lang="en-US" dirty="0"/>
              <a:t>becomes the owner of </a:t>
            </a:r>
            <a:r>
              <a:rPr lang="en-US" dirty="0" smtClean="0"/>
              <a:t>the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Responsible </a:t>
            </a:r>
            <a:r>
              <a:rPr lang="en-US" dirty="0"/>
              <a:t>for its usage, maintenance, and replenishment of consumable parts. </a:t>
            </a:r>
            <a:endParaRPr lang="pt-BR" dirty="0"/>
          </a:p>
        </p:txBody>
      </p:sp>
      <p:sp>
        <p:nvSpPr>
          <p:cNvPr id="16" name="Retângulo 15"/>
          <p:cNvSpPr/>
          <p:nvPr/>
        </p:nvSpPr>
        <p:spPr>
          <a:xfrm>
            <a:off x="5609664" y="4208545"/>
            <a:ext cx="6096000" cy="2031325"/>
          </a:xfrm>
          <a:prstGeom prst="rect">
            <a:avLst/>
          </a:prstGeom>
        </p:spPr>
        <p:txBody>
          <a:bodyPr>
            <a:spAutoFit/>
          </a:bodyPr>
          <a:lstStyle/>
          <a:p>
            <a:pPr marL="285750" indent="-285750">
              <a:buFont typeface="Arial" panose="020B0604020202020204" pitchFamily="34" charset="0"/>
              <a:buChar char="•"/>
            </a:pPr>
            <a:r>
              <a:rPr lang="en-US" dirty="0"/>
              <a:t>T</a:t>
            </a:r>
            <a:r>
              <a:rPr lang="en-US" dirty="0" smtClean="0"/>
              <a:t>ransition </a:t>
            </a:r>
            <a:r>
              <a:rPr lang="en-US" dirty="0"/>
              <a:t>to PSS </a:t>
            </a:r>
            <a:r>
              <a:rPr lang="en-US" dirty="0" smtClean="0">
                <a:sym typeface="Wingdings" panose="05000000000000000000" pitchFamily="2" charset="2"/>
              </a:rPr>
              <a:t> </a:t>
            </a:r>
            <a:r>
              <a:rPr lang="en-US" dirty="0" smtClean="0"/>
              <a:t>there </a:t>
            </a:r>
            <a:r>
              <a:rPr lang="en-US" dirty="0"/>
              <a:t>is no transfer of ownership. </a:t>
            </a:r>
            <a:endParaRPr lang="en-US" dirty="0" smtClean="0"/>
          </a:p>
          <a:p>
            <a:pPr marL="285750" indent="-285750">
              <a:buFont typeface="Arial" panose="020B0604020202020204" pitchFamily="34" charset="0"/>
              <a:buChar char="•"/>
            </a:pPr>
            <a:r>
              <a:rPr lang="en-US" dirty="0" smtClean="0"/>
              <a:t>“</a:t>
            </a:r>
            <a:r>
              <a:rPr lang="en-US" dirty="0"/>
              <a:t>document management solution”, </a:t>
            </a:r>
            <a:endParaRPr lang="en-US" dirty="0" smtClean="0"/>
          </a:p>
          <a:p>
            <a:pPr marL="285750" indent="-285750">
              <a:buFont typeface="Arial" panose="020B0604020202020204" pitchFamily="34" charset="0"/>
              <a:buChar char="•"/>
            </a:pPr>
            <a:r>
              <a:rPr lang="en-US" dirty="0" smtClean="0"/>
              <a:t>provider </a:t>
            </a:r>
            <a:r>
              <a:rPr lang="en-US" dirty="0"/>
              <a:t>in charge for managing the equipment and related consumables and responsible for monitoring performance and providing services for maintaining the operating conditions. </a:t>
            </a:r>
            <a:endParaRPr lang="pt-BR" dirty="0"/>
          </a:p>
        </p:txBody>
      </p:sp>
    </p:spTree>
    <p:extLst>
      <p:ext uri="{BB962C8B-B14F-4D97-AF65-F5344CB8AC3E}">
        <p14:creationId xmlns:p14="http://schemas.microsoft.com/office/powerpoint/2010/main" val="3774366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5123329" y="0"/>
            <a:ext cx="70686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p:nvSpPr>
        <p:spPr>
          <a:xfrm>
            <a:off x="5609664" y="174375"/>
            <a:ext cx="6096000" cy="369332"/>
          </a:xfrm>
          <a:prstGeom prst="rect">
            <a:avLst/>
          </a:prstGeom>
        </p:spPr>
        <p:txBody>
          <a:bodyPr>
            <a:spAutoFit/>
          </a:bodyPr>
          <a:lstStyle/>
          <a:p>
            <a:pPr algn="ctr"/>
            <a:r>
              <a:rPr lang="en-US" b="1" dirty="0" smtClean="0">
                <a:solidFill>
                  <a:schemeClr val="bg1"/>
                </a:solidFill>
              </a:rPr>
              <a:t>Product-service ratio</a:t>
            </a:r>
            <a:endParaRPr lang="pt-BR" b="1" dirty="0">
              <a:solidFill>
                <a:schemeClr val="bg1"/>
              </a:solidFill>
            </a:endParaRPr>
          </a:p>
        </p:txBody>
      </p:sp>
      <p:pic>
        <p:nvPicPr>
          <p:cNvPr id="2" name="Imagem 1"/>
          <p:cNvPicPr>
            <a:picLocks noChangeAspect="1"/>
          </p:cNvPicPr>
          <p:nvPr/>
        </p:nvPicPr>
        <p:blipFill rotWithShape="1">
          <a:blip r:embed="rId2"/>
          <a:srcRect l="33016" t="31066" r="33292" b="13603"/>
          <a:stretch/>
        </p:blipFill>
        <p:spPr>
          <a:xfrm>
            <a:off x="161365" y="1257299"/>
            <a:ext cx="4961963" cy="4565277"/>
          </a:xfrm>
          <a:prstGeom prst="rect">
            <a:avLst/>
          </a:prstGeom>
        </p:spPr>
      </p:pic>
      <p:sp>
        <p:nvSpPr>
          <p:cNvPr id="3" name="Retângulo 2"/>
          <p:cNvSpPr/>
          <p:nvPr/>
        </p:nvSpPr>
        <p:spPr>
          <a:xfrm>
            <a:off x="5479035" y="985020"/>
            <a:ext cx="6096000" cy="1477328"/>
          </a:xfrm>
          <a:prstGeom prst="rect">
            <a:avLst/>
          </a:prstGeom>
        </p:spPr>
        <p:txBody>
          <a:bodyPr>
            <a:spAutoFit/>
          </a:bodyPr>
          <a:lstStyle/>
          <a:p>
            <a:pPr marL="285750" indent="-285750">
              <a:buFont typeface="Arial" panose="020B0604020202020204" pitchFamily="34" charset="0"/>
              <a:buChar char="•"/>
            </a:pPr>
            <a:r>
              <a:rPr lang="en-US" dirty="0" smtClean="0"/>
              <a:t>for </a:t>
            </a:r>
            <a:r>
              <a:rPr lang="en-US" dirty="0"/>
              <a:t>a given level of customer’s satisfaction, there are various possible combinations of product and service components and this can be defined as the product–service ratio, a key characteristic for a PSS.</a:t>
            </a:r>
            <a:endParaRPr lang="pt-BR" dirty="0"/>
          </a:p>
        </p:txBody>
      </p:sp>
      <p:sp>
        <p:nvSpPr>
          <p:cNvPr id="4" name="Retângulo 3"/>
          <p:cNvSpPr/>
          <p:nvPr/>
        </p:nvSpPr>
        <p:spPr>
          <a:xfrm>
            <a:off x="5609665" y="3569769"/>
            <a:ext cx="6095999" cy="2308324"/>
          </a:xfrm>
          <a:prstGeom prst="rect">
            <a:avLst/>
          </a:prstGeom>
        </p:spPr>
        <p:txBody>
          <a:bodyPr wrap="square">
            <a:spAutoFit/>
          </a:bodyPr>
          <a:lstStyle/>
          <a:p>
            <a:pPr marL="285750" indent="-285750">
              <a:buFont typeface="Arial" panose="020B0604020202020204" pitchFamily="34" charset="0"/>
              <a:buChar char="•"/>
            </a:pPr>
            <a:r>
              <a:rPr lang="en-US" dirty="0" smtClean="0"/>
              <a:t>single </a:t>
            </a:r>
            <a:r>
              <a:rPr lang="en-US" dirty="0"/>
              <a:t>moment in the possible evolution over time of a </a:t>
            </a:r>
            <a:r>
              <a:rPr lang="en-US" dirty="0" err="1"/>
              <a:t>servitized</a:t>
            </a:r>
            <a:r>
              <a:rPr lang="en-US" dirty="0"/>
              <a:t> </a:t>
            </a:r>
            <a:r>
              <a:rPr lang="en-US" dirty="0" smtClean="0"/>
              <a:t>offering.</a:t>
            </a:r>
          </a:p>
          <a:p>
            <a:pPr marL="285750" indent="-285750">
              <a:buFont typeface="Arial" panose="020B0604020202020204" pitchFamily="34" charset="0"/>
              <a:buChar char="•"/>
            </a:pPr>
            <a:r>
              <a:rPr lang="en-US" dirty="0" smtClean="0"/>
              <a:t>evolution </a:t>
            </a:r>
            <a:r>
              <a:rPr lang="en-US" dirty="0"/>
              <a:t>of product–service ratio over time, which might also bring variations in the level of customer’s </a:t>
            </a:r>
            <a:r>
              <a:rPr lang="en-US" dirty="0" smtClean="0"/>
              <a:t>satisfaction</a:t>
            </a:r>
            <a:r>
              <a:rPr lang="en-US" dirty="0"/>
              <a:t>.</a:t>
            </a:r>
            <a:r>
              <a:rPr lang="en-US" dirty="0" smtClean="0"/>
              <a:t> </a:t>
            </a:r>
          </a:p>
          <a:p>
            <a:pPr marL="285750" indent="-285750">
              <a:buFont typeface="Arial" panose="020B0604020202020204" pitchFamily="34" charset="0"/>
              <a:buChar char="•"/>
            </a:pPr>
            <a:r>
              <a:rPr lang="en-US" dirty="0" smtClean="0"/>
              <a:t>The </a:t>
            </a:r>
            <a:r>
              <a:rPr lang="en-US" dirty="0"/>
              <a:t>same function (need) can be fulfilled (satisfied) even by different combinations of products and services</a:t>
            </a:r>
            <a:r>
              <a:rPr lang="en-US" dirty="0" smtClean="0"/>
              <a:t>:</a:t>
            </a:r>
            <a:endParaRPr lang="pt-BR" dirty="0"/>
          </a:p>
        </p:txBody>
      </p:sp>
    </p:spTree>
    <p:extLst>
      <p:ext uri="{BB962C8B-B14F-4D97-AF65-F5344CB8AC3E}">
        <p14:creationId xmlns:p14="http://schemas.microsoft.com/office/powerpoint/2010/main" val="2984092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p:cNvSpPr/>
          <p:nvPr/>
        </p:nvSpPr>
        <p:spPr>
          <a:xfrm>
            <a:off x="5123329" y="0"/>
            <a:ext cx="70686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p:nvSpPr>
        <p:spPr>
          <a:xfrm>
            <a:off x="5609664" y="174375"/>
            <a:ext cx="6096000" cy="369332"/>
          </a:xfrm>
          <a:prstGeom prst="rect">
            <a:avLst/>
          </a:prstGeom>
        </p:spPr>
        <p:txBody>
          <a:bodyPr>
            <a:spAutoFit/>
          </a:bodyPr>
          <a:lstStyle/>
          <a:p>
            <a:pPr algn="ctr"/>
            <a:r>
              <a:rPr lang="en-US" b="1" dirty="0">
                <a:solidFill>
                  <a:schemeClr val="bg1"/>
                </a:solidFill>
              </a:rPr>
              <a:t>Evolution towards the product–service continuum</a:t>
            </a:r>
            <a:endParaRPr lang="pt-BR" b="1" dirty="0">
              <a:solidFill>
                <a:schemeClr val="bg1"/>
              </a:solidFill>
            </a:endParaRPr>
          </a:p>
        </p:txBody>
      </p:sp>
      <p:pic>
        <p:nvPicPr>
          <p:cNvPr id="5" name="Imagem 4"/>
          <p:cNvPicPr>
            <a:picLocks noChangeAspect="1"/>
          </p:cNvPicPr>
          <p:nvPr/>
        </p:nvPicPr>
        <p:blipFill rotWithShape="1">
          <a:blip r:embed="rId2"/>
          <a:srcRect l="30432" t="17831" r="33499" b="15993"/>
          <a:stretch/>
        </p:blipFill>
        <p:spPr>
          <a:xfrm>
            <a:off x="0" y="497540"/>
            <a:ext cx="5123328" cy="5539753"/>
          </a:xfrm>
          <a:prstGeom prst="rect">
            <a:avLst/>
          </a:prstGeom>
        </p:spPr>
      </p:pic>
      <p:sp>
        <p:nvSpPr>
          <p:cNvPr id="6" name="Retângulo 5"/>
          <p:cNvSpPr/>
          <p:nvPr/>
        </p:nvSpPr>
        <p:spPr>
          <a:xfrm>
            <a:off x="5490754" y="1098850"/>
            <a:ext cx="6096000" cy="4801314"/>
          </a:xfrm>
          <a:prstGeom prst="rect">
            <a:avLst/>
          </a:prstGeom>
        </p:spPr>
        <p:txBody>
          <a:bodyPr>
            <a:spAutoFit/>
          </a:bodyPr>
          <a:lstStyle/>
          <a:p>
            <a:pPr marL="285750" indent="-285750">
              <a:buFont typeface="Arial" panose="020B0604020202020204" pitchFamily="34" charset="0"/>
              <a:buChar char="•"/>
            </a:pPr>
            <a:r>
              <a:rPr lang="en-US" dirty="0"/>
              <a:t>C</a:t>
            </a:r>
            <a:r>
              <a:rPr lang="en-US" dirty="0" smtClean="0"/>
              <a:t>ompanies</a:t>
            </a:r>
            <a:r>
              <a:rPr lang="en-US" dirty="0"/>
              <a:t>’ evolution along the product–service continuum </a:t>
            </a:r>
            <a:r>
              <a:rPr lang="en-US" dirty="0" smtClean="0"/>
              <a:t>where </a:t>
            </a:r>
            <a:r>
              <a:rPr lang="en-US" dirty="0"/>
              <a:t>the ideal evolution of a company towards different degrees of </a:t>
            </a:r>
            <a:r>
              <a:rPr lang="en-US" dirty="0" err="1"/>
              <a:t>servitization</a:t>
            </a:r>
            <a:r>
              <a:rPr lang="en-US" dirty="0"/>
              <a:t> represented by the three classic PSS categories. </a:t>
            </a:r>
            <a:endParaRPr lang="en-US" dirty="0" smtClean="0"/>
          </a:p>
          <a:p>
            <a:endParaRPr lang="en-US" dirty="0" smtClean="0"/>
          </a:p>
          <a:p>
            <a:pPr marL="285750" indent="-285750">
              <a:buFont typeface="Arial" panose="020B0604020202020204" pitchFamily="34" charset="0"/>
              <a:buChar char="•"/>
            </a:pPr>
            <a:r>
              <a:rPr lang="en-US" dirty="0" smtClean="0"/>
              <a:t>The </a:t>
            </a:r>
            <a:r>
              <a:rPr lang="en-US" dirty="0"/>
              <a:t>model takes into account eight </a:t>
            </a:r>
            <a:r>
              <a:rPr lang="en-US" dirty="0" smtClean="0"/>
              <a:t>characteristics: tangibility</a:t>
            </a:r>
            <a:r>
              <a:rPr lang="en-US" dirty="0"/>
              <a:t>, product complexity, product ownership, type of user, innovativeness, product durability, customer involvement and production process. </a:t>
            </a:r>
            <a:endParaRPr lang="en-US" dirty="0" smtClean="0"/>
          </a:p>
          <a:p>
            <a:endParaRPr lang="en-US" dirty="0" smtClean="0"/>
          </a:p>
          <a:p>
            <a:pPr marL="285750" indent="-285750">
              <a:buFont typeface="Arial" panose="020B0604020202020204" pitchFamily="34" charset="0"/>
              <a:buChar char="•"/>
            </a:pPr>
            <a:r>
              <a:rPr lang="en-US" dirty="0" smtClean="0"/>
              <a:t>For </a:t>
            </a:r>
            <a:r>
              <a:rPr lang="en-US" dirty="0"/>
              <a:t>each of the five positions (from A to E) identified in the framework, examples with the spider diagram are provided; the bigger is the degree of </a:t>
            </a:r>
            <a:r>
              <a:rPr lang="en-US" dirty="0" err="1"/>
              <a:t>servitization</a:t>
            </a:r>
            <a:r>
              <a:rPr lang="en-US" dirty="0"/>
              <a:t>, the smaller is the area inside the graph. </a:t>
            </a:r>
            <a:endParaRPr lang="pt-BR" dirty="0"/>
          </a:p>
        </p:txBody>
      </p:sp>
    </p:spTree>
    <p:extLst>
      <p:ext uri="{BB962C8B-B14F-4D97-AF65-F5344CB8AC3E}">
        <p14:creationId xmlns:p14="http://schemas.microsoft.com/office/powerpoint/2010/main" val="3684483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5609664" y="174375"/>
            <a:ext cx="6096000" cy="369332"/>
          </a:xfrm>
          <a:prstGeom prst="rect">
            <a:avLst/>
          </a:prstGeom>
        </p:spPr>
        <p:txBody>
          <a:bodyPr>
            <a:spAutoFit/>
          </a:bodyPr>
          <a:lstStyle/>
          <a:p>
            <a:pPr algn="ctr"/>
            <a:r>
              <a:rPr lang="en-US" b="1" dirty="0">
                <a:solidFill>
                  <a:schemeClr val="bg1"/>
                </a:solidFill>
              </a:rPr>
              <a:t>Evolution towards the product–service continuum</a:t>
            </a:r>
            <a:endParaRPr lang="pt-BR" b="1" dirty="0">
              <a:solidFill>
                <a:schemeClr val="bg1"/>
              </a:solidFill>
            </a:endParaRPr>
          </a:p>
        </p:txBody>
      </p:sp>
      <p:sp>
        <p:nvSpPr>
          <p:cNvPr id="2" name="Retângulo 1"/>
          <p:cNvSpPr/>
          <p:nvPr/>
        </p:nvSpPr>
        <p:spPr>
          <a:xfrm>
            <a:off x="839208" y="801579"/>
            <a:ext cx="6397905" cy="830997"/>
          </a:xfrm>
          <a:prstGeom prst="rect">
            <a:avLst/>
          </a:prstGeom>
          <a:noFill/>
        </p:spPr>
        <p:txBody>
          <a:bodyPr wrap="square" rtlCol="0">
            <a:spAutoFit/>
          </a:bodyPr>
          <a:lstStyle/>
          <a:p>
            <a:r>
              <a:rPr lang="pt-BR" sz="4800" dirty="0" smtClean="0">
                <a:solidFill>
                  <a:schemeClr val="accent2">
                    <a:lumMod val="75000"/>
                  </a:schemeClr>
                </a:solidFill>
                <a:latin typeface="Berlin Sans FB Demi" panose="020E0802020502020306" pitchFamily="34" charset="0"/>
              </a:rPr>
              <a:t>Drivers </a:t>
            </a:r>
            <a:r>
              <a:rPr lang="pt-BR" sz="4800" dirty="0" err="1" smtClean="0">
                <a:solidFill>
                  <a:schemeClr val="accent2">
                    <a:lumMod val="75000"/>
                  </a:schemeClr>
                </a:solidFill>
                <a:latin typeface="Berlin Sans FB Demi" panose="020E0802020502020306" pitchFamily="34" charset="0"/>
              </a:rPr>
              <a:t>of</a:t>
            </a:r>
            <a:r>
              <a:rPr lang="pt-BR" sz="4800" dirty="0" smtClean="0">
                <a:solidFill>
                  <a:schemeClr val="accent2">
                    <a:lumMod val="75000"/>
                  </a:schemeClr>
                </a:solidFill>
                <a:latin typeface="Berlin Sans FB Demi" panose="020E0802020502020306" pitchFamily="34" charset="0"/>
              </a:rPr>
              <a:t> </a:t>
            </a:r>
            <a:r>
              <a:rPr lang="pt-BR" sz="4800" dirty="0" err="1" smtClean="0">
                <a:solidFill>
                  <a:schemeClr val="accent2">
                    <a:lumMod val="75000"/>
                  </a:schemeClr>
                </a:solidFill>
                <a:latin typeface="Berlin Sans FB Demi" panose="020E0802020502020306" pitchFamily="34" charset="0"/>
              </a:rPr>
              <a:t>Servitization</a:t>
            </a:r>
            <a:endParaRPr lang="pt-BR" sz="4800" dirty="0">
              <a:solidFill>
                <a:schemeClr val="accent2">
                  <a:lumMod val="75000"/>
                </a:schemeClr>
              </a:solidFill>
              <a:latin typeface="Berlin Sans FB Demi" panose="020E0802020502020306" pitchFamily="34" charset="0"/>
            </a:endParaRPr>
          </a:p>
        </p:txBody>
      </p:sp>
      <p:sp>
        <p:nvSpPr>
          <p:cNvPr id="3" name="Retângulo 2"/>
          <p:cNvSpPr/>
          <p:nvPr/>
        </p:nvSpPr>
        <p:spPr>
          <a:xfrm>
            <a:off x="553169" y="2405302"/>
            <a:ext cx="11152495" cy="3693319"/>
          </a:xfrm>
          <a:prstGeom prst="rect">
            <a:avLst/>
          </a:prstGeom>
        </p:spPr>
        <p:txBody>
          <a:bodyPr wrap="square">
            <a:spAutoFit/>
          </a:bodyPr>
          <a:lstStyle/>
          <a:p>
            <a:pPr marL="285750" indent="-285750">
              <a:buFont typeface="Arial" panose="020B0604020202020204" pitchFamily="34" charset="0"/>
              <a:buChar char="•"/>
            </a:pPr>
            <a:r>
              <a:rPr lang="en-US" dirty="0"/>
              <a:t>Building strong and durable relationships with customers; </a:t>
            </a:r>
            <a:endParaRPr lang="en-US" dirty="0" smtClean="0"/>
          </a:p>
          <a:p>
            <a:pPr marL="285750" indent="-285750">
              <a:buFont typeface="Arial" panose="020B0604020202020204" pitchFamily="34" charset="0"/>
              <a:buChar char="•"/>
            </a:pPr>
            <a:r>
              <a:rPr lang="en-US" dirty="0" smtClean="0"/>
              <a:t>Cooperating </a:t>
            </a:r>
            <a:r>
              <a:rPr lang="en-US" dirty="0"/>
              <a:t>with authorities to achieve advances in legislation and foster adoption of environmental-friendly solutions; </a:t>
            </a:r>
            <a:endParaRPr lang="en-US" dirty="0" smtClean="0"/>
          </a:p>
          <a:p>
            <a:pPr marL="285750" indent="-285750">
              <a:buFont typeface="Arial" panose="020B0604020202020204" pitchFamily="34" charset="0"/>
              <a:buChar char="•"/>
            </a:pPr>
            <a:r>
              <a:rPr lang="en-US" dirty="0" smtClean="0"/>
              <a:t>Reducing </a:t>
            </a:r>
            <a:r>
              <a:rPr lang="en-US" dirty="0"/>
              <a:t>environmental costs, first of all linked to waste production; </a:t>
            </a:r>
            <a:endParaRPr lang="en-US" dirty="0" smtClean="0"/>
          </a:p>
          <a:p>
            <a:pPr marL="285750" indent="-285750">
              <a:buFont typeface="Arial" panose="020B0604020202020204" pitchFamily="34" charset="0"/>
              <a:buChar char="•"/>
            </a:pPr>
            <a:r>
              <a:rPr lang="en-US" dirty="0" smtClean="0"/>
              <a:t>Extending </a:t>
            </a:r>
            <a:r>
              <a:rPr lang="en-US" dirty="0"/>
              <a:t>existing offerings; </a:t>
            </a:r>
            <a:endParaRPr lang="en-US" dirty="0" smtClean="0"/>
          </a:p>
          <a:p>
            <a:pPr marL="285750" indent="-285750">
              <a:buFont typeface="Arial" panose="020B0604020202020204" pitchFamily="34" charset="0"/>
              <a:buChar char="•"/>
            </a:pPr>
            <a:r>
              <a:rPr lang="en-US" dirty="0" smtClean="0"/>
              <a:t>Better </a:t>
            </a:r>
            <a:r>
              <a:rPr lang="en-US" dirty="0"/>
              <a:t>utilization of companies’ assets; </a:t>
            </a:r>
            <a:endParaRPr lang="en-US" dirty="0" smtClean="0"/>
          </a:p>
          <a:p>
            <a:pPr marL="285750" indent="-285750">
              <a:buFont typeface="Arial" panose="020B0604020202020204" pitchFamily="34" charset="0"/>
              <a:buChar char="•"/>
            </a:pPr>
            <a:r>
              <a:rPr lang="en-US" dirty="0" smtClean="0"/>
              <a:t>Searching </a:t>
            </a:r>
            <a:r>
              <a:rPr lang="en-US" dirty="0"/>
              <a:t>for a Unique Selling Proposition (USP); </a:t>
            </a:r>
            <a:endParaRPr lang="en-US" dirty="0" smtClean="0"/>
          </a:p>
          <a:p>
            <a:pPr marL="285750" indent="-285750">
              <a:buFont typeface="Arial" panose="020B0604020202020204" pitchFamily="34" charset="0"/>
              <a:buChar char="•"/>
            </a:pPr>
            <a:r>
              <a:rPr lang="en-US" dirty="0" smtClean="0"/>
              <a:t>Protecting </a:t>
            </a:r>
            <a:r>
              <a:rPr lang="en-US" dirty="0"/>
              <a:t>market share; </a:t>
            </a:r>
            <a:endParaRPr lang="en-US" dirty="0" smtClean="0"/>
          </a:p>
          <a:p>
            <a:pPr marL="285750" indent="-285750">
              <a:buFont typeface="Arial" panose="020B0604020202020204" pitchFamily="34" charset="0"/>
              <a:buChar char="•"/>
            </a:pPr>
            <a:r>
              <a:rPr lang="en-US" dirty="0" smtClean="0"/>
              <a:t>Discouraging </a:t>
            </a:r>
            <a:r>
              <a:rPr lang="en-US" dirty="0"/>
              <a:t>newcomers in potential markets</a:t>
            </a:r>
            <a:r>
              <a:rPr lang="en-US" dirty="0" smtClean="0"/>
              <a:t>;</a:t>
            </a:r>
          </a:p>
          <a:p>
            <a:pPr marL="285750" indent="-285750">
              <a:buFont typeface="Arial" panose="020B0604020202020204" pitchFamily="34" charset="0"/>
              <a:buChar char="•"/>
            </a:pPr>
            <a:r>
              <a:rPr lang="en-US" dirty="0" smtClean="0"/>
              <a:t>Flexibility </a:t>
            </a:r>
            <a:r>
              <a:rPr lang="en-US" dirty="0"/>
              <a:t>in use and/or in rent; </a:t>
            </a:r>
            <a:endParaRPr lang="en-US" dirty="0" smtClean="0"/>
          </a:p>
          <a:p>
            <a:pPr marL="285750" indent="-285750">
              <a:buFont typeface="Arial" panose="020B0604020202020204" pitchFamily="34" charset="0"/>
              <a:buChar char="•"/>
            </a:pPr>
            <a:r>
              <a:rPr lang="en-US" dirty="0" smtClean="0"/>
              <a:t>Engagement </a:t>
            </a:r>
            <a:r>
              <a:rPr lang="en-US" dirty="0"/>
              <a:t>of suppliers resulting in stronger and more durable relationships; • Availability of various models of offering; </a:t>
            </a:r>
            <a:endParaRPr lang="en-US" dirty="0" smtClean="0"/>
          </a:p>
          <a:p>
            <a:pPr marL="285750" indent="-285750">
              <a:buFont typeface="Arial" panose="020B0604020202020204" pitchFamily="34" charset="0"/>
              <a:buChar char="•"/>
            </a:pPr>
            <a:r>
              <a:rPr lang="en-US" dirty="0" smtClean="0"/>
              <a:t>Chances </a:t>
            </a:r>
            <a:r>
              <a:rPr lang="en-US" dirty="0"/>
              <a:t>offered by the adoption of remanufacturing/recycling/reusing approaches</a:t>
            </a:r>
            <a:endParaRPr lang="pt-BR" dirty="0"/>
          </a:p>
        </p:txBody>
      </p:sp>
    </p:spTree>
    <p:extLst>
      <p:ext uri="{BB962C8B-B14F-4D97-AF65-F5344CB8AC3E}">
        <p14:creationId xmlns:p14="http://schemas.microsoft.com/office/powerpoint/2010/main" val="395873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5609664" y="174375"/>
            <a:ext cx="6096000" cy="369332"/>
          </a:xfrm>
          <a:prstGeom prst="rect">
            <a:avLst/>
          </a:prstGeom>
        </p:spPr>
        <p:txBody>
          <a:bodyPr>
            <a:spAutoFit/>
          </a:bodyPr>
          <a:lstStyle/>
          <a:p>
            <a:pPr algn="ctr"/>
            <a:r>
              <a:rPr lang="en-US" b="1" dirty="0">
                <a:solidFill>
                  <a:schemeClr val="bg1"/>
                </a:solidFill>
              </a:rPr>
              <a:t>Evolution towards the product–service continuum</a:t>
            </a:r>
            <a:endParaRPr lang="pt-BR" b="1" dirty="0">
              <a:solidFill>
                <a:schemeClr val="bg1"/>
              </a:solidFill>
            </a:endParaRPr>
          </a:p>
        </p:txBody>
      </p:sp>
      <p:sp>
        <p:nvSpPr>
          <p:cNvPr id="2" name="Retângulo 1"/>
          <p:cNvSpPr/>
          <p:nvPr/>
        </p:nvSpPr>
        <p:spPr>
          <a:xfrm>
            <a:off x="839208" y="801579"/>
            <a:ext cx="10866456" cy="830997"/>
          </a:xfrm>
          <a:prstGeom prst="rect">
            <a:avLst/>
          </a:prstGeom>
          <a:noFill/>
        </p:spPr>
        <p:txBody>
          <a:bodyPr wrap="square" rtlCol="0">
            <a:spAutoFit/>
          </a:bodyPr>
          <a:lstStyle/>
          <a:p>
            <a:r>
              <a:rPr lang="en-US" sz="4800" dirty="0">
                <a:solidFill>
                  <a:schemeClr val="accent2">
                    <a:lumMod val="75000"/>
                  </a:schemeClr>
                </a:solidFill>
                <a:latin typeface="Berlin Sans FB Demi" panose="020E0802020502020306" pitchFamily="34" charset="0"/>
              </a:rPr>
              <a:t>Benefits and Barriers of </a:t>
            </a:r>
            <a:r>
              <a:rPr lang="en-US" sz="4800" dirty="0" err="1">
                <a:solidFill>
                  <a:schemeClr val="accent2">
                    <a:lumMod val="75000"/>
                  </a:schemeClr>
                </a:solidFill>
                <a:latin typeface="Berlin Sans FB Demi" panose="020E0802020502020306" pitchFamily="34" charset="0"/>
              </a:rPr>
              <a:t>Servitization</a:t>
            </a:r>
            <a:endParaRPr lang="pt-BR" sz="4800" dirty="0">
              <a:solidFill>
                <a:schemeClr val="accent2">
                  <a:lumMod val="75000"/>
                </a:schemeClr>
              </a:solidFill>
              <a:latin typeface="Berlin Sans FB Demi" panose="020E0802020502020306" pitchFamily="34" charset="0"/>
            </a:endParaRPr>
          </a:p>
        </p:txBody>
      </p:sp>
      <p:sp>
        <p:nvSpPr>
          <p:cNvPr id="3" name="Retângulo 2"/>
          <p:cNvSpPr/>
          <p:nvPr/>
        </p:nvSpPr>
        <p:spPr>
          <a:xfrm>
            <a:off x="291912" y="1890448"/>
            <a:ext cx="5730065" cy="2862322"/>
          </a:xfrm>
          <a:prstGeom prst="rect">
            <a:avLst/>
          </a:prstGeom>
        </p:spPr>
        <p:txBody>
          <a:bodyPr wrap="square">
            <a:spAutoFit/>
          </a:bodyPr>
          <a:lstStyle/>
          <a:p>
            <a:pPr algn="ctr"/>
            <a:r>
              <a:rPr lang="en-US" b="1" dirty="0"/>
              <a:t>For consumers: </a:t>
            </a:r>
          </a:p>
          <a:p>
            <a:pPr marL="285750" indent="-285750">
              <a:buFont typeface="Arial" panose="020B0604020202020204" pitchFamily="34" charset="0"/>
              <a:buChar char="•"/>
            </a:pPr>
            <a:r>
              <a:rPr lang="en-US" dirty="0" smtClean="0"/>
              <a:t>Higher </a:t>
            </a:r>
            <a:r>
              <a:rPr lang="en-US" dirty="0"/>
              <a:t>value delivered. </a:t>
            </a:r>
            <a:endParaRPr lang="en-US" dirty="0" smtClean="0"/>
          </a:p>
          <a:p>
            <a:pPr marL="285750" indent="-285750">
              <a:buFont typeface="Arial" panose="020B0604020202020204" pitchFamily="34" charset="0"/>
              <a:buChar char="•"/>
            </a:pPr>
            <a:r>
              <a:rPr lang="en-US" dirty="0" smtClean="0"/>
              <a:t>The </a:t>
            </a:r>
            <a:r>
              <a:rPr lang="en-US" dirty="0"/>
              <a:t>degree of service flexibility; </a:t>
            </a:r>
            <a:r>
              <a:rPr lang="en-US" dirty="0" smtClean="0"/>
              <a:t> </a:t>
            </a:r>
          </a:p>
          <a:p>
            <a:pPr marL="285750" indent="-285750">
              <a:buFont typeface="Arial" panose="020B0604020202020204" pitchFamily="34" charset="0"/>
              <a:buChar char="•"/>
            </a:pPr>
            <a:r>
              <a:rPr lang="en-US" dirty="0" smtClean="0"/>
              <a:t>The </a:t>
            </a:r>
            <a:r>
              <a:rPr lang="en-US" dirty="0"/>
              <a:t>degree of </a:t>
            </a:r>
            <a:r>
              <a:rPr lang="en-US" dirty="0" err="1"/>
              <a:t>personalisation</a:t>
            </a:r>
            <a:r>
              <a:rPr lang="en-US" dirty="0"/>
              <a:t> offered; </a:t>
            </a:r>
            <a:endParaRPr lang="en-US" dirty="0" smtClean="0"/>
          </a:p>
          <a:p>
            <a:pPr marL="285750" indent="-285750">
              <a:buFont typeface="Arial" panose="020B0604020202020204" pitchFamily="34" charset="0"/>
              <a:buChar char="•"/>
            </a:pPr>
            <a:r>
              <a:rPr lang="en-US" dirty="0" smtClean="0"/>
              <a:t>Higher </a:t>
            </a:r>
            <a:r>
              <a:rPr lang="en-US" dirty="0"/>
              <a:t>quality level; </a:t>
            </a:r>
            <a:endParaRPr lang="en-US" dirty="0" smtClean="0"/>
          </a:p>
          <a:p>
            <a:pPr marL="285750" indent="-285750">
              <a:buFont typeface="Arial" panose="020B0604020202020204" pitchFamily="34" charset="0"/>
              <a:buChar char="•"/>
            </a:pPr>
            <a:r>
              <a:rPr lang="en-US" dirty="0" smtClean="0"/>
              <a:t>Improved </a:t>
            </a:r>
            <a:r>
              <a:rPr lang="en-US" dirty="0"/>
              <a:t>satisfaction of needs; </a:t>
            </a:r>
            <a:endParaRPr lang="en-US" dirty="0" smtClean="0"/>
          </a:p>
          <a:p>
            <a:pPr marL="285750" indent="-285750">
              <a:buFont typeface="Arial" panose="020B0604020202020204" pitchFamily="34" charset="0"/>
              <a:buChar char="•"/>
            </a:pPr>
            <a:r>
              <a:rPr lang="en-US" dirty="0" smtClean="0"/>
              <a:t>Offering </a:t>
            </a:r>
            <a:r>
              <a:rPr lang="en-US" dirty="0"/>
              <a:t>of new functionalities, thanks to combinations products and services; </a:t>
            </a:r>
            <a:endParaRPr lang="en-US" dirty="0" smtClean="0"/>
          </a:p>
          <a:p>
            <a:pPr marL="285750" indent="-285750">
              <a:buFont typeface="Arial" panose="020B0604020202020204" pitchFamily="34" charset="0"/>
              <a:buChar char="•"/>
            </a:pPr>
            <a:r>
              <a:rPr lang="en-US" dirty="0" smtClean="0"/>
              <a:t>No </a:t>
            </a:r>
            <a:r>
              <a:rPr lang="en-US" dirty="0"/>
              <a:t>concerns linked to monitoring product status; </a:t>
            </a:r>
            <a:endParaRPr lang="en-US" dirty="0" smtClean="0"/>
          </a:p>
          <a:p>
            <a:pPr marL="285750" indent="-285750">
              <a:buFont typeface="Arial" panose="020B0604020202020204" pitchFamily="34" charset="0"/>
              <a:buChar char="•"/>
            </a:pPr>
            <a:r>
              <a:rPr lang="en-US" dirty="0" smtClean="0"/>
              <a:t>No </a:t>
            </a:r>
            <a:r>
              <a:rPr lang="en-US" dirty="0"/>
              <a:t>concerns for end-of-life disposal;</a:t>
            </a:r>
            <a:endParaRPr lang="pt-BR" dirty="0"/>
          </a:p>
        </p:txBody>
      </p:sp>
      <p:sp>
        <p:nvSpPr>
          <p:cNvPr id="4" name="Retângulo 3"/>
          <p:cNvSpPr/>
          <p:nvPr/>
        </p:nvSpPr>
        <p:spPr>
          <a:xfrm>
            <a:off x="5609664" y="3055930"/>
            <a:ext cx="6582336" cy="3693319"/>
          </a:xfrm>
          <a:prstGeom prst="rect">
            <a:avLst/>
          </a:prstGeom>
        </p:spPr>
        <p:txBody>
          <a:bodyPr wrap="square">
            <a:spAutoFit/>
          </a:bodyPr>
          <a:lstStyle/>
          <a:p>
            <a:pPr algn="ctr"/>
            <a:r>
              <a:rPr lang="en-US" b="1" dirty="0"/>
              <a:t>For companies: </a:t>
            </a:r>
            <a:r>
              <a:rPr lang="en-US" b="1" dirty="0" smtClean="0"/>
              <a:t> </a:t>
            </a:r>
          </a:p>
          <a:p>
            <a:pPr marL="285750" indent="-285750">
              <a:buFont typeface="Arial" panose="020B0604020202020204" pitchFamily="34" charset="0"/>
              <a:buChar char="•"/>
            </a:pPr>
            <a:r>
              <a:rPr lang="en-US" dirty="0" smtClean="0"/>
              <a:t>Creation </a:t>
            </a:r>
            <a:r>
              <a:rPr lang="en-US" dirty="0"/>
              <a:t>of new market opportunities</a:t>
            </a:r>
            <a:r>
              <a:rPr lang="en-US" dirty="0" smtClean="0"/>
              <a:t>;</a:t>
            </a:r>
          </a:p>
          <a:p>
            <a:pPr marL="285750" indent="-285750">
              <a:buFont typeface="Arial" panose="020B0604020202020204" pitchFamily="34" charset="0"/>
              <a:buChar char="•"/>
            </a:pPr>
            <a:r>
              <a:rPr lang="en-US" dirty="0" smtClean="0"/>
              <a:t>Disclosure </a:t>
            </a:r>
            <a:r>
              <a:rPr lang="en-US" dirty="0"/>
              <a:t>of new sources of competitive advantage; </a:t>
            </a:r>
            <a:r>
              <a:rPr lang="en-US" dirty="0" smtClean="0"/>
              <a:t>Availability </a:t>
            </a:r>
            <a:r>
              <a:rPr lang="en-US" dirty="0"/>
              <a:t>of detailed information on the usage of products and their </a:t>
            </a:r>
            <a:r>
              <a:rPr lang="en-US" dirty="0" smtClean="0"/>
              <a:t>performance;</a:t>
            </a:r>
          </a:p>
          <a:p>
            <a:pPr marL="285750" indent="-285750">
              <a:buFont typeface="Arial" panose="020B0604020202020204" pitchFamily="34" charset="0"/>
              <a:buChar char="•"/>
            </a:pPr>
            <a:r>
              <a:rPr lang="en-US" dirty="0" smtClean="0"/>
              <a:t>Higher </a:t>
            </a:r>
            <a:r>
              <a:rPr lang="en-US" dirty="0"/>
              <a:t>margins provided by service replacement of products; </a:t>
            </a:r>
          </a:p>
          <a:p>
            <a:pPr marL="285750" indent="-285750">
              <a:buFont typeface="Arial" panose="020B0604020202020204" pitchFamily="34" charset="0"/>
              <a:buChar char="•"/>
            </a:pPr>
            <a:r>
              <a:rPr lang="en-US" dirty="0" smtClean="0"/>
              <a:t>Stronger </a:t>
            </a:r>
            <a:r>
              <a:rPr lang="en-US" dirty="0"/>
              <a:t>relationships with customers bringing to a higher level of customer retention and </a:t>
            </a:r>
            <a:r>
              <a:rPr lang="en-US" dirty="0" smtClean="0"/>
              <a:t>trust;</a:t>
            </a:r>
          </a:p>
          <a:p>
            <a:pPr marL="285750" indent="-285750">
              <a:buFont typeface="Arial" panose="020B0604020202020204" pitchFamily="34" charset="0"/>
              <a:buChar char="•"/>
            </a:pPr>
            <a:r>
              <a:rPr lang="en-US" dirty="0" smtClean="0"/>
              <a:t>Disclosure </a:t>
            </a:r>
            <a:r>
              <a:rPr lang="en-US" dirty="0"/>
              <a:t>of new innovation potential, thanks to the service elements in the </a:t>
            </a:r>
            <a:r>
              <a:rPr lang="en-US" dirty="0" smtClean="0"/>
              <a:t>offering;</a:t>
            </a:r>
          </a:p>
          <a:p>
            <a:pPr marL="285750" indent="-285750">
              <a:buFont typeface="Arial" panose="020B0604020202020204" pitchFamily="34" charset="0"/>
              <a:buChar char="•"/>
            </a:pPr>
            <a:r>
              <a:rPr lang="en-US" dirty="0" smtClean="0"/>
              <a:t>Chances </a:t>
            </a:r>
            <a:r>
              <a:rPr lang="en-US" dirty="0"/>
              <a:t>for the reuse/remanufacture of products and components.</a:t>
            </a:r>
            <a:endParaRPr lang="pt-BR" dirty="0"/>
          </a:p>
        </p:txBody>
      </p:sp>
      <p:pic>
        <p:nvPicPr>
          <p:cNvPr id="6" name="Picture 2" descr="Make the Most Out of Customer Service Training Sessions | by Joann Bloom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256" y="5161417"/>
            <a:ext cx="3327065" cy="169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8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5609664" y="174375"/>
            <a:ext cx="6096000" cy="369332"/>
          </a:xfrm>
          <a:prstGeom prst="rect">
            <a:avLst/>
          </a:prstGeom>
        </p:spPr>
        <p:txBody>
          <a:bodyPr>
            <a:spAutoFit/>
          </a:bodyPr>
          <a:lstStyle/>
          <a:p>
            <a:pPr algn="ctr"/>
            <a:r>
              <a:rPr lang="en-US" b="1" dirty="0">
                <a:solidFill>
                  <a:schemeClr val="bg1"/>
                </a:solidFill>
              </a:rPr>
              <a:t>Evolution towards the product–service continuum</a:t>
            </a:r>
            <a:endParaRPr lang="pt-BR" b="1" dirty="0">
              <a:solidFill>
                <a:schemeClr val="bg1"/>
              </a:solidFill>
            </a:endParaRPr>
          </a:p>
        </p:txBody>
      </p:sp>
      <p:sp>
        <p:nvSpPr>
          <p:cNvPr id="2" name="Retângulo 1"/>
          <p:cNvSpPr/>
          <p:nvPr/>
        </p:nvSpPr>
        <p:spPr>
          <a:xfrm>
            <a:off x="839208" y="801579"/>
            <a:ext cx="10866456" cy="830997"/>
          </a:xfrm>
          <a:prstGeom prst="rect">
            <a:avLst/>
          </a:prstGeom>
          <a:noFill/>
        </p:spPr>
        <p:txBody>
          <a:bodyPr wrap="square" rtlCol="0">
            <a:spAutoFit/>
          </a:bodyPr>
          <a:lstStyle/>
          <a:p>
            <a:r>
              <a:rPr lang="en-US" sz="4800" dirty="0">
                <a:solidFill>
                  <a:schemeClr val="accent2">
                    <a:lumMod val="75000"/>
                  </a:schemeClr>
                </a:solidFill>
                <a:latin typeface="Berlin Sans FB Demi" panose="020E0802020502020306" pitchFamily="34" charset="0"/>
              </a:rPr>
              <a:t>Benefits and Barriers of </a:t>
            </a:r>
            <a:r>
              <a:rPr lang="en-US" sz="4800" dirty="0" err="1">
                <a:solidFill>
                  <a:schemeClr val="accent2">
                    <a:lumMod val="75000"/>
                  </a:schemeClr>
                </a:solidFill>
                <a:latin typeface="Berlin Sans FB Demi" panose="020E0802020502020306" pitchFamily="34" charset="0"/>
              </a:rPr>
              <a:t>Servitization</a:t>
            </a:r>
            <a:endParaRPr lang="pt-BR" sz="4800" dirty="0">
              <a:solidFill>
                <a:schemeClr val="accent2">
                  <a:lumMod val="75000"/>
                </a:schemeClr>
              </a:solidFill>
              <a:latin typeface="Berlin Sans FB Demi" panose="020E0802020502020306" pitchFamily="34" charset="0"/>
            </a:endParaRPr>
          </a:p>
        </p:txBody>
      </p:sp>
      <p:sp>
        <p:nvSpPr>
          <p:cNvPr id="5" name="Retângulo 4"/>
          <p:cNvSpPr/>
          <p:nvPr/>
        </p:nvSpPr>
        <p:spPr>
          <a:xfrm>
            <a:off x="839208" y="2857476"/>
            <a:ext cx="9676391" cy="2031325"/>
          </a:xfrm>
          <a:prstGeom prst="rect">
            <a:avLst/>
          </a:prstGeom>
        </p:spPr>
        <p:txBody>
          <a:bodyPr wrap="square">
            <a:spAutoFit/>
          </a:bodyPr>
          <a:lstStyle/>
          <a:p>
            <a:pPr algn="ctr"/>
            <a:r>
              <a:rPr lang="en-US" b="1" dirty="0" smtClean="0"/>
              <a:t>benefits </a:t>
            </a:r>
            <a:r>
              <a:rPr lang="en-US" b="1" dirty="0"/>
              <a:t>that directly impact the environmental and social dimensions of sustainability </a:t>
            </a:r>
            <a:endParaRPr lang="en-US" b="1" dirty="0" smtClean="0"/>
          </a:p>
          <a:p>
            <a:endParaRPr lang="en-US" dirty="0" smtClean="0"/>
          </a:p>
          <a:p>
            <a:r>
              <a:rPr lang="en-US" dirty="0" smtClean="0"/>
              <a:t>• </a:t>
            </a:r>
            <a:r>
              <a:rPr lang="en-US" dirty="0"/>
              <a:t>Reduction in consumption of inputs; </a:t>
            </a:r>
            <a:endParaRPr lang="en-US" dirty="0" smtClean="0"/>
          </a:p>
          <a:p>
            <a:r>
              <a:rPr lang="en-US" dirty="0" smtClean="0"/>
              <a:t>• </a:t>
            </a:r>
            <a:r>
              <a:rPr lang="en-US" dirty="0"/>
              <a:t>Reduction in the production of wastes and by-products; </a:t>
            </a:r>
            <a:endParaRPr lang="en-US" dirty="0" smtClean="0"/>
          </a:p>
          <a:p>
            <a:r>
              <a:rPr lang="en-US" dirty="0" smtClean="0"/>
              <a:t>• </a:t>
            </a:r>
            <a:r>
              <a:rPr lang="en-US" dirty="0"/>
              <a:t>Public pressure on environmental issues</a:t>
            </a:r>
            <a:r>
              <a:rPr lang="en-US" dirty="0" smtClean="0"/>
              <a:t>;</a:t>
            </a:r>
          </a:p>
          <a:p>
            <a:r>
              <a:rPr lang="en-US" dirty="0" smtClean="0"/>
              <a:t>• </a:t>
            </a:r>
            <a:r>
              <a:rPr lang="en-US" dirty="0"/>
              <a:t>Increase in service supply; </a:t>
            </a:r>
            <a:endParaRPr lang="en-US" dirty="0" smtClean="0"/>
          </a:p>
          <a:p>
            <a:r>
              <a:rPr lang="en-US" dirty="0" smtClean="0"/>
              <a:t>• </a:t>
            </a:r>
            <a:r>
              <a:rPr lang="en-US" dirty="0"/>
              <a:t>Chance for new job creation and development.</a:t>
            </a:r>
            <a:endParaRPr lang="pt-BR" dirty="0"/>
          </a:p>
        </p:txBody>
      </p:sp>
    </p:spTree>
    <p:extLst>
      <p:ext uri="{BB962C8B-B14F-4D97-AF65-F5344CB8AC3E}">
        <p14:creationId xmlns:p14="http://schemas.microsoft.com/office/powerpoint/2010/main" val="145019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5609664" y="174375"/>
            <a:ext cx="6096000" cy="369332"/>
          </a:xfrm>
          <a:prstGeom prst="rect">
            <a:avLst/>
          </a:prstGeom>
        </p:spPr>
        <p:txBody>
          <a:bodyPr>
            <a:spAutoFit/>
          </a:bodyPr>
          <a:lstStyle/>
          <a:p>
            <a:pPr algn="ctr"/>
            <a:r>
              <a:rPr lang="en-US" b="1" dirty="0">
                <a:solidFill>
                  <a:schemeClr val="bg1"/>
                </a:solidFill>
              </a:rPr>
              <a:t>Evolution towards the product–service continuum</a:t>
            </a:r>
            <a:endParaRPr lang="pt-BR" b="1" dirty="0">
              <a:solidFill>
                <a:schemeClr val="bg1"/>
              </a:solidFill>
            </a:endParaRPr>
          </a:p>
        </p:txBody>
      </p:sp>
      <p:sp>
        <p:nvSpPr>
          <p:cNvPr id="2" name="Retângulo 1"/>
          <p:cNvSpPr/>
          <p:nvPr/>
        </p:nvSpPr>
        <p:spPr>
          <a:xfrm>
            <a:off x="839208" y="801579"/>
            <a:ext cx="10866456" cy="830997"/>
          </a:xfrm>
          <a:prstGeom prst="rect">
            <a:avLst/>
          </a:prstGeom>
          <a:noFill/>
        </p:spPr>
        <p:txBody>
          <a:bodyPr wrap="square" rtlCol="0">
            <a:spAutoFit/>
          </a:bodyPr>
          <a:lstStyle/>
          <a:p>
            <a:r>
              <a:rPr lang="en-US" sz="4800" dirty="0">
                <a:solidFill>
                  <a:schemeClr val="accent2">
                    <a:lumMod val="75000"/>
                  </a:schemeClr>
                </a:solidFill>
                <a:latin typeface="Berlin Sans FB Demi" panose="020E0802020502020306" pitchFamily="34" charset="0"/>
              </a:rPr>
              <a:t>Benefits and Barriers of </a:t>
            </a:r>
            <a:r>
              <a:rPr lang="en-US" sz="4800" dirty="0" err="1">
                <a:solidFill>
                  <a:schemeClr val="accent2">
                    <a:lumMod val="75000"/>
                  </a:schemeClr>
                </a:solidFill>
                <a:latin typeface="Berlin Sans FB Demi" panose="020E0802020502020306" pitchFamily="34" charset="0"/>
              </a:rPr>
              <a:t>Servitization</a:t>
            </a:r>
            <a:endParaRPr lang="pt-BR" sz="4800" dirty="0">
              <a:solidFill>
                <a:schemeClr val="accent2">
                  <a:lumMod val="75000"/>
                </a:schemeClr>
              </a:solidFill>
              <a:latin typeface="Berlin Sans FB Demi" panose="020E0802020502020306" pitchFamily="34" charset="0"/>
            </a:endParaRPr>
          </a:p>
        </p:txBody>
      </p:sp>
      <p:sp>
        <p:nvSpPr>
          <p:cNvPr id="3" name="Retângulo 2"/>
          <p:cNvSpPr/>
          <p:nvPr/>
        </p:nvSpPr>
        <p:spPr>
          <a:xfrm>
            <a:off x="432754" y="1870958"/>
            <a:ext cx="11679364" cy="5078313"/>
          </a:xfrm>
          <a:prstGeom prst="rect">
            <a:avLst/>
          </a:prstGeom>
        </p:spPr>
        <p:txBody>
          <a:bodyPr wrap="square">
            <a:spAutoFit/>
          </a:bodyPr>
          <a:lstStyle/>
          <a:p>
            <a:pPr marL="285750" indent="-285750">
              <a:buFont typeface="Arial" panose="020B0604020202020204" pitchFamily="34" charset="0"/>
              <a:buChar char="•"/>
            </a:pPr>
            <a:r>
              <a:rPr lang="en-US" dirty="0"/>
              <a:t>Main resistances to </a:t>
            </a:r>
            <a:r>
              <a:rPr lang="en-US" dirty="0" err="1"/>
              <a:t>servitization</a:t>
            </a:r>
            <a:r>
              <a:rPr lang="en-US" dirty="0"/>
              <a:t> shift mainly come from customers and companies’ employees</a:t>
            </a:r>
            <a:r>
              <a:rPr lang="en-US" dirty="0" smtClean="0"/>
              <a:t>.</a:t>
            </a:r>
          </a:p>
          <a:p>
            <a:endParaRPr lang="en-US" dirty="0" smtClean="0"/>
          </a:p>
          <a:p>
            <a:pPr marL="285750" indent="-285750">
              <a:buFont typeface="Arial" panose="020B0604020202020204" pitchFamily="34" charset="0"/>
              <a:buChar char="•"/>
            </a:pPr>
            <a:r>
              <a:rPr lang="en-US" dirty="0" smtClean="0"/>
              <a:t>Customers </a:t>
            </a:r>
            <a:r>
              <a:rPr lang="en-US" dirty="0"/>
              <a:t>exhibit resistances in changing their consumption habits and consumption schemes, mainly for what concerns the most radical examples of PSS like, for instance, offerings of use-oriented and/or result-oriented </a:t>
            </a:r>
            <a:r>
              <a:rPr lang="en-US" dirty="0" smtClean="0"/>
              <a:t>categories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These changes to consumption schemes, </a:t>
            </a:r>
            <a:r>
              <a:rPr lang="en-US" dirty="0" smtClean="0"/>
              <a:t>posing </a:t>
            </a:r>
            <a:r>
              <a:rPr lang="en-US" dirty="0"/>
              <a:t>a new element </a:t>
            </a:r>
            <a:r>
              <a:rPr lang="en-US" dirty="0" smtClean="0"/>
              <a:t>of </a:t>
            </a:r>
            <a:r>
              <a:rPr lang="en-US" dirty="0"/>
              <a:t>risk in the overall process of </a:t>
            </a:r>
            <a:r>
              <a:rPr lang="en-US" dirty="0" err="1"/>
              <a:t>servitization</a:t>
            </a:r>
            <a:r>
              <a:rPr lang="en-US" dirty="0"/>
              <a:t>.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T</a:t>
            </a:r>
            <a:r>
              <a:rPr lang="en-US" dirty="0" smtClean="0"/>
              <a:t>he </a:t>
            </a:r>
            <a:r>
              <a:rPr lang="en-US" dirty="0"/>
              <a:t>adoption of PSS-related offerings brings quite often the need for new pricing policies and a non-negligible risk linked to these policies.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a:t>
            </a:r>
            <a:r>
              <a:rPr lang="en-US" dirty="0"/>
              <a:t>are also risks concerning the lack of experience in service design and service delivery for many manufacturing companies, as well as the lack of technological know-how for service companies, which in pair bring to the need for skilled </a:t>
            </a:r>
            <a:r>
              <a:rPr lang="en-US" dirty="0" smtClean="0"/>
              <a:t>personnel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Resistance </a:t>
            </a:r>
            <a:r>
              <a:rPr lang="en-US" dirty="0"/>
              <a:t>in acceptance from stakeholders, especially for partners and suppliers operating in the supply chain of the </a:t>
            </a:r>
            <a:r>
              <a:rPr lang="en-US" dirty="0" err="1"/>
              <a:t>servitized</a:t>
            </a:r>
            <a:r>
              <a:rPr lang="en-US" dirty="0"/>
              <a:t> firm</a:t>
            </a:r>
            <a:endParaRPr lang="pt-BR" dirty="0"/>
          </a:p>
        </p:txBody>
      </p:sp>
    </p:spTree>
    <p:extLst>
      <p:ext uri="{BB962C8B-B14F-4D97-AF65-F5344CB8AC3E}">
        <p14:creationId xmlns:p14="http://schemas.microsoft.com/office/powerpoint/2010/main" val="2567051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475</TotalTime>
  <Words>1281</Words>
  <Application>Microsoft Office PowerPoint</Application>
  <PresentationFormat>Widescreen</PresentationFormat>
  <Paragraphs>102</Paragraphs>
  <Slides>12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12</vt:i4>
      </vt:variant>
    </vt:vector>
  </HeadingPairs>
  <TitlesOfParts>
    <vt:vector size="19" baseType="lpstr">
      <vt:lpstr>Arial</vt:lpstr>
      <vt:lpstr>Berlin Sans FB Demi</vt:lpstr>
      <vt:lpstr>Tw Cen MT</vt:lpstr>
      <vt:lpstr>Tw Cen MT Condensed</vt:lpstr>
      <vt:lpstr>Wingdings</vt:lpstr>
      <vt:lpstr>Wingdings 3</vt:lpstr>
      <vt:lpstr>Integral</vt:lpstr>
      <vt:lpstr>The Road to Servitization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SAINT-GOBAIN 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Foresight: an introduction</dc:title>
  <dc:creator>Camillo, Ana Paula Ciscato</dc:creator>
  <cp:lastModifiedBy>Camillo, Ana Paula Ciscato</cp:lastModifiedBy>
  <cp:revision>44</cp:revision>
  <dcterms:created xsi:type="dcterms:W3CDTF">2020-08-23T23:07:49Z</dcterms:created>
  <dcterms:modified xsi:type="dcterms:W3CDTF">2020-09-14T08:10:51Z</dcterms:modified>
</cp:coreProperties>
</file>