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77" r:id="rId6"/>
    <p:sldId id="275" r:id="rId7"/>
    <p:sldId id="276" r:id="rId8"/>
    <p:sldId id="279" r:id="rId9"/>
    <p:sldId id="280" r:id="rId10"/>
    <p:sldId id="281" r:id="rId11"/>
    <p:sldId id="282" r:id="rId12"/>
    <p:sldId id="263" r:id="rId13"/>
    <p:sldId id="283" r:id="rId14"/>
    <p:sldId id="284" r:id="rId15"/>
    <p:sldId id="278" r:id="rId16"/>
    <p:sldId id="285" r:id="rId17"/>
    <p:sldId id="287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18BF08-B2D7-4201-9899-0982F74CBD52}" v="10" dt="2020-09-13T20:07:36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Esposto" userId="bbea39c3ad709b84" providerId="LiveId" clId="{D618BF08-B2D7-4201-9899-0982F74CBD52}"/>
    <pc:docChg chg="undo custSel mod modSld">
      <pc:chgData name="Ricardo Esposto" userId="bbea39c3ad709b84" providerId="LiveId" clId="{D618BF08-B2D7-4201-9899-0982F74CBD52}" dt="2020-09-14T11:07:04.341" v="554" actId="113"/>
      <pc:docMkLst>
        <pc:docMk/>
      </pc:docMkLst>
      <pc:sldChg chg="modSp mod">
        <pc:chgData name="Ricardo Esposto" userId="bbea39c3ad709b84" providerId="LiveId" clId="{D618BF08-B2D7-4201-9899-0982F74CBD52}" dt="2020-09-13T19:54:19.514" v="13" actId="1076"/>
        <pc:sldMkLst>
          <pc:docMk/>
          <pc:sldMk cId="1385887733" sldId="256"/>
        </pc:sldMkLst>
        <pc:spChg chg="mod">
          <ac:chgData name="Ricardo Esposto" userId="bbea39c3ad709b84" providerId="LiveId" clId="{D618BF08-B2D7-4201-9899-0982F74CBD52}" dt="2020-09-13T19:54:19.514" v="13" actId="1076"/>
          <ac:spMkLst>
            <pc:docMk/>
            <pc:sldMk cId="1385887733" sldId="256"/>
            <ac:spMk id="2" creationId="{30D6E823-80D0-4A37-9B54-E710C5F8E0F7}"/>
          </ac:spMkLst>
        </pc:spChg>
      </pc:sldChg>
      <pc:sldChg chg="addSp delSp modSp mod setBg">
        <pc:chgData name="Ricardo Esposto" userId="bbea39c3ad709b84" providerId="LiveId" clId="{D618BF08-B2D7-4201-9899-0982F74CBD52}" dt="2020-09-13T20:05:05.943" v="440" actId="14100"/>
        <pc:sldMkLst>
          <pc:docMk/>
          <pc:sldMk cId="3163844784" sldId="257"/>
        </pc:sldMkLst>
        <pc:spChg chg="mod">
          <ac:chgData name="Ricardo Esposto" userId="bbea39c3ad709b84" providerId="LiveId" clId="{D618BF08-B2D7-4201-9899-0982F74CBD52}" dt="2020-09-13T20:05:05.943" v="440" actId="14100"/>
          <ac:spMkLst>
            <pc:docMk/>
            <pc:sldMk cId="3163844784" sldId="257"/>
            <ac:spMk id="2" creationId="{BDF0057F-CB65-4DBE-AD73-780A6773C483}"/>
          </ac:spMkLst>
        </pc:spChg>
        <pc:spChg chg="mod ord">
          <ac:chgData name="Ricardo Esposto" userId="bbea39c3ad709b84" providerId="LiveId" clId="{D618BF08-B2D7-4201-9899-0982F74CBD52}" dt="2020-09-13T20:04:56.395" v="434" actId="1076"/>
          <ac:spMkLst>
            <pc:docMk/>
            <pc:sldMk cId="3163844784" sldId="257"/>
            <ac:spMk id="4" creationId="{00B2395F-6ECD-40F4-90FD-C7D5B2132C1F}"/>
          </ac:spMkLst>
        </pc:spChg>
        <pc:spChg chg="del">
          <ac:chgData name="Ricardo Esposto" userId="bbea39c3ad709b84" providerId="LiveId" clId="{D618BF08-B2D7-4201-9899-0982F74CBD52}" dt="2020-09-13T19:56:05.961" v="15" actId="478"/>
          <ac:spMkLst>
            <pc:docMk/>
            <pc:sldMk cId="3163844784" sldId="257"/>
            <ac:spMk id="6" creationId="{D5E36C79-30D5-4BBB-BC2B-D2BC47EDF32E}"/>
          </ac:spMkLst>
        </pc:spChg>
        <pc:spChg chg="del">
          <ac:chgData name="Ricardo Esposto" userId="bbea39c3ad709b84" providerId="LiveId" clId="{D618BF08-B2D7-4201-9899-0982F74CBD52}" dt="2020-09-13T19:56:05.961" v="15" actId="478"/>
          <ac:spMkLst>
            <pc:docMk/>
            <pc:sldMk cId="3163844784" sldId="257"/>
            <ac:spMk id="7" creationId="{E6625FEB-A03B-4654-B5DC-788A6D888616}"/>
          </ac:spMkLst>
        </pc:spChg>
        <pc:spChg chg="add del">
          <ac:chgData name="Ricardo Esposto" userId="bbea39c3ad709b84" providerId="LiveId" clId="{D618BF08-B2D7-4201-9899-0982F74CBD52}" dt="2020-09-13T19:56:41.294" v="22" actId="26606"/>
          <ac:spMkLst>
            <pc:docMk/>
            <pc:sldMk cId="3163844784" sldId="257"/>
            <ac:spMk id="71" creationId="{327D73B4-9F5C-4A64-A179-51B9500CB8B5}"/>
          </ac:spMkLst>
        </pc:spChg>
        <pc:spChg chg="add del">
          <ac:chgData name="Ricardo Esposto" userId="bbea39c3ad709b84" providerId="LiveId" clId="{D618BF08-B2D7-4201-9899-0982F74CBD52}" dt="2020-09-13T19:56:41.294" v="22" actId="26606"/>
          <ac:spMkLst>
            <pc:docMk/>
            <pc:sldMk cId="3163844784" sldId="257"/>
            <ac:spMk id="73" creationId="{C1F06963-6374-4B48-844F-071A9BAAAE02}"/>
          </ac:spMkLst>
        </pc:spChg>
        <pc:spChg chg="add del">
          <ac:chgData name="Ricardo Esposto" userId="bbea39c3ad709b84" providerId="LiveId" clId="{D618BF08-B2D7-4201-9899-0982F74CBD52}" dt="2020-09-13T19:56:41.294" v="22" actId="26606"/>
          <ac:spMkLst>
            <pc:docMk/>
            <pc:sldMk cId="3163844784" sldId="257"/>
            <ac:spMk id="75" creationId="{6CB927A4-E432-4310-9CD5-E89FF5063179}"/>
          </ac:spMkLst>
        </pc:spChg>
        <pc:spChg chg="add del">
          <ac:chgData name="Ricardo Esposto" userId="bbea39c3ad709b84" providerId="LiveId" clId="{D618BF08-B2D7-4201-9899-0982F74CBD52}" dt="2020-09-13T19:56:41.294" v="22" actId="26606"/>
          <ac:spMkLst>
            <pc:docMk/>
            <pc:sldMk cId="3163844784" sldId="257"/>
            <ac:spMk id="77" creationId="{1453BF6C-B012-48B7-B4E8-6D7AC7C27D02}"/>
          </ac:spMkLst>
        </pc:spChg>
        <pc:spChg chg="add del">
          <ac:chgData name="Ricardo Esposto" userId="bbea39c3ad709b84" providerId="LiveId" clId="{D618BF08-B2D7-4201-9899-0982F74CBD52}" dt="2020-09-13T20:04:32.459" v="427" actId="26606"/>
          <ac:spMkLst>
            <pc:docMk/>
            <pc:sldMk cId="3163844784" sldId="257"/>
            <ac:spMk id="78" creationId="{A2679492-7988-4050-9056-542444452411}"/>
          </ac:spMkLst>
        </pc:spChg>
        <pc:spChg chg="add del">
          <ac:chgData name="Ricardo Esposto" userId="bbea39c3ad709b84" providerId="LiveId" clId="{D618BF08-B2D7-4201-9899-0982F74CBD52}" dt="2020-09-13T19:56:41.294" v="22" actId="26606"/>
          <ac:spMkLst>
            <pc:docMk/>
            <pc:sldMk cId="3163844784" sldId="257"/>
            <ac:spMk id="79" creationId="{E3020543-B24B-4EC4-8FFC-8DD88EEA91A8}"/>
          </ac:spMkLst>
        </pc:spChg>
        <pc:spChg chg="add del">
          <ac:chgData name="Ricardo Esposto" userId="bbea39c3ad709b84" providerId="LiveId" clId="{D618BF08-B2D7-4201-9899-0982F74CBD52}" dt="2020-09-13T20:04:32.459" v="427" actId="26606"/>
          <ac:spMkLst>
            <pc:docMk/>
            <pc:sldMk cId="3163844784" sldId="257"/>
            <ac:spMk id="80" creationId="{B091B163-7D61-4891-ABCF-5C13D9C418D0}"/>
          </ac:spMkLst>
        </pc:spChg>
        <pc:spChg chg="add del">
          <ac:chgData name="Ricardo Esposto" userId="bbea39c3ad709b84" providerId="LiveId" clId="{D618BF08-B2D7-4201-9899-0982F74CBD52}" dt="2020-09-13T19:56:41.275" v="21" actId="26606"/>
          <ac:spMkLst>
            <pc:docMk/>
            <pc:sldMk cId="3163844784" sldId="257"/>
            <ac:spMk id="135" creationId="{8D1AA55E-40D5-461B-A5A8-4AE8AAB71B08}"/>
          </ac:spMkLst>
        </pc:spChg>
        <pc:spChg chg="add del">
          <ac:chgData name="Ricardo Esposto" userId="bbea39c3ad709b84" providerId="LiveId" clId="{D618BF08-B2D7-4201-9899-0982F74CBD52}" dt="2020-09-13T19:56:41.275" v="21" actId="26606"/>
          <ac:spMkLst>
            <pc:docMk/>
            <pc:sldMk cId="3163844784" sldId="257"/>
            <ac:spMk id="139" creationId="{6CB927A4-E432-4310-9CD5-E89FF5063179}"/>
          </ac:spMkLst>
        </pc:spChg>
        <pc:spChg chg="add del">
          <ac:chgData name="Ricardo Esposto" userId="bbea39c3ad709b84" providerId="LiveId" clId="{D618BF08-B2D7-4201-9899-0982F74CBD52}" dt="2020-09-13T19:56:41.275" v="21" actId="26606"/>
          <ac:spMkLst>
            <pc:docMk/>
            <pc:sldMk cId="3163844784" sldId="257"/>
            <ac:spMk id="141" creationId="{E3020543-B24B-4EC4-8FFC-8DD88EEA91A8}"/>
          </ac:spMkLst>
        </pc:spChg>
        <pc:spChg chg="add del">
          <ac:chgData name="Ricardo Esposto" userId="bbea39c3ad709b84" providerId="LiveId" clId="{D618BF08-B2D7-4201-9899-0982F74CBD52}" dt="2020-09-13T19:56:41.275" v="21" actId="26606"/>
          <ac:spMkLst>
            <pc:docMk/>
            <pc:sldMk cId="3163844784" sldId="257"/>
            <ac:spMk id="143" creationId="{1453BF6C-B012-48B7-B4E8-6D7AC7C27D02}"/>
          </ac:spMkLst>
        </pc:spChg>
        <pc:spChg chg="add del">
          <ac:chgData name="Ricardo Esposto" userId="bbea39c3ad709b84" providerId="LiveId" clId="{D618BF08-B2D7-4201-9899-0982F74CBD52}" dt="2020-09-13T19:56:41.275" v="21" actId="26606"/>
          <ac:spMkLst>
            <pc:docMk/>
            <pc:sldMk cId="3163844784" sldId="257"/>
            <ac:spMk id="145" creationId="{2CA8D992-BB3F-47CD-BA18-71D54539202C}"/>
          </ac:spMkLst>
        </pc:spChg>
        <pc:spChg chg="add del">
          <ac:chgData name="Ricardo Esposto" userId="bbea39c3ad709b84" providerId="LiveId" clId="{D618BF08-B2D7-4201-9899-0982F74CBD52}" dt="2020-09-13T20:04:32.459" v="427" actId="26606"/>
          <ac:spMkLst>
            <pc:docMk/>
            <pc:sldMk cId="3163844784" sldId="257"/>
            <ac:spMk id="1028" creationId="{CDBF2F9D-983F-4E90-827D-5A23216DEA35}"/>
          </ac:spMkLst>
        </pc:spChg>
        <pc:spChg chg="add del">
          <ac:chgData name="Ricardo Esposto" userId="bbea39c3ad709b84" providerId="LiveId" clId="{D618BF08-B2D7-4201-9899-0982F74CBD52}" dt="2020-09-13T20:04:32.459" v="427" actId="26606"/>
          <ac:spMkLst>
            <pc:docMk/>
            <pc:sldMk cId="3163844784" sldId="257"/>
            <ac:spMk id="1029" creationId="{6CB927A4-E432-4310-9CD5-E89FF5063179}"/>
          </ac:spMkLst>
        </pc:spChg>
        <pc:spChg chg="add del">
          <ac:chgData name="Ricardo Esposto" userId="bbea39c3ad709b84" providerId="LiveId" clId="{D618BF08-B2D7-4201-9899-0982F74CBD52}" dt="2020-09-13T20:04:32.459" v="427" actId="26606"/>
          <ac:spMkLst>
            <pc:docMk/>
            <pc:sldMk cId="3163844784" sldId="257"/>
            <ac:spMk id="1031" creationId="{E3020543-B24B-4EC4-8FFC-8DD88EEA91A8}"/>
          </ac:spMkLst>
        </pc:spChg>
        <pc:spChg chg="add del">
          <ac:chgData name="Ricardo Esposto" userId="bbea39c3ad709b84" providerId="LiveId" clId="{D618BF08-B2D7-4201-9899-0982F74CBD52}" dt="2020-09-13T20:04:32.459" v="427" actId="26606"/>
          <ac:spMkLst>
            <pc:docMk/>
            <pc:sldMk cId="3163844784" sldId="257"/>
            <ac:spMk id="1032" creationId="{1453BF6C-B012-48B7-B4E8-6D7AC7C27D02}"/>
          </ac:spMkLst>
        </pc:spChg>
        <pc:picChg chg="del">
          <ac:chgData name="Ricardo Esposto" userId="bbea39c3ad709b84" providerId="LiveId" clId="{D618BF08-B2D7-4201-9899-0982F74CBD52}" dt="2020-09-13T19:56:02.876" v="14" actId="478"/>
          <ac:picMkLst>
            <pc:docMk/>
            <pc:sldMk cId="3163844784" sldId="257"/>
            <ac:picMk id="3" creationId="{34423373-0DE6-4B60-9A98-B2726EDD42B3}"/>
          </ac:picMkLst>
        </pc:picChg>
        <pc:picChg chg="del">
          <ac:chgData name="Ricardo Esposto" userId="bbea39c3ad709b84" providerId="LiveId" clId="{D618BF08-B2D7-4201-9899-0982F74CBD52}" dt="2020-09-13T19:56:02.876" v="14" actId="478"/>
          <ac:picMkLst>
            <pc:docMk/>
            <pc:sldMk cId="3163844784" sldId="257"/>
            <ac:picMk id="5" creationId="{4491FC39-CA51-4B70-A98B-F704C440DA55}"/>
          </ac:picMkLst>
        </pc:picChg>
        <pc:picChg chg="add mod">
          <ac:chgData name="Ricardo Esposto" userId="bbea39c3ad709b84" providerId="LiveId" clId="{D618BF08-B2D7-4201-9899-0982F74CBD52}" dt="2020-09-13T20:04:32.459" v="427" actId="26606"/>
          <ac:picMkLst>
            <pc:docMk/>
            <pc:sldMk cId="3163844784" sldId="257"/>
            <ac:picMk id="1026" creationId="{A84EAD56-E8E6-40EE-BAC9-19610C78178D}"/>
          </ac:picMkLst>
        </pc:picChg>
        <pc:picChg chg="del">
          <ac:chgData name="Ricardo Esposto" userId="bbea39c3ad709b84" providerId="LiveId" clId="{D618BF08-B2D7-4201-9899-0982F74CBD52}" dt="2020-09-13T19:56:02.876" v="14" actId="478"/>
          <ac:picMkLst>
            <pc:docMk/>
            <pc:sldMk cId="3163844784" sldId="257"/>
            <ac:picMk id="1030" creationId="{5B3F3F1C-FA97-4EF1-8467-77BB9B4C9F21}"/>
          </ac:picMkLst>
        </pc:picChg>
        <pc:cxnChg chg="add del">
          <ac:chgData name="Ricardo Esposto" userId="bbea39c3ad709b84" providerId="LiveId" clId="{D618BF08-B2D7-4201-9899-0982F74CBD52}" dt="2020-09-13T19:56:41.294" v="22" actId="26606"/>
          <ac:cxnSpMkLst>
            <pc:docMk/>
            <pc:sldMk cId="3163844784" sldId="257"/>
            <ac:cxnSpMk id="81" creationId="{C49DA8F6-BCC1-4447-B54C-57856834B94B}"/>
          </ac:cxnSpMkLst>
        </pc:cxnChg>
        <pc:cxnChg chg="add del">
          <ac:chgData name="Ricardo Esposto" userId="bbea39c3ad709b84" providerId="LiveId" clId="{D618BF08-B2D7-4201-9899-0982F74CBD52}" dt="2020-09-13T20:04:32.459" v="427" actId="26606"/>
          <ac:cxnSpMkLst>
            <pc:docMk/>
            <pc:sldMk cId="3163844784" sldId="257"/>
            <ac:cxnSpMk id="82" creationId="{C49DA8F6-BCC1-4447-B54C-57856834B94B}"/>
          </ac:cxnSpMkLst>
        </pc:cxnChg>
        <pc:cxnChg chg="add del">
          <ac:chgData name="Ricardo Esposto" userId="bbea39c3ad709b84" providerId="LiveId" clId="{D618BF08-B2D7-4201-9899-0982F74CBD52}" dt="2020-09-13T19:56:41.275" v="21" actId="26606"/>
          <ac:cxnSpMkLst>
            <pc:docMk/>
            <pc:sldMk cId="3163844784" sldId="257"/>
            <ac:cxnSpMk id="137" creationId="{C49DA8F6-BCC1-4447-B54C-57856834B94B}"/>
          </ac:cxnSpMkLst>
        </pc:cxnChg>
        <pc:cxnChg chg="add del">
          <ac:chgData name="Ricardo Esposto" userId="bbea39c3ad709b84" providerId="LiveId" clId="{D618BF08-B2D7-4201-9899-0982F74CBD52}" dt="2020-09-13T20:04:32.459" v="427" actId="26606"/>
          <ac:cxnSpMkLst>
            <pc:docMk/>
            <pc:sldMk cId="3163844784" sldId="257"/>
            <ac:cxnSpMk id="1033" creationId="{C49DA8F6-BCC1-4447-B54C-57856834B94B}"/>
          </ac:cxnSpMkLst>
        </pc:cxnChg>
      </pc:sldChg>
      <pc:sldChg chg="addSp delSp modSp mod">
        <pc:chgData name="Ricardo Esposto" userId="bbea39c3ad709b84" providerId="LiveId" clId="{D618BF08-B2D7-4201-9899-0982F74CBD52}" dt="2020-09-13T20:08:39.706" v="521" actId="113"/>
        <pc:sldMkLst>
          <pc:docMk/>
          <pc:sldMk cId="3026639268" sldId="259"/>
        </pc:sldMkLst>
        <pc:spChg chg="mod">
          <ac:chgData name="Ricardo Esposto" userId="bbea39c3ad709b84" providerId="LiveId" clId="{D618BF08-B2D7-4201-9899-0982F74CBD52}" dt="2020-09-13T20:08:39.706" v="521" actId="113"/>
          <ac:spMkLst>
            <pc:docMk/>
            <pc:sldMk cId="3026639268" sldId="259"/>
            <ac:spMk id="4" creationId="{00B2395F-6ECD-40F4-90FD-C7D5B2132C1F}"/>
          </ac:spMkLst>
        </pc:spChg>
        <pc:spChg chg="add del mod">
          <ac:chgData name="Ricardo Esposto" userId="bbea39c3ad709b84" providerId="LiveId" clId="{D618BF08-B2D7-4201-9899-0982F74CBD52}" dt="2020-09-13T20:07:36.292" v="473" actId="478"/>
          <ac:spMkLst>
            <pc:docMk/>
            <pc:sldMk cId="3026639268" sldId="259"/>
            <ac:spMk id="8" creationId="{6769BBEC-BCE0-4DE0-B218-2466942DCCB9}"/>
          </ac:spMkLst>
        </pc:spChg>
        <pc:spChg chg="add del mod">
          <ac:chgData name="Ricardo Esposto" userId="bbea39c3ad709b84" providerId="LiveId" clId="{D618BF08-B2D7-4201-9899-0982F74CBD52}" dt="2020-09-13T20:08:05.555" v="516" actId="478"/>
          <ac:spMkLst>
            <pc:docMk/>
            <pc:sldMk cId="3026639268" sldId="259"/>
            <ac:spMk id="10" creationId="{DA2674DC-02A3-4CE9-B80D-F6B26504A1C7}"/>
          </ac:spMkLst>
        </pc:spChg>
      </pc:sldChg>
      <pc:sldChg chg="modSp mod">
        <pc:chgData name="Ricardo Esposto" userId="bbea39c3ad709b84" providerId="LiveId" clId="{D618BF08-B2D7-4201-9899-0982F74CBD52}" dt="2020-09-13T20:11:12.819" v="522" actId="6549"/>
        <pc:sldMkLst>
          <pc:docMk/>
          <pc:sldMk cId="472104926" sldId="261"/>
        </pc:sldMkLst>
        <pc:spChg chg="mod">
          <ac:chgData name="Ricardo Esposto" userId="bbea39c3ad709b84" providerId="LiveId" clId="{D618BF08-B2D7-4201-9899-0982F74CBD52}" dt="2020-09-13T20:11:12.819" v="522" actId="6549"/>
          <ac:spMkLst>
            <pc:docMk/>
            <pc:sldMk cId="472104926" sldId="261"/>
            <ac:spMk id="4" creationId="{00B2395F-6ECD-40F4-90FD-C7D5B2132C1F}"/>
          </ac:spMkLst>
        </pc:spChg>
      </pc:sldChg>
      <pc:sldChg chg="modSp mod">
        <pc:chgData name="Ricardo Esposto" userId="bbea39c3ad709b84" providerId="LiveId" clId="{D618BF08-B2D7-4201-9899-0982F74CBD52}" dt="2020-09-14T11:07:04.341" v="554" actId="113"/>
        <pc:sldMkLst>
          <pc:docMk/>
          <pc:sldMk cId="93850280" sldId="263"/>
        </pc:sldMkLst>
        <pc:spChg chg="mod">
          <ac:chgData name="Ricardo Esposto" userId="bbea39c3ad709b84" providerId="LiveId" clId="{D618BF08-B2D7-4201-9899-0982F74CBD52}" dt="2020-09-14T11:07:04.341" v="554" actId="113"/>
          <ac:spMkLst>
            <pc:docMk/>
            <pc:sldMk cId="93850280" sldId="263"/>
            <ac:spMk id="4" creationId="{00B2395F-6ECD-40F4-90FD-C7D5B2132C1F}"/>
          </ac:spMkLst>
        </pc:spChg>
      </pc:sldChg>
      <pc:sldChg chg="delSp mod">
        <pc:chgData name="Ricardo Esposto" userId="bbea39c3ad709b84" providerId="LiveId" clId="{D618BF08-B2D7-4201-9899-0982F74CBD52}" dt="2020-09-13T20:11:36.250" v="532" actId="478"/>
        <pc:sldMkLst>
          <pc:docMk/>
          <pc:sldMk cId="2901063026" sldId="264"/>
        </pc:sldMkLst>
        <pc:picChg chg="del">
          <ac:chgData name="Ricardo Esposto" userId="bbea39c3ad709b84" providerId="LiveId" clId="{D618BF08-B2D7-4201-9899-0982F74CBD52}" dt="2020-09-13T20:11:36.250" v="532" actId="478"/>
          <ac:picMkLst>
            <pc:docMk/>
            <pc:sldMk cId="2901063026" sldId="264"/>
            <ac:picMk id="4" creationId="{69A8393E-7680-492C-ABCF-1111B5F07E0E}"/>
          </ac:picMkLst>
        </pc:picChg>
      </pc:sldChg>
      <pc:sldChg chg="delSp mod">
        <pc:chgData name="Ricardo Esposto" userId="bbea39c3ad709b84" providerId="LiveId" clId="{D618BF08-B2D7-4201-9899-0982F74CBD52}" dt="2020-09-13T20:11:37.809" v="533" actId="478"/>
        <pc:sldMkLst>
          <pc:docMk/>
          <pc:sldMk cId="1818942784" sldId="265"/>
        </pc:sldMkLst>
        <pc:picChg chg="del">
          <ac:chgData name="Ricardo Esposto" userId="bbea39c3ad709b84" providerId="LiveId" clId="{D618BF08-B2D7-4201-9899-0982F74CBD52}" dt="2020-09-13T20:11:37.809" v="533" actId="478"/>
          <ac:picMkLst>
            <pc:docMk/>
            <pc:sldMk cId="1818942784" sldId="265"/>
            <ac:picMk id="5" creationId="{2E687629-911C-4454-A243-EA8918C19F50}"/>
          </ac:picMkLst>
        </pc:picChg>
      </pc:sldChg>
      <pc:sldChg chg="delSp modSp mod">
        <pc:chgData name="Ricardo Esposto" userId="bbea39c3ad709b84" providerId="LiveId" clId="{D618BF08-B2D7-4201-9899-0982F74CBD52}" dt="2020-09-13T20:11:46.351" v="537" actId="6549"/>
        <pc:sldMkLst>
          <pc:docMk/>
          <pc:sldMk cId="3756872295" sldId="266"/>
        </pc:sldMkLst>
        <pc:spChg chg="mod">
          <ac:chgData name="Ricardo Esposto" userId="bbea39c3ad709b84" providerId="LiveId" clId="{D618BF08-B2D7-4201-9899-0982F74CBD52}" dt="2020-09-13T20:11:46.351" v="537" actId="6549"/>
          <ac:spMkLst>
            <pc:docMk/>
            <pc:sldMk cId="3756872295" sldId="266"/>
            <ac:spMk id="7" creationId="{C53CD09B-D8EE-444D-8B6D-2FA87E5E4922}"/>
          </ac:spMkLst>
        </pc:spChg>
        <pc:spChg chg="del">
          <ac:chgData name="Ricardo Esposto" userId="bbea39c3ad709b84" providerId="LiveId" clId="{D618BF08-B2D7-4201-9899-0982F74CBD52}" dt="2020-09-13T20:11:42.258" v="536" actId="478"/>
          <ac:spMkLst>
            <pc:docMk/>
            <pc:sldMk cId="3756872295" sldId="266"/>
            <ac:spMk id="8" creationId="{D91EDF1D-D48A-40DE-9C99-15EE1F4207E2}"/>
          </ac:spMkLst>
        </pc:spChg>
      </pc:sldChg>
      <pc:sldChg chg="delSp modSp mod">
        <pc:chgData name="Ricardo Esposto" userId="bbea39c3ad709b84" providerId="LiveId" clId="{D618BF08-B2D7-4201-9899-0982F74CBD52}" dt="2020-09-13T20:11:50.729" v="539" actId="478"/>
        <pc:sldMkLst>
          <pc:docMk/>
          <pc:sldMk cId="699483552" sldId="267"/>
        </pc:sldMkLst>
        <pc:spChg chg="mod">
          <ac:chgData name="Ricardo Esposto" userId="bbea39c3ad709b84" providerId="LiveId" clId="{D618BF08-B2D7-4201-9899-0982F74CBD52}" dt="2020-09-13T20:11:49.121" v="538" actId="6549"/>
          <ac:spMkLst>
            <pc:docMk/>
            <pc:sldMk cId="699483552" sldId="267"/>
            <ac:spMk id="7" creationId="{C53CD09B-D8EE-444D-8B6D-2FA87E5E4922}"/>
          </ac:spMkLst>
        </pc:spChg>
        <pc:spChg chg="del">
          <ac:chgData name="Ricardo Esposto" userId="bbea39c3ad709b84" providerId="LiveId" clId="{D618BF08-B2D7-4201-9899-0982F74CBD52}" dt="2020-09-13T20:11:50.729" v="539" actId="478"/>
          <ac:spMkLst>
            <pc:docMk/>
            <pc:sldMk cId="699483552" sldId="267"/>
            <ac:spMk id="8" creationId="{D91EDF1D-D48A-40DE-9C99-15EE1F4207E2}"/>
          </ac:spMkLst>
        </pc:spChg>
      </pc:sldChg>
      <pc:sldChg chg="modSp mod">
        <pc:chgData name="Ricardo Esposto" userId="bbea39c3ad709b84" providerId="LiveId" clId="{D618BF08-B2D7-4201-9899-0982F74CBD52}" dt="2020-09-13T20:11:55.755" v="541" actId="6549"/>
        <pc:sldMkLst>
          <pc:docMk/>
          <pc:sldMk cId="3772492117" sldId="268"/>
        </pc:sldMkLst>
        <pc:spChg chg="mod">
          <ac:chgData name="Ricardo Esposto" userId="bbea39c3ad709b84" providerId="LiveId" clId="{D618BF08-B2D7-4201-9899-0982F74CBD52}" dt="2020-09-13T20:11:54.154" v="540" actId="6549"/>
          <ac:spMkLst>
            <pc:docMk/>
            <pc:sldMk cId="3772492117" sldId="268"/>
            <ac:spMk id="9" creationId="{FC17961F-CF7E-4EA2-A4CD-C0C21A01AFD6}"/>
          </ac:spMkLst>
        </pc:spChg>
        <pc:spChg chg="mod">
          <ac:chgData name="Ricardo Esposto" userId="bbea39c3ad709b84" providerId="LiveId" clId="{D618BF08-B2D7-4201-9899-0982F74CBD52}" dt="2020-09-13T20:11:55.755" v="541" actId="6549"/>
          <ac:spMkLst>
            <pc:docMk/>
            <pc:sldMk cId="3772492117" sldId="268"/>
            <ac:spMk id="10" creationId="{E9307692-1E8F-4DC8-B36D-69838D175C27}"/>
          </ac:spMkLst>
        </pc:spChg>
      </pc:sldChg>
      <pc:sldChg chg="modSp mod">
        <pc:chgData name="Ricardo Esposto" userId="bbea39c3ad709b84" providerId="LiveId" clId="{D618BF08-B2D7-4201-9899-0982F74CBD52}" dt="2020-09-13T20:12:01.925" v="543" actId="6549"/>
        <pc:sldMkLst>
          <pc:docMk/>
          <pc:sldMk cId="3903204686" sldId="269"/>
        </pc:sldMkLst>
        <pc:spChg chg="mod">
          <ac:chgData name="Ricardo Esposto" userId="bbea39c3ad709b84" providerId="LiveId" clId="{D618BF08-B2D7-4201-9899-0982F74CBD52}" dt="2020-09-13T20:12:01.925" v="543" actId="6549"/>
          <ac:spMkLst>
            <pc:docMk/>
            <pc:sldMk cId="3903204686" sldId="269"/>
            <ac:spMk id="7" creationId="{C081FAC6-24A9-499A-BDDC-F69E8571C244}"/>
          </ac:spMkLst>
        </pc:spChg>
        <pc:spChg chg="mod">
          <ac:chgData name="Ricardo Esposto" userId="bbea39c3ad709b84" providerId="LiveId" clId="{D618BF08-B2D7-4201-9899-0982F74CBD52}" dt="2020-09-13T20:11:59.830" v="542" actId="6549"/>
          <ac:spMkLst>
            <pc:docMk/>
            <pc:sldMk cId="3903204686" sldId="269"/>
            <ac:spMk id="11" creationId="{086CD272-5FF0-4390-ADF1-A8964B21A28D}"/>
          </ac:spMkLst>
        </pc:spChg>
      </pc:sldChg>
      <pc:sldChg chg="delSp mod">
        <pc:chgData name="Ricardo Esposto" userId="bbea39c3ad709b84" providerId="LiveId" clId="{D618BF08-B2D7-4201-9899-0982F74CBD52}" dt="2020-09-13T20:11:39.180" v="534" actId="478"/>
        <pc:sldMkLst>
          <pc:docMk/>
          <pc:sldMk cId="353234311" sldId="270"/>
        </pc:sldMkLst>
        <pc:picChg chg="del">
          <ac:chgData name="Ricardo Esposto" userId="bbea39c3ad709b84" providerId="LiveId" clId="{D618BF08-B2D7-4201-9899-0982F74CBD52}" dt="2020-09-13T20:11:39.180" v="534" actId="478"/>
          <ac:picMkLst>
            <pc:docMk/>
            <pc:sldMk cId="353234311" sldId="270"/>
            <ac:picMk id="4" creationId="{57973B4E-EA83-4A78-954A-0C87CCC8C3F2}"/>
          </ac:picMkLst>
        </pc:picChg>
      </pc:sldChg>
      <pc:sldChg chg="delSp mod">
        <pc:chgData name="Ricardo Esposto" userId="bbea39c3ad709b84" providerId="LiveId" clId="{D618BF08-B2D7-4201-9899-0982F74CBD52}" dt="2020-09-13T20:11:40.639" v="535" actId="478"/>
        <pc:sldMkLst>
          <pc:docMk/>
          <pc:sldMk cId="1481421316" sldId="271"/>
        </pc:sldMkLst>
        <pc:picChg chg="del">
          <ac:chgData name="Ricardo Esposto" userId="bbea39c3ad709b84" providerId="LiveId" clId="{D618BF08-B2D7-4201-9899-0982F74CBD52}" dt="2020-09-13T20:11:40.639" v="535" actId="478"/>
          <ac:picMkLst>
            <pc:docMk/>
            <pc:sldMk cId="1481421316" sldId="271"/>
            <ac:picMk id="4" creationId="{57973B4E-EA83-4A78-954A-0C87CCC8C3F2}"/>
          </ac:picMkLst>
        </pc:picChg>
      </pc:sldChg>
      <pc:sldChg chg="delSp mod">
        <pc:chgData name="Ricardo Esposto" userId="bbea39c3ad709b84" providerId="LiveId" clId="{D618BF08-B2D7-4201-9899-0982F74CBD52}" dt="2020-09-13T20:11:23.761" v="526" actId="478"/>
        <pc:sldMkLst>
          <pc:docMk/>
          <pc:sldMk cId="2455074476" sldId="275"/>
        </pc:sldMkLst>
        <pc:picChg chg="del">
          <ac:chgData name="Ricardo Esposto" userId="bbea39c3ad709b84" providerId="LiveId" clId="{D618BF08-B2D7-4201-9899-0982F74CBD52}" dt="2020-09-13T20:11:22.635" v="524" actId="478"/>
          <ac:picMkLst>
            <pc:docMk/>
            <pc:sldMk cId="2455074476" sldId="275"/>
            <ac:picMk id="5" creationId="{F7FAEC08-63FC-4E60-9DED-3E67510637E8}"/>
          </ac:picMkLst>
        </pc:picChg>
        <pc:picChg chg="del">
          <ac:chgData name="Ricardo Esposto" userId="bbea39c3ad709b84" providerId="LiveId" clId="{D618BF08-B2D7-4201-9899-0982F74CBD52}" dt="2020-09-13T20:11:23.172" v="525" actId="478"/>
          <ac:picMkLst>
            <pc:docMk/>
            <pc:sldMk cId="2455074476" sldId="275"/>
            <ac:picMk id="6" creationId="{621FFE72-8922-4F68-8442-AA760ACB655D}"/>
          </ac:picMkLst>
        </pc:picChg>
        <pc:picChg chg="del">
          <ac:chgData name="Ricardo Esposto" userId="bbea39c3ad709b84" providerId="LiveId" clId="{D618BF08-B2D7-4201-9899-0982F74CBD52}" dt="2020-09-13T20:11:23.761" v="526" actId="478"/>
          <ac:picMkLst>
            <pc:docMk/>
            <pc:sldMk cId="2455074476" sldId="275"/>
            <ac:picMk id="7" creationId="{29F2DB88-EA1C-4C84-B9C7-1342DEC1B055}"/>
          </ac:picMkLst>
        </pc:picChg>
      </pc:sldChg>
      <pc:sldChg chg="delSp mod">
        <pc:chgData name="Ricardo Esposto" userId="bbea39c3ad709b84" providerId="LiveId" clId="{D618BF08-B2D7-4201-9899-0982F74CBD52}" dt="2020-09-13T20:11:27.024" v="529" actId="478"/>
        <pc:sldMkLst>
          <pc:docMk/>
          <pc:sldMk cId="2585157643" sldId="276"/>
        </pc:sldMkLst>
        <pc:picChg chg="del">
          <ac:chgData name="Ricardo Esposto" userId="bbea39c3ad709b84" providerId="LiveId" clId="{D618BF08-B2D7-4201-9899-0982F74CBD52}" dt="2020-09-13T20:11:25.991" v="527" actId="478"/>
          <ac:picMkLst>
            <pc:docMk/>
            <pc:sldMk cId="2585157643" sldId="276"/>
            <ac:picMk id="8" creationId="{E4F86E25-8432-4F76-974A-E4FA23A98CE9}"/>
          </ac:picMkLst>
        </pc:picChg>
        <pc:picChg chg="del">
          <ac:chgData name="Ricardo Esposto" userId="bbea39c3ad709b84" providerId="LiveId" clId="{D618BF08-B2D7-4201-9899-0982F74CBD52}" dt="2020-09-13T20:11:27.024" v="529" actId="478"/>
          <ac:picMkLst>
            <pc:docMk/>
            <pc:sldMk cId="2585157643" sldId="276"/>
            <ac:picMk id="9" creationId="{3E02D818-E546-44FB-8F41-5B3C33156FA7}"/>
          </ac:picMkLst>
        </pc:picChg>
        <pc:picChg chg="del">
          <ac:chgData name="Ricardo Esposto" userId="bbea39c3ad709b84" providerId="LiveId" clId="{D618BF08-B2D7-4201-9899-0982F74CBD52}" dt="2020-09-13T20:11:26.583" v="528" actId="478"/>
          <ac:picMkLst>
            <pc:docMk/>
            <pc:sldMk cId="2585157643" sldId="276"/>
            <ac:picMk id="11" creationId="{B3D43D9C-208E-4D84-9417-81CA301984F1}"/>
          </ac:picMkLst>
        </pc:picChg>
      </pc:sldChg>
      <pc:sldChg chg="modSp mod">
        <pc:chgData name="Ricardo Esposto" userId="bbea39c3ad709b84" providerId="LiveId" clId="{D618BF08-B2D7-4201-9899-0982F74CBD52}" dt="2020-09-14T10:59:02.639" v="549" actId="113"/>
        <pc:sldMkLst>
          <pc:docMk/>
          <pc:sldMk cId="939519229" sldId="277"/>
        </pc:sldMkLst>
        <pc:spChg chg="mod">
          <ac:chgData name="Ricardo Esposto" userId="bbea39c3ad709b84" providerId="LiveId" clId="{D618BF08-B2D7-4201-9899-0982F74CBD52}" dt="2020-09-14T10:59:02.639" v="549" actId="113"/>
          <ac:spMkLst>
            <pc:docMk/>
            <pc:sldMk cId="939519229" sldId="277"/>
            <ac:spMk id="4" creationId="{00B2395F-6ECD-40F4-90FD-C7D5B2132C1F}"/>
          </ac:spMkLst>
        </pc:spChg>
      </pc:sldChg>
      <pc:sldChg chg="modSp mod">
        <pc:chgData name="Ricardo Esposto" userId="bbea39c3ad709b84" providerId="LiveId" clId="{D618BF08-B2D7-4201-9899-0982F74CBD52}" dt="2020-09-13T20:11:34.754" v="531" actId="6549"/>
        <pc:sldMkLst>
          <pc:docMk/>
          <pc:sldMk cId="3499530736" sldId="278"/>
        </pc:sldMkLst>
        <pc:spChg chg="mod">
          <ac:chgData name="Ricardo Esposto" userId="bbea39c3ad709b84" providerId="LiveId" clId="{D618BF08-B2D7-4201-9899-0982F74CBD52}" dt="2020-09-13T20:11:34.754" v="531" actId="6549"/>
          <ac:spMkLst>
            <pc:docMk/>
            <pc:sldMk cId="3499530736" sldId="278"/>
            <ac:spMk id="4" creationId="{00B2395F-6ECD-40F4-90FD-C7D5B2132C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7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95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63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48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80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30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13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2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92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4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5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D6E823-80D0-4A37-9B54-E710C5F8E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30" y="1865642"/>
            <a:ext cx="9905215" cy="163068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Paper review</a:t>
            </a:r>
            <a:br>
              <a:rPr lang="en-US" sz="3400" dirty="0">
                <a:solidFill>
                  <a:schemeClr val="bg1"/>
                </a:solidFill>
              </a:rPr>
            </a:br>
            <a:br>
              <a:rPr lang="pt-BR" sz="3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Circular Business Models: Defining a Concept and</a:t>
            </a:r>
            <a:r>
              <a:rPr lang="pt-BR" sz="3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Framing an Emerging Research Field</a:t>
            </a:r>
            <a:br>
              <a:rPr lang="en-US" sz="3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3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Julia L. K. </a:t>
            </a:r>
            <a:r>
              <a:rPr lang="pt-BR" sz="2200" b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Nußholz</a:t>
            </a:r>
            <a:endParaRPr lang="pt-BR" sz="3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AEE48E-DCD8-4222-9E91-DF1FFA884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760" y="6213736"/>
            <a:ext cx="4035253" cy="635386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2000" b="1" i="0" u="none" strike="noStrike" baseline="0" dirty="0">
                <a:solidFill>
                  <a:schemeClr val="bg1"/>
                </a:solidFill>
                <a:latin typeface="Calibri-Bold"/>
              </a:rPr>
              <a:t>SEP5848 - Integrated Innovation and Technology Management (IITM)</a:t>
            </a:r>
            <a:endParaRPr lang="pt-BR" sz="2000" dirty="0">
              <a:solidFill>
                <a:schemeClr val="bg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ubtítulo 2">
            <a:extLst>
              <a:ext uri="{FF2B5EF4-FFF2-40B4-BE49-F238E27FC236}">
                <a16:creationId xmlns:a16="http://schemas.microsoft.com/office/drawing/2014/main" id="{87945144-F362-4370-8C08-789528CC0E9C}"/>
              </a:ext>
            </a:extLst>
          </p:cNvPr>
          <p:cNvSpPr txBox="1">
            <a:spLocks/>
          </p:cNvSpPr>
          <p:nvPr/>
        </p:nvSpPr>
        <p:spPr>
          <a:xfrm>
            <a:off x="9265920" y="6456294"/>
            <a:ext cx="2897333" cy="381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  <a:latin typeface="Calibri-Bold"/>
              </a:rPr>
              <a:t>Ricardo Francisco Esposto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8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30733717-66A1-4629-89AB-C0597D2A96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469" y="994002"/>
            <a:ext cx="6033157" cy="56191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Fundamentals of Circular Business Models</a:t>
            </a:r>
            <a:endParaRPr lang="pt-BR" sz="28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432CE5E-7A34-41F2-ABAB-26A807D46D0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5" y="994001"/>
            <a:ext cx="5647442" cy="5498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486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Fundamentals of Circular Business Models</a:t>
            </a:r>
            <a:endParaRPr lang="pt-BR" sz="2800" b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8EB899D-40D4-4F55-AEB2-3DA82330C4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250" y="2950591"/>
            <a:ext cx="5407550" cy="368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05D50B3-CB4B-4FAE-AB1B-8B65ABDBCCA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535" y="1025218"/>
            <a:ext cx="5542929" cy="1710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7523866-50ED-44A0-82B6-49D23363C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439" y="2799133"/>
            <a:ext cx="5211811" cy="383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9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920"/>
            <a:ext cx="10515600" cy="50863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Considerations for Implementing Circular Strategies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852290"/>
            <a:ext cx="11160760" cy="500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PT" altLang="pt-BR" dirty="0"/>
              <a:t>Modelos de negócios circulares </a:t>
            </a:r>
            <a:r>
              <a:rPr lang="pt-PT" altLang="pt-BR" b="0" dirty="0"/>
              <a:t>- operam estratégias de eficiência de recursos, como a </a:t>
            </a:r>
            <a:r>
              <a:rPr lang="pt-PT" altLang="pt-BR" dirty="0"/>
              <a:t>substituição de insumos de materiais primários por produção secundária</a:t>
            </a:r>
            <a:r>
              <a:rPr lang="pt-PT" altLang="pt-BR" b="0" dirty="0"/>
              <a:t>, </a:t>
            </a:r>
            <a:r>
              <a:rPr lang="pt-PT" altLang="pt-BR" dirty="0"/>
              <a:t>vida útil prolongada de produtos e reciclagem de materiais</a:t>
            </a:r>
            <a:r>
              <a:rPr lang="pt-PT" altLang="pt-BR" b="0" dirty="0"/>
              <a:t>;</a:t>
            </a:r>
          </a:p>
          <a:p>
            <a:r>
              <a:rPr lang="pt-PT" altLang="pt-BR" b="0" dirty="0"/>
              <a:t>Meta de </a:t>
            </a:r>
            <a:r>
              <a:rPr lang="pt-PT" altLang="pt-BR" dirty="0"/>
              <a:t>eficiência de recursos </a:t>
            </a:r>
            <a:r>
              <a:rPr lang="pt-PT" altLang="pt-BR" b="0" dirty="0"/>
              <a:t>deve ser definida especificamente ao </a:t>
            </a:r>
            <a:r>
              <a:rPr lang="pt-PT" altLang="pt-BR" dirty="0"/>
              <a:t>implementar estratégias circulares</a:t>
            </a:r>
            <a:r>
              <a:rPr lang="pt-PT" altLang="pt-BR" b="0" dirty="0"/>
              <a:t>;</a:t>
            </a:r>
            <a:endParaRPr kumimoji="0" lang="pt-PT" altLang="pt-BR" sz="180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285750" indent="0">
              <a:buNone/>
            </a:pPr>
            <a:endParaRPr kumimoji="0" lang="pt-PT" altLang="pt-BR" sz="180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285750" indent="0">
              <a:buNone/>
            </a:pP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Primeira estratégia - substituição versus reutilização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: a ideia principal por trás da reutilização é que ela pode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substituir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 a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produção primária de alto impacto por uma produção secundária de baixo impacto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. Embora isso geralmente seja verdade, a reutilização de produtos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não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garante ganhos de eficiência de recursos</a:t>
            </a:r>
            <a:r>
              <a:rPr lang="pt-PT" altLang="pt-BR" b="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,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dependendo dos processos necessários para retornar um produto a um estado ou local adequado, bem como dos impactos da fase de uso em uma segunda vida;</a:t>
            </a:r>
            <a:endParaRPr lang="pt-PT" altLang="pt-BR" b="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F1FB687-B370-4EC3-8560-0B3F4AD56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937F23-58C6-4264-9A4A-ECEF15248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920"/>
            <a:ext cx="10515600" cy="50863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Considerations for Implementing Circular Strategies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522352"/>
            <a:ext cx="11160760" cy="610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285750" indent="0">
              <a:buNone/>
            </a:pP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Segunda Estratégia - Limites para Reciclagem de Material</a:t>
            </a:r>
            <a:endParaRPr lang="pt-PT" altLang="pt-BR" b="0" dirty="0">
              <a:solidFill>
                <a:srgbClr val="222222"/>
              </a:solidFill>
            </a:endParaRPr>
          </a:p>
          <a:p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Energia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necessária para a reciclagem é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geralmente substancialmente menor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do que a energia necessária para produzir o material; </a:t>
            </a:r>
          </a:p>
          <a:p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As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ineficiências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em cada etapa do processo de reciclagem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sempre manterão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as eficiências de reciclagem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abaixo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de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100%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;</a:t>
            </a:r>
          </a:p>
          <a:p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Dependendo do material e das circunstâncias, como localização, combinações de geração de eletricidade, sistema de coleta e processos de reciclagem, os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ganhos de eficiência de recursos da redução da entrada de material primário podem ser compensados ​​pelos ganhos de eficiência de recursos associados aos processos de reciclagem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(por exemplo, de logística reversa ou alimentar equipamentos de reciclagem);</a:t>
            </a:r>
          </a:p>
          <a:p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Para alguns materiais de base biológica, a conversão de resíduos em energia é, sob certas condições, a estratégia preferida.</a:t>
            </a:r>
            <a:endParaRPr lang="pt-PT" altLang="pt-BR" b="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F1FB687-B370-4EC3-8560-0B3F4AD56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937F23-58C6-4264-9A4A-ECEF15248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963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920"/>
            <a:ext cx="10515600" cy="50863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Considerations for Implementing Circular Strategies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494072"/>
            <a:ext cx="11160760" cy="580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>
              <a:buClrTx/>
              <a:buSzTx/>
              <a:buFont typeface="Arial" panose="020B0604020202020204" pitchFamily="34" charset="0"/>
              <a:buNone/>
              <a:tabLst/>
            </a:pPr>
            <a:r>
              <a:rPr lang="pt-PT" altLang="pt-BR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Terceira Estratégia - Efeitos de Recuperação / Rebote (Rebound Effects)</a:t>
            </a:r>
          </a:p>
          <a:p>
            <a:pPr marL="285750"/>
            <a:r>
              <a:rPr lang="pt-PT" altLang="pt-BR" sz="1700" b="0" dirty="0">
                <a:solidFill>
                  <a:srgbClr val="222222"/>
                </a:solidFill>
              </a:rPr>
              <a:t>Se a </a:t>
            </a:r>
            <a:r>
              <a:rPr lang="pt-PT" altLang="pt-BR" sz="1700" dirty="0">
                <a:solidFill>
                  <a:srgbClr val="222222"/>
                </a:solidFill>
              </a:rPr>
              <a:t>produção secundária </a:t>
            </a:r>
            <a:r>
              <a:rPr lang="pt-PT" altLang="pt-BR" sz="1700" b="0" dirty="0">
                <a:solidFill>
                  <a:srgbClr val="222222"/>
                </a:solidFill>
              </a:rPr>
              <a:t>resultante </a:t>
            </a:r>
            <a:r>
              <a:rPr lang="pt-PT" altLang="pt-BR" sz="1700" dirty="0">
                <a:solidFill>
                  <a:srgbClr val="222222"/>
                </a:solidFill>
              </a:rPr>
              <a:t>não reduzir a produção primária</a:t>
            </a:r>
            <a:r>
              <a:rPr lang="pt-PT" altLang="pt-BR" sz="1700" b="0" dirty="0">
                <a:solidFill>
                  <a:srgbClr val="222222"/>
                </a:solidFill>
              </a:rPr>
              <a:t>, a implementação de estratégias circulares corre o </a:t>
            </a:r>
            <a:r>
              <a:rPr lang="pt-PT" altLang="pt-BR" sz="1700" dirty="0">
                <a:solidFill>
                  <a:srgbClr val="222222"/>
                </a:solidFill>
              </a:rPr>
              <a:t>risco de aumentar a produção geral</a:t>
            </a:r>
            <a:r>
              <a:rPr lang="pt-PT" altLang="pt-BR" sz="1700" b="0" dirty="0">
                <a:solidFill>
                  <a:srgbClr val="222222"/>
                </a:solidFill>
              </a:rPr>
              <a:t>, compensando parcial ou totalmente seus </a:t>
            </a:r>
            <a:r>
              <a:rPr lang="pt-PT" altLang="pt-BR" sz="1700" dirty="0">
                <a:solidFill>
                  <a:srgbClr val="222222"/>
                </a:solidFill>
              </a:rPr>
              <a:t>ganhos de eficiência de recursos</a:t>
            </a:r>
            <a:r>
              <a:rPr lang="pt-PT" altLang="pt-BR" sz="1700" b="0" dirty="0">
                <a:solidFill>
                  <a:srgbClr val="222222"/>
                </a:solidFill>
              </a:rPr>
              <a:t>;</a:t>
            </a:r>
          </a:p>
          <a:p>
            <a:pPr marL="285750"/>
            <a:r>
              <a:rPr lang="pt-PT" altLang="pt-BR" sz="1700" b="0" dirty="0">
                <a:solidFill>
                  <a:srgbClr val="222222"/>
                </a:solidFill>
              </a:rPr>
              <a:t>Dois mecanismos que podem levar a esses efeitos rebote: primeiro, quando os </a:t>
            </a:r>
            <a:r>
              <a:rPr lang="pt-PT" altLang="pt-BR" sz="1700" dirty="0">
                <a:solidFill>
                  <a:srgbClr val="222222"/>
                </a:solidFill>
              </a:rPr>
              <a:t>produtos secundários não são alternativas compatíveis aos produtos primários</a:t>
            </a:r>
            <a:r>
              <a:rPr lang="pt-PT" altLang="pt-BR" sz="1700" b="0" dirty="0">
                <a:solidFill>
                  <a:srgbClr val="222222"/>
                </a:solidFill>
              </a:rPr>
              <a:t> e, segundo, se reduzem os preços e, portanto, levam ao </a:t>
            </a:r>
            <a:r>
              <a:rPr lang="pt-PT" altLang="pt-BR" sz="1700" dirty="0">
                <a:solidFill>
                  <a:srgbClr val="222222"/>
                </a:solidFill>
              </a:rPr>
              <a:t>aumento do consumo;</a:t>
            </a:r>
          </a:p>
          <a:p>
            <a:pPr marL="285750"/>
            <a:r>
              <a:rPr lang="pt-PT" altLang="pt-BR" sz="1700" b="0" dirty="0">
                <a:solidFill>
                  <a:srgbClr val="222222"/>
                </a:solidFill>
              </a:rPr>
              <a:t>As medidas sugeridas para evitar esses efeitos rebote são para garantir que os </a:t>
            </a:r>
            <a:r>
              <a:rPr lang="pt-PT" altLang="pt-BR" sz="1700" dirty="0">
                <a:solidFill>
                  <a:srgbClr val="222222"/>
                </a:solidFill>
              </a:rPr>
              <a:t>produtos secundários sejam bons substitutos para os primários</a:t>
            </a:r>
            <a:r>
              <a:rPr lang="pt-PT" altLang="pt-BR" sz="1700" b="0" dirty="0">
                <a:solidFill>
                  <a:srgbClr val="222222"/>
                </a:solidFill>
              </a:rPr>
              <a:t> e que visem os mercados onde a </a:t>
            </a:r>
            <a:r>
              <a:rPr lang="pt-PT" altLang="pt-BR" sz="1700" dirty="0">
                <a:solidFill>
                  <a:srgbClr val="222222"/>
                </a:solidFill>
              </a:rPr>
              <a:t>sensibilidade dos consumidores ao preço é baixa</a:t>
            </a:r>
            <a:r>
              <a:rPr lang="pt-PT" altLang="pt-BR" sz="1700" b="0" dirty="0">
                <a:solidFill>
                  <a:srgbClr val="222222"/>
                </a:solidFill>
              </a:rPr>
              <a:t>;</a:t>
            </a:r>
          </a:p>
          <a:p>
            <a:pPr marL="285750"/>
            <a:r>
              <a:rPr lang="pt-PT" altLang="pt-BR" sz="1700" b="0" dirty="0">
                <a:solidFill>
                  <a:srgbClr val="222222"/>
                </a:solidFill>
              </a:rPr>
              <a:t>Os impactos de mercado resultantes do tratamento de fim de vida são de importância crítica, portanto, o </a:t>
            </a:r>
            <a:r>
              <a:rPr lang="pt-PT" altLang="pt-BR" sz="1700" dirty="0">
                <a:solidFill>
                  <a:srgbClr val="222222"/>
                </a:solidFill>
              </a:rPr>
              <a:t>deslocamento da produção primária deve estar no centro das estratégias circulares</a:t>
            </a:r>
            <a:r>
              <a:rPr lang="pt-PT" altLang="pt-BR" sz="1700" b="0" dirty="0">
                <a:solidFill>
                  <a:srgbClr val="222222"/>
                </a:solidFill>
              </a:rPr>
              <a:t>, em vez de um foco estreito no fechamento dos ciclos de recursos.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F1FB687-B370-4EC3-8560-0B3F4AD56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937F23-58C6-4264-9A4A-ECEF15248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66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920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A Definition for Circular Business Models</a:t>
            </a:r>
            <a:endParaRPr lang="pt-BR" sz="28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F1FB687-B370-4EC3-8560-0B3F4AD56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937F23-58C6-4264-9A4A-ECEF15248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36F73FF-065D-433A-8449-6DE704C7A644}"/>
              </a:ext>
            </a:extLst>
          </p:cNvPr>
          <p:cNvSpPr txBox="1"/>
          <p:nvPr/>
        </p:nvSpPr>
        <p:spPr>
          <a:xfrm>
            <a:off x="1106864" y="1076093"/>
            <a:ext cx="10384410" cy="4992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circular business model is how a company creates, captures, and delivers value with the value creation logic designed to improve resource efficiency through contributing to extending useful life of products and parts (e.g., through long-life design, repair and remanufacturing) and closing material loops”.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3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920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Final Remarks</a:t>
            </a:r>
            <a:endParaRPr lang="pt-BR" sz="28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F1FB687-B370-4EC3-8560-0B3F4AD56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937F23-58C6-4264-9A4A-ECEF15248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595C459-12CC-4682-A18D-B50772A67DD7}"/>
              </a:ext>
            </a:extLst>
          </p:cNvPr>
          <p:cNvSpPr txBox="1"/>
          <p:nvPr/>
        </p:nvSpPr>
        <p:spPr>
          <a:xfrm>
            <a:off x="838200" y="611555"/>
            <a:ext cx="11160760" cy="552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285750" algn="l" eaLnBrk="0" hangingPunct="0">
              <a:lnSpc>
                <a:spcPct val="250000"/>
              </a:lnSpc>
            </a:pP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Esclarecimento dos fundamentos e interligação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de modelos de negócios circulares e de gestão e eficiência de recursos;</a:t>
            </a:r>
          </a:p>
          <a:p>
            <a:pPr marL="285750" algn="l" eaLnBrk="0" hangingPunct="0">
              <a:lnSpc>
                <a:spcPct val="250000"/>
              </a:lnSpc>
            </a:pPr>
            <a:r>
              <a:rPr lang="pt-PT" altLang="pt-BR" b="0" dirty="0">
                <a:solidFill>
                  <a:srgbClr val="222222"/>
                </a:solidFill>
              </a:rPr>
              <a:t>A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inovação do modelo de negócios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pode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ajudar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a criar uma oferta que incorpora uma </a:t>
            </a:r>
            <a:r>
              <a:rPr lang="pt-PT" altLang="pt-BR" b="0" dirty="0">
                <a:solidFill>
                  <a:srgbClr val="222222"/>
                </a:solidFill>
              </a:rPr>
              <a:t>estratégia circular;</a:t>
            </a:r>
          </a:p>
          <a:p>
            <a:pPr marL="285750" algn="l" eaLnBrk="0" hangingPunct="0">
              <a:lnSpc>
                <a:spcPct val="250000"/>
              </a:lnSpc>
            </a:pPr>
            <a:r>
              <a:rPr lang="pt-PT" altLang="pt-BR" b="0" dirty="0">
                <a:solidFill>
                  <a:srgbClr val="222222"/>
                </a:solidFill>
              </a:rPr>
              <a:t>O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utros elementos do modelo de negócios podem ser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configurados de forma que ajudem a superar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as barreiras potenciais à implementação e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capitalizar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sobre os fluxos de valor e alinhar o modelo de negócios para aqueles dos parceiros da cadeia de valor para coordenar o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fechamento dos ciclos de recursos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;</a:t>
            </a:r>
          </a:p>
          <a:p>
            <a:pPr marL="285750" algn="l" eaLnBrk="0" hangingPunct="0">
              <a:lnSpc>
                <a:spcPct val="250000"/>
              </a:lnSpc>
            </a:pP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Ainda </a:t>
            </a:r>
            <a:r>
              <a:rPr kumimoji="0" lang="pt-PT" altLang="pt-BR" sz="18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não existe uma visão coerente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sobre qual estratégias de eficiência de recurso e mudanças nos fluxos de materiais classificam um modelo de negócios como “circular”. </a:t>
            </a:r>
          </a:p>
        </p:txBody>
      </p:sp>
    </p:spTree>
    <p:extLst>
      <p:ext uri="{BB962C8B-B14F-4D97-AF65-F5344CB8AC3E}">
        <p14:creationId xmlns:p14="http://schemas.microsoft.com/office/powerpoint/2010/main" val="3339259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920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Final Remarks</a:t>
            </a:r>
            <a:endParaRPr lang="pt-BR" sz="28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F1FB687-B370-4EC3-8560-0B3F4AD56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937F23-58C6-4264-9A4A-ECEF15248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595C459-12CC-4682-A18D-B50772A67DD7}"/>
              </a:ext>
            </a:extLst>
          </p:cNvPr>
          <p:cNvSpPr txBox="1"/>
          <p:nvPr/>
        </p:nvSpPr>
        <p:spPr>
          <a:xfrm>
            <a:off x="838200" y="611555"/>
            <a:ext cx="11160760" cy="6212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285750" algn="l" eaLnBrk="0" hangingPunct="0">
              <a:lnSpc>
                <a:spcPct val="250000"/>
              </a:lnSpc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 compreensão dos autores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diverge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 principalmente em termos de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estratégias de eficiência de recursos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relacionadas à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produção e redução de emissões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, mas também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o uso eficiente de produtos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;</a:t>
            </a:r>
          </a:p>
          <a:p>
            <a:pPr marL="285750" algn="l" eaLnBrk="0" hangingPunct="0">
              <a:lnSpc>
                <a:spcPct val="250000"/>
              </a:lnSpc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Os entendimentos comuns referem-se à substituição da entrada de material primário pela produção secundária, estender a vida útil média dos produtos por meio de projetos e medidas de longa vida, como reparos ou remanufatura e reciclagem de materiais. </a:t>
            </a:r>
          </a:p>
          <a:p>
            <a:pPr marL="285750" algn="l" eaLnBrk="0" hangingPunct="0">
              <a:lnSpc>
                <a:spcPct val="250000"/>
              </a:lnSpc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conclusão geral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é que as estratégias circulares não levam, por padrão, a um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aumento eficiência de recursos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;</a:t>
            </a:r>
          </a:p>
          <a:p>
            <a:pPr marL="285750" algn="l" eaLnBrk="0" hangingPunct="0">
              <a:lnSpc>
                <a:spcPct val="250000"/>
              </a:lnSpc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Portanto, a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concepção de um modelo de negócios circular deve ser orientada pela avaliação dos impactos do ciclo de vida de sua oferta, bem como da consideração de potenciais efeitos rebote.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285750" algn="l" eaLnBrk="0" hangingPunct="0">
              <a:lnSpc>
                <a:spcPct val="250000"/>
              </a:lnSpc>
            </a:pPr>
            <a:endParaRPr kumimoji="0" lang="pt-PT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065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7" name="Rectangle 7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6" y="1336390"/>
            <a:ext cx="6190412" cy="118292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Julia L. K. Nussholz</a:t>
            </a:r>
          </a:p>
        </p:txBody>
      </p:sp>
      <p:cxnSp>
        <p:nvCxnSpPr>
          <p:cNvPr id="1048" name="Straight Connector 7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03776" y="2829330"/>
            <a:ext cx="6190412" cy="33444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Graduada em Economics and Social Science pela </a:t>
            </a:r>
            <a:r>
              <a:rPr lang="en-US" b="0" i="0">
                <a:effectLst/>
              </a:rPr>
              <a:t>University of Cologne;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Mestre em Sustaibable Development – Environmental Governance pela </a:t>
            </a:r>
            <a:r>
              <a:rPr lang="en-US" b="0" i="0">
                <a:effectLst/>
              </a:rPr>
              <a:t>Utrecht University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Doutora em pela Lund University - </a:t>
            </a:r>
            <a:r>
              <a:rPr lang="en-US" b="0" i="0">
                <a:effectLst/>
              </a:rPr>
              <a:t>The International Institute for Industrial Environmental Economics (IIIEE);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Pós-Doutoranda pela Aalborg University desde setembro de 2020;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Researcher/ Project Manager – Circular Economy &amp; Business Model Innovation na Saint-Gobain</a:t>
            </a:r>
          </a:p>
        </p:txBody>
      </p:sp>
      <p:pic>
        <p:nvPicPr>
          <p:cNvPr id="1026" name="Picture 2" descr="Profile">
            <a:extLst>
              <a:ext uri="{FF2B5EF4-FFF2-40B4-BE49-F238E27FC236}">
                <a16:creationId xmlns:a16="http://schemas.microsoft.com/office/drawing/2014/main" id="{A84EAD56-E8E6-40EE-BAC9-19610C7817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 bwMode="auto">
          <a:xfrm>
            <a:off x="7451965" y="1665519"/>
            <a:ext cx="4267645" cy="4267645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9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4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807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Abstract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676002"/>
            <a:ext cx="11160760" cy="610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Desenvolver alternativas de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modelos de negócios circulares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pt-PT" altLang="pt-BR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uxiliar as empresas na transição para uma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economia circular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na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adoção de estratégias </a:t>
            </a:r>
            <a:r>
              <a:rPr kumimoji="0" lang="pt-PT" altLang="pt-BR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como reutilização, reparo e remanufatura</a:t>
            </a:r>
            <a:r>
              <a:rPr lang="pt-PT" altLang="pt-BR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Poucos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estudos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definem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claramente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 que é um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modelo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negócios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circular;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compreensão sobre o que torna um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modelo de negócios circular é diversa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dificultando o desenvolvimento teórico e a aplicação prática deles;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pt-PT" altLang="pt-BR" b="1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enquadrar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 campo da pesquisa de modelos de negócios circulares, esclarecendo os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fundamentos do conceito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sob as perspectivas de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eficiência de recursos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inovação de modelos de negócios;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falta uma visão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coerente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sobre qual as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estratégias de eficiência de recursos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classificam um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modelo de negócios como circular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Esclarecer quais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estratégias de eficiência de recursos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podem ser consideradas como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estratégias-chave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relevantes para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modelos circulares de negócios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sugerir uma nova definição do conceito. 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8819251-03E4-4518-9C7E-43224D152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879ABF4-17BD-4399-9095-F83FAAF95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FD86E00-FCAA-4A7C-970E-8EECC11E2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102259-6AF2-42A7-ACB4-06429F8D8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63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Introduction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918278"/>
            <a:ext cx="11160760" cy="9709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  <a:defRPr kumimoji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pt-PT" altLang="pt-BR" b="1" dirty="0"/>
              <a:t>Conceito Economia Circular </a:t>
            </a:r>
          </a:p>
          <a:p>
            <a:pPr marL="571500"/>
            <a:r>
              <a:rPr lang="pt-PT" altLang="pt-BR" dirty="0"/>
              <a:t>Para </a:t>
            </a:r>
            <a:r>
              <a:rPr lang="pt-PT" altLang="pt-BR" b="1" dirty="0"/>
              <a:t>melhorar</a:t>
            </a:r>
            <a:r>
              <a:rPr lang="pt-PT" altLang="pt-BR" dirty="0"/>
              <a:t> a </a:t>
            </a:r>
            <a:r>
              <a:rPr lang="pt-PT" altLang="pt-BR" b="1" dirty="0"/>
              <a:t>produtividade</a:t>
            </a:r>
            <a:r>
              <a:rPr lang="pt-PT" altLang="pt-BR" dirty="0"/>
              <a:t> dos </a:t>
            </a:r>
            <a:r>
              <a:rPr lang="pt-PT" altLang="pt-BR" b="1" dirty="0"/>
              <a:t>recursos</a:t>
            </a:r>
            <a:r>
              <a:rPr lang="pt-PT" altLang="pt-BR" dirty="0"/>
              <a:t> e a eficiência da sociedade;</a:t>
            </a:r>
          </a:p>
          <a:p>
            <a:pPr marL="571500"/>
            <a:r>
              <a:rPr lang="pt-PT" altLang="pt-BR" dirty="0"/>
              <a:t>Paradigma que sugere um </a:t>
            </a:r>
            <a:r>
              <a:rPr lang="pt-PT" altLang="pt-BR" b="1" dirty="0"/>
              <a:t>redesenho</a:t>
            </a:r>
            <a:r>
              <a:rPr lang="pt-PT" altLang="pt-BR" dirty="0"/>
              <a:t> do </a:t>
            </a:r>
            <a:r>
              <a:rPr lang="pt-PT" altLang="pt-BR" b="1" dirty="0"/>
              <a:t>sistema econômico linear atual</a:t>
            </a:r>
            <a:r>
              <a:rPr lang="pt-PT" altLang="pt-BR" dirty="0"/>
              <a:t>, amplamente baseado em fluxos de recursos lineares, em direção a </a:t>
            </a:r>
            <a:r>
              <a:rPr lang="pt-PT" altLang="pt-BR" b="1" dirty="0"/>
              <a:t>fluxos de recursos em ciclo fechado </a:t>
            </a:r>
            <a:r>
              <a:rPr lang="pt-PT" altLang="pt-BR" dirty="0"/>
              <a:t>que podem preservar o valor ambiental e econômico embutido nos produtos ao longo do tempo;</a:t>
            </a:r>
          </a:p>
          <a:p>
            <a:pPr indent="0">
              <a:buNone/>
            </a:pP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Modelos de negócios circulares </a:t>
            </a:r>
          </a:p>
          <a:p>
            <a:pPr marL="571500"/>
            <a:r>
              <a:rPr lang="pt-PT" altLang="pt-BR" b="1" dirty="0"/>
              <a:t>Reconciliam</a:t>
            </a:r>
            <a:r>
              <a:rPr lang="pt-PT" altLang="pt-BR" dirty="0"/>
              <a:t> a criação de valor comercial com a </a:t>
            </a:r>
            <a:r>
              <a:rPr lang="pt-PT" altLang="pt-BR" b="1" dirty="0"/>
              <a:t>adoção de estratégias de eficiência de recursos</a:t>
            </a:r>
            <a:r>
              <a:rPr lang="pt-PT" altLang="pt-BR" dirty="0"/>
              <a:t>, como reparo e remanufatura, </a:t>
            </a:r>
            <a:r>
              <a:rPr lang="pt-PT" altLang="pt-BR" b="1" dirty="0"/>
              <a:t>capitalizando o valor econômico e ambiental </a:t>
            </a:r>
            <a:r>
              <a:rPr lang="pt-PT" altLang="pt-BR" dirty="0"/>
              <a:t>embutido nos produtos ;</a:t>
            </a:r>
          </a:p>
          <a:p>
            <a:pPr marL="571500"/>
            <a:r>
              <a:rPr lang="pt-PT" altLang="pt-BR" b="1" dirty="0"/>
              <a:t>Poucas definições claras </a:t>
            </a:r>
            <a:r>
              <a:rPr lang="pt-PT" altLang="pt-BR" dirty="0"/>
              <a:t>de modelos de negócios circulares e </a:t>
            </a:r>
            <a:r>
              <a:rPr lang="pt-PT" altLang="pt-BR" b="1" dirty="0"/>
              <a:t>nenhum entendimento comum </a:t>
            </a:r>
            <a:r>
              <a:rPr lang="pt-PT" altLang="pt-BR" dirty="0"/>
              <a:t>do conceito foi estabelecido; </a:t>
            </a:r>
          </a:p>
          <a:p>
            <a:pPr indent="0">
              <a:buNone/>
            </a:pPr>
            <a:endParaRPr kumimoji="0" lang="pt-PT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indent="0">
              <a:buNone/>
            </a:pPr>
            <a:endParaRPr kumimoji="0" lang="pt-PT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71500"/>
            <a:endParaRPr lang="pt-PT" altLang="pt-BR" dirty="0"/>
          </a:p>
          <a:p>
            <a:pPr marL="571500"/>
            <a:endParaRPr lang="pt-PT" altLang="pt-BR" dirty="0"/>
          </a:p>
          <a:p>
            <a:pPr lvl="1"/>
            <a:endParaRPr lang="pt-PT" alt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altLang="pt-BR" dirty="0"/>
          </a:p>
          <a:p>
            <a:endParaRPr lang="pt-PT" altLang="pt-BR" dirty="0"/>
          </a:p>
          <a:p>
            <a:r>
              <a:rPr lang="pt-PT" alt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10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Introduction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918278"/>
            <a:ext cx="11160760" cy="850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altLang="pt-BR" sz="20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Modelos de negócios circulares </a:t>
            </a:r>
          </a:p>
          <a:p>
            <a:pPr marL="571500" marR="0" lvl="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PT" altLang="pt-BR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Inconsistências são reflexos de terem sido baseadas em duas noções bem estabelecidas: (1) modelos de negócios da área de gestão; e (2) estratégias circulares do campo da eficiência dos recursos;</a:t>
            </a: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PT" altLang="pt-BR" dirty="0">
                <a:solidFill>
                  <a:srgbClr val="222222"/>
                </a:solidFill>
                <a:latin typeface="inherit"/>
              </a:rPr>
              <a:t>A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integração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dessas perspectivas ainda precisa ser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totalmente desenvolvida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para auxiliar na implementação eficaz de modelos de negócios circulares e para garantir seus ganhos potenciais de eficiência de recursos;</a:t>
            </a: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ajudam a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enquadrar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 o campo dos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modelos circulares de negócios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o esclarecimento dos fundamentos do conceito a partir das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perspectivas de eficiência de recursos e inovação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do modelo de negócios (conexão entre elas);</a:t>
            </a: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Sistematização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 do conhecimento atual sobre o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conceito de modelo de negócio circular,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 incluindo as principais considerações para garantir os </a:t>
            </a:r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potenciais ganhos de eficiência de recursos na implementação de estratégias circulares.</a:t>
            </a:r>
            <a:endParaRPr kumimoji="0" lang="pt-PT" altLang="pt-BR" b="1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pt-PT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571500" marR="0" lvl="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pt-PT" altLang="pt-BR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marR="0" lvl="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pt-PT" altLang="pt-BR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42B7A50-28DC-499C-9588-48B80884F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PT" altLang="pt-B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1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Research Design and Methodology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F172C1A-8F37-4B2F-97B6-7D692BD17B9F}"/>
              </a:ext>
            </a:extLst>
          </p:cNvPr>
          <p:cNvSpPr txBox="1"/>
          <p:nvPr/>
        </p:nvSpPr>
        <p:spPr>
          <a:xfrm>
            <a:off x="838200" y="918278"/>
            <a:ext cx="11160760" cy="555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Revisão e sistematização da literatura acadêmica recente sobre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modelos de negócios circulares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escopo da pesquisa se limitou a estudos acadêmicos que se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referiam explicitamente ao conceito do modelo de negócio circular</a:t>
            </a:r>
            <a:r>
              <a:rPr lang="pt-PT" altLang="pt-BR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Relevância para as análises: estudos que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conceituaram o termo “circular business models”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 para avaliar a transição das empresas em direção a um modelo de negócios circular; </a:t>
            </a: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Estudos que abordam modelos de negócios para o desenvolvimento sustentável, produto sistemas de serviço (PSSs) ou simbiose industrial sem uma referência explícita a economia circular foram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excluídos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 análise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;</a:t>
            </a: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String de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busca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“circular business model”, “business models for circular economy”, “business models for remanufacturing”, and “closed-loop business models”;</a:t>
            </a:r>
          </a:p>
          <a:p>
            <a: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 de dados Scopus: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302 artigos que, após filtros, resultaram em 44 artigos. 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7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Fundamentals of Circular Business Models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0964CAE-BF23-4891-9932-75FAEABEC560}"/>
              </a:ext>
            </a:extLst>
          </p:cNvPr>
          <p:cNvSpPr txBox="1"/>
          <p:nvPr/>
        </p:nvSpPr>
        <p:spPr>
          <a:xfrm>
            <a:off x="838200" y="918278"/>
            <a:ext cx="11160760" cy="555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PT" altLang="pt-BR" b="1" dirty="0"/>
              <a:t>Circular Business Models</a:t>
            </a:r>
            <a:r>
              <a:rPr lang="pt-PT" altLang="pt-BR" dirty="0"/>
              <a:t>: reconciliam a criação de valor comercial com a adoção de estratégias de eficiência de recursos, como reparo e remanufatura, capitalizando o valor econômico e ambiental embutido nos produtos;</a:t>
            </a:r>
          </a:p>
          <a:p>
            <a:r>
              <a:rPr lang="en-US" b="1" dirty="0"/>
              <a:t>Resource Efficiency and Circular Strategies</a:t>
            </a:r>
            <a:r>
              <a:rPr lang="en-US" dirty="0"/>
              <a:t>:</a:t>
            </a:r>
            <a:r>
              <a:rPr lang="pt-PT" altLang="pt-BR" dirty="0"/>
              <a:t> estratégias para ciclar produtos, peças ou materiais foram desenvolvidas para melhorar a eficiência de recursos nas fases de uso e fim de vida, incluindo permitir uma segunda vida útil para produtos e peças por meio de reparo ou remanufatura e permitir a reciclagem de material quando o fim da vida útil for atingido;</a:t>
            </a:r>
          </a:p>
          <a:p>
            <a:r>
              <a:rPr kumimoji="0" lang="pt-PT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Business Model Concept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: Ferramenta de gestão estruturada usada para apresentar a estrutura organizacional da empresa e os processos de criação de valor, definindo como uma organização converte recursos e capacidades em valor econômico.</a:t>
            </a:r>
            <a:endParaRPr kumimoji="0" lang="pt-PT" altLang="pt-BR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altLang="pt-BR" dirty="0"/>
          </a:p>
        </p:txBody>
      </p:sp>
    </p:spTree>
    <p:extLst>
      <p:ext uri="{BB962C8B-B14F-4D97-AF65-F5344CB8AC3E}">
        <p14:creationId xmlns:p14="http://schemas.microsoft.com/office/powerpoint/2010/main" val="2585157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Fundamentals of Circular Business Models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0964CAE-BF23-4891-9932-75FAEABEC560}"/>
              </a:ext>
            </a:extLst>
          </p:cNvPr>
          <p:cNvSpPr txBox="1"/>
          <p:nvPr/>
        </p:nvSpPr>
        <p:spPr>
          <a:xfrm>
            <a:off x="838200" y="918278"/>
            <a:ext cx="11160760" cy="555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Innovating business models</a:t>
            </a:r>
            <a:r>
              <a:rPr lang="en-US" b="1" dirty="0">
                <a:ea typeface="Calibri" panose="020F0502020204030204" pitchFamily="34" charset="0"/>
              </a:rPr>
              <a:t>: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anose="020B0604020202020204" pitchFamily="34" charset="0"/>
              </a:rPr>
              <a:t>Modelos de negócios inovadores compreendem uma reconfiguração nos elementos do modelo de negócios, incluindo inovar: (1) o conteúdo (adicionar novas atividades); (2) a estrutura (ligações e sequenciamento de atividades); (3) a governança (o controle/responsabilidade sobre uma atividade) do sistema de atividades entre a empresa e sua rede;</a:t>
            </a:r>
            <a:endParaRPr kumimoji="0" lang="pt-PT" altLang="pt-BR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ea typeface="Calibri" panose="020F0502020204030204" pitchFamily="34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Business model innovation</a:t>
            </a:r>
            <a:r>
              <a:rPr lang="en-US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: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pode alterar a forma como uma organização está conectada às partes interessadas externas e como ela se envolve em trocas econômicas com eles para criar valor para todos os parceiros;</a:t>
            </a:r>
            <a:endParaRPr kumimoji="0" lang="pt-PT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Business Model Innovation as Enabler of Circular Strategies: </a:t>
            </a:r>
            <a:r>
              <a:rPr kumimoji="0" lang="pt-PT" altLang="pt-BR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repensando as três dimensões de valor, ou seja, qual valor é proposto, como o valor é criado e entregue e como o valor é capturado, a inovação do modelo de negócios fornece uma abordagem mais sistêmica para alinhar a lógica de criação de valores para a empresa com princípios circulares.</a:t>
            </a:r>
            <a:r>
              <a:rPr kumimoji="0" lang="pt-PT" altLang="pt-BR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0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Fundamentals of Circular Business Models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0964CAE-BF23-4891-9932-75FAEABEC560}"/>
              </a:ext>
            </a:extLst>
          </p:cNvPr>
          <p:cNvSpPr txBox="1"/>
          <p:nvPr/>
        </p:nvSpPr>
        <p:spPr>
          <a:xfrm>
            <a:off x="838200" y="918278"/>
            <a:ext cx="11160760" cy="555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571500" indent="-28575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0" lang="en-US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</a:rPr>
              <a:t>Value Proposition in a Circular Business Model: </a:t>
            </a:r>
            <a:r>
              <a:rPr lang="pt-PT" altLang="pt-BR" dirty="0"/>
              <a:t>C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riada para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construir uma oferta de produto/serviço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que contenha e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use deliberadamente uma estratégia circular para criar valor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; Inovar a proposta de valor pode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ajudar a trazer a oferta ao mercado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e ajudar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 identificar os segmentos de clientes certos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, para os quais o valor associado é atraente; O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relacionamento com o cliente 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pode ser desenvolvido, não apenas para criar valor adicional para os clientes, mas também para </a:t>
            </a:r>
            <a:r>
              <a:rPr kumimoji="0" lang="pt-PT" altLang="pt-BR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ajudar a remover as barreiras à coleta de produtos</a:t>
            </a:r>
            <a:r>
              <a:rPr lang="pt-PT" altLang="pt-BR" dirty="0"/>
              <a:t>;</a:t>
            </a:r>
            <a:endParaRPr kumimoji="0" lang="pt-PT" altLang="pt-BR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</a:endParaRPr>
          </a:p>
          <a:p>
            <a:r>
              <a:rPr kumimoji="0" lang="en-US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</a:rPr>
              <a:t> Value Capture Elements: </a:t>
            </a:r>
            <a:r>
              <a:rPr lang="pt-PT" altLang="pt-BR" dirty="0"/>
              <a:t>C</a:t>
            </a:r>
            <a:r>
              <a:rPr kumimoji="0" lang="pt-PT" altLang="pt-BR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oncebidos para capitalizar em fontes de receita adicionais, reduções de custos ou benefícios não monetários associados a estratégias de eficiência circular e preservação de valor. Fluxos de receita adicionais podem resultar da capitalização de mercados para produção secundária, capturando valor da redistribuição, reparo e revenda de produtos pós-consumo;</a:t>
            </a:r>
            <a:endParaRPr kumimoji="0" lang="pt-PT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kumimoji="0" lang="pt-PT" alt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294609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1872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Calibri-Bold</vt:lpstr>
      <vt:lpstr>inherit</vt:lpstr>
      <vt:lpstr>Univers</vt:lpstr>
      <vt:lpstr>GradientVTI</vt:lpstr>
      <vt:lpstr>Paper review  Circular Business Models: Defining a Concept and Framing an Emerging Research Field  Julia L. K. Nußholz</vt:lpstr>
      <vt:lpstr>Julia L. K. Nussholz</vt:lpstr>
      <vt:lpstr>Abstract</vt:lpstr>
      <vt:lpstr>Introduction</vt:lpstr>
      <vt:lpstr>Introduction</vt:lpstr>
      <vt:lpstr>Research Design and Methodology</vt:lpstr>
      <vt:lpstr>Fundamentals of Circular Business Models</vt:lpstr>
      <vt:lpstr>Fundamentals of Circular Business Models</vt:lpstr>
      <vt:lpstr>Fundamentals of Circular Business Models</vt:lpstr>
      <vt:lpstr>Fundamentals of Circular Business Models</vt:lpstr>
      <vt:lpstr>Fundamentals of Circular Business Models</vt:lpstr>
      <vt:lpstr>Considerations for Implementing Circular Strategies</vt:lpstr>
      <vt:lpstr>Considerations for Implementing Circular Strategies</vt:lpstr>
      <vt:lpstr>Considerations for Implementing Circular Strategies</vt:lpstr>
      <vt:lpstr>A Definition for Circular Business Models</vt:lpstr>
      <vt:lpstr>Final Remarks</vt:lpstr>
      <vt:lpstr>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review  Circular Business Models: Defining a Concept and Framing an Emerging Research Field  Julia L. K. Nußholz</dc:title>
  <dc:creator>Ricardo Esposto</dc:creator>
  <cp:lastModifiedBy>Ricardo Esposto</cp:lastModifiedBy>
  <cp:revision>19</cp:revision>
  <dcterms:created xsi:type="dcterms:W3CDTF">2020-09-14T01:48:20Z</dcterms:created>
  <dcterms:modified xsi:type="dcterms:W3CDTF">2020-09-14T11:07:31Z</dcterms:modified>
</cp:coreProperties>
</file>