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6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Montenegro" initials="PM" lastIdx="1" clrIdx="0">
    <p:extLst>
      <p:ext uri="{19B8F6BF-5375-455C-9EA6-DF929625EA0E}">
        <p15:presenceInfo xmlns:p15="http://schemas.microsoft.com/office/powerpoint/2012/main" userId="Pedro Monteneg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8T12:56:20.43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B19C-DFDF-4872-8D45-752FC908338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C8347305-C898-48C2-AB53-DB1221FB13D1}">
      <dgm:prSet/>
      <dgm:spPr/>
      <dgm:t>
        <a:bodyPr/>
        <a:lstStyle/>
        <a:p>
          <a:pPr>
            <a:defRPr cap="all"/>
          </a:pPr>
          <a:r>
            <a:rPr lang="es-MX"/>
            <a:t>Competence and capability</a:t>
          </a:r>
          <a:endParaRPr lang="en-US"/>
        </a:p>
      </dgm:t>
    </dgm:pt>
    <dgm:pt modelId="{5520E5F5-FA8B-4469-BE56-679E55778ECE}" type="parTrans" cxnId="{50044CC7-1E0C-4E8B-A6FC-07C2B749E4CD}">
      <dgm:prSet/>
      <dgm:spPr/>
      <dgm:t>
        <a:bodyPr/>
        <a:lstStyle/>
        <a:p>
          <a:endParaRPr lang="en-US"/>
        </a:p>
      </dgm:t>
    </dgm:pt>
    <dgm:pt modelId="{9E3B2027-5039-4439-A85B-B3DB2D9BDFE0}" type="sibTrans" cxnId="{50044CC7-1E0C-4E8B-A6FC-07C2B749E4CD}">
      <dgm:prSet/>
      <dgm:spPr/>
      <dgm:t>
        <a:bodyPr/>
        <a:lstStyle/>
        <a:p>
          <a:endParaRPr lang="en-US"/>
        </a:p>
      </dgm:t>
    </dgm:pt>
    <dgm:pt modelId="{9FCCD889-74B5-4811-A9C4-7470C95B1ACF}">
      <dgm:prSet/>
      <dgm:spPr/>
      <dgm:t>
        <a:bodyPr/>
        <a:lstStyle/>
        <a:p>
          <a:pPr>
            <a:defRPr cap="all"/>
          </a:pPr>
          <a:r>
            <a:rPr lang="es-MX"/>
            <a:t>R&amp;D management</a:t>
          </a:r>
          <a:endParaRPr lang="en-US"/>
        </a:p>
      </dgm:t>
    </dgm:pt>
    <dgm:pt modelId="{30836D6D-EA3B-433F-91B8-1312D6540EE2}" type="parTrans" cxnId="{92C7463C-C69A-438A-98A3-0AA8EB86358E}">
      <dgm:prSet/>
      <dgm:spPr/>
      <dgm:t>
        <a:bodyPr/>
        <a:lstStyle/>
        <a:p>
          <a:endParaRPr lang="en-US"/>
        </a:p>
      </dgm:t>
    </dgm:pt>
    <dgm:pt modelId="{394FF0DC-69DD-4C76-A2EE-D58CFA7E310A}" type="sibTrans" cxnId="{92C7463C-C69A-438A-98A3-0AA8EB86358E}">
      <dgm:prSet/>
      <dgm:spPr/>
      <dgm:t>
        <a:bodyPr/>
        <a:lstStyle/>
        <a:p>
          <a:endParaRPr lang="en-US"/>
        </a:p>
      </dgm:t>
    </dgm:pt>
    <dgm:pt modelId="{91D9AFDB-9019-4AF5-BBDB-CCD5B29A83A0}">
      <dgm:prSet/>
      <dgm:spPr/>
      <dgm:t>
        <a:bodyPr/>
        <a:lstStyle/>
        <a:p>
          <a:pPr>
            <a:defRPr cap="all"/>
          </a:pPr>
          <a:r>
            <a:rPr lang="es-MX"/>
            <a:t>Innovation</a:t>
          </a:r>
          <a:endParaRPr lang="en-US"/>
        </a:p>
      </dgm:t>
    </dgm:pt>
    <dgm:pt modelId="{CC26C0DE-7C3A-4FDB-945E-9F6D55DC207F}" type="parTrans" cxnId="{E44F4DEC-F037-46C3-9E53-9DFE064BDF28}">
      <dgm:prSet/>
      <dgm:spPr/>
      <dgm:t>
        <a:bodyPr/>
        <a:lstStyle/>
        <a:p>
          <a:endParaRPr lang="en-US"/>
        </a:p>
      </dgm:t>
    </dgm:pt>
    <dgm:pt modelId="{DC74A764-10D5-4157-977A-51A92A96561F}" type="sibTrans" cxnId="{E44F4DEC-F037-46C3-9E53-9DFE064BDF28}">
      <dgm:prSet/>
      <dgm:spPr/>
      <dgm:t>
        <a:bodyPr/>
        <a:lstStyle/>
        <a:p>
          <a:endParaRPr lang="en-US"/>
        </a:p>
      </dgm:t>
    </dgm:pt>
    <dgm:pt modelId="{C743BC0F-AA1C-4A01-BA7A-0A58D05B280E}">
      <dgm:prSet/>
      <dgm:spPr/>
      <dgm:t>
        <a:bodyPr/>
        <a:lstStyle/>
        <a:p>
          <a:pPr>
            <a:defRPr cap="all"/>
          </a:pPr>
          <a:r>
            <a:rPr lang="es-MX"/>
            <a:t>Organizational learning</a:t>
          </a:r>
          <a:endParaRPr lang="en-US"/>
        </a:p>
      </dgm:t>
    </dgm:pt>
    <dgm:pt modelId="{0CE39FB8-FF61-41FB-8078-8492F19AB31D}" type="parTrans" cxnId="{8A2410F5-5520-43B9-80D6-8D13E3CBD521}">
      <dgm:prSet/>
      <dgm:spPr/>
      <dgm:t>
        <a:bodyPr/>
        <a:lstStyle/>
        <a:p>
          <a:endParaRPr lang="en-US"/>
        </a:p>
      </dgm:t>
    </dgm:pt>
    <dgm:pt modelId="{EDCCE5D9-31E3-4E57-BDC7-EAD6AA3C14DE}" type="sibTrans" cxnId="{8A2410F5-5520-43B9-80D6-8D13E3CBD521}">
      <dgm:prSet/>
      <dgm:spPr/>
      <dgm:t>
        <a:bodyPr/>
        <a:lstStyle/>
        <a:p>
          <a:endParaRPr lang="en-US"/>
        </a:p>
      </dgm:t>
    </dgm:pt>
    <dgm:pt modelId="{CFA0E630-25CC-44E2-AA5D-CA4FE8D99161}">
      <dgm:prSet/>
      <dgm:spPr/>
      <dgm:t>
        <a:bodyPr/>
        <a:lstStyle/>
        <a:p>
          <a:pPr>
            <a:defRPr cap="all"/>
          </a:pPr>
          <a:r>
            <a:rPr lang="es-MX"/>
            <a:t>New product introduction</a:t>
          </a:r>
          <a:endParaRPr lang="en-US"/>
        </a:p>
      </dgm:t>
    </dgm:pt>
    <dgm:pt modelId="{042A30FF-4D61-4DAA-BA94-49DA12602899}" type="parTrans" cxnId="{7A1E9E5D-2036-40A4-AD7D-0CEF108481E2}">
      <dgm:prSet/>
      <dgm:spPr/>
      <dgm:t>
        <a:bodyPr/>
        <a:lstStyle/>
        <a:p>
          <a:endParaRPr lang="en-US"/>
        </a:p>
      </dgm:t>
    </dgm:pt>
    <dgm:pt modelId="{583F8C43-531C-4B87-AB70-52AC954E43A2}" type="sibTrans" cxnId="{7A1E9E5D-2036-40A4-AD7D-0CEF108481E2}">
      <dgm:prSet/>
      <dgm:spPr/>
      <dgm:t>
        <a:bodyPr/>
        <a:lstStyle/>
        <a:p>
          <a:endParaRPr lang="en-US"/>
        </a:p>
      </dgm:t>
    </dgm:pt>
    <dgm:pt modelId="{DFD57473-4100-4BEA-B47A-47590AE2C064}" type="pres">
      <dgm:prSet presAssocID="{A7B0B19C-DFDF-4872-8D45-752FC9083381}" presName="root" presStyleCnt="0">
        <dgm:presLayoutVars>
          <dgm:dir/>
          <dgm:resizeHandles val="exact"/>
        </dgm:presLayoutVars>
      </dgm:prSet>
      <dgm:spPr/>
    </dgm:pt>
    <dgm:pt modelId="{AB30857F-E823-4965-8DAD-8953C2A49281}" type="pres">
      <dgm:prSet presAssocID="{C8347305-C898-48C2-AB53-DB1221FB13D1}" presName="compNode" presStyleCnt="0"/>
      <dgm:spPr/>
    </dgm:pt>
    <dgm:pt modelId="{51D5D665-3C4E-4F96-B6E7-AD808B74E924}" type="pres">
      <dgm:prSet presAssocID="{C8347305-C898-48C2-AB53-DB1221FB13D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C42ECE2-8BB0-42A1-B41F-46C694DF124A}" type="pres">
      <dgm:prSet presAssocID="{C8347305-C898-48C2-AB53-DB1221FB13D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A9ED3D3-FA4D-41E3-BF58-2322ECD3DF95}" type="pres">
      <dgm:prSet presAssocID="{C8347305-C898-48C2-AB53-DB1221FB13D1}" presName="spaceRect" presStyleCnt="0"/>
      <dgm:spPr/>
    </dgm:pt>
    <dgm:pt modelId="{4C896896-0893-45B0-A72F-B069750ACB61}" type="pres">
      <dgm:prSet presAssocID="{C8347305-C898-48C2-AB53-DB1221FB13D1}" presName="textRect" presStyleLbl="revTx" presStyleIdx="0" presStyleCnt="5">
        <dgm:presLayoutVars>
          <dgm:chMax val="1"/>
          <dgm:chPref val="1"/>
        </dgm:presLayoutVars>
      </dgm:prSet>
      <dgm:spPr/>
    </dgm:pt>
    <dgm:pt modelId="{B2CBEFB3-2CD6-4BD0-A216-13A9E314DAEC}" type="pres">
      <dgm:prSet presAssocID="{9E3B2027-5039-4439-A85B-B3DB2D9BDFE0}" presName="sibTrans" presStyleCnt="0"/>
      <dgm:spPr/>
    </dgm:pt>
    <dgm:pt modelId="{195CA241-AFF5-4422-B51E-64F594448661}" type="pres">
      <dgm:prSet presAssocID="{9FCCD889-74B5-4811-A9C4-7470C95B1ACF}" presName="compNode" presStyleCnt="0"/>
      <dgm:spPr/>
    </dgm:pt>
    <dgm:pt modelId="{67CB638D-5060-4139-9DAC-91B805745193}" type="pres">
      <dgm:prSet presAssocID="{9FCCD889-74B5-4811-A9C4-7470C95B1AC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5E79E76-5579-4C1B-A3FB-93EFF7CFEF4F}" type="pres">
      <dgm:prSet presAssocID="{9FCCD889-74B5-4811-A9C4-7470C95B1A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F643CC39-1FF6-42DF-80CD-9263ACAE1282}" type="pres">
      <dgm:prSet presAssocID="{9FCCD889-74B5-4811-A9C4-7470C95B1ACF}" presName="spaceRect" presStyleCnt="0"/>
      <dgm:spPr/>
    </dgm:pt>
    <dgm:pt modelId="{58494412-F30B-420B-803F-BEBFCCB53E46}" type="pres">
      <dgm:prSet presAssocID="{9FCCD889-74B5-4811-A9C4-7470C95B1ACF}" presName="textRect" presStyleLbl="revTx" presStyleIdx="1" presStyleCnt="5">
        <dgm:presLayoutVars>
          <dgm:chMax val="1"/>
          <dgm:chPref val="1"/>
        </dgm:presLayoutVars>
      </dgm:prSet>
      <dgm:spPr/>
    </dgm:pt>
    <dgm:pt modelId="{1D80EC54-795B-4EF2-9232-87271260CFE3}" type="pres">
      <dgm:prSet presAssocID="{394FF0DC-69DD-4C76-A2EE-D58CFA7E310A}" presName="sibTrans" presStyleCnt="0"/>
      <dgm:spPr/>
    </dgm:pt>
    <dgm:pt modelId="{CDFD484A-A817-4D53-8176-41A93A791D59}" type="pres">
      <dgm:prSet presAssocID="{91D9AFDB-9019-4AF5-BBDB-CCD5B29A83A0}" presName="compNode" presStyleCnt="0"/>
      <dgm:spPr/>
    </dgm:pt>
    <dgm:pt modelId="{095C1E9E-B1EF-4BB4-9780-75A718FA821B}" type="pres">
      <dgm:prSet presAssocID="{91D9AFDB-9019-4AF5-BBDB-CCD5B29A83A0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2E3F9AB-C94C-4A92-99D5-3E85509979BE}" type="pres">
      <dgm:prSet presAssocID="{91D9AFDB-9019-4AF5-BBDB-CCD5B29A83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C41C2FB4-6213-41C8-B573-A142C0B54EFD}" type="pres">
      <dgm:prSet presAssocID="{91D9AFDB-9019-4AF5-BBDB-CCD5B29A83A0}" presName="spaceRect" presStyleCnt="0"/>
      <dgm:spPr/>
    </dgm:pt>
    <dgm:pt modelId="{E9FB546C-E791-43B0-A5AA-B0C4F82C1AB6}" type="pres">
      <dgm:prSet presAssocID="{91D9AFDB-9019-4AF5-BBDB-CCD5B29A83A0}" presName="textRect" presStyleLbl="revTx" presStyleIdx="2" presStyleCnt="5">
        <dgm:presLayoutVars>
          <dgm:chMax val="1"/>
          <dgm:chPref val="1"/>
        </dgm:presLayoutVars>
      </dgm:prSet>
      <dgm:spPr/>
    </dgm:pt>
    <dgm:pt modelId="{1DCC5590-F3E1-4997-B266-64BA04739172}" type="pres">
      <dgm:prSet presAssocID="{DC74A764-10D5-4157-977A-51A92A96561F}" presName="sibTrans" presStyleCnt="0"/>
      <dgm:spPr/>
    </dgm:pt>
    <dgm:pt modelId="{F375E00F-A98F-4CCE-A5CE-F9519AAAF5AD}" type="pres">
      <dgm:prSet presAssocID="{C743BC0F-AA1C-4A01-BA7A-0A58D05B280E}" presName="compNode" presStyleCnt="0"/>
      <dgm:spPr/>
    </dgm:pt>
    <dgm:pt modelId="{0CC7446D-8FA5-4361-9161-10D72FDCF746}" type="pres">
      <dgm:prSet presAssocID="{C743BC0F-AA1C-4A01-BA7A-0A58D05B280E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B78E52A-30BF-41F3-AE18-756D4880C445}" type="pres">
      <dgm:prSet presAssocID="{C743BC0F-AA1C-4A01-BA7A-0A58D05B28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AB3240C1-BDAD-4DEE-8EC9-44C33683DF4E}" type="pres">
      <dgm:prSet presAssocID="{C743BC0F-AA1C-4A01-BA7A-0A58D05B280E}" presName="spaceRect" presStyleCnt="0"/>
      <dgm:spPr/>
    </dgm:pt>
    <dgm:pt modelId="{9E2649A1-84D1-4186-9EA9-DA290D5C0EEF}" type="pres">
      <dgm:prSet presAssocID="{C743BC0F-AA1C-4A01-BA7A-0A58D05B280E}" presName="textRect" presStyleLbl="revTx" presStyleIdx="3" presStyleCnt="5">
        <dgm:presLayoutVars>
          <dgm:chMax val="1"/>
          <dgm:chPref val="1"/>
        </dgm:presLayoutVars>
      </dgm:prSet>
      <dgm:spPr/>
    </dgm:pt>
    <dgm:pt modelId="{127F10F3-403C-48E6-AF4C-E3CB04DD753E}" type="pres">
      <dgm:prSet presAssocID="{EDCCE5D9-31E3-4E57-BDC7-EAD6AA3C14DE}" presName="sibTrans" presStyleCnt="0"/>
      <dgm:spPr/>
    </dgm:pt>
    <dgm:pt modelId="{36532A6B-6A4F-4EEC-B481-7DD72C561B41}" type="pres">
      <dgm:prSet presAssocID="{CFA0E630-25CC-44E2-AA5D-CA4FE8D99161}" presName="compNode" presStyleCnt="0"/>
      <dgm:spPr/>
    </dgm:pt>
    <dgm:pt modelId="{9D40384F-D458-44C1-9448-2C2FA45A337F}" type="pres">
      <dgm:prSet presAssocID="{CFA0E630-25CC-44E2-AA5D-CA4FE8D99161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52B819C-5A9A-4628-80A4-E2CFC81DD0B0}" type="pres">
      <dgm:prSet presAssocID="{CFA0E630-25CC-44E2-AA5D-CA4FE8D9916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evo"/>
        </a:ext>
      </dgm:extLst>
    </dgm:pt>
    <dgm:pt modelId="{7B28A30B-6070-42C5-8F5C-94467264DC9F}" type="pres">
      <dgm:prSet presAssocID="{CFA0E630-25CC-44E2-AA5D-CA4FE8D99161}" presName="spaceRect" presStyleCnt="0"/>
      <dgm:spPr/>
    </dgm:pt>
    <dgm:pt modelId="{3EDB1047-36B9-4614-80E3-BE255F6D5AE4}" type="pres">
      <dgm:prSet presAssocID="{CFA0E630-25CC-44E2-AA5D-CA4FE8D9916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6152A23-A499-4C53-A784-038E0D22BCD1}" type="presOf" srcId="{C8347305-C898-48C2-AB53-DB1221FB13D1}" destId="{4C896896-0893-45B0-A72F-B069750ACB61}" srcOrd="0" destOrd="0" presId="urn:microsoft.com/office/officeart/2018/5/layout/IconLeafLabelList"/>
    <dgm:cxn modelId="{77C61328-2F3A-48EF-95F4-374782F443AA}" type="presOf" srcId="{A7B0B19C-DFDF-4872-8D45-752FC9083381}" destId="{DFD57473-4100-4BEA-B47A-47590AE2C064}" srcOrd="0" destOrd="0" presId="urn:microsoft.com/office/officeart/2018/5/layout/IconLeafLabelList"/>
    <dgm:cxn modelId="{92C7463C-C69A-438A-98A3-0AA8EB86358E}" srcId="{A7B0B19C-DFDF-4872-8D45-752FC9083381}" destId="{9FCCD889-74B5-4811-A9C4-7470C95B1ACF}" srcOrd="1" destOrd="0" parTransId="{30836D6D-EA3B-433F-91B8-1312D6540EE2}" sibTransId="{394FF0DC-69DD-4C76-A2EE-D58CFA7E310A}"/>
    <dgm:cxn modelId="{7A1E9E5D-2036-40A4-AD7D-0CEF108481E2}" srcId="{A7B0B19C-DFDF-4872-8D45-752FC9083381}" destId="{CFA0E630-25CC-44E2-AA5D-CA4FE8D99161}" srcOrd="4" destOrd="0" parTransId="{042A30FF-4D61-4DAA-BA94-49DA12602899}" sibTransId="{583F8C43-531C-4B87-AB70-52AC954E43A2}"/>
    <dgm:cxn modelId="{AA002358-A09E-4A2F-BFD4-2359FC204E17}" type="presOf" srcId="{91D9AFDB-9019-4AF5-BBDB-CCD5B29A83A0}" destId="{E9FB546C-E791-43B0-A5AA-B0C4F82C1AB6}" srcOrd="0" destOrd="0" presId="urn:microsoft.com/office/officeart/2018/5/layout/IconLeafLabelList"/>
    <dgm:cxn modelId="{DD678C59-BAFA-474B-95A4-BE0348869AC7}" type="presOf" srcId="{CFA0E630-25CC-44E2-AA5D-CA4FE8D99161}" destId="{3EDB1047-36B9-4614-80E3-BE255F6D5AE4}" srcOrd="0" destOrd="0" presId="urn:microsoft.com/office/officeart/2018/5/layout/IconLeafLabelList"/>
    <dgm:cxn modelId="{9F9DB3A4-7F81-4CD6-884C-A9D2401E9CB3}" type="presOf" srcId="{C743BC0F-AA1C-4A01-BA7A-0A58D05B280E}" destId="{9E2649A1-84D1-4186-9EA9-DA290D5C0EEF}" srcOrd="0" destOrd="0" presId="urn:microsoft.com/office/officeart/2018/5/layout/IconLeafLabelList"/>
    <dgm:cxn modelId="{A4D1AEC3-FFFC-4138-B78B-D8C18B4AF2CD}" type="presOf" srcId="{9FCCD889-74B5-4811-A9C4-7470C95B1ACF}" destId="{58494412-F30B-420B-803F-BEBFCCB53E46}" srcOrd="0" destOrd="0" presId="urn:microsoft.com/office/officeart/2018/5/layout/IconLeafLabelList"/>
    <dgm:cxn modelId="{50044CC7-1E0C-4E8B-A6FC-07C2B749E4CD}" srcId="{A7B0B19C-DFDF-4872-8D45-752FC9083381}" destId="{C8347305-C898-48C2-AB53-DB1221FB13D1}" srcOrd="0" destOrd="0" parTransId="{5520E5F5-FA8B-4469-BE56-679E55778ECE}" sibTransId="{9E3B2027-5039-4439-A85B-B3DB2D9BDFE0}"/>
    <dgm:cxn modelId="{E44F4DEC-F037-46C3-9E53-9DFE064BDF28}" srcId="{A7B0B19C-DFDF-4872-8D45-752FC9083381}" destId="{91D9AFDB-9019-4AF5-BBDB-CCD5B29A83A0}" srcOrd="2" destOrd="0" parTransId="{CC26C0DE-7C3A-4FDB-945E-9F6D55DC207F}" sibTransId="{DC74A764-10D5-4157-977A-51A92A96561F}"/>
    <dgm:cxn modelId="{8A2410F5-5520-43B9-80D6-8D13E3CBD521}" srcId="{A7B0B19C-DFDF-4872-8D45-752FC9083381}" destId="{C743BC0F-AA1C-4A01-BA7A-0A58D05B280E}" srcOrd="3" destOrd="0" parTransId="{0CE39FB8-FF61-41FB-8078-8492F19AB31D}" sibTransId="{EDCCE5D9-31E3-4E57-BDC7-EAD6AA3C14DE}"/>
    <dgm:cxn modelId="{8F45BBCE-11CE-46E8-86B4-24BA623F2483}" type="presParOf" srcId="{DFD57473-4100-4BEA-B47A-47590AE2C064}" destId="{AB30857F-E823-4965-8DAD-8953C2A49281}" srcOrd="0" destOrd="0" presId="urn:microsoft.com/office/officeart/2018/5/layout/IconLeafLabelList"/>
    <dgm:cxn modelId="{68E8570D-4854-4F7F-9957-113C33720CF2}" type="presParOf" srcId="{AB30857F-E823-4965-8DAD-8953C2A49281}" destId="{51D5D665-3C4E-4F96-B6E7-AD808B74E924}" srcOrd="0" destOrd="0" presId="urn:microsoft.com/office/officeart/2018/5/layout/IconLeafLabelList"/>
    <dgm:cxn modelId="{FF82A4BD-E945-4EA7-B78C-7A5D1F6CEBF7}" type="presParOf" srcId="{AB30857F-E823-4965-8DAD-8953C2A49281}" destId="{9C42ECE2-8BB0-42A1-B41F-46C694DF124A}" srcOrd="1" destOrd="0" presId="urn:microsoft.com/office/officeart/2018/5/layout/IconLeafLabelList"/>
    <dgm:cxn modelId="{9F084617-12FB-4CBF-B8A3-956802491E31}" type="presParOf" srcId="{AB30857F-E823-4965-8DAD-8953C2A49281}" destId="{3A9ED3D3-FA4D-41E3-BF58-2322ECD3DF95}" srcOrd="2" destOrd="0" presId="urn:microsoft.com/office/officeart/2018/5/layout/IconLeafLabelList"/>
    <dgm:cxn modelId="{EF583C4A-EEC4-48A7-BC13-CA3B0F5FE60F}" type="presParOf" srcId="{AB30857F-E823-4965-8DAD-8953C2A49281}" destId="{4C896896-0893-45B0-A72F-B069750ACB61}" srcOrd="3" destOrd="0" presId="urn:microsoft.com/office/officeart/2018/5/layout/IconLeafLabelList"/>
    <dgm:cxn modelId="{A19F2703-E522-4F7C-BC62-19836C7BC9AE}" type="presParOf" srcId="{DFD57473-4100-4BEA-B47A-47590AE2C064}" destId="{B2CBEFB3-2CD6-4BD0-A216-13A9E314DAEC}" srcOrd="1" destOrd="0" presId="urn:microsoft.com/office/officeart/2018/5/layout/IconLeafLabelList"/>
    <dgm:cxn modelId="{F767A157-A5B6-43B2-984E-6E3286F657D6}" type="presParOf" srcId="{DFD57473-4100-4BEA-B47A-47590AE2C064}" destId="{195CA241-AFF5-4422-B51E-64F594448661}" srcOrd="2" destOrd="0" presId="urn:microsoft.com/office/officeart/2018/5/layout/IconLeafLabelList"/>
    <dgm:cxn modelId="{86D76D0E-114D-432B-9146-34376B193890}" type="presParOf" srcId="{195CA241-AFF5-4422-B51E-64F594448661}" destId="{67CB638D-5060-4139-9DAC-91B805745193}" srcOrd="0" destOrd="0" presId="urn:microsoft.com/office/officeart/2018/5/layout/IconLeafLabelList"/>
    <dgm:cxn modelId="{903CF084-4B0E-4970-85BF-947183E108AC}" type="presParOf" srcId="{195CA241-AFF5-4422-B51E-64F594448661}" destId="{A5E79E76-5579-4C1B-A3FB-93EFF7CFEF4F}" srcOrd="1" destOrd="0" presId="urn:microsoft.com/office/officeart/2018/5/layout/IconLeafLabelList"/>
    <dgm:cxn modelId="{5005F276-4B25-4BDB-A0EC-98E246DE5F57}" type="presParOf" srcId="{195CA241-AFF5-4422-B51E-64F594448661}" destId="{F643CC39-1FF6-42DF-80CD-9263ACAE1282}" srcOrd="2" destOrd="0" presId="urn:microsoft.com/office/officeart/2018/5/layout/IconLeafLabelList"/>
    <dgm:cxn modelId="{7D05C55C-D387-4E78-A9BF-41C05F2026D6}" type="presParOf" srcId="{195CA241-AFF5-4422-B51E-64F594448661}" destId="{58494412-F30B-420B-803F-BEBFCCB53E46}" srcOrd="3" destOrd="0" presId="urn:microsoft.com/office/officeart/2018/5/layout/IconLeafLabelList"/>
    <dgm:cxn modelId="{D092D691-A1E5-417D-8507-46CF7C5CDDD1}" type="presParOf" srcId="{DFD57473-4100-4BEA-B47A-47590AE2C064}" destId="{1D80EC54-795B-4EF2-9232-87271260CFE3}" srcOrd="3" destOrd="0" presId="urn:microsoft.com/office/officeart/2018/5/layout/IconLeafLabelList"/>
    <dgm:cxn modelId="{58A86E78-CA98-4E2D-8922-898C3553C7BD}" type="presParOf" srcId="{DFD57473-4100-4BEA-B47A-47590AE2C064}" destId="{CDFD484A-A817-4D53-8176-41A93A791D59}" srcOrd="4" destOrd="0" presId="urn:microsoft.com/office/officeart/2018/5/layout/IconLeafLabelList"/>
    <dgm:cxn modelId="{502DEAE0-98A8-4D53-8574-E95EEC101C1B}" type="presParOf" srcId="{CDFD484A-A817-4D53-8176-41A93A791D59}" destId="{095C1E9E-B1EF-4BB4-9780-75A718FA821B}" srcOrd="0" destOrd="0" presId="urn:microsoft.com/office/officeart/2018/5/layout/IconLeafLabelList"/>
    <dgm:cxn modelId="{9C97158B-D879-40FF-A832-CCD1CF93B7DF}" type="presParOf" srcId="{CDFD484A-A817-4D53-8176-41A93A791D59}" destId="{02E3F9AB-C94C-4A92-99D5-3E85509979BE}" srcOrd="1" destOrd="0" presId="urn:microsoft.com/office/officeart/2018/5/layout/IconLeafLabelList"/>
    <dgm:cxn modelId="{0D4D5B50-DFBD-4318-8BA3-F294BEDDDC9E}" type="presParOf" srcId="{CDFD484A-A817-4D53-8176-41A93A791D59}" destId="{C41C2FB4-6213-41C8-B573-A142C0B54EFD}" srcOrd="2" destOrd="0" presId="urn:microsoft.com/office/officeart/2018/5/layout/IconLeafLabelList"/>
    <dgm:cxn modelId="{7ACDF7CD-0CE5-46B7-B988-C349C2012BD3}" type="presParOf" srcId="{CDFD484A-A817-4D53-8176-41A93A791D59}" destId="{E9FB546C-E791-43B0-A5AA-B0C4F82C1AB6}" srcOrd="3" destOrd="0" presId="urn:microsoft.com/office/officeart/2018/5/layout/IconLeafLabelList"/>
    <dgm:cxn modelId="{8DDDDF93-66FA-4E4E-A251-54E4D78BECBE}" type="presParOf" srcId="{DFD57473-4100-4BEA-B47A-47590AE2C064}" destId="{1DCC5590-F3E1-4997-B266-64BA04739172}" srcOrd="5" destOrd="0" presId="urn:microsoft.com/office/officeart/2018/5/layout/IconLeafLabelList"/>
    <dgm:cxn modelId="{D9E5514A-8922-4F8B-81FA-900F713135E4}" type="presParOf" srcId="{DFD57473-4100-4BEA-B47A-47590AE2C064}" destId="{F375E00F-A98F-4CCE-A5CE-F9519AAAF5AD}" srcOrd="6" destOrd="0" presId="urn:microsoft.com/office/officeart/2018/5/layout/IconLeafLabelList"/>
    <dgm:cxn modelId="{77B86DF7-89A1-40E0-B6E9-154D74FDB3FC}" type="presParOf" srcId="{F375E00F-A98F-4CCE-A5CE-F9519AAAF5AD}" destId="{0CC7446D-8FA5-4361-9161-10D72FDCF746}" srcOrd="0" destOrd="0" presId="urn:microsoft.com/office/officeart/2018/5/layout/IconLeafLabelList"/>
    <dgm:cxn modelId="{13BA76CD-B4C6-4E04-9007-2A580E0EDF45}" type="presParOf" srcId="{F375E00F-A98F-4CCE-A5CE-F9519AAAF5AD}" destId="{FB78E52A-30BF-41F3-AE18-756D4880C445}" srcOrd="1" destOrd="0" presId="urn:microsoft.com/office/officeart/2018/5/layout/IconLeafLabelList"/>
    <dgm:cxn modelId="{CF8EB9FC-2D74-45C5-8EC7-834E95A78F25}" type="presParOf" srcId="{F375E00F-A98F-4CCE-A5CE-F9519AAAF5AD}" destId="{AB3240C1-BDAD-4DEE-8EC9-44C33683DF4E}" srcOrd="2" destOrd="0" presId="urn:microsoft.com/office/officeart/2018/5/layout/IconLeafLabelList"/>
    <dgm:cxn modelId="{68A8CEF3-EB5D-4FEB-A901-A011C9F924A8}" type="presParOf" srcId="{F375E00F-A98F-4CCE-A5CE-F9519AAAF5AD}" destId="{9E2649A1-84D1-4186-9EA9-DA290D5C0EEF}" srcOrd="3" destOrd="0" presId="urn:microsoft.com/office/officeart/2018/5/layout/IconLeafLabelList"/>
    <dgm:cxn modelId="{1B68ACA4-9324-4702-9BFE-3CF5BDFD475B}" type="presParOf" srcId="{DFD57473-4100-4BEA-B47A-47590AE2C064}" destId="{127F10F3-403C-48E6-AF4C-E3CB04DD753E}" srcOrd="7" destOrd="0" presId="urn:microsoft.com/office/officeart/2018/5/layout/IconLeafLabelList"/>
    <dgm:cxn modelId="{EB70C10E-BDBE-417D-9924-7926B6AFC261}" type="presParOf" srcId="{DFD57473-4100-4BEA-B47A-47590AE2C064}" destId="{36532A6B-6A4F-4EEC-B481-7DD72C561B41}" srcOrd="8" destOrd="0" presId="urn:microsoft.com/office/officeart/2018/5/layout/IconLeafLabelList"/>
    <dgm:cxn modelId="{6B4F2A5A-03AE-4D2A-AEA2-724FD045DE8A}" type="presParOf" srcId="{36532A6B-6A4F-4EEC-B481-7DD72C561B41}" destId="{9D40384F-D458-44C1-9448-2C2FA45A337F}" srcOrd="0" destOrd="0" presId="urn:microsoft.com/office/officeart/2018/5/layout/IconLeafLabelList"/>
    <dgm:cxn modelId="{55745020-8757-4518-BAFE-33E113E10522}" type="presParOf" srcId="{36532A6B-6A4F-4EEC-B481-7DD72C561B41}" destId="{452B819C-5A9A-4628-80A4-E2CFC81DD0B0}" srcOrd="1" destOrd="0" presId="urn:microsoft.com/office/officeart/2018/5/layout/IconLeafLabelList"/>
    <dgm:cxn modelId="{67C7BF40-D80B-48AA-B62A-1482032E795F}" type="presParOf" srcId="{36532A6B-6A4F-4EEC-B481-7DD72C561B41}" destId="{7B28A30B-6070-42C5-8F5C-94467264DC9F}" srcOrd="2" destOrd="0" presId="urn:microsoft.com/office/officeart/2018/5/layout/IconLeafLabelList"/>
    <dgm:cxn modelId="{D9511C25-F43E-4623-8071-4D66743B5678}" type="presParOf" srcId="{36532A6B-6A4F-4EEC-B481-7DD72C561B41}" destId="{3EDB1047-36B9-4614-80E3-BE255F6D5AE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BA504-F7D9-4E6F-9893-189ACDF62380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580ED540-505F-45E0-9D99-2FEE689A2350}">
      <dgm:prSet phldrT="[Texto]"/>
      <dgm:spPr/>
      <dgm:t>
        <a:bodyPr/>
        <a:lstStyle/>
        <a:p>
          <a:r>
            <a:rPr lang="pt-BR" noProof="0" dirty="0">
              <a:solidFill>
                <a:schemeClr val="tx1"/>
              </a:solidFill>
            </a:rPr>
            <a:t>Identificação</a:t>
          </a:r>
          <a:r>
            <a:rPr lang="es-MX" dirty="0"/>
            <a:t> </a:t>
          </a:r>
        </a:p>
      </dgm:t>
    </dgm:pt>
    <dgm:pt modelId="{E3E08731-E07D-4A1B-B92B-DD1823397ADF}" type="parTrans" cxnId="{C86C81FA-756B-4862-B8E8-E20BCF8A632B}">
      <dgm:prSet/>
      <dgm:spPr/>
      <dgm:t>
        <a:bodyPr/>
        <a:lstStyle/>
        <a:p>
          <a:endParaRPr lang="es-MX"/>
        </a:p>
      </dgm:t>
    </dgm:pt>
    <dgm:pt modelId="{2E8326DB-DE4D-42F5-97AD-ACAB7DFA7E48}" type="sibTrans" cxnId="{C86C81FA-756B-4862-B8E8-E20BCF8A632B}">
      <dgm:prSet/>
      <dgm:spPr/>
      <dgm:t>
        <a:bodyPr/>
        <a:lstStyle/>
        <a:p>
          <a:endParaRPr lang="es-MX"/>
        </a:p>
      </dgm:t>
    </dgm:pt>
    <dgm:pt modelId="{74E7CC26-9274-4531-9323-0CA2768E07F0}">
      <dgm:prSet phldrT="[Texto]"/>
      <dgm:spPr/>
      <dgm:t>
        <a:bodyPr/>
        <a:lstStyle/>
        <a:p>
          <a:r>
            <a:rPr lang="pt-BR" noProof="0" dirty="0">
              <a:solidFill>
                <a:schemeClr val="tx1"/>
              </a:solidFill>
            </a:rPr>
            <a:t>Seleção</a:t>
          </a:r>
          <a:r>
            <a:rPr lang="es-MX" dirty="0">
              <a:solidFill>
                <a:schemeClr val="tx1"/>
              </a:solidFill>
            </a:rPr>
            <a:t> </a:t>
          </a:r>
        </a:p>
      </dgm:t>
    </dgm:pt>
    <dgm:pt modelId="{B8BA3787-46EC-42D5-A7A7-A6C1F02612AB}" type="parTrans" cxnId="{50B954FE-7772-4335-AE73-3061CF8B896E}">
      <dgm:prSet/>
      <dgm:spPr/>
      <dgm:t>
        <a:bodyPr/>
        <a:lstStyle/>
        <a:p>
          <a:endParaRPr lang="es-MX"/>
        </a:p>
      </dgm:t>
    </dgm:pt>
    <dgm:pt modelId="{D189F324-BBE6-4B15-B4F6-B64ECB0B8650}" type="sibTrans" cxnId="{50B954FE-7772-4335-AE73-3061CF8B896E}">
      <dgm:prSet/>
      <dgm:spPr/>
      <dgm:t>
        <a:bodyPr/>
        <a:lstStyle/>
        <a:p>
          <a:endParaRPr lang="es-MX"/>
        </a:p>
      </dgm:t>
    </dgm:pt>
    <dgm:pt modelId="{F8FC4214-D0D4-42D5-B76B-97455077D847}">
      <dgm:prSet phldrT="[Texto]"/>
      <dgm:spPr/>
      <dgm:t>
        <a:bodyPr/>
        <a:lstStyle/>
        <a:p>
          <a:r>
            <a:rPr lang="pt-BR" noProof="0" dirty="0">
              <a:solidFill>
                <a:schemeClr val="tx1"/>
              </a:solidFill>
            </a:rPr>
            <a:t>Aquisição</a:t>
          </a:r>
        </a:p>
      </dgm:t>
    </dgm:pt>
    <dgm:pt modelId="{01FFC0D1-CE4D-4A5A-9F36-06A4644B6689}" type="parTrans" cxnId="{1D83A3F6-9A24-44E0-A670-0C0BF434B36E}">
      <dgm:prSet/>
      <dgm:spPr/>
      <dgm:t>
        <a:bodyPr/>
        <a:lstStyle/>
        <a:p>
          <a:endParaRPr lang="es-MX"/>
        </a:p>
      </dgm:t>
    </dgm:pt>
    <dgm:pt modelId="{BCF9EE86-F825-49C8-BB12-87980A0C00E0}" type="sibTrans" cxnId="{1D83A3F6-9A24-44E0-A670-0C0BF434B36E}">
      <dgm:prSet/>
      <dgm:spPr/>
      <dgm:t>
        <a:bodyPr/>
        <a:lstStyle/>
        <a:p>
          <a:endParaRPr lang="es-MX"/>
        </a:p>
      </dgm:t>
    </dgm:pt>
    <dgm:pt modelId="{A7ACF89D-CE30-4BA1-8BDA-3926D947FB83}">
      <dgm:prSet phldrT="[Texto]"/>
      <dgm:spPr/>
      <dgm:t>
        <a:bodyPr/>
        <a:lstStyle/>
        <a:p>
          <a:r>
            <a:rPr lang="pt-BR" noProof="0" dirty="0" err="1">
              <a:solidFill>
                <a:schemeClr val="tx1"/>
              </a:solidFill>
            </a:rPr>
            <a:t>Exploitation</a:t>
          </a:r>
          <a:endParaRPr lang="pt-BR" noProof="0" dirty="0">
            <a:solidFill>
              <a:schemeClr val="tx1"/>
            </a:solidFill>
          </a:endParaRPr>
        </a:p>
      </dgm:t>
    </dgm:pt>
    <dgm:pt modelId="{B8A9ABA6-3D85-4710-8F11-39026655D7C0}" type="parTrans" cxnId="{542071EF-F5B8-4E79-A211-705B15DD0027}">
      <dgm:prSet/>
      <dgm:spPr/>
      <dgm:t>
        <a:bodyPr/>
        <a:lstStyle/>
        <a:p>
          <a:endParaRPr lang="es-MX"/>
        </a:p>
      </dgm:t>
    </dgm:pt>
    <dgm:pt modelId="{8D74BC42-740F-49BD-952C-27C0F7AF9489}" type="sibTrans" cxnId="{542071EF-F5B8-4E79-A211-705B15DD0027}">
      <dgm:prSet/>
      <dgm:spPr/>
      <dgm:t>
        <a:bodyPr/>
        <a:lstStyle/>
        <a:p>
          <a:endParaRPr lang="es-MX"/>
        </a:p>
      </dgm:t>
    </dgm:pt>
    <dgm:pt modelId="{3CEBAF0B-C0A5-4A24-A8F3-0FEB95C53195}">
      <dgm:prSet phldrT="[Texto]"/>
      <dgm:spPr/>
      <dgm:t>
        <a:bodyPr/>
        <a:lstStyle/>
        <a:p>
          <a:r>
            <a:rPr lang="pt-BR" noProof="0" dirty="0">
              <a:solidFill>
                <a:schemeClr val="tx1"/>
              </a:solidFill>
            </a:rPr>
            <a:t>Proteção</a:t>
          </a:r>
        </a:p>
      </dgm:t>
    </dgm:pt>
    <dgm:pt modelId="{98664B0E-13F0-4F5B-AC38-1D3536552CA7}" type="parTrans" cxnId="{44DF7FD2-C353-4D2D-BB8F-FA49711A654D}">
      <dgm:prSet/>
      <dgm:spPr/>
      <dgm:t>
        <a:bodyPr/>
        <a:lstStyle/>
        <a:p>
          <a:endParaRPr lang="es-MX"/>
        </a:p>
      </dgm:t>
    </dgm:pt>
    <dgm:pt modelId="{110500A4-BD9C-49A2-B8A8-33A221DF39FE}" type="sibTrans" cxnId="{44DF7FD2-C353-4D2D-BB8F-FA49711A654D}">
      <dgm:prSet/>
      <dgm:spPr/>
      <dgm:t>
        <a:bodyPr/>
        <a:lstStyle/>
        <a:p>
          <a:endParaRPr lang="es-MX"/>
        </a:p>
      </dgm:t>
    </dgm:pt>
    <dgm:pt modelId="{54813718-8B92-44B7-BBE2-9D5731903D40}" type="pres">
      <dgm:prSet presAssocID="{7B7BA504-F7D9-4E6F-9893-189ACDF62380}" presName="Name0" presStyleCnt="0">
        <dgm:presLayoutVars>
          <dgm:dir/>
          <dgm:resizeHandles val="exact"/>
        </dgm:presLayoutVars>
      </dgm:prSet>
      <dgm:spPr/>
    </dgm:pt>
    <dgm:pt modelId="{B1C3B1E7-BAAF-438E-9A68-C1CEE10A9D16}" type="pres">
      <dgm:prSet presAssocID="{580ED540-505F-45E0-9D99-2FEE689A2350}" presName="node" presStyleLbl="node1" presStyleIdx="0" presStyleCnt="5">
        <dgm:presLayoutVars>
          <dgm:bulletEnabled val="1"/>
        </dgm:presLayoutVars>
      </dgm:prSet>
      <dgm:spPr/>
    </dgm:pt>
    <dgm:pt modelId="{49D279B1-A7BF-4011-8CAC-FEA8E06BEBC5}" type="pres">
      <dgm:prSet presAssocID="{2E8326DB-DE4D-42F5-97AD-ACAB7DFA7E48}" presName="sibTrans" presStyleLbl="sibTrans2D1" presStyleIdx="0" presStyleCnt="4"/>
      <dgm:spPr/>
    </dgm:pt>
    <dgm:pt modelId="{CB57D2C2-E6BB-40F8-B2AA-FDD41CF6D72C}" type="pres">
      <dgm:prSet presAssocID="{2E8326DB-DE4D-42F5-97AD-ACAB7DFA7E48}" presName="connectorText" presStyleLbl="sibTrans2D1" presStyleIdx="0" presStyleCnt="4"/>
      <dgm:spPr/>
    </dgm:pt>
    <dgm:pt modelId="{BF763F2A-897B-4C70-AE12-2A2A799B0CC9}" type="pres">
      <dgm:prSet presAssocID="{74E7CC26-9274-4531-9323-0CA2768E07F0}" presName="node" presStyleLbl="node1" presStyleIdx="1" presStyleCnt="5">
        <dgm:presLayoutVars>
          <dgm:bulletEnabled val="1"/>
        </dgm:presLayoutVars>
      </dgm:prSet>
      <dgm:spPr/>
    </dgm:pt>
    <dgm:pt modelId="{06169A1B-8DA1-4B4A-A8A3-D2609C571E25}" type="pres">
      <dgm:prSet presAssocID="{D189F324-BBE6-4B15-B4F6-B64ECB0B8650}" presName="sibTrans" presStyleLbl="sibTrans2D1" presStyleIdx="1" presStyleCnt="4"/>
      <dgm:spPr/>
    </dgm:pt>
    <dgm:pt modelId="{B63ED256-7528-4277-A851-87ECBEE29D97}" type="pres">
      <dgm:prSet presAssocID="{D189F324-BBE6-4B15-B4F6-B64ECB0B8650}" presName="connectorText" presStyleLbl="sibTrans2D1" presStyleIdx="1" presStyleCnt="4"/>
      <dgm:spPr/>
    </dgm:pt>
    <dgm:pt modelId="{79A9DB50-5DC8-4F0D-81BA-676E9D0712DD}" type="pres">
      <dgm:prSet presAssocID="{F8FC4214-D0D4-42D5-B76B-97455077D847}" presName="node" presStyleLbl="node1" presStyleIdx="2" presStyleCnt="5">
        <dgm:presLayoutVars>
          <dgm:bulletEnabled val="1"/>
        </dgm:presLayoutVars>
      </dgm:prSet>
      <dgm:spPr/>
    </dgm:pt>
    <dgm:pt modelId="{495CE6A0-246B-497D-8552-44BDFE7FB048}" type="pres">
      <dgm:prSet presAssocID="{BCF9EE86-F825-49C8-BB12-87980A0C00E0}" presName="sibTrans" presStyleLbl="sibTrans2D1" presStyleIdx="2" presStyleCnt="4"/>
      <dgm:spPr/>
    </dgm:pt>
    <dgm:pt modelId="{1D131774-49FB-4411-8EB3-A11B3DE2DC26}" type="pres">
      <dgm:prSet presAssocID="{BCF9EE86-F825-49C8-BB12-87980A0C00E0}" presName="connectorText" presStyleLbl="sibTrans2D1" presStyleIdx="2" presStyleCnt="4"/>
      <dgm:spPr/>
    </dgm:pt>
    <dgm:pt modelId="{71CE9928-854B-4F5C-89D0-15966CDDC266}" type="pres">
      <dgm:prSet presAssocID="{A7ACF89D-CE30-4BA1-8BDA-3926D947FB83}" presName="node" presStyleLbl="node1" presStyleIdx="3" presStyleCnt="5">
        <dgm:presLayoutVars>
          <dgm:bulletEnabled val="1"/>
        </dgm:presLayoutVars>
      </dgm:prSet>
      <dgm:spPr/>
    </dgm:pt>
    <dgm:pt modelId="{57075B51-B1F6-413B-BFD8-31CBEE83F36A}" type="pres">
      <dgm:prSet presAssocID="{8D74BC42-740F-49BD-952C-27C0F7AF9489}" presName="sibTrans" presStyleLbl="sibTrans2D1" presStyleIdx="3" presStyleCnt="4"/>
      <dgm:spPr/>
    </dgm:pt>
    <dgm:pt modelId="{3F871B5B-904F-4E19-85C6-795FB2F61D5A}" type="pres">
      <dgm:prSet presAssocID="{8D74BC42-740F-49BD-952C-27C0F7AF9489}" presName="connectorText" presStyleLbl="sibTrans2D1" presStyleIdx="3" presStyleCnt="4"/>
      <dgm:spPr/>
    </dgm:pt>
    <dgm:pt modelId="{A2306D83-297F-4A1E-AFCB-A4C3D86B9899}" type="pres">
      <dgm:prSet presAssocID="{3CEBAF0B-C0A5-4A24-A8F3-0FEB95C53195}" presName="node" presStyleLbl="node1" presStyleIdx="4" presStyleCnt="5">
        <dgm:presLayoutVars>
          <dgm:bulletEnabled val="1"/>
        </dgm:presLayoutVars>
      </dgm:prSet>
      <dgm:spPr/>
    </dgm:pt>
  </dgm:ptLst>
  <dgm:cxnLst>
    <dgm:cxn modelId="{EF089215-D2E2-4DEF-9BFE-A72852350CFA}" type="presOf" srcId="{BCF9EE86-F825-49C8-BB12-87980A0C00E0}" destId="{495CE6A0-246B-497D-8552-44BDFE7FB048}" srcOrd="0" destOrd="0" presId="urn:microsoft.com/office/officeart/2005/8/layout/process1"/>
    <dgm:cxn modelId="{C4AC0946-D436-4652-AB0B-288B4749E94F}" type="presOf" srcId="{3CEBAF0B-C0A5-4A24-A8F3-0FEB95C53195}" destId="{A2306D83-297F-4A1E-AFCB-A4C3D86B9899}" srcOrd="0" destOrd="0" presId="urn:microsoft.com/office/officeart/2005/8/layout/process1"/>
    <dgm:cxn modelId="{2C474E6B-659D-4BFD-B846-B543AD3A3F55}" type="presOf" srcId="{A7ACF89D-CE30-4BA1-8BDA-3926D947FB83}" destId="{71CE9928-854B-4F5C-89D0-15966CDDC266}" srcOrd="0" destOrd="0" presId="urn:microsoft.com/office/officeart/2005/8/layout/process1"/>
    <dgm:cxn modelId="{137E3373-6B7F-4C6B-B415-2E94FA16EBA6}" type="presOf" srcId="{8D74BC42-740F-49BD-952C-27C0F7AF9489}" destId="{3F871B5B-904F-4E19-85C6-795FB2F61D5A}" srcOrd="1" destOrd="0" presId="urn:microsoft.com/office/officeart/2005/8/layout/process1"/>
    <dgm:cxn modelId="{BE3BDA55-D983-4AA0-9969-D32DEDE932B7}" type="presOf" srcId="{D189F324-BBE6-4B15-B4F6-B64ECB0B8650}" destId="{06169A1B-8DA1-4B4A-A8A3-D2609C571E25}" srcOrd="0" destOrd="0" presId="urn:microsoft.com/office/officeart/2005/8/layout/process1"/>
    <dgm:cxn modelId="{CC833858-0F79-400E-931E-A89CE35C440D}" type="presOf" srcId="{580ED540-505F-45E0-9D99-2FEE689A2350}" destId="{B1C3B1E7-BAAF-438E-9A68-C1CEE10A9D16}" srcOrd="0" destOrd="0" presId="urn:microsoft.com/office/officeart/2005/8/layout/process1"/>
    <dgm:cxn modelId="{2C07FC5A-3F93-44FE-B1D0-E1A8FE6168AF}" type="presOf" srcId="{74E7CC26-9274-4531-9323-0CA2768E07F0}" destId="{BF763F2A-897B-4C70-AE12-2A2A799B0CC9}" srcOrd="0" destOrd="0" presId="urn:microsoft.com/office/officeart/2005/8/layout/process1"/>
    <dgm:cxn modelId="{9902B187-AB2C-49EE-AA72-43F5F0252E62}" type="presOf" srcId="{2E8326DB-DE4D-42F5-97AD-ACAB7DFA7E48}" destId="{CB57D2C2-E6BB-40F8-B2AA-FDD41CF6D72C}" srcOrd="1" destOrd="0" presId="urn:microsoft.com/office/officeart/2005/8/layout/process1"/>
    <dgm:cxn modelId="{1141CA88-EEF7-48B5-9421-557C56CAA515}" type="presOf" srcId="{F8FC4214-D0D4-42D5-B76B-97455077D847}" destId="{79A9DB50-5DC8-4F0D-81BA-676E9D0712DD}" srcOrd="0" destOrd="0" presId="urn:microsoft.com/office/officeart/2005/8/layout/process1"/>
    <dgm:cxn modelId="{FE9A25B1-9472-4162-AD3F-49B8701F681A}" type="presOf" srcId="{BCF9EE86-F825-49C8-BB12-87980A0C00E0}" destId="{1D131774-49FB-4411-8EB3-A11B3DE2DC26}" srcOrd="1" destOrd="0" presId="urn:microsoft.com/office/officeart/2005/8/layout/process1"/>
    <dgm:cxn modelId="{70CBD5B5-F8A1-4E84-941A-A9C85375BC8A}" type="presOf" srcId="{7B7BA504-F7D9-4E6F-9893-189ACDF62380}" destId="{54813718-8B92-44B7-BBE2-9D5731903D40}" srcOrd="0" destOrd="0" presId="urn:microsoft.com/office/officeart/2005/8/layout/process1"/>
    <dgm:cxn modelId="{DBD861BE-26EE-4716-9154-B0DD3F42154D}" type="presOf" srcId="{2E8326DB-DE4D-42F5-97AD-ACAB7DFA7E48}" destId="{49D279B1-A7BF-4011-8CAC-FEA8E06BEBC5}" srcOrd="0" destOrd="0" presId="urn:microsoft.com/office/officeart/2005/8/layout/process1"/>
    <dgm:cxn modelId="{44DF7FD2-C353-4D2D-BB8F-FA49711A654D}" srcId="{7B7BA504-F7D9-4E6F-9893-189ACDF62380}" destId="{3CEBAF0B-C0A5-4A24-A8F3-0FEB95C53195}" srcOrd="4" destOrd="0" parTransId="{98664B0E-13F0-4F5B-AC38-1D3536552CA7}" sibTransId="{110500A4-BD9C-49A2-B8A8-33A221DF39FE}"/>
    <dgm:cxn modelId="{34C1F2EA-2999-4F92-8833-496358DBA2E9}" type="presOf" srcId="{8D74BC42-740F-49BD-952C-27C0F7AF9489}" destId="{57075B51-B1F6-413B-BFD8-31CBEE83F36A}" srcOrd="0" destOrd="0" presId="urn:microsoft.com/office/officeart/2005/8/layout/process1"/>
    <dgm:cxn modelId="{542071EF-F5B8-4E79-A211-705B15DD0027}" srcId="{7B7BA504-F7D9-4E6F-9893-189ACDF62380}" destId="{A7ACF89D-CE30-4BA1-8BDA-3926D947FB83}" srcOrd="3" destOrd="0" parTransId="{B8A9ABA6-3D85-4710-8F11-39026655D7C0}" sibTransId="{8D74BC42-740F-49BD-952C-27C0F7AF9489}"/>
    <dgm:cxn modelId="{4A4617F6-6E1F-44A2-987E-4656992839F3}" type="presOf" srcId="{D189F324-BBE6-4B15-B4F6-B64ECB0B8650}" destId="{B63ED256-7528-4277-A851-87ECBEE29D97}" srcOrd="1" destOrd="0" presId="urn:microsoft.com/office/officeart/2005/8/layout/process1"/>
    <dgm:cxn modelId="{1D83A3F6-9A24-44E0-A670-0C0BF434B36E}" srcId="{7B7BA504-F7D9-4E6F-9893-189ACDF62380}" destId="{F8FC4214-D0D4-42D5-B76B-97455077D847}" srcOrd="2" destOrd="0" parTransId="{01FFC0D1-CE4D-4A5A-9F36-06A4644B6689}" sibTransId="{BCF9EE86-F825-49C8-BB12-87980A0C00E0}"/>
    <dgm:cxn modelId="{C86C81FA-756B-4862-B8E8-E20BCF8A632B}" srcId="{7B7BA504-F7D9-4E6F-9893-189ACDF62380}" destId="{580ED540-505F-45E0-9D99-2FEE689A2350}" srcOrd="0" destOrd="0" parTransId="{E3E08731-E07D-4A1B-B92B-DD1823397ADF}" sibTransId="{2E8326DB-DE4D-42F5-97AD-ACAB7DFA7E48}"/>
    <dgm:cxn modelId="{50B954FE-7772-4335-AE73-3061CF8B896E}" srcId="{7B7BA504-F7D9-4E6F-9893-189ACDF62380}" destId="{74E7CC26-9274-4531-9323-0CA2768E07F0}" srcOrd="1" destOrd="0" parTransId="{B8BA3787-46EC-42D5-A7A7-A6C1F02612AB}" sibTransId="{D189F324-BBE6-4B15-B4F6-B64ECB0B8650}"/>
    <dgm:cxn modelId="{62924AAB-0084-43B0-82CA-6D7E09743633}" type="presParOf" srcId="{54813718-8B92-44B7-BBE2-9D5731903D40}" destId="{B1C3B1E7-BAAF-438E-9A68-C1CEE10A9D16}" srcOrd="0" destOrd="0" presId="urn:microsoft.com/office/officeart/2005/8/layout/process1"/>
    <dgm:cxn modelId="{95BED0DB-36E0-49C3-A107-C10EE9034570}" type="presParOf" srcId="{54813718-8B92-44B7-BBE2-9D5731903D40}" destId="{49D279B1-A7BF-4011-8CAC-FEA8E06BEBC5}" srcOrd="1" destOrd="0" presId="urn:microsoft.com/office/officeart/2005/8/layout/process1"/>
    <dgm:cxn modelId="{C420157B-FF9F-48E8-9ECA-A99E5F3C565C}" type="presParOf" srcId="{49D279B1-A7BF-4011-8CAC-FEA8E06BEBC5}" destId="{CB57D2C2-E6BB-40F8-B2AA-FDD41CF6D72C}" srcOrd="0" destOrd="0" presId="urn:microsoft.com/office/officeart/2005/8/layout/process1"/>
    <dgm:cxn modelId="{4EB441BB-7215-4A3A-9D56-32DDAD86C561}" type="presParOf" srcId="{54813718-8B92-44B7-BBE2-9D5731903D40}" destId="{BF763F2A-897B-4C70-AE12-2A2A799B0CC9}" srcOrd="2" destOrd="0" presId="urn:microsoft.com/office/officeart/2005/8/layout/process1"/>
    <dgm:cxn modelId="{DF6D3CC0-4210-4A89-8DE5-898410B667DB}" type="presParOf" srcId="{54813718-8B92-44B7-BBE2-9D5731903D40}" destId="{06169A1B-8DA1-4B4A-A8A3-D2609C571E25}" srcOrd="3" destOrd="0" presId="urn:microsoft.com/office/officeart/2005/8/layout/process1"/>
    <dgm:cxn modelId="{EBA2C250-369A-4FD3-8E4C-D2C64436971A}" type="presParOf" srcId="{06169A1B-8DA1-4B4A-A8A3-D2609C571E25}" destId="{B63ED256-7528-4277-A851-87ECBEE29D97}" srcOrd="0" destOrd="0" presId="urn:microsoft.com/office/officeart/2005/8/layout/process1"/>
    <dgm:cxn modelId="{EAE79AD3-DD34-413E-92B2-FD9F3E761CA1}" type="presParOf" srcId="{54813718-8B92-44B7-BBE2-9D5731903D40}" destId="{79A9DB50-5DC8-4F0D-81BA-676E9D0712DD}" srcOrd="4" destOrd="0" presId="urn:microsoft.com/office/officeart/2005/8/layout/process1"/>
    <dgm:cxn modelId="{FCA00166-01DC-4F77-AE8D-8E20F46A6BA2}" type="presParOf" srcId="{54813718-8B92-44B7-BBE2-9D5731903D40}" destId="{495CE6A0-246B-497D-8552-44BDFE7FB048}" srcOrd="5" destOrd="0" presId="urn:microsoft.com/office/officeart/2005/8/layout/process1"/>
    <dgm:cxn modelId="{A3D165D0-36EF-4AC9-BE7A-11BBD0E35CAE}" type="presParOf" srcId="{495CE6A0-246B-497D-8552-44BDFE7FB048}" destId="{1D131774-49FB-4411-8EB3-A11B3DE2DC26}" srcOrd="0" destOrd="0" presId="urn:microsoft.com/office/officeart/2005/8/layout/process1"/>
    <dgm:cxn modelId="{6F1049EA-8775-40A3-8818-88F974372BEE}" type="presParOf" srcId="{54813718-8B92-44B7-BBE2-9D5731903D40}" destId="{71CE9928-854B-4F5C-89D0-15966CDDC266}" srcOrd="6" destOrd="0" presId="urn:microsoft.com/office/officeart/2005/8/layout/process1"/>
    <dgm:cxn modelId="{A883414A-BDE0-4903-82E4-A9A9B0BDD927}" type="presParOf" srcId="{54813718-8B92-44B7-BBE2-9D5731903D40}" destId="{57075B51-B1F6-413B-BFD8-31CBEE83F36A}" srcOrd="7" destOrd="0" presId="urn:microsoft.com/office/officeart/2005/8/layout/process1"/>
    <dgm:cxn modelId="{B49B43AB-AF47-4B88-A834-CD1D0DE41FF5}" type="presParOf" srcId="{57075B51-B1F6-413B-BFD8-31CBEE83F36A}" destId="{3F871B5B-904F-4E19-85C6-795FB2F61D5A}" srcOrd="0" destOrd="0" presId="urn:microsoft.com/office/officeart/2005/8/layout/process1"/>
    <dgm:cxn modelId="{A9857143-B9B6-4891-BDA9-8A4C54982202}" type="presParOf" srcId="{54813718-8B92-44B7-BBE2-9D5731903D40}" destId="{A2306D83-297F-4A1E-AFCB-A4C3D86B989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5D665-3C4E-4F96-B6E7-AD808B74E924}">
      <dsp:nvSpPr>
        <dsp:cNvPr id="0" name=""/>
        <dsp:cNvSpPr/>
      </dsp:nvSpPr>
      <dsp:spPr>
        <a:xfrm>
          <a:off x="478800" y="109876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2ECE2-8BB0-42A1-B41F-46C694DF124A}">
      <dsp:nvSpPr>
        <dsp:cNvPr id="0" name=""/>
        <dsp:cNvSpPr/>
      </dsp:nvSpPr>
      <dsp:spPr>
        <a:xfrm>
          <a:off x="712800" y="133276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96896-0893-45B0-A72F-B069750ACB61}">
      <dsp:nvSpPr>
        <dsp:cNvPr id="0" name=""/>
        <dsp:cNvSpPr/>
      </dsp:nvSpPr>
      <dsp:spPr>
        <a:xfrm>
          <a:off x="127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900" kern="1200"/>
            <a:t>Competence and capability</a:t>
          </a:r>
          <a:endParaRPr lang="en-US" sz="1900" kern="1200"/>
        </a:p>
      </dsp:txBody>
      <dsp:txXfrm>
        <a:off x="127800" y="2538762"/>
        <a:ext cx="1800000" cy="720000"/>
      </dsp:txXfrm>
    </dsp:sp>
    <dsp:sp modelId="{67CB638D-5060-4139-9DAC-91B805745193}">
      <dsp:nvSpPr>
        <dsp:cNvPr id="0" name=""/>
        <dsp:cNvSpPr/>
      </dsp:nvSpPr>
      <dsp:spPr>
        <a:xfrm>
          <a:off x="2593800" y="109876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79E76-5579-4C1B-A3FB-93EFF7CFEF4F}">
      <dsp:nvSpPr>
        <dsp:cNvPr id="0" name=""/>
        <dsp:cNvSpPr/>
      </dsp:nvSpPr>
      <dsp:spPr>
        <a:xfrm>
          <a:off x="2827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94412-F30B-420B-803F-BEBFCCB53E46}">
      <dsp:nvSpPr>
        <dsp:cNvPr id="0" name=""/>
        <dsp:cNvSpPr/>
      </dsp:nvSpPr>
      <dsp:spPr>
        <a:xfrm>
          <a:off x="2242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900" kern="1200"/>
            <a:t>R&amp;D management</a:t>
          </a:r>
          <a:endParaRPr lang="en-US" sz="1900" kern="1200"/>
        </a:p>
      </dsp:txBody>
      <dsp:txXfrm>
        <a:off x="2242800" y="2538762"/>
        <a:ext cx="1800000" cy="720000"/>
      </dsp:txXfrm>
    </dsp:sp>
    <dsp:sp modelId="{095C1E9E-B1EF-4BB4-9780-75A718FA821B}">
      <dsp:nvSpPr>
        <dsp:cNvPr id="0" name=""/>
        <dsp:cNvSpPr/>
      </dsp:nvSpPr>
      <dsp:spPr>
        <a:xfrm>
          <a:off x="4708800" y="109876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3F9AB-C94C-4A92-99D5-3E85509979BE}">
      <dsp:nvSpPr>
        <dsp:cNvPr id="0" name=""/>
        <dsp:cNvSpPr/>
      </dsp:nvSpPr>
      <dsp:spPr>
        <a:xfrm>
          <a:off x="4942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B546C-E791-43B0-A5AA-B0C4F82C1AB6}">
      <dsp:nvSpPr>
        <dsp:cNvPr id="0" name=""/>
        <dsp:cNvSpPr/>
      </dsp:nvSpPr>
      <dsp:spPr>
        <a:xfrm>
          <a:off x="4357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900" kern="1200"/>
            <a:t>Innovation</a:t>
          </a:r>
          <a:endParaRPr lang="en-US" sz="1900" kern="1200"/>
        </a:p>
      </dsp:txBody>
      <dsp:txXfrm>
        <a:off x="4357800" y="2538762"/>
        <a:ext cx="1800000" cy="720000"/>
      </dsp:txXfrm>
    </dsp:sp>
    <dsp:sp modelId="{0CC7446D-8FA5-4361-9161-10D72FDCF746}">
      <dsp:nvSpPr>
        <dsp:cNvPr id="0" name=""/>
        <dsp:cNvSpPr/>
      </dsp:nvSpPr>
      <dsp:spPr>
        <a:xfrm>
          <a:off x="6823800" y="109876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8E52A-30BF-41F3-AE18-756D4880C445}">
      <dsp:nvSpPr>
        <dsp:cNvPr id="0" name=""/>
        <dsp:cNvSpPr/>
      </dsp:nvSpPr>
      <dsp:spPr>
        <a:xfrm>
          <a:off x="7057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49A1-84D1-4186-9EA9-DA290D5C0EEF}">
      <dsp:nvSpPr>
        <dsp:cNvPr id="0" name=""/>
        <dsp:cNvSpPr/>
      </dsp:nvSpPr>
      <dsp:spPr>
        <a:xfrm>
          <a:off x="6472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900" kern="1200"/>
            <a:t>Organizational learning</a:t>
          </a:r>
          <a:endParaRPr lang="en-US" sz="1900" kern="1200"/>
        </a:p>
      </dsp:txBody>
      <dsp:txXfrm>
        <a:off x="6472800" y="2538762"/>
        <a:ext cx="1800000" cy="720000"/>
      </dsp:txXfrm>
    </dsp:sp>
    <dsp:sp modelId="{9D40384F-D458-44C1-9448-2C2FA45A337F}">
      <dsp:nvSpPr>
        <dsp:cNvPr id="0" name=""/>
        <dsp:cNvSpPr/>
      </dsp:nvSpPr>
      <dsp:spPr>
        <a:xfrm>
          <a:off x="8938800" y="1098761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B819C-5A9A-4628-80A4-E2CFC81DD0B0}">
      <dsp:nvSpPr>
        <dsp:cNvPr id="0" name=""/>
        <dsp:cNvSpPr/>
      </dsp:nvSpPr>
      <dsp:spPr>
        <a:xfrm>
          <a:off x="9172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B1047-36B9-4614-80E3-BE255F6D5AE4}">
      <dsp:nvSpPr>
        <dsp:cNvPr id="0" name=""/>
        <dsp:cNvSpPr/>
      </dsp:nvSpPr>
      <dsp:spPr>
        <a:xfrm>
          <a:off x="8587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900" kern="1200"/>
            <a:t>New product introduction</a:t>
          </a:r>
          <a:endParaRPr lang="en-US" sz="1900" kern="1200"/>
        </a:p>
      </dsp:txBody>
      <dsp:txXfrm>
        <a:off x="8587800" y="253876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3B1E7-BAAF-438E-9A68-C1CEE10A9D16}">
      <dsp:nvSpPr>
        <dsp:cNvPr id="0" name=""/>
        <dsp:cNvSpPr/>
      </dsp:nvSpPr>
      <dsp:spPr>
        <a:xfrm>
          <a:off x="4709" y="2906650"/>
          <a:ext cx="1459813" cy="87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>
              <a:solidFill>
                <a:schemeClr val="tx1"/>
              </a:solidFill>
            </a:rPr>
            <a:t>Identificação</a:t>
          </a:r>
          <a:r>
            <a:rPr lang="es-MX" sz="1900" kern="1200" dirty="0"/>
            <a:t> </a:t>
          </a:r>
        </a:p>
      </dsp:txBody>
      <dsp:txXfrm>
        <a:off x="30363" y="2932304"/>
        <a:ext cx="1408505" cy="824579"/>
      </dsp:txXfrm>
    </dsp:sp>
    <dsp:sp modelId="{49D279B1-A7BF-4011-8CAC-FEA8E06BEBC5}">
      <dsp:nvSpPr>
        <dsp:cNvPr id="0" name=""/>
        <dsp:cNvSpPr/>
      </dsp:nvSpPr>
      <dsp:spPr>
        <a:xfrm>
          <a:off x="1610503" y="3163577"/>
          <a:ext cx="309480" cy="362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1610503" y="3235984"/>
        <a:ext cx="216636" cy="217219"/>
      </dsp:txXfrm>
    </dsp:sp>
    <dsp:sp modelId="{BF763F2A-897B-4C70-AE12-2A2A799B0CC9}">
      <dsp:nvSpPr>
        <dsp:cNvPr id="0" name=""/>
        <dsp:cNvSpPr/>
      </dsp:nvSpPr>
      <dsp:spPr>
        <a:xfrm>
          <a:off x="2048447" y="2906650"/>
          <a:ext cx="1459813" cy="87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>
              <a:solidFill>
                <a:schemeClr val="tx1"/>
              </a:solidFill>
            </a:rPr>
            <a:t>Seleção</a:t>
          </a:r>
          <a:r>
            <a:rPr lang="es-MX" sz="1900" kern="1200" dirty="0">
              <a:solidFill>
                <a:schemeClr val="tx1"/>
              </a:solidFill>
            </a:rPr>
            <a:t> </a:t>
          </a:r>
        </a:p>
      </dsp:txBody>
      <dsp:txXfrm>
        <a:off x="2074101" y="2932304"/>
        <a:ext cx="1408505" cy="824579"/>
      </dsp:txXfrm>
    </dsp:sp>
    <dsp:sp modelId="{06169A1B-8DA1-4B4A-A8A3-D2609C571E25}">
      <dsp:nvSpPr>
        <dsp:cNvPr id="0" name=""/>
        <dsp:cNvSpPr/>
      </dsp:nvSpPr>
      <dsp:spPr>
        <a:xfrm>
          <a:off x="3654241" y="3163577"/>
          <a:ext cx="309480" cy="362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3654241" y="3235984"/>
        <a:ext cx="216636" cy="217219"/>
      </dsp:txXfrm>
    </dsp:sp>
    <dsp:sp modelId="{79A9DB50-5DC8-4F0D-81BA-676E9D0712DD}">
      <dsp:nvSpPr>
        <dsp:cNvPr id="0" name=""/>
        <dsp:cNvSpPr/>
      </dsp:nvSpPr>
      <dsp:spPr>
        <a:xfrm>
          <a:off x="4092185" y="2906650"/>
          <a:ext cx="1459813" cy="87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>
              <a:solidFill>
                <a:schemeClr val="tx1"/>
              </a:solidFill>
            </a:rPr>
            <a:t>Aquisição</a:t>
          </a:r>
        </a:p>
      </dsp:txBody>
      <dsp:txXfrm>
        <a:off x="4117839" y="2932304"/>
        <a:ext cx="1408505" cy="824579"/>
      </dsp:txXfrm>
    </dsp:sp>
    <dsp:sp modelId="{495CE6A0-246B-497D-8552-44BDFE7FB048}">
      <dsp:nvSpPr>
        <dsp:cNvPr id="0" name=""/>
        <dsp:cNvSpPr/>
      </dsp:nvSpPr>
      <dsp:spPr>
        <a:xfrm>
          <a:off x="5697980" y="3163577"/>
          <a:ext cx="309480" cy="362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5697980" y="3235984"/>
        <a:ext cx="216636" cy="217219"/>
      </dsp:txXfrm>
    </dsp:sp>
    <dsp:sp modelId="{71CE9928-854B-4F5C-89D0-15966CDDC266}">
      <dsp:nvSpPr>
        <dsp:cNvPr id="0" name=""/>
        <dsp:cNvSpPr/>
      </dsp:nvSpPr>
      <dsp:spPr>
        <a:xfrm>
          <a:off x="6135924" y="2906650"/>
          <a:ext cx="1459813" cy="87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 err="1">
              <a:solidFill>
                <a:schemeClr val="tx1"/>
              </a:solidFill>
            </a:rPr>
            <a:t>Exploitation</a:t>
          </a:r>
          <a:endParaRPr lang="pt-BR" sz="1900" kern="1200" noProof="0" dirty="0">
            <a:solidFill>
              <a:schemeClr val="tx1"/>
            </a:solidFill>
          </a:endParaRPr>
        </a:p>
      </dsp:txBody>
      <dsp:txXfrm>
        <a:off x="6161578" y="2932304"/>
        <a:ext cx="1408505" cy="824579"/>
      </dsp:txXfrm>
    </dsp:sp>
    <dsp:sp modelId="{57075B51-B1F6-413B-BFD8-31CBEE83F36A}">
      <dsp:nvSpPr>
        <dsp:cNvPr id="0" name=""/>
        <dsp:cNvSpPr/>
      </dsp:nvSpPr>
      <dsp:spPr>
        <a:xfrm>
          <a:off x="7741718" y="3163577"/>
          <a:ext cx="309480" cy="362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7741718" y="3235984"/>
        <a:ext cx="216636" cy="217219"/>
      </dsp:txXfrm>
    </dsp:sp>
    <dsp:sp modelId="{A2306D83-297F-4A1E-AFCB-A4C3D86B9899}">
      <dsp:nvSpPr>
        <dsp:cNvPr id="0" name=""/>
        <dsp:cNvSpPr/>
      </dsp:nvSpPr>
      <dsp:spPr>
        <a:xfrm>
          <a:off x="8179662" y="2906650"/>
          <a:ext cx="1459813" cy="87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>
              <a:solidFill>
                <a:schemeClr val="tx1"/>
              </a:solidFill>
            </a:rPr>
            <a:t>Proteção</a:t>
          </a:r>
        </a:p>
      </dsp:txBody>
      <dsp:txXfrm>
        <a:off x="8205316" y="2932304"/>
        <a:ext cx="1408505" cy="82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1DC88-AF10-4859-8D18-3BE98794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B7E40-5CB6-467D-AFB0-C16A68DF6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76D48-04FC-4163-9A30-55CC66AE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8228B-62EC-4BDE-9CD6-7CCEEDD7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1A83-2B2D-4F95-A670-4BE344CF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15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BE334-2608-49A9-98E6-5196935E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8E6B5F-D974-4B58-BAB4-7FD111B27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D23BB-5028-45D0-9E01-74063FD9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6707D-25A2-42CB-BD71-2E2F611D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1277-2344-4AB1-83FC-10C4C35F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29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D13364-7AA9-4E98-8289-80450C8B5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34DC13-3CCC-467E-8E01-3209484FF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C2E8DC-F4E6-4C04-A900-57D92431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C83A49-9A68-4BFD-8A34-BDDB7948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8FD33-DA6C-4C9C-9F9E-E52D43DA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5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8054F-7724-4A75-A90D-3FADB1FD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5EE61-2CC7-437B-A306-811CE2DE0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40C8F-552A-430F-9709-8C6BD2E2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D07FD0-6297-4C7D-92D5-26225674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E3F6D-2F68-4FB4-BC4D-C5F2EB1B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4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B73E6-E74C-44F2-BD1B-BE34AB05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4E7C5-1672-4F9B-B36E-494CD4A96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28EB08-EC17-4EE2-A154-185E05C1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BB753-DFC8-4DA3-9C8B-55F20004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2E451-F113-489F-BBF7-370E743D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89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8756B-7301-4934-A6B0-CB2E244B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E84D8-756E-41DE-9E0E-785DC52EB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2B02C1-28DF-4846-9019-467F3D1E8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7AE0C7-302D-4629-99DE-169338E3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ADE336-DB3B-4A0A-AC47-E2A66F7C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71C269-2661-4153-AF63-D6D5FB30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1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53F09-C525-476B-B35A-AC0796A4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EF21BB-7DE9-47AB-A5B9-03CE6A559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0E44F1-71B9-4BC1-8D6F-46DC4109A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36EB2E-5936-444D-B180-9E13228C9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8E5925-624D-49FA-9753-6ED245CBB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697DD9-9DA2-4911-9219-9FF7D496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ACBE56-B334-459D-8B83-5E53A43F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C5EAD6-A63E-40FD-A834-7C7CBD47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1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26EC5-B4C3-4F90-9C13-EF2D0E8A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53B2DF-0E97-44C2-8523-5C8D8E17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751BD0-8737-46D7-BD57-C4A07BAC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6FF865-06CF-4A76-A3CA-FDBA4396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F9DAE4-4923-4EB8-A1DE-7BDEDE84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B9D65D-FCA3-4681-85AF-450EAF3E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729F0-C31B-4B84-BAC6-3FA50B86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58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97F5C-5F63-490F-99F8-02A6803D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D6C46-9988-42AD-93C1-A3E3EF68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6AF70A-1BC6-4CCB-A328-715A5EAFF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0D99AE-8FCC-491E-9E1D-F946BD43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580627-06E4-4E06-B127-34B36AEA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91E2AE-DC9E-462F-AE48-7996872B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97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154DC-F3B1-435D-BE28-406CEED7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3980F5-AB8B-4902-9B9A-FEC762ADA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35CE9E-12EA-456E-B543-4F8C90E3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08C88F-7CF1-466E-80CE-93A0AEA1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6CD7E-5599-4C70-9CD1-53DBEDB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3D3AAA-90D6-47B5-B605-59A480C1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D6E79-9920-43C2-8F18-665DFD00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86B666-5DDE-4490-BEBC-AD68E7834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BC053-93F9-465D-94C1-9C7A166A3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4001-0BB6-43B6-BC8F-E37EAB0620FE}" type="datetimeFigureOut">
              <a:rPr lang="es-MX" smtClean="0"/>
              <a:t>31/08/2020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1EBD13-67A4-4F7C-BCF3-782F7B948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C556D0-4743-440D-92DC-A7653E49E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C9DE-CCEE-4F19-95C9-F327704B08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5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E945A-8047-4D38-9D5F-2271176A9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management : a process approach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707485-A6A8-4155-9314-9AF7F1F6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(Gregory, 2007)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B2EFE5-FE55-48E6-A4E7-B5D4F6C1CD13}"/>
              </a:ext>
            </a:extLst>
          </p:cNvPr>
          <p:cNvSpPr txBox="1">
            <a:spLocks/>
          </p:cNvSpPr>
          <p:nvPr/>
        </p:nvSpPr>
        <p:spPr>
          <a:xfrm>
            <a:off x="2393852" y="42571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600" dirty="0"/>
              <a:t>SEP5848 - Gestão Integrada da Inovação e Tecnologia</a:t>
            </a:r>
          </a:p>
          <a:p>
            <a:pPr algn="r"/>
            <a:r>
              <a:rPr lang="pt-BR" sz="1600" dirty="0"/>
              <a:t>Fernando Montenegro Dos Santos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0672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B8D97-4044-46B1-8AB1-C4772120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technology management process</a:t>
            </a:r>
            <a:br>
              <a:rPr lang="en-US" dirty="0"/>
            </a:br>
            <a:r>
              <a:rPr lang="en-US" dirty="0"/>
              <a:t>framework</a:t>
            </a:r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2EDBCD8-0A59-4DA6-BEED-DAE16BB6E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325553"/>
              </p:ext>
            </p:extLst>
          </p:nvPr>
        </p:nvGraphicFramePr>
        <p:xfrm>
          <a:off x="1273907" y="-590843"/>
          <a:ext cx="9644185" cy="668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399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4F734-D1E1-416E-BA8F-F9A8624D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57" y="168177"/>
            <a:ext cx="9827454" cy="816561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MANAGEMENT PROCESS</a:t>
            </a:r>
            <a:br>
              <a:rPr lang="en-US" dirty="0"/>
            </a:br>
            <a:r>
              <a:rPr lang="en-US" dirty="0"/>
              <a:t>FRAMEWORK</a:t>
            </a:r>
            <a:endParaRPr lang="es-MX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0F18B3F-F906-46E0-B4D4-CE042AAD43BF}"/>
              </a:ext>
            </a:extLst>
          </p:cNvPr>
          <p:cNvSpPr/>
          <p:nvPr/>
        </p:nvSpPr>
        <p:spPr>
          <a:xfrm>
            <a:off x="3019769" y="1484777"/>
            <a:ext cx="5584873" cy="52050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5B91495-11FB-48EC-AB3D-80F10C334FA5}"/>
              </a:ext>
            </a:extLst>
          </p:cNvPr>
          <p:cNvSpPr/>
          <p:nvPr/>
        </p:nvSpPr>
        <p:spPr>
          <a:xfrm>
            <a:off x="5102036" y="3197504"/>
            <a:ext cx="1355186" cy="1178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err="1">
                <a:solidFill>
                  <a:schemeClr val="tx1"/>
                </a:solidFill>
              </a:rPr>
              <a:t>Internal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415F64E-2202-4545-8FB1-7464AB63C770}"/>
              </a:ext>
            </a:extLst>
          </p:cNvPr>
          <p:cNvCxnSpPr>
            <a:cxnSpLocks/>
            <a:endCxn id="31" idx="4"/>
          </p:cNvCxnSpPr>
          <p:nvPr/>
        </p:nvCxnSpPr>
        <p:spPr>
          <a:xfrm flipH="1" flipV="1">
            <a:off x="5714351" y="1890490"/>
            <a:ext cx="35234" cy="1293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D54F86C-B2D5-4983-BC02-D68947B15B6D}"/>
              </a:ext>
            </a:extLst>
          </p:cNvPr>
          <p:cNvSpPr txBox="1"/>
          <p:nvPr/>
        </p:nvSpPr>
        <p:spPr>
          <a:xfrm>
            <a:off x="5257411" y="2135660"/>
            <a:ext cx="157968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example</a:t>
            </a:r>
            <a:r>
              <a:rPr lang="es-MX" sz="1400" dirty="0"/>
              <a:t>: </a:t>
            </a:r>
            <a:r>
              <a:rPr lang="es-MX" sz="1400" dirty="0" err="1"/>
              <a:t>products</a:t>
            </a:r>
            <a:endParaRPr lang="es-MX" sz="1400" dirty="0"/>
          </a:p>
          <a:p>
            <a:r>
              <a:rPr lang="es-MX" sz="1400" dirty="0" err="1"/>
              <a:t>plans</a:t>
            </a:r>
            <a:endParaRPr lang="es-MX" sz="14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D5131F7-A8C5-4CF4-BE1E-3A069EC43F03}"/>
              </a:ext>
            </a:extLst>
          </p:cNvPr>
          <p:cNvCxnSpPr>
            <a:cxnSpLocks/>
            <a:stCxn id="4" idx="7"/>
            <a:endCxn id="48" idx="3"/>
          </p:cNvCxnSpPr>
          <p:nvPr/>
        </p:nvCxnSpPr>
        <p:spPr>
          <a:xfrm flipV="1">
            <a:off x="6258760" y="2283629"/>
            <a:ext cx="1337441" cy="108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EFBD2A-190D-4478-BB65-079593AB6E57}"/>
              </a:ext>
            </a:extLst>
          </p:cNvPr>
          <p:cNvSpPr txBox="1"/>
          <p:nvPr/>
        </p:nvSpPr>
        <p:spPr>
          <a:xfrm>
            <a:off x="6418583" y="2661244"/>
            <a:ext cx="15796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example</a:t>
            </a:r>
            <a:r>
              <a:rPr lang="es-MX" sz="1400" dirty="0"/>
              <a:t>: </a:t>
            </a:r>
            <a:r>
              <a:rPr lang="es-MX" sz="1400" dirty="0" err="1"/>
              <a:t>Strategy</a:t>
            </a:r>
            <a:endParaRPr lang="es-MX" sz="1400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06AEDF4-873E-4778-B596-9798F4DF166B}"/>
              </a:ext>
            </a:extLst>
          </p:cNvPr>
          <p:cNvCxnSpPr>
            <a:cxnSpLocks/>
            <a:stCxn id="4" idx="1"/>
            <a:endCxn id="60" idx="5"/>
          </p:cNvCxnSpPr>
          <p:nvPr/>
        </p:nvCxnSpPr>
        <p:spPr>
          <a:xfrm flipH="1" flipV="1">
            <a:off x="3394565" y="2560700"/>
            <a:ext cx="1905933" cy="809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E60754-14F8-4980-9ADD-836BE399FE8D}"/>
              </a:ext>
            </a:extLst>
          </p:cNvPr>
          <p:cNvSpPr txBox="1"/>
          <p:nvPr/>
        </p:nvSpPr>
        <p:spPr>
          <a:xfrm>
            <a:off x="3638003" y="2685875"/>
            <a:ext cx="15796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example</a:t>
            </a:r>
            <a:r>
              <a:rPr lang="es-MX" sz="1400" dirty="0"/>
              <a:t>: R&amp;D</a:t>
            </a:r>
          </a:p>
          <a:p>
            <a:r>
              <a:rPr lang="es-MX" sz="1400" dirty="0" err="1"/>
              <a:t>pratice</a:t>
            </a:r>
            <a:endParaRPr lang="es-MX" sz="1400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610BC3D-188B-44B3-9088-665CFB79795E}"/>
              </a:ext>
            </a:extLst>
          </p:cNvPr>
          <p:cNvCxnSpPr>
            <a:cxnSpLocks/>
            <a:stCxn id="4" idx="3"/>
            <a:endCxn id="55" idx="7"/>
          </p:cNvCxnSpPr>
          <p:nvPr/>
        </p:nvCxnSpPr>
        <p:spPr>
          <a:xfrm flipH="1">
            <a:off x="4012085" y="4203134"/>
            <a:ext cx="1288413" cy="130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CF28CBE-BE4C-42B1-8593-C986F74C04EA}"/>
              </a:ext>
            </a:extLst>
          </p:cNvPr>
          <p:cNvSpPr txBox="1"/>
          <p:nvPr/>
        </p:nvSpPr>
        <p:spPr>
          <a:xfrm>
            <a:off x="4341048" y="4551433"/>
            <a:ext cx="1288413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example</a:t>
            </a:r>
            <a:r>
              <a:rPr lang="es-MX" sz="1400" dirty="0"/>
              <a:t>: </a:t>
            </a:r>
            <a:r>
              <a:rPr lang="es-MX" sz="1400" dirty="0" err="1"/>
              <a:t>product</a:t>
            </a:r>
            <a:endParaRPr lang="es-MX" sz="1400" dirty="0"/>
          </a:p>
          <a:p>
            <a:r>
              <a:rPr lang="es-MX" sz="1400" dirty="0"/>
              <a:t>plan and</a:t>
            </a:r>
          </a:p>
          <a:p>
            <a:r>
              <a:rPr lang="es-MX" sz="1400" dirty="0" err="1"/>
              <a:t>strategy</a:t>
            </a:r>
            <a:endParaRPr lang="es-MX" sz="1400" dirty="0"/>
          </a:p>
          <a:p>
            <a:endParaRPr lang="es-MX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C61DE5D-3B7C-42AC-A899-12CB90F929EB}"/>
              </a:ext>
            </a:extLst>
          </p:cNvPr>
          <p:cNvCxnSpPr>
            <a:cxnSpLocks/>
            <a:stCxn id="4" idx="5"/>
            <a:endCxn id="52" idx="1"/>
          </p:cNvCxnSpPr>
          <p:nvPr/>
        </p:nvCxnSpPr>
        <p:spPr>
          <a:xfrm>
            <a:off x="6258760" y="4203134"/>
            <a:ext cx="1463268" cy="111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88612A6-BC29-412D-8D4E-73AC0E68E1A3}"/>
              </a:ext>
            </a:extLst>
          </p:cNvPr>
          <p:cNvSpPr txBox="1"/>
          <p:nvPr/>
        </p:nvSpPr>
        <p:spPr>
          <a:xfrm>
            <a:off x="6583654" y="4305007"/>
            <a:ext cx="1579681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example</a:t>
            </a:r>
            <a:r>
              <a:rPr lang="es-MX" sz="1400" dirty="0"/>
              <a:t>: R&amp;D</a:t>
            </a:r>
          </a:p>
          <a:p>
            <a:r>
              <a:rPr lang="es-MX" sz="1400" dirty="0"/>
              <a:t>‘</a:t>
            </a:r>
            <a:r>
              <a:rPr lang="es-MX" sz="1400" dirty="0" err="1"/>
              <a:t>learning</a:t>
            </a:r>
            <a:r>
              <a:rPr lang="es-MX" sz="1400" dirty="0"/>
              <a:t>’</a:t>
            </a:r>
          </a:p>
          <a:p>
            <a:endParaRPr lang="es-MX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0690836-66B5-4BFF-89C7-F68A8F6A9BE0}"/>
              </a:ext>
            </a:extLst>
          </p:cNvPr>
          <p:cNvSpPr/>
          <p:nvPr/>
        </p:nvSpPr>
        <p:spPr>
          <a:xfrm>
            <a:off x="4466146" y="579185"/>
            <a:ext cx="2496410" cy="131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Exploitation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issues</a:t>
            </a:r>
            <a:r>
              <a:rPr lang="es-MX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Product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plannig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Technology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fusion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Maintance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Sale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0C32F20C-BFD1-4256-BA34-F051AE959C8E}"/>
              </a:ext>
            </a:extLst>
          </p:cNvPr>
          <p:cNvSpPr/>
          <p:nvPr/>
        </p:nvSpPr>
        <p:spPr>
          <a:xfrm>
            <a:off x="7230610" y="1164360"/>
            <a:ext cx="2496410" cy="131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Protection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issues</a:t>
            </a:r>
            <a:r>
              <a:rPr lang="es-MX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Product</a:t>
            </a:r>
            <a:r>
              <a:rPr lang="es-MX" sz="1200" b="1" dirty="0">
                <a:solidFill>
                  <a:schemeClr val="tx1"/>
                </a:solidFill>
              </a:rPr>
              <a:t> and </a:t>
            </a:r>
            <a:r>
              <a:rPr lang="es-MX" sz="1200" b="1" dirty="0" err="1">
                <a:solidFill>
                  <a:schemeClr val="tx1"/>
                </a:solidFill>
              </a:rPr>
              <a:t>process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ownership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Distribuited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expertise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Legal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CA111B7-D31B-4C23-A722-B79B5E0F4402}"/>
              </a:ext>
            </a:extLst>
          </p:cNvPr>
          <p:cNvSpPr/>
          <p:nvPr/>
        </p:nvSpPr>
        <p:spPr>
          <a:xfrm>
            <a:off x="7356437" y="5121662"/>
            <a:ext cx="2496410" cy="131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Identification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issues</a:t>
            </a:r>
            <a:r>
              <a:rPr lang="es-MX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Scanning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Networks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Databases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84CCBE9-46F5-4FFE-9CAD-D22EEC785272}"/>
              </a:ext>
            </a:extLst>
          </p:cNvPr>
          <p:cNvSpPr/>
          <p:nvPr/>
        </p:nvSpPr>
        <p:spPr>
          <a:xfrm>
            <a:off x="1881266" y="5313698"/>
            <a:ext cx="2496410" cy="131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Selection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issues</a:t>
            </a:r>
            <a:r>
              <a:rPr lang="es-MX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Strategy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implication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Competetive</a:t>
            </a:r>
            <a:r>
              <a:rPr lang="es-MX" sz="1200" b="1" dirty="0">
                <a:solidFill>
                  <a:schemeClr val="tx1"/>
                </a:solidFill>
              </a:rPr>
              <a:t> análisis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Technology</a:t>
            </a:r>
            <a:r>
              <a:rPr lang="es-MX" sz="1200" b="1" dirty="0">
                <a:solidFill>
                  <a:schemeClr val="tx1"/>
                </a:solidFill>
              </a:rPr>
              <a:t>/</a:t>
            </a:r>
            <a:r>
              <a:rPr lang="es-MX" sz="1200" b="1" dirty="0" err="1">
                <a:solidFill>
                  <a:schemeClr val="tx1"/>
                </a:solidFill>
              </a:rPr>
              <a:t>product</a:t>
            </a:r>
            <a:r>
              <a:rPr lang="es-MX" sz="1200" b="1" dirty="0">
                <a:solidFill>
                  <a:schemeClr val="tx1"/>
                </a:solidFill>
              </a:rPr>
              <a:t> ‘</a:t>
            </a:r>
            <a:r>
              <a:rPr lang="es-MX" sz="1200" b="1" dirty="0" err="1">
                <a:solidFill>
                  <a:schemeClr val="tx1"/>
                </a:solidFill>
              </a:rPr>
              <a:t>trajectories</a:t>
            </a:r>
            <a:r>
              <a:rPr lang="es-MX" sz="1200" b="1" dirty="0">
                <a:solidFill>
                  <a:schemeClr val="tx1"/>
                </a:solidFill>
              </a:rPr>
              <a:t>’ 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3ADE556A-C3EE-4703-959F-266A0DDC1873}"/>
              </a:ext>
            </a:extLst>
          </p:cNvPr>
          <p:cNvSpPr/>
          <p:nvPr/>
        </p:nvSpPr>
        <p:spPr>
          <a:xfrm>
            <a:off x="1263746" y="1441431"/>
            <a:ext cx="2496410" cy="1311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Adquisition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issues</a:t>
            </a:r>
            <a:r>
              <a:rPr lang="es-MX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Internal</a:t>
            </a:r>
            <a:r>
              <a:rPr lang="es-MX" sz="1200" b="1" dirty="0">
                <a:solidFill>
                  <a:schemeClr val="tx1"/>
                </a:solidFill>
              </a:rPr>
              <a:t> R&amp;D</a:t>
            </a: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Organizational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learning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r>
              <a:rPr lang="es-MX" sz="1200" b="1" dirty="0" err="1">
                <a:solidFill>
                  <a:schemeClr val="tx1"/>
                </a:solidFill>
              </a:rPr>
              <a:t>Licensing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joint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ventures</a:t>
            </a:r>
            <a:endParaRPr lang="es-MX" sz="1200" b="1" dirty="0">
              <a:solidFill>
                <a:schemeClr val="tx1"/>
              </a:solidFill>
            </a:endParaRP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B83B180E-5137-4F93-8B74-F2C7501C6FC4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6962556" y="1018924"/>
            <a:ext cx="410938" cy="21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900DBFD-BDB8-49E6-B5E8-99E8313D1FF6}"/>
              </a:ext>
            </a:extLst>
          </p:cNvPr>
          <p:cNvSpPr txBox="1"/>
          <p:nvPr/>
        </p:nvSpPr>
        <p:spPr>
          <a:xfrm>
            <a:off x="7125341" y="684179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Market</a:t>
            </a:r>
            <a:endParaRPr lang="es-MX" sz="1200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976C7D7-A58E-4B62-82E2-0E0C912792EA}"/>
              </a:ext>
            </a:extLst>
          </p:cNvPr>
          <p:cNvSpPr txBox="1"/>
          <p:nvPr/>
        </p:nvSpPr>
        <p:spPr>
          <a:xfrm>
            <a:off x="3817959" y="628986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Partners</a:t>
            </a:r>
            <a:endParaRPr lang="es-MX" sz="1200" dirty="0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E276D726-0E6E-4CB0-B308-FE96F0374A1D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4203700" y="928840"/>
            <a:ext cx="262446" cy="305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1D5130BA-E6DB-4C1D-B9F5-1E35AC0991FB}"/>
              </a:ext>
            </a:extLst>
          </p:cNvPr>
          <p:cNvSpPr txBox="1"/>
          <p:nvPr/>
        </p:nvSpPr>
        <p:spPr>
          <a:xfrm>
            <a:off x="9598141" y="1207220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Patents</a:t>
            </a:r>
            <a:r>
              <a:rPr lang="es-MX" sz="1200" dirty="0"/>
              <a:t>, </a:t>
            </a:r>
            <a:r>
              <a:rPr lang="es-MX" sz="1200" dirty="0" err="1"/>
              <a:t>etc</a:t>
            </a:r>
            <a:endParaRPr lang="es-MX" sz="1200" dirty="0"/>
          </a:p>
        </p:txBody>
      </p:sp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0CC61EA8-5285-42B1-BDAF-3995D808FE19}"/>
              </a:ext>
            </a:extLst>
          </p:cNvPr>
          <p:cNvCxnSpPr>
            <a:cxnSpLocks/>
            <a:stCxn id="48" idx="6"/>
          </p:cNvCxnSpPr>
          <p:nvPr/>
        </p:nvCxnSpPr>
        <p:spPr>
          <a:xfrm flipV="1">
            <a:off x="9727020" y="1556937"/>
            <a:ext cx="289633" cy="26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15031ECB-52FE-41B1-BEA1-77FEC734CE8E}"/>
              </a:ext>
            </a:extLst>
          </p:cNvPr>
          <p:cNvCxnSpPr>
            <a:cxnSpLocks/>
            <a:stCxn id="82" idx="2"/>
            <a:endCxn id="52" idx="7"/>
          </p:cNvCxnSpPr>
          <p:nvPr/>
        </p:nvCxnSpPr>
        <p:spPr>
          <a:xfrm flipH="1">
            <a:off x="9487256" y="5037988"/>
            <a:ext cx="650590" cy="27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adroTexto 81">
            <a:extLst>
              <a:ext uri="{FF2B5EF4-FFF2-40B4-BE49-F238E27FC236}">
                <a16:creationId xmlns:a16="http://schemas.microsoft.com/office/drawing/2014/main" id="{A3A2A536-868C-4283-A116-17BF49E1A3F8}"/>
              </a:ext>
            </a:extLst>
          </p:cNvPr>
          <p:cNvSpPr txBox="1"/>
          <p:nvPr/>
        </p:nvSpPr>
        <p:spPr>
          <a:xfrm>
            <a:off x="9541159" y="4760989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Science</a:t>
            </a:r>
            <a:r>
              <a:rPr lang="es-MX" sz="1200" dirty="0"/>
              <a:t> base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53A805-D710-4F80-A582-51ECCB8B3AF9}"/>
              </a:ext>
            </a:extLst>
          </p:cNvPr>
          <p:cNvSpPr txBox="1"/>
          <p:nvPr/>
        </p:nvSpPr>
        <p:spPr>
          <a:xfrm>
            <a:off x="10172552" y="6022887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Customers</a:t>
            </a:r>
            <a:endParaRPr lang="es-MX" sz="1200" dirty="0"/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45DB17EE-BDCD-45A4-B12C-7933DFE0FB37}"/>
              </a:ext>
            </a:extLst>
          </p:cNvPr>
          <p:cNvCxnSpPr>
            <a:cxnSpLocks/>
            <a:stCxn id="84" idx="1"/>
          </p:cNvCxnSpPr>
          <p:nvPr/>
        </p:nvCxnSpPr>
        <p:spPr>
          <a:xfrm flipH="1" flipV="1">
            <a:off x="9739143" y="6093817"/>
            <a:ext cx="433409" cy="67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B0873CAF-F22D-4A55-9CDC-C447FD5087D2}"/>
              </a:ext>
            </a:extLst>
          </p:cNvPr>
          <p:cNvSpPr txBox="1"/>
          <p:nvPr/>
        </p:nvSpPr>
        <p:spPr>
          <a:xfrm>
            <a:off x="7289421" y="6456170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Competitors</a:t>
            </a:r>
            <a:endParaRPr lang="es-MX" sz="1200" dirty="0"/>
          </a:p>
        </p:txBody>
      </p: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6A7FAFE8-8FC6-44D2-A5BA-7A19A0B58CDA}"/>
              </a:ext>
            </a:extLst>
          </p:cNvPr>
          <p:cNvCxnSpPr>
            <a:cxnSpLocks/>
            <a:stCxn id="91" idx="3"/>
            <a:endCxn id="52" idx="4"/>
          </p:cNvCxnSpPr>
          <p:nvPr/>
        </p:nvCxnSpPr>
        <p:spPr>
          <a:xfrm flipV="1">
            <a:off x="8482795" y="6432967"/>
            <a:ext cx="121847" cy="161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F49156A4-2E6D-4D26-8A88-A7C701096DAB}"/>
              </a:ext>
            </a:extLst>
          </p:cNvPr>
          <p:cNvSpPr txBox="1"/>
          <p:nvPr/>
        </p:nvSpPr>
        <p:spPr>
          <a:xfrm>
            <a:off x="1464820" y="4709105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Capabilities</a:t>
            </a:r>
            <a:endParaRPr lang="es-MX" sz="1200" dirty="0"/>
          </a:p>
        </p:txBody>
      </p: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D6822C72-7897-4B3A-AB21-90E2BFC1FEE7}"/>
              </a:ext>
            </a:extLst>
          </p:cNvPr>
          <p:cNvCxnSpPr>
            <a:cxnSpLocks/>
            <a:stCxn id="98" idx="2"/>
            <a:endCxn id="55" idx="1"/>
          </p:cNvCxnSpPr>
          <p:nvPr/>
        </p:nvCxnSpPr>
        <p:spPr>
          <a:xfrm>
            <a:off x="2061507" y="4986104"/>
            <a:ext cx="185350" cy="51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2CDAD5EE-4604-40BC-8C81-87660D6F19BB}"/>
              </a:ext>
            </a:extLst>
          </p:cNvPr>
          <p:cNvSpPr txBox="1"/>
          <p:nvPr/>
        </p:nvSpPr>
        <p:spPr>
          <a:xfrm>
            <a:off x="1641016" y="3175673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Partners</a:t>
            </a:r>
            <a:endParaRPr lang="es-MX" sz="1200" dirty="0"/>
          </a:p>
        </p:txBody>
      </p:sp>
      <p:cxnSp>
        <p:nvCxnSpPr>
          <p:cNvPr id="107" name="Conector recto de flecha 106">
            <a:extLst>
              <a:ext uri="{FF2B5EF4-FFF2-40B4-BE49-F238E27FC236}">
                <a16:creationId xmlns:a16="http://schemas.microsoft.com/office/drawing/2014/main" id="{A6FAF440-0A08-4639-8EE4-396622E70502}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2073776" y="2752736"/>
            <a:ext cx="438175" cy="42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FD6D4985-6801-4084-94C3-CA915D720B9F}"/>
              </a:ext>
            </a:extLst>
          </p:cNvPr>
          <p:cNvSpPr txBox="1"/>
          <p:nvPr/>
        </p:nvSpPr>
        <p:spPr>
          <a:xfrm>
            <a:off x="307049" y="1411476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Technology</a:t>
            </a:r>
            <a:endParaRPr lang="es-MX" sz="1200" dirty="0"/>
          </a:p>
        </p:txBody>
      </p: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51A3F308-2EDB-49E1-A26D-D3634111EAB1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930061" y="1788275"/>
            <a:ext cx="333685" cy="308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176E683A-9B76-4C59-860C-F0DC24C3E46D}"/>
              </a:ext>
            </a:extLst>
          </p:cNvPr>
          <p:cNvSpPr txBox="1"/>
          <p:nvPr/>
        </p:nvSpPr>
        <p:spPr>
          <a:xfrm>
            <a:off x="9682938" y="2968125"/>
            <a:ext cx="119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External</a:t>
            </a:r>
            <a:endParaRPr lang="es-MX" b="1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BB92236D-4E89-4AA0-9E68-8CFC4BF2DAF8}"/>
              </a:ext>
            </a:extLst>
          </p:cNvPr>
          <p:cNvSpPr txBox="1"/>
          <p:nvPr/>
        </p:nvSpPr>
        <p:spPr>
          <a:xfrm>
            <a:off x="3908662" y="6625402"/>
            <a:ext cx="119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(Gregory, 2007)</a:t>
            </a:r>
          </a:p>
        </p:txBody>
      </p:sp>
    </p:spTree>
    <p:extLst>
      <p:ext uri="{BB962C8B-B14F-4D97-AF65-F5344CB8AC3E}">
        <p14:creationId xmlns:p14="http://schemas.microsoft.com/office/powerpoint/2010/main" val="1836967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FECF8-EBF0-424A-98F0-F898DF4A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06" y="152085"/>
            <a:ext cx="10880188" cy="1325563"/>
          </a:xfrm>
        </p:spPr>
        <p:txBody>
          <a:bodyPr>
            <a:normAutofit/>
          </a:bodyPr>
          <a:lstStyle/>
          <a:p>
            <a:r>
              <a:rPr lang="en-US" dirty="0"/>
              <a:t>Management of technology in the</a:t>
            </a:r>
            <a:br>
              <a:rPr lang="en-US" dirty="0"/>
            </a:br>
            <a:r>
              <a:rPr lang="en-US" dirty="0"/>
              <a:t>measuring instrument (</a:t>
            </a:r>
            <a:r>
              <a:rPr lang="en-US" b="1" dirty="0"/>
              <a:t>example</a:t>
            </a:r>
            <a:r>
              <a:rPr lang="en-US" dirty="0"/>
              <a:t>)</a:t>
            </a:r>
            <a:endParaRPr lang="es-MX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45FB2E3-4824-4728-BEA6-2DFFDA915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5595"/>
            <a:ext cx="2324246" cy="232424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F6C27CF-1AF9-4EC8-9F98-626D3A1E30D1}"/>
              </a:ext>
            </a:extLst>
          </p:cNvPr>
          <p:cNvSpPr/>
          <p:nvPr/>
        </p:nvSpPr>
        <p:spPr>
          <a:xfrm>
            <a:off x="2881531" y="2158435"/>
            <a:ext cx="1613828" cy="65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Identificação</a:t>
            </a:r>
            <a:endParaRPr lang="es-MX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477A58E-69FC-4659-9A09-D6E8A977C387}"/>
              </a:ext>
            </a:extLst>
          </p:cNvPr>
          <p:cNvSpPr/>
          <p:nvPr/>
        </p:nvSpPr>
        <p:spPr>
          <a:xfrm>
            <a:off x="2881531" y="3500881"/>
            <a:ext cx="1613827" cy="541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Adquisição</a:t>
            </a:r>
            <a:endParaRPr lang="es-MX" dirty="0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765ED4AD-EA36-4601-888A-54AD952B2EA0}"/>
              </a:ext>
            </a:extLst>
          </p:cNvPr>
          <p:cNvSpPr/>
          <p:nvPr/>
        </p:nvSpPr>
        <p:spPr>
          <a:xfrm>
            <a:off x="7820085" y="2158435"/>
            <a:ext cx="479180" cy="29200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ACCDB3-8A85-44BA-A8F3-E6603A757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92" y="2019046"/>
            <a:ext cx="2290796" cy="2290796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EABE2F8-C3C2-44FF-9C41-1ED26452AA0D}"/>
              </a:ext>
            </a:extLst>
          </p:cNvPr>
          <p:cNvSpPr/>
          <p:nvPr/>
        </p:nvSpPr>
        <p:spPr>
          <a:xfrm>
            <a:off x="8489862" y="3285614"/>
            <a:ext cx="1687244" cy="54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Exploitation</a:t>
            </a:r>
            <a:endParaRPr lang="es-MX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481AC5B-D758-4F29-B9C4-DAB93E3BE292}"/>
              </a:ext>
            </a:extLst>
          </p:cNvPr>
          <p:cNvSpPr/>
          <p:nvPr/>
        </p:nvSpPr>
        <p:spPr>
          <a:xfrm>
            <a:off x="8380098" y="2158435"/>
            <a:ext cx="1687244" cy="54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Adquisição</a:t>
            </a:r>
            <a:endParaRPr lang="es-MX" dirty="0"/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F751F46D-FAD5-4EF9-93F8-1A386FF0CDFE}"/>
              </a:ext>
            </a:extLst>
          </p:cNvPr>
          <p:cNvSpPr/>
          <p:nvPr/>
        </p:nvSpPr>
        <p:spPr>
          <a:xfrm>
            <a:off x="2323513" y="2520974"/>
            <a:ext cx="479180" cy="15582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0279339D-DA78-4AE0-B237-36F18F15ED60}"/>
              </a:ext>
            </a:extLst>
          </p:cNvPr>
          <p:cNvSpPr/>
          <p:nvPr/>
        </p:nvSpPr>
        <p:spPr>
          <a:xfrm>
            <a:off x="9605868" y="1218919"/>
            <a:ext cx="1348591" cy="9008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Outside</a:t>
            </a:r>
            <a:endParaRPr lang="es-MX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5EBF0B3-C70A-4C07-8E9C-0D99B66EC73E}"/>
              </a:ext>
            </a:extLst>
          </p:cNvPr>
          <p:cNvSpPr/>
          <p:nvPr/>
        </p:nvSpPr>
        <p:spPr>
          <a:xfrm>
            <a:off x="8489862" y="4502513"/>
            <a:ext cx="1687244" cy="54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Proteção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5369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4109-D148-4EDC-88DB-127361B8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technology in the domestic appliance industry (</a:t>
            </a:r>
            <a:r>
              <a:rPr lang="en-US" b="1" dirty="0"/>
              <a:t>example</a:t>
            </a:r>
            <a:r>
              <a:rPr lang="en-US" dirty="0"/>
              <a:t>)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9D7351-9F14-4622-8F58-E3D7BA0E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2" y="1970650"/>
            <a:ext cx="3442118" cy="24227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526767-FE96-425F-A56F-2EC8AB1B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830" y="2624030"/>
            <a:ext cx="2946400" cy="2946400"/>
          </a:xfrm>
          <a:prstGeom prst="rect">
            <a:avLst/>
          </a:prstGeom>
        </p:spPr>
      </p:pic>
      <p:pic>
        <p:nvPicPr>
          <p:cNvPr id="8" name="Imagen 7" descr="Imagen que contiene alimentos, sostener, firmar, jugador&#10;&#10;Descripción generada automáticamente">
            <a:extLst>
              <a:ext uri="{FF2B5EF4-FFF2-40B4-BE49-F238E27FC236}">
                <a16:creationId xmlns:a16="http://schemas.microsoft.com/office/drawing/2014/main" id="{1A30883D-6519-4DEF-B2EF-E78D12E8A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1" y="2379264"/>
            <a:ext cx="3592939" cy="1087706"/>
          </a:xfrm>
          <a:prstGeom prst="rect">
            <a:avLst/>
          </a:prstGeom>
        </p:spPr>
      </p:pic>
      <p:pic>
        <p:nvPicPr>
          <p:cNvPr id="10" name="Imagen 9" descr="Imagen que contiene firmar, fondo, alimentos, parada&#10;&#10;Descripción generada automáticamente">
            <a:extLst>
              <a:ext uri="{FF2B5EF4-FFF2-40B4-BE49-F238E27FC236}">
                <a16:creationId xmlns:a16="http://schemas.microsoft.com/office/drawing/2014/main" id="{54C3FCB7-409B-410C-BA91-90FEAA596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24" y="4869720"/>
            <a:ext cx="1890951" cy="1890951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B10A446-4B90-4D94-82D6-AD616C344E1D}"/>
              </a:ext>
            </a:extLst>
          </p:cNvPr>
          <p:cNvSpPr/>
          <p:nvPr/>
        </p:nvSpPr>
        <p:spPr>
          <a:xfrm>
            <a:off x="838200" y="5566182"/>
            <a:ext cx="1708052" cy="85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Identificação</a:t>
            </a:r>
            <a:endParaRPr lang="es-MX" dirty="0"/>
          </a:p>
        </p:txBody>
      </p:sp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1C549C46-BA47-4684-987A-B94D17F3A8DC}"/>
              </a:ext>
            </a:extLst>
          </p:cNvPr>
          <p:cNvSpPr/>
          <p:nvPr/>
        </p:nvSpPr>
        <p:spPr>
          <a:xfrm>
            <a:off x="1002764" y="4570612"/>
            <a:ext cx="2063994" cy="8595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Fornecedores</a:t>
            </a:r>
            <a:endParaRPr lang="es-MX" dirty="0"/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F1836164-BA51-42F9-A276-F8FAC3CB30D8}"/>
              </a:ext>
            </a:extLst>
          </p:cNvPr>
          <p:cNvSpPr/>
          <p:nvPr/>
        </p:nvSpPr>
        <p:spPr>
          <a:xfrm rot="10800000">
            <a:off x="8745736" y="2785005"/>
            <a:ext cx="479180" cy="3840877"/>
          </a:xfrm>
          <a:prstGeom prst="leftBrace">
            <a:avLst>
              <a:gd name="adj1" fmla="val 8333"/>
              <a:gd name="adj2" fmla="val 485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8B4DAC4-42A3-45DD-B45E-F38A18104F99}"/>
              </a:ext>
            </a:extLst>
          </p:cNvPr>
          <p:cNvSpPr/>
          <p:nvPr/>
        </p:nvSpPr>
        <p:spPr>
          <a:xfrm>
            <a:off x="9595982" y="3850291"/>
            <a:ext cx="1687244" cy="54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Exploitation</a:t>
            </a:r>
            <a:endParaRPr lang="es-MX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5AB73CE-81EA-4942-8018-4C1CF6801E43}"/>
              </a:ext>
            </a:extLst>
          </p:cNvPr>
          <p:cNvSpPr/>
          <p:nvPr/>
        </p:nvSpPr>
        <p:spPr>
          <a:xfrm>
            <a:off x="9624458" y="4828789"/>
            <a:ext cx="1687244" cy="54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Proteção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1213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84DF0-8B5A-4CD1-8D88-A0D4D86D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7BE92-ACD4-4971-8514-F3EC2180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process</a:t>
            </a:r>
            <a:r>
              <a:rPr lang="es-MX" dirty="0"/>
              <a:t> </a:t>
            </a:r>
            <a:r>
              <a:rPr lang="es-MX" dirty="0" err="1"/>
              <a:t>framework</a:t>
            </a:r>
            <a:r>
              <a:rPr lang="es-MX" dirty="0"/>
              <a:t>: </a:t>
            </a:r>
            <a:r>
              <a:rPr lang="pt-BR" dirty="0"/>
              <a:t>Oportunidade de considerar a tecnologia na empresa.</a:t>
            </a:r>
          </a:p>
          <a:p>
            <a:pPr marL="514350" indent="-514350">
              <a:buAutoNum type="alphaUcParenR"/>
            </a:pPr>
            <a:r>
              <a:rPr lang="pt-BR" dirty="0" err="1"/>
              <a:t>Assesing</a:t>
            </a:r>
            <a:r>
              <a:rPr lang="pt-BR" dirty="0"/>
              <a:t> </a:t>
            </a:r>
            <a:r>
              <a:rPr lang="pt-BR" dirty="0" err="1"/>
              <a:t>establish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fidings</a:t>
            </a:r>
            <a:r>
              <a:rPr lang="pt-BR" dirty="0"/>
              <a:t>: Alguns estudos podem ignorar os conhecimentos encontrados. (pesquisas)</a:t>
            </a:r>
          </a:p>
          <a:p>
            <a:pPr marL="514350" indent="-514350">
              <a:buAutoNum type="alphaUcParenR"/>
            </a:pPr>
            <a:r>
              <a:rPr lang="pt-BR" dirty="0" err="1"/>
              <a:t>Auditing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tailoring</a:t>
            </a:r>
            <a:r>
              <a:rPr lang="pt-BR" dirty="0"/>
              <a:t>: A estrutura de processo apresentada dá a oportunidade de gerar uma auditoria das práticas da empresa para a adoção da gestão tecnológica.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4131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C9FCD6E-A68F-48EF-BC41-16204BF5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446991"/>
            <a:ext cx="10515600" cy="131147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D) </a:t>
            </a:r>
            <a:r>
              <a:rPr lang="pt-BR" dirty="0" err="1"/>
              <a:t>Auditing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tailoring</a:t>
            </a:r>
            <a:r>
              <a:rPr lang="pt-BR" dirty="0"/>
              <a:t>: A estrutura de processo apresentada dá a oportunidade de gerar uma auditoria das práticas da empresa para a adoção da gestão tecnológica.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418CCA-356E-4E58-8681-946FFD20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59" y="1912181"/>
            <a:ext cx="7534432" cy="38274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EFF41D-650D-4DDE-A625-EB316558A820}"/>
              </a:ext>
            </a:extLst>
          </p:cNvPr>
          <p:cNvSpPr txBox="1"/>
          <p:nvPr/>
        </p:nvSpPr>
        <p:spPr>
          <a:xfrm>
            <a:off x="5334782" y="6016891"/>
            <a:ext cx="137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</a:t>
            </a:r>
            <a:r>
              <a:rPr lang="es-MX" dirty="0" err="1"/>
              <a:t>Tidd</a:t>
            </a:r>
            <a:r>
              <a:rPr lang="es-MX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4004011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5F143-AE0F-4DA8-A17B-CBA1207B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246"/>
            <a:ext cx="10515600" cy="748763"/>
          </a:xfrm>
        </p:spPr>
        <p:txBody>
          <a:bodyPr/>
          <a:lstStyle/>
          <a:p>
            <a:r>
              <a:rPr lang="es-MX" dirty="0"/>
              <a:t>D) </a:t>
            </a:r>
            <a:r>
              <a:rPr lang="es-MX" dirty="0" err="1"/>
              <a:t>Capturing</a:t>
            </a:r>
            <a:r>
              <a:rPr lang="es-MX" dirty="0"/>
              <a:t> ‘</a:t>
            </a:r>
            <a:r>
              <a:rPr lang="es-MX" dirty="0" err="1"/>
              <a:t>good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’: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examples</a:t>
            </a:r>
            <a:r>
              <a:rPr lang="es-MX" dirty="0"/>
              <a:t>….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7C9C5EE-E5BC-425C-A9B0-52E5C9D78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20274"/>
              </p:ext>
            </p:extLst>
          </p:nvPr>
        </p:nvGraphicFramePr>
        <p:xfrm>
          <a:off x="1913208" y="1702191"/>
          <a:ext cx="7748174" cy="3649765"/>
        </p:xfrm>
        <a:graphic>
          <a:graphicData uri="http://schemas.openxmlformats.org/drawingml/2006/table">
            <a:tbl>
              <a:tblPr/>
              <a:tblGrid>
                <a:gridCol w="1739896">
                  <a:extLst>
                    <a:ext uri="{9D8B030D-6E8A-4147-A177-3AD203B41FA5}">
                      <a16:colId xmlns:a16="http://schemas.microsoft.com/office/drawing/2014/main" val="3731054517"/>
                    </a:ext>
                  </a:extLst>
                </a:gridCol>
                <a:gridCol w="3004139">
                  <a:extLst>
                    <a:ext uri="{9D8B030D-6E8A-4147-A177-3AD203B41FA5}">
                      <a16:colId xmlns:a16="http://schemas.microsoft.com/office/drawing/2014/main" val="3830833334"/>
                    </a:ext>
                  </a:extLst>
                </a:gridCol>
                <a:gridCol w="3004139">
                  <a:extLst>
                    <a:ext uri="{9D8B030D-6E8A-4147-A177-3AD203B41FA5}">
                      <a16:colId xmlns:a16="http://schemas.microsoft.com/office/drawing/2014/main" val="1281945481"/>
                    </a:ext>
                  </a:extLst>
                </a:gridCol>
              </a:tblGrid>
              <a:tr h="583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management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Measuring 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Domestic appliance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87342"/>
                  </a:ext>
                </a:extLst>
              </a:tr>
              <a:tr h="583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Scanning of scientific literature of emerging trends (RTW)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scanning (Sharp)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110519"/>
                  </a:ext>
                </a:extLst>
              </a:tr>
              <a:tr h="583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specification (Mahr)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Headquarters organization of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‘seminars’ (Sharp)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956857"/>
                  </a:ext>
                </a:extLst>
              </a:tr>
              <a:tr h="583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Networking among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young engineers (Mitutoyo)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integration (GE)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35122"/>
                  </a:ext>
                </a:extLst>
              </a:tr>
              <a:tr h="583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innovation to support rapid product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delievery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alliance (GEC)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96750"/>
                  </a:ext>
                </a:extLst>
              </a:tr>
              <a:tr h="583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in-house technology developments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ownership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3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88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FE0EE52-94F6-43B5-A0D0-0DD2E5FAC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85725"/>
              </p:ext>
            </p:extLst>
          </p:nvPr>
        </p:nvGraphicFramePr>
        <p:xfrm>
          <a:off x="1573237" y="1041009"/>
          <a:ext cx="9146343" cy="3960620"/>
        </p:xfrm>
        <a:graphic>
          <a:graphicData uri="http://schemas.openxmlformats.org/drawingml/2006/table">
            <a:tbl>
              <a:tblPr/>
              <a:tblGrid>
                <a:gridCol w="1513217">
                  <a:extLst>
                    <a:ext uri="{9D8B030D-6E8A-4147-A177-3AD203B41FA5}">
                      <a16:colId xmlns:a16="http://schemas.microsoft.com/office/drawing/2014/main" val="3668086334"/>
                    </a:ext>
                  </a:extLst>
                </a:gridCol>
                <a:gridCol w="1307304">
                  <a:extLst>
                    <a:ext uri="{9D8B030D-6E8A-4147-A177-3AD203B41FA5}">
                      <a16:colId xmlns:a16="http://schemas.microsoft.com/office/drawing/2014/main" val="658184842"/>
                    </a:ext>
                  </a:extLst>
                </a:gridCol>
                <a:gridCol w="1149279">
                  <a:extLst>
                    <a:ext uri="{9D8B030D-6E8A-4147-A177-3AD203B41FA5}">
                      <a16:colId xmlns:a16="http://schemas.microsoft.com/office/drawing/2014/main" val="88690895"/>
                    </a:ext>
                  </a:extLst>
                </a:gridCol>
                <a:gridCol w="1110969">
                  <a:extLst>
                    <a:ext uri="{9D8B030D-6E8A-4147-A177-3AD203B41FA5}">
                      <a16:colId xmlns:a16="http://schemas.microsoft.com/office/drawing/2014/main" val="1656404814"/>
                    </a:ext>
                  </a:extLst>
                </a:gridCol>
                <a:gridCol w="1149279">
                  <a:extLst>
                    <a:ext uri="{9D8B030D-6E8A-4147-A177-3AD203B41FA5}">
                      <a16:colId xmlns:a16="http://schemas.microsoft.com/office/drawing/2014/main" val="428998345"/>
                    </a:ext>
                  </a:extLst>
                </a:gridCol>
                <a:gridCol w="1149279">
                  <a:extLst>
                    <a:ext uri="{9D8B030D-6E8A-4147-A177-3AD203B41FA5}">
                      <a16:colId xmlns:a16="http://schemas.microsoft.com/office/drawing/2014/main" val="4227154043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1819070327"/>
                    </a:ext>
                  </a:extLst>
                </a:gridCol>
              </a:tblGrid>
              <a:tr h="541042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Identification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Selection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Protection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framework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72344"/>
                  </a:ext>
                </a:extLst>
              </a:tr>
              <a:tr h="7582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Competence and capability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06044"/>
                  </a:ext>
                </a:extLst>
              </a:tr>
              <a:tr h="7582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R&amp;D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257161"/>
                  </a:ext>
                </a:extLst>
              </a:tr>
              <a:tr h="3791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95664"/>
                  </a:ext>
                </a:extLst>
              </a:tr>
              <a:tr h="7582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Organizational learning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030845"/>
                  </a:ext>
                </a:extLst>
              </a:tr>
              <a:tr h="7582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introduction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619651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2AC641C-51E4-4174-9060-AB7EEB1F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246"/>
            <a:ext cx="10515600" cy="748763"/>
          </a:xfrm>
        </p:spPr>
        <p:txBody>
          <a:bodyPr/>
          <a:lstStyle/>
          <a:p>
            <a:r>
              <a:rPr lang="es-MX" dirty="0"/>
              <a:t>E) </a:t>
            </a:r>
            <a:r>
              <a:rPr lang="en-US" dirty="0"/>
              <a:t>Elements of the process framework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6209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04BD3-8D59-42FC-B2AE-9A8C38AA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DEA92A-0551-44F6-B74B-BED3102C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" y="1898672"/>
            <a:ext cx="1977571" cy="1977571"/>
          </a:xfrm>
          <a:prstGeom prst="rect">
            <a:avLst/>
          </a:prstGeom>
        </p:spPr>
      </p:pic>
      <p:sp>
        <p:nvSpPr>
          <p:cNvPr id="5" name="Estrella: 8 puntas 4">
            <a:extLst>
              <a:ext uri="{FF2B5EF4-FFF2-40B4-BE49-F238E27FC236}">
                <a16:creationId xmlns:a16="http://schemas.microsoft.com/office/drawing/2014/main" id="{520D2DD2-B07C-499A-9C8D-9762B790A2DA}"/>
              </a:ext>
            </a:extLst>
          </p:cNvPr>
          <p:cNvSpPr/>
          <p:nvPr/>
        </p:nvSpPr>
        <p:spPr>
          <a:xfrm>
            <a:off x="730516" y="1513409"/>
            <a:ext cx="676254" cy="5625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pic>
        <p:nvPicPr>
          <p:cNvPr id="9" name="Imagen 8" descr="Imagen que contiene lego, juguete&#10;&#10;Descripción generada automáticamente">
            <a:extLst>
              <a:ext uri="{FF2B5EF4-FFF2-40B4-BE49-F238E27FC236}">
                <a16:creationId xmlns:a16="http://schemas.microsoft.com/office/drawing/2014/main" id="{D072415B-FA40-4449-8C9B-CDCA27D56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93" y="1794680"/>
            <a:ext cx="2186394" cy="2186394"/>
          </a:xfrm>
          <a:prstGeom prst="rect">
            <a:avLst/>
          </a:prstGeom>
        </p:spPr>
      </p:pic>
      <p:sp>
        <p:nvSpPr>
          <p:cNvPr id="11" name="Estrella: 8 puntas 10">
            <a:extLst>
              <a:ext uri="{FF2B5EF4-FFF2-40B4-BE49-F238E27FC236}">
                <a16:creationId xmlns:a16="http://schemas.microsoft.com/office/drawing/2014/main" id="{778069BA-F396-45D1-93B4-C087A6015D7F}"/>
              </a:ext>
            </a:extLst>
          </p:cNvPr>
          <p:cNvSpPr/>
          <p:nvPr/>
        </p:nvSpPr>
        <p:spPr>
          <a:xfrm>
            <a:off x="4351105" y="1487839"/>
            <a:ext cx="676254" cy="5625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</a:p>
        </p:txBody>
      </p:sp>
      <p:pic>
        <p:nvPicPr>
          <p:cNvPr id="13" name="Imagen 12" descr="Imagen que contiene pájaro&#10;&#10;Descripción generada automáticamente">
            <a:extLst>
              <a:ext uri="{FF2B5EF4-FFF2-40B4-BE49-F238E27FC236}">
                <a16:creationId xmlns:a16="http://schemas.microsoft.com/office/drawing/2014/main" id="{8D9EB3AA-812B-4E69-94FD-9AFA0400A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9" y="2009193"/>
            <a:ext cx="2733675" cy="1676400"/>
          </a:xfrm>
          <a:prstGeom prst="rect">
            <a:avLst/>
          </a:prstGeom>
        </p:spPr>
      </p:pic>
      <p:sp>
        <p:nvSpPr>
          <p:cNvPr id="15" name="Estrella: 8 puntas 14">
            <a:extLst>
              <a:ext uri="{FF2B5EF4-FFF2-40B4-BE49-F238E27FC236}">
                <a16:creationId xmlns:a16="http://schemas.microsoft.com/office/drawing/2014/main" id="{D3C00612-749B-4280-BBA0-67D9E80B3865}"/>
              </a:ext>
            </a:extLst>
          </p:cNvPr>
          <p:cNvSpPr/>
          <p:nvPr/>
        </p:nvSpPr>
        <p:spPr>
          <a:xfrm>
            <a:off x="7502769" y="1487839"/>
            <a:ext cx="676254" cy="5625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89DD8BC-02A3-4F3F-BC13-32FE472E9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350" y="4475731"/>
            <a:ext cx="1788859" cy="1788859"/>
          </a:xfrm>
          <a:prstGeom prst="rect">
            <a:avLst/>
          </a:prstGeom>
        </p:spPr>
      </p:pic>
      <p:sp>
        <p:nvSpPr>
          <p:cNvPr id="18" name="Estrella: 8 puntas 17">
            <a:extLst>
              <a:ext uri="{FF2B5EF4-FFF2-40B4-BE49-F238E27FC236}">
                <a16:creationId xmlns:a16="http://schemas.microsoft.com/office/drawing/2014/main" id="{5F25EE87-5CEF-4270-A658-B1336A4202E3}"/>
              </a:ext>
            </a:extLst>
          </p:cNvPr>
          <p:cNvSpPr/>
          <p:nvPr/>
        </p:nvSpPr>
        <p:spPr>
          <a:xfrm>
            <a:off x="2725871" y="3942356"/>
            <a:ext cx="676254" cy="5625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4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2EF82F-4F16-4541-87E9-957E2791A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922" y="4546935"/>
            <a:ext cx="1853694" cy="1853694"/>
          </a:xfrm>
          <a:prstGeom prst="rect">
            <a:avLst/>
          </a:prstGeom>
        </p:spPr>
      </p:pic>
      <p:sp>
        <p:nvSpPr>
          <p:cNvPr id="21" name="Estrella: 8 puntas 20">
            <a:extLst>
              <a:ext uri="{FF2B5EF4-FFF2-40B4-BE49-F238E27FC236}">
                <a16:creationId xmlns:a16="http://schemas.microsoft.com/office/drawing/2014/main" id="{A9F4B85A-A7A3-45D6-A1E1-A0E232B772EB}"/>
              </a:ext>
            </a:extLst>
          </p:cNvPr>
          <p:cNvSpPr/>
          <p:nvPr/>
        </p:nvSpPr>
        <p:spPr>
          <a:xfrm>
            <a:off x="6520401" y="3984393"/>
            <a:ext cx="676254" cy="5625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290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59BD0-2AB4-4234-A011-C0F0764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Introdução </a:t>
            </a:r>
            <a:endParaRPr lang="pt-BR" dirty="0"/>
          </a:p>
        </p:txBody>
      </p:sp>
      <p:pic>
        <p:nvPicPr>
          <p:cNvPr id="6" name="Imagen 5" descr="Imagen que contiene cuarto, reloj&#10;&#10;Descripción generada automáticamente">
            <a:extLst>
              <a:ext uri="{FF2B5EF4-FFF2-40B4-BE49-F238E27FC236}">
                <a16:creationId xmlns:a16="http://schemas.microsoft.com/office/drawing/2014/main" id="{FCBBB5E1-DBA8-47D0-9F3F-4CA3EBC9B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95" y="773969"/>
            <a:ext cx="7677150" cy="432435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14383C1-FAD9-4114-8967-6FEB2A5E769D}"/>
              </a:ext>
            </a:extLst>
          </p:cNvPr>
          <p:cNvSpPr/>
          <p:nvPr/>
        </p:nvSpPr>
        <p:spPr>
          <a:xfrm>
            <a:off x="3176953" y="5373538"/>
            <a:ext cx="2393854" cy="11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Qualidade, fabricação e logística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389DA84-9D05-4AE4-9EED-4314A4D45C16}"/>
              </a:ext>
            </a:extLst>
          </p:cNvPr>
          <p:cNvSpPr/>
          <p:nvPr/>
        </p:nvSpPr>
        <p:spPr>
          <a:xfrm>
            <a:off x="5570807" y="5537822"/>
            <a:ext cx="1791286" cy="79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D7A13AD-FC96-4B46-998F-60785F8C1F4E}"/>
              </a:ext>
            </a:extLst>
          </p:cNvPr>
          <p:cNvSpPr/>
          <p:nvPr/>
        </p:nvSpPr>
        <p:spPr>
          <a:xfrm>
            <a:off x="7403124" y="5373538"/>
            <a:ext cx="2393854" cy="11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Interação entre: ciência, fabricantes e usuário</a:t>
            </a:r>
          </a:p>
        </p:txBody>
      </p:sp>
    </p:spTree>
    <p:extLst>
      <p:ext uri="{BB962C8B-B14F-4D97-AF65-F5344CB8AC3E}">
        <p14:creationId xmlns:p14="http://schemas.microsoft.com/office/powerpoint/2010/main" val="3093961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524C30-ACB6-4C47-88D7-145B874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Elements of Technology management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386F9FD6-04EB-4E7A-BBFA-9AA34A6C1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5960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978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891538-B0D1-4459-B554-CD7FF49D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Competence and capability</a:t>
            </a:r>
            <a:br>
              <a:rPr lang="es-MX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F7072-A567-43BE-A2F1-13EBA4B6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As questões importantes desta área são:</a:t>
            </a:r>
            <a:endParaRPr lang="es-MX" dirty="0"/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Entender as oportunidades para alavancar a tecnologia,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 Importância de proteger as habilidades tecnológicas chave,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 "Trajetórias tecnológicas”.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5277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8D613-9E95-470F-A921-98988417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R&amp;D management</a:t>
            </a:r>
            <a:br>
              <a:rPr lang="es-MX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6DF41D-BBA7-4AB5-80D8-A0CAB087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As questões importantes desta área são:</a:t>
            </a:r>
            <a:endParaRPr lang="es-MX" dirty="0"/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Ligações entre P&amp;D e ciência básica,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Visibilidade e avaliação precoce das tecnologias,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Gestão de produtos.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3974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7D99BB-CDC2-4A52-BCF2-81EBA727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Innovation</a:t>
            </a:r>
            <a:br>
              <a:rPr lang="es-MX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D4406-F922-422D-B77C-CCABC162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As questões importantes desta área são: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Interação entre as fases das atividades de inovação,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Estruturas e dinâmica da equipe,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Influências contextuais e ambientais.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5966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5B36EF-08A9-4782-BA9E-01ADE816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MX" sz="4100">
                <a:solidFill>
                  <a:srgbClr val="FFFFFF"/>
                </a:solidFill>
              </a:rPr>
              <a:t>Organizational learning</a:t>
            </a:r>
            <a:br>
              <a:rPr lang="es-MX" sz="4100">
                <a:solidFill>
                  <a:srgbClr val="FFFFFF"/>
                </a:solidFill>
              </a:rPr>
            </a:br>
            <a:endParaRPr lang="es-MX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779C3-248C-48DF-9D2F-99DC496B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As questões importantes desta área são: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Amplo envolvimento do pessoal da empresa,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A captação sistemática de conhecimentos,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Capacidade de reconfigurar para enfrentar novas tarefas.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528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C3A14-7DBD-4993-B8A0-2DD94A6D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New product introduction</a:t>
            </a:r>
            <a:br>
              <a:rPr lang="es-MX">
                <a:solidFill>
                  <a:srgbClr val="FFFFFF"/>
                </a:solidFill>
              </a:rPr>
            </a:br>
            <a:endParaRPr lang="es-MX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38D9E-6461-414F-9ECD-E411A087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As questões importantes desta área são: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Sobreposição de atividades chave,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A importância de uma comunicação apropriada,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Rapidez e capacidade de resposta ao cliente.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2460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3B2EE-C19D-491C-8955-1608D851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missing links in technology</a:t>
            </a:r>
            <a:br>
              <a:rPr lang="en-US" dirty="0"/>
            </a:br>
            <a:r>
              <a:rPr lang="en-US" dirty="0"/>
              <a:t>management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F48D29-5CC8-4420-8708-EEEB46372F3A}"/>
              </a:ext>
            </a:extLst>
          </p:cNvPr>
          <p:cNvSpPr txBox="1"/>
          <p:nvPr/>
        </p:nvSpPr>
        <p:spPr>
          <a:xfrm>
            <a:off x="1041009" y="2110154"/>
            <a:ext cx="343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1)</a:t>
            </a:r>
            <a:r>
              <a:rPr lang="es-MX" b="1" dirty="0" err="1"/>
              <a:t>Technology</a:t>
            </a:r>
            <a:r>
              <a:rPr lang="es-MX" b="1" dirty="0"/>
              <a:t> </a:t>
            </a:r>
            <a:r>
              <a:rPr lang="es-MX" b="1" dirty="0" err="1"/>
              <a:t>strategy</a:t>
            </a:r>
            <a:r>
              <a:rPr lang="es-MX" b="1" dirty="0"/>
              <a:t> versus </a:t>
            </a:r>
            <a:r>
              <a:rPr lang="es-MX" b="1" dirty="0" err="1"/>
              <a:t>technology</a:t>
            </a:r>
            <a:r>
              <a:rPr lang="es-MX" b="1" dirty="0"/>
              <a:t> </a:t>
            </a:r>
            <a:r>
              <a:rPr lang="es-MX" b="1" dirty="0" err="1"/>
              <a:t>management</a:t>
            </a:r>
            <a:endParaRPr lang="es-MX" b="1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835B-DE6B-498E-A4E7-8FD64789A6E0}"/>
              </a:ext>
            </a:extLst>
          </p:cNvPr>
          <p:cNvSpPr txBox="1"/>
          <p:nvPr/>
        </p:nvSpPr>
        <p:spPr>
          <a:xfrm>
            <a:off x="4639994" y="2110154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2)</a:t>
            </a:r>
            <a:r>
              <a:rPr lang="es-MX" b="1" dirty="0" err="1"/>
              <a:t>Lack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frameworks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7DF318-9217-4AE1-A816-6262BF99AAFD}"/>
              </a:ext>
            </a:extLst>
          </p:cNvPr>
          <p:cNvSpPr txBox="1"/>
          <p:nvPr/>
        </p:nvSpPr>
        <p:spPr>
          <a:xfrm>
            <a:off x="7451188" y="2110154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3) </a:t>
            </a:r>
            <a:r>
              <a:rPr lang="es-MX" b="1" dirty="0" err="1"/>
              <a:t>Language</a:t>
            </a:r>
            <a:r>
              <a:rPr lang="es-MX" b="1" dirty="0"/>
              <a:t> and </a:t>
            </a:r>
            <a:r>
              <a:rPr lang="es-MX" b="1" dirty="0" err="1"/>
              <a:t>integration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E9C87A-08F2-4AA0-9B57-59D0DE32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79" y="3429000"/>
            <a:ext cx="2619375" cy="1743075"/>
          </a:xfrm>
          <a:prstGeom prst="rect">
            <a:avLst/>
          </a:prstGeom>
        </p:spPr>
      </p:pic>
      <p:pic>
        <p:nvPicPr>
          <p:cNvPr id="15" name="Imagen 14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F9FDC82E-B20E-4FD6-9B4E-4FFBA2CAE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6" y="2990849"/>
            <a:ext cx="2619375" cy="2619375"/>
          </a:xfrm>
          <a:prstGeom prst="rect">
            <a:avLst/>
          </a:prstGeom>
        </p:spPr>
      </p:pic>
      <p:pic>
        <p:nvPicPr>
          <p:cNvPr id="17" name="Imagen 1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D855F43-CAC3-4E4E-9F86-4AE748C71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3" y="3220164"/>
            <a:ext cx="2619375" cy="1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9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623</Words>
  <Application>Microsoft Office PowerPoint</Application>
  <PresentationFormat>Panorámica</PresentationFormat>
  <Paragraphs>182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Technology management : a process approach</vt:lpstr>
      <vt:lpstr>Introdução </vt:lpstr>
      <vt:lpstr>Elements of Technology management </vt:lpstr>
      <vt:lpstr>Competence and capability </vt:lpstr>
      <vt:lpstr>R&amp;D management </vt:lpstr>
      <vt:lpstr>Innovation </vt:lpstr>
      <vt:lpstr>Organizational learning </vt:lpstr>
      <vt:lpstr>New product introduction </vt:lpstr>
      <vt:lpstr>Some missing links in technology management</vt:lpstr>
      <vt:lpstr>A technology management process framework</vt:lpstr>
      <vt:lpstr>TECHNOLOGY MANAGEMENT PROCESS FRAMEWORK</vt:lpstr>
      <vt:lpstr>Management of technology in the measuring instrument (example)</vt:lpstr>
      <vt:lpstr>Management of technology in the domestic appliance industry (example)</vt:lpstr>
      <vt:lpstr>Discussion</vt:lpstr>
      <vt:lpstr>Presentación de PowerPoint</vt:lpstr>
      <vt:lpstr>Presentación de PowerPoint</vt:lpstr>
      <vt:lpstr>Presentación de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Management</dc:title>
  <dc:creator>Pedro Montenegro</dc:creator>
  <cp:lastModifiedBy>Pedro Montenegro</cp:lastModifiedBy>
  <cp:revision>11</cp:revision>
  <dcterms:created xsi:type="dcterms:W3CDTF">2020-08-29T20:09:45Z</dcterms:created>
  <dcterms:modified xsi:type="dcterms:W3CDTF">2020-08-31T16:08:31Z</dcterms:modified>
</cp:coreProperties>
</file>