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5734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48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05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8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2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7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220" y="498763"/>
            <a:ext cx="11694980" cy="1122219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Gestão Integrada da Inovação e Tecnologia - SEP 5848</a:t>
            </a:r>
            <a:br>
              <a:rPr lang="pt-BR" sz="3600" dirty="0" smtClean="0"/>
            </a:br>
            <a:r>
              <a:rPr lang="pt-BR" sz="3600" dirty="0" smtClean="0"/>
              <a:t>Aluno: Diego Jorge Alves Borges - 12059102 </a:t>
            </a:r>
            <a:br>
              <a:rPr lang="pt-BR" sz="3600" dirty="0" smtClean="0"/>
            </a:br>
            <a:r>
              <a:rPr lang="pt-BR" sz="3600" dirty="0" smtClean="0"/>
              <a:t>INNOVATION MANAGEMENT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2947170"/>
            <a:ext cx="9440034" cy="179108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/>
              </a:rPr>
              <a:t>TIDD, 2009.  </a:t>
            </a:r>
            <a:r>
              <a:rPr lang="pt-BR" sz="2800" b="1" dirty="0" err="1" smtClean="0">
                <a:effectLst/>
              </a:rPr>
              <a:t>Innovation</a:t>
            </a:r>
            <a:r>
              <a:rPr lang="pt-BR" sz="2800" b="1" dirty="0" smtClean="0">
                <a:effectLst/>
              </a:rPr>
              <a:t> processes </a:t>
            </a:r>
            <a:r>
              <a:rPr lang="pt-BR" sz="2800" b="1" dirty="0" err="1" smtClean="0">
                <a:effectLst/>
              </a:rPr>
              <a:t>and</a:t>
            </a:r>
            <a:r>
              <a:rPr lang="pt-BR" sz="2800" b="1" dirty="0" smtClean="0">
                <a:effectLst/>
              </a:rPr>
              <a:t> </a:t>
            </a:r>
            <a:r>
              <a:rPr lang="pt-BR" sz="2800" b="1" dirty="0" err="1" smtClean="0">
                <a:effectLst/>
              </a:rPr>
              <a:t>types</a:t>
            </a:r>
            <a:r>
              <a:rPr lang="pt-BR" sz="2800" b="1" dirty="0" smtClean="0">
                <a:effectLst/>
              </a:rPr>
              <a:t>. </a:t>
            </a:r>
          </a:p>
          <a:p>
            <a:r>
              <a:rPr lang="pt-BR" sz="2800" b="1" dirty="0" smtClean="0">
                <a:effectLst/>
              </a:rPr>
              <a:t>DOBLIN, 2013; </a:t>
            </a:r>
            <a:r>
              <a:rPr lang="pt-BR" sz="2800" b="1" dirty="0" err="1" smtClean="0">
                <a:effectLst/>
              </a:rPr>
              <a:t>Ten</a:t>
            </a:r>
            <a:r>
              <a:rPr lang="pt-BR" sz="2800" b="1" dirty="0" smtClean="0">
                <a:effectLst/>
              </a:rPr>
              <a:t> </a:t>
            </a:r>
            <a:r>
              <a:rPr lang="pt-BR" sz="2800" b="1" dirty="0" err="1" smtClean="0">
                <a:effectLst/>
              </a:rPr>
              <a:t>Types</a:t>
            </a:r>
            <a:r>
              <a:rPr lang="pt-BR" sz="2800" b="1" dirty="0" smtClean="0">
                <a:effectLst/>
              </a:rPr>
              <a:t> </a:t>
            </a:r>
            <a:r>
              <a:rPr lang="pt-BR" sz="2800" b="1" dirty="0" err="1" smtClean="0">
                <a:effectLst/>
              </a:rPr>
              <a:t>of</a:t>
            </a:r>
            <a:r>
              <a:rPr lang="pt-BR" sz="2800" b="1" dirty="0" smtClean="0">
                <a:effectLst/>
              </a:rPr>
              <a:t> </a:t>
            </a:r>
            <a:r>
              <a:rPr lang="pt-BR" sz="2800" b="1" dirty="0" err="1" smtClean="0">
                <a:effectLst/>
              </a:rPr>
              <a:t>Innovation</a:t>
            </a:r>
            <a:endParaRPr lang="en-US" sz="2800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7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58" y="235527"/>
            <a:ext cx="11772537" cy="970450"/>
          </a:xfrm>
        </p:spPr>
        <p:txBody>
          <a:bodyPr/>
          <a:lstStyle/>
          <a:p>
            <a:r>
              <a:rPr lang="pt-BR" dirty="0" smtClean="0"/>
              <a:t>SOBRE OS AUTORES PRINCIPAIS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359" y="1580050"/>
            <a:ext cx="9525408" cy="441580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Joseph </a:t>
            </a:r>
            <a:r>
              <a:rPr lang="pt-BR" dirty="0" err="1" smtClean="0"/>
              <a:t>Tidd</a:t>
            </a:r>
            <a:r>
              <a:rPr lang="pt-B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Professor emérito da </a:t>
            </a:r>
            <a:r>
              <a:rPr lang="pt-BR" i="1" dirty="0" err="1" smtClean="0"/>
              <a:t>University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Sussex</a:t>
            </a:r>
            <a:r>
              <a:rPr lang="pt-BR" dirty="0" smtClean="0"/>
              <a:t>, no Reino Unido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Índice h de 46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Pesquisas sobre estudos de inovação gestão da inovação, inovação radical, inovação de processo, e desenvolvimento de produto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Identificou o “</a:t>
            </a:r>
            <a:r>
              <a:rPr lang="pt-BR" i="1" dirty="0" err="1" smtClean="0"/>
              <a:t>Lean</a:t>
            </a:r>
            <a:r>
              <a:rPr lang="pt-BR" i="1" dirty="0" smtClean="0"/>
              <a:t> </a:t>
            </a:r>
            <a:r>
              <a:rPr lang="pt-BR" i="1" dirty="0" err="1" smtClean="0"/>
              <a:t>Production</a:t>
            </a:r>
            <a:r>
              <a:rPr lang="pt-BR" dirty="0" smtClean="0"/>
              <a:t>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Jay </a:t>
            </a:r>
            <a:r>
              <a:rPr lang="pt-BR" dirty="0" err="1" smtClean="0"/>
              <a:t>Doblin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Designer e educador industrial americano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Pensamento sistêmico, métodos de design e teoria de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Presidente da ASID e da IDEA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Fundador do grupo de consultoria de planejamento estratégico do design, o </a:t>
            </a:r>
            <a:r>
              <a:rPr lang="pt-BR" dirty="0" err="1" smtClean="0"/>
              <a:t>Doblin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54" y="1580050"/>
            <a:ext cx="2338842" cy="18554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54" y="4062975"/>
            <a:ext cx="2338842" cy="23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76" y="94761"/>
            <a:ext cx="11444460" cy="970450"/>
          </a:xfrm>
        </p:spPr>
        <p:txBody>
          <a:bodyPr>
            <a:normAutofit/>
          </a:bodyPr>
          <a:lstStyle/>
          <a:p>
            <a:r>
              <a:rPr lang="pt-BR" dirty="0" smtClean="0"/>
              <a:t>PROCESSOS E TIPOS DE INOVAÇÃO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77" y="1065211"/>
            <a:ext cx="11444459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inovação é o processo de tornar ideias em realidade e capturar o valor destas;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Procurar elementos que possam alimentar um leque de possibilidades de inovação;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 etapa de implementação é o grande desafio por conta das incertezas que envolvem o processo;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Ter o output como objetivo maior;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Vislumbrar oportunidades de criar algo diferente ou de enxergar oportunidades inexploradas: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Indústria farmacêutica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Modelo 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Ryanair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Além dos produtos, serviços também oferecem oportunidades de inovação, como a Google.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4958158"/>
            <a:ext cx="3228505" cy="16659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6" y="4958158"/>
            <a:ext cx="3034516" cy="16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110521"/>
            <a:ext cx="11831782" cy="970450"/>
          </a:xfrm>
        </p:spPr>
        <p:txBody>
          <a:bodyPr>
            <a:normAutofit/>
          </a:bodyPr>
          <a:lstStyle/>
          <a:p>
            <a:r>
              <a:rPr lang="pt-BR" dirty="0" smtClean="0">
                <a:effectLst/>
              </a:rPr>
              <a:t>PROCESSOS E TIPOS DE INOVAÇÃO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983" y="1222998"/>
            <a:ext cx="11831781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Quatro dimensões do espaço de inovação (4Ps):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Inovação de produto (</a:t>
            </a:r>
            <a:r>
              <a:rPr lang="pt-BR" dirty="0" err="1" smtClean="0"/>
              <a:t>Product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)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Inovação de processo (</a:t>
            </a:r>
            <a:r>
              <a:rPr lang="pt-BR" dirty="0" err="1" smtClean="0"/>
              <a:t>Process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Inovação de posição (Position </a:t>
            </a:r>
            <a:r>
              <a:rPr lang="pt-BR" dirty="0" err="1" smtClean="0"/>
              <a:t>Innovation</a:t>
            </a:r>
            <a:r>
              <a:rPr lang="pt-BR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Inovação de paradigma (</a:t>
            </a:r>
            <a:r>
              <a:rPr lang="pt-BR" dirty="0" err="1" smtClean="0"/>
              <a:t>Paradigm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).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3703" r="4575" b="2492"/>
          <a:stretch/>
        </p:blipFill>
        <p:spPr bwMode="auto">
          <a:xfrm>
            <a:off x="5669280" y="1619794"/>
            <a:ext cx="6160861" cy="481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4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67" y="115191"/>
            <a:ext cx="11675929" cy="970450"/>
          </a:xfrm>
        </p:spPr>
        <p:txBody>
          <a:bodyPr>
            <a:normAutofit/>
          </a:bodyPr>
          <a:lstStyle/>
          <a:p>
            <a:r>
              <a:rPr lang="pt-BR" dirty="0"/>
              <a:t>PROCESSOS E TIPOS DE INOVAÇÃO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067" y="871093"/>
            <a:ext cx="10353762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effectLst/>
              </a:rPr>
              <a:t>Estudo de caso 4P: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A construção totalmente customizáveis de acordo com a necessidade do cliente (Paradigma);</a:t>
            </a:r>
            <a:endParaRPr lang="en-US" dirty="0">
              <a:effectLst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Utilização de sensores em cortadores de grama para evitar raízes e pedras (produto);</a:t>
            </a:r>
            <a:endParaRPr lang="en-US" dirty="0">
              <a:effectLst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Reposicionamento dos produtos da companhia para um público “</a:t>
            </a:r>
            <a:r>
              <a:rPr lang="pt-BR" i="1" dirty="0" err="1">
                <a:effectLst/>
              </a:rPr>
              <a:t>female-friendly</a:t>
            </a:r>
            <a:r>
              <a:rPr lang="pt-BR" dirty="0">
                <a:effectLst/>
              </a:rPr>
              <a:t>”, uma vez que mais mulheres vinham se interessando por jardinagem (posição);</a:t>
            </a:r>
            <a:endParaRPr lang="en-US" dirty="0">
              <a:effectLst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Instalação de softwares de design 3D no departamento de P&amp;D (processo).</a:t>
            </a:r>
            <a:endParaRPr lang="en-US" dirty="0">
              <a:effectLst/>
            </a:endParaRPr>
          </a:p>
          <a:p>
            <a:pPr marL="36900" indent="0">
              <a:buNone/>
            </a:pPr>
            <a:endParaRPr lang="pt-BR" dirty="0" smtClean="0">
              <a:effectLst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3175" t="4785" r="1223" b="3827"/>
          <a:stretch/>
        </p:blipFill>
        <p:spPr bwMode="auto">
          <a:xfrm>
            <a:off x="5982789" y="3692297"/>
            <a:ext cx="5914208" cy="300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1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213" y="117962"/>
            <a:ext cx="10959550" cy="970450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</a:rPr>
              <a:t>PROCESSOS E TIPOS DE INOVAÇÃO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957784"/>
            <a:ext cx="11693842" cy="5756525"/>
          </a:xfrm>
        </p:spPr>
        <p:txBody>
          <a:bodyPr>
            <a:noAutofit/>
          </a:bodyPr>
          <a:lstStyle/>
          <a:p>
            <a:r>
              <a:rPr lang="pt-BR" dirty="0" smtClean="0"/>
              <a:t>O Espaço de inovação oferece uma ampla gama de possibilidades;</a:t>
            </a:r>
          </a:p>
          <a:p>
            <a:r>
              <a:rPr lang="pt-BR" dirty="0" smtClean="0"/>
              <a:t>Algumas características ajudam a moldar o pensamento estratégico;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Grau de novidade – “fazendo o que fazemos, mas melhor”: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Inovaçõe</a:t>
            </a:r>
            <a:r>
              <a:rPr lang="pt-BR" dirty="0" smtClean="0"/>
              <a:t>s incrementais que não transformam radicalmente a empresa;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Empresa de canetas BIC;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Inovaç</a:t>
            </a:r>
            <a:r>
              <a:rPr lang="pt-BR" dirty="0" smtClean="0"/>
              <a:t>ões disruptivas representam até 10% do total.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Desenvolvimento de plataforma: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Criar um espaço em torno da inovação;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Possibilidade de se estender a plataforma;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 smtClean="0"/>
              <a:t>Walkman</a:t>
            </a:r>
            <a:r>
              <a:rPr lang="pt-BR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 err="1" smtClean="0"/>
              <a:t>Lean</a:t>
            </a:r>
            <a:r>
              <a:rPr lang="pt-BR" i="1" dirty="0" smtClean="0"/>
              <a:t> </a:t>
            </a:r>
            <a:r>
              <a:rPr lang="pt-BR" i="1" dirty="0" err="1" smtClean="0"/>
              <a:t>thinking</a:t>
            </a:r>
            <a:r>
              <a:rPr lang="pt-BR" i="1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Marca</a:t>
            </a:r>
            <a:r>
              <a:rPr lang="pt-BR" i="1" dirty="0" smtClean="0"/>
              <a:t> Virgin;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Podem ser consideradas inovações de paradigma.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91" y="4023229"/>
            <a:ext cx="3383464" cy="23280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16" y="1264296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07213" y="117962"/>
            <a:ext cx="1169384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effectLst/>
              </a:rPr>
              <a:t>PROCESSOS E TIPOS DE INOVAÇÃO</a:t>
            </a:r>
            <a:endParaRPr lang="en-US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905533"/>
            <a:ext cx="11693842" cy="57565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Descontinuidade de inovação: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Revoluções tecnológicas ou o surgimento de novos mercados podem mudar as regras do jogo;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Indústria de gelo no séc. XIX;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Remodelagem de um setor da indústria – aviação civil, com passagens mais baratas;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Incapacidade de se adaptar aos novos tempos;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Inovação de arquitetura ou componente e a importância do conhecimento: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Possibilidades de inovação ao modificar componentes específicos ou na arquitetura do processo;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Quanto maior o escopo, mais mercados atingidos;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Arcabouço de conhecimentos;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Importância da gestão do conhecimento.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348550" y="3931920"/>
            <a:ext cx="5552505" cy="27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1088412"/>
            <a:ext cx="11707696" cy="5477698"/>
          </a:xfrm>
        </p:spPr>
        <p:txBody>
          <a:bodyPr/>
          <a:lstStyle/>
          <a:p>
            <a:r>
              <a:rPr lang="pt-BR" dirty="0" smtClean="0"/>
              <a:t>A diferença entre inovação de arquitetura e de componente se reflete nos níveis de conhecimento;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Zonas da gestão de inovação</a:t>
            </a:r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7213" y="117962"/>
            <a:ext cx="1170769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effectLst/>
              </a:rPr>
              <a:t>PROCESSOS E TIPOS DE INOVAÇÃO</a:t>
            </a:r>
            <a:endParaRPr lang="en-US" dirty="0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2646" r="2634"/>
          <a:stretch/>
        </p:blipFill>
        <p:spPr bwMode="auto">
          <a:xfrm>
            <a:off x="481542" y="1555696"/>
            <a:ext cx="6142778" cy="3524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764" t="2139" r="2672" b="5080"/>
          <a:stretch/>
        </p:blipFill>
        <p:spPr bwMode="auto">
          <a:xfrm>
            <a:off x="6898649" y="2058862"/>
            <a:ext cx="5016260" cy="450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0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2152" y="-40640"/>
            <a:ext cx="1170769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effectLst/>
              </a:rPr>
              <a:t>TEM TYPES OF INNOVATION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3152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239</TotalTime>
  <Words>551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Calisto MT</vt:lpstr>
      <vt:lpstr>Trebuchet MS</vt:lpstr>
      <vt:lpstr>Wingdings</vt:lpstr>
      <vt:lpstr>Wingdings 2</vt:lpstr>
      <vt:lpstr>Ardósia</vt:lpstr>
      <vt:lpstr>Gestão Integrada da Inovação e Tecnologia - SEP 5848 Aluno: Diego Jorge Alves Borges - 12059102  INNOVATION MANAGEMENT</vt:lpstr>
      <vt:lpstr>SOBRE OS AUTORES PRINCIPAIS</vt:lpstr>
      <vt:lpstr>PROCESSOS E TIPOS DE INOVAÇÃO</vt:lpstr>
      <vt:lpstr>PROCESSOS E TIPOS DE INOVAÇÃO</vt:lpstr>
      <vt:lpstr>PROCESSOS E TIPOS DE INOVAÇÃO</vt:lpstr>
      <vt:lpstr>PROCESSOS E TIPOS DE INOVAÇÃO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Integrada da Inovação e Tecnologia - SEP 5848 Aluno: Diego Jorge Alves Borges - 12059102  ROADMAPPING</dc:title>
  <dc:creator>Diego Borges</dc:creator>
  <cp:lastModifiedBy>Diego Borges</cp:lastModifiedBy>
  <cp:revision>22</cp:revision>
  <dcterms:created xsi:type="dcterms:W3CDTF">2020-08-23T17:25:09Z</dcterms:created>
  <dcterms:modified xsi:type="dcterms:W3CDTF">2020-08-29T22:17:01Z</dcterms:modified>
</cp:coreProperties>
</file>