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EE6D6F-1933-45BA-8E40-680FB95172E0}">
  <a:tblStyle styleId="{9FEE6D6F-1933-45BA-8E40-680FB95172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3523c318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3523c318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3523c318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3523c318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3523c318a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3523c318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3523c318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3523c318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3523c318a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3523c318a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6048d390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6048d390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3523c318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3523c318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3523c318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3523c318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7e948258e623e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7e948258e623e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3523c318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3523c318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3523c318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3523c318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3523c318a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3523c318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3523c318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3523c318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Innovation processes: Which process for which project?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Artigo de: Mario Sergio Salerno, Leonardo Augusto de Vasconcelos Gomes, Débora Oliveira da Silva, Raoni Barros Bagno, Simone Lara Teixeira Uchôa Freitas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966325" y="4586425"/>
            <a:ext cx="3504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Camila G Castro - 08/2020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727650" y="539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 com stoppage: esperando mercado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634600" y="2971150"/>
            <a:ext cx="7065600" cy="16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Este processo representa um comportamento ativo, o desenvolvimento é paralisado, mas o projeto não é abandonado,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empresa está direcionando esforços para a criação de mercado. Há o desenvolvimento até o projeto piloto, e fica nesse estágio até o mercado crescer e necessitar aumentar a escala.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Existem duas fases de difusão. A maior 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contingência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é o mercado, principalmente com mercados imaturos ou em formação.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275" y="1251750"/>
            <a:ext cx="729615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/>
          <p:nvPr/>
        </p:nvSpPr>
        <p:spPr>
          <a:xfrm rot="1155169">
            <a:off x="7767087" y="2984606"/>
            <a:ext cx="1176392" cy="962538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Descarga dupla deca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727650" y="659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 com stoppage: esperando avanço tecnológico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389425" y="3301800"/>
            <a:ext cx="7872300" cy="19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159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pausa é causada por um gargalo tecnológico para o desenvolvimento do produto ou do processo.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2159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principal gargalo é não ter como escalar o projeto piloto para escala industrial.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2159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principal 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contingência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é associada com a trajetória tecnológica, visto em projetos que integram várias tecnologias ou em caso de tecnologias não existentes no início do projeto.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10506" l="0" r="0" t="0"/>
          <a:stretch/>
        </p:blipFill>
        <p:spPr>
          <a:xfrm>
            <a:off x="990600" y="1500199"/>
            <a:ext cx="7162800" cy="19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/>
          <p:nvPr/>
        </p:nvSpPr>
        <p:spPr>
          <a:xfrm rot="485337">
            <a:off x="7489442" y="2761975"/>
            <a:ext cx="1594767" cy="962401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Desenvolvimento de bateria carros </a:t>
            </a:r>
            <a:r>
              <a:rPr lang="en"/>
              <a:t>elétricos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727650" y="6737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 com stoppage: esperando mercado e avanço tecnológico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727650" y="2134575"/>
            <a:ext cx="6397200" cy="19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Junção dos dois modelos anteriores.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primeira parada é por gargalos tecnológicos, e depois para esperar viabilidade do mercado.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Pode haver uma decisão de lançar um produto preliminar.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24"/>
          <p:cNvSpPr/>
          <p:nvPr/>
        </p:nvSpPr>
        <p:spPr>
          <a:xfrm rot="490583">
            <a:off x="6751352" y="3114472"/>
            <a:ext cx="2048220" cy="1499944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Braskem's desenvolvimento de polietileno do etanol de cana de </a:t>
            </a:r>
            <a:r>
              <a:rPr lang="en"/>
              <a:t>açúcar</a:t>
            </a:r>
            <a:r>
              <a:rPr lang="en"/>
              <a:t>. (mercado pequeno e necessidade de certificação)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727650" y="496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 com atividades paralelas</a:t>
            </a:r>
            <a:endParaRPr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389425" y="3841350"/>
            <a:ext cx="40383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fase de difusão e vendas começa antes que o desenvolvimento do produto termine.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Encurtamento no tempo para lançamento no mercado.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3185"/>
          <a:stretch/>
        </p:blipFill>
        <p:spPr>
          <a:xfrm>
            <a:off x="1269416" y="1250700"/>
            <a:ext cx="4753235" cy="25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/>
          <p:nvPr/>
        </p:nvSpPr>
        <p:spPr>
          <a:xfrm rot="710493">
            <a:off x="6735385" y="786489"/>
            <a:ext cx="2048188" cy="1499824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Grendene para evitar pirataria e reforçar posição de </a:t>
            </a:r>
            <a:r>
              <a:rPr lang="en"/>
              <a:t>líder</a:t>
            </a:r>
            <a:r>
              <a:rPr lang="en"/>
              <a:t>.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4671600" y="3690250"/>
            <a:ext cx="4472400" cy="13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Uma versão do produto final é lançado com menos incertezas já que uma versão preliminar foi testada no mercado.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Representa uma grande estratégia para ocupar mercado.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729450" y="554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Conclusão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592050" y="1245950"/>
            <a:ext cx="7959900" cy="29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Os estudos de caso confirmaram a </a:t>
            </a:r>
            <a:r>
              <a:rPr b="1"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predominância do modelo tradicional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com 53% dos projetos o adotando.</a:t>
            </a:r>
            <a:endParaRPr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Existem importantes diferenças no escopo dos projetos e tendem a ser diferentes </a:t>
            </a:r>
            <a:r>
              <a:rPr b="1"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dependendo do ecossistema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Estas diferenças influenciam o início e o fim de cada projeto.</a:t>
            </a:r>
            <a:endParaRPr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Existe diferença entre os processos dependendo do </a:t>
            </a:r>
            <a:r>
              <a:rPr b="1"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nível de formalidade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de cada um, e informalidade não é sinônimo de falta de processo.</a:t>
            </a:r>
            <a:endParaRPr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Existem </a:t>
            </a:r>
            <a:r>
              <a:rPr b="1"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iniciativas clandestinas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envolvendo</a:t>
            </a:r>
            <a:r>
              <a:rPr b="1"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inovações radicais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principalmente em grandes empresas, expondo um problema de validação de novas ideias de projeto.</a:t>
            </a:r>
            <a:endParaRPr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</a:t>
            </a:r>
            <a:r>
              <a:rPr b="1"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papel do cliente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no processo</a:t>
            </a:r>
            <a:r>
              <a:rPr b="1"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molda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 conteúdo e a forma do processo de inovação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</a:t>
            </a:r>
            <a:endParaRPr/>
          </a:p>
        </p:txBody>
      </p:sp>
      <p:sp>
        <p:nvSpPr>
          <p:cNvPr id="94" name="Google Shape;94;p14"/>
          <p:cNvSpPr txBox="1"/>
          <p:nvPr>
            <p:ph idx="2" type="body"/>
          </p:nvPr>
        </p:nvSpPr>
        <p:spPr>
          <a:xfrm>
            <a:off x="4946325" y="1002625"/>
            <a:ext cx="38367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Qual processo de inovação melhor se adapta a diferentes tipos de projeto? </a:t>
            </a:r>
            <a:endParaRPr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Mais específico, </a:t>
            </a:r>
            <a:r>
              <a:rPr b="1"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qual 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poderia ser a</a:t>
            </a:r>
            <a:r>
              <a:rPr b="1"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tipologia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 processo de inovação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e qual seria mais lógica para cada tipo de processo?</a:t>
            </a:r>
            <a:endParaRPr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-&gt; propor uma categorização do processo de inovação e contingência para explicar sua racionalidade</a:t>
            </a:r>
            <a:endParaRPr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15"/>
          <p:cNvGraphicFramePr/>
          <p:nvPr/>
        </p:nvGraphicFramePr>
        <p:xfrm>
          <a:off x="933850" y="1028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{9FEE6D6F-1933-45BA-8E40-680FB95172E0}</a:tableStyleId>
              </a:tblPr>
              <a:tblGrid>
                <a:gridCol w="2428325"/>
                <a:gridCol w="2428325"/>
                <a:gridCol w="2428325"/>
              </a:tblGrid>
              <a:tr h="35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Tamanho da empresas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Empresas (72)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Projetos (132)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63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Knowledge-based small new companies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22,2%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13,6%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Small size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4,2%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3,8%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 size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19,4%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22,7%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Large size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47,2%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52,3%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8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Research institutes (large size)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7,6%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0" name="Google Shape;100;p15"/>
          <p:cNvSpPr txBox="1"/>
          <p:nvPr/>
        </p:nvSpPr>
        <p:spPr>
          <a:xfrm>
            <a:off x="933888" y="3925075"/>
            <a:ext cx="72849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Companies with innovation projects investigated: 3PD, Algatex , Altus, Aquamet, Artecola, Avantium, Bematech, Bio-Manguinhos, Biotec, Brasilata, Braskem, Bry, Buscapé, CNEC, Coester, Cordoaria São Leopoldo, CTI, Deca, Delphi, Digitro, Docol, E-Brane, Ecovec, Embraco, Embraer, Engevix, Epagri, Ford, Fras-Le, Genpro, GKN, Google, Grendene, Hospital Mãe de Deus, ICE, Imaginarium, Inovax, Invitt, IPT, IVE, Iveco, KNBS, KTY, Linea Laura, LSI Tec, Magneti Marelli, Mahle, Miolo, Nanox, Natura, Nexxera, Nova Reciclagem, Odebrecht Oil&amp;Gas, Oil-Finder, Orange, Ouro Fino, Oxiteno, Petrobras, Powertrain-FPT, Promon, Quattor, Sadia, SIM, Smar, Softplan-Poligraph, Synergon, Tamoios, Tigre, Tramontina, V2Com, VSE, Welle.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5"/>
          <p:cNvSpPr txBox="1"/>
          <p:nvPr>
            <p:ph idx="4294967295" type="title"/>
          </p:nvPr>
        </p:nvSpPr>
        <p:spPr>
          <a:xfrm>
            <a:off x="727650" y="3414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Estudo de caso múltiplo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7650" y="597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Processos identificados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7650" y="13433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Traditional process: from idea to launch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Anticipating sales: the tailor-made approach (open order)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Anticipating sales from a given client specification (closed order) 4. Process started by a call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5. Process with a stoppage: waiting for the market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6. Process with a stoppage: waiting for the advance of technology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7. Process with a stoppage: waiting for the market and for the advance of technology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8. Process with parallel activities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35425" l="0" r="13224" t="0"/>
          <a:stretch/>
        </p:blipFill>
        <p:spPr>
          <a:xfrm>
            <a:off x="76200" y="1025826"/>
            <a:ext cx="8991602" cy="3091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727650" y="5975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 tradicional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729450" y="3519150"/>
            <a:ext cx="7909800" cy="15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processo tradicional é tipicamente utilizado por grandes corporações com um processo de inovação bem estruturado, o que facilita as inovações incrementais, mas inibe inovações radicais.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principal contingência associada com  o processo tradicional é o ciclo de vida do produto, o nível de recursos envolvidos explica a formalidade do processo.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011" y="1276925"/>
            <a:ext cx="5729114" cy="22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7650" y="568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Venda antecipada com pedido aberto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757750" y="3677350"/>
            <a:ext cx="7688700" cy="12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processo de venda acontece antes do desenvolvimento. A construção da ideia de inovação é feita em conjunto com o cliente, e a formalização do projeto acontece após esta construção.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papel do cliente é a principal contingência, aqui o cliente investe dinheiro na fase inicial, diferente do tradicional que ocorre só na fase de difusão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562" y="1318350"/>
            <a:ext cx="5782875" cy="24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 rot="826608">
            <a:off x="7494619" y="1264338"/>
            <a:ext cx="1510455" cy="1350381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Embraer e </a:t>
            </a:r>
            <a:r>
              <a:rPr lang="en"/>
              <a:t>aeronáutica</a:t>
            </a:r>
            <a:r>
              <a:rPr lang="en"/>
              <a:t> avião de carga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729450" y="568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Venda antecipada com pedido fechado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547950" y="3770500"/>
            <a:ext cx="7870200" cy="12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venda acontece antes do desenvolvimento, a especificação vem diretamente do cliente,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Não 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contém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incertezas com a construção da proposta de inovação. 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Contingência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similar  ao do processo 2.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225" y="1325650"/>
            <a:ext cx="5813560" cy="24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 rot="790926">
            <a:off x="7700230" y="1402551"/>
            <a:ext cx="1230011" cy="1042702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Bio Manguinhos (special vaccines)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729450" y="539825"/>
            <a:ext cx="7895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 iniciado por chamada pública/privada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729450" y="3567125"/>
            <a:ext cx="7688700" cy="15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chamada normalmente define os requisitos, reduzindo incertezas para o desenvolvedor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processo começa com pré desenvolvimento que pode gerar gastos para construção da proposta.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principal contingência é a posição do cliente, no início do processo, igual ao processo 2 e 3.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614" y="1325700"/>
            <a:ext cx="5630374" cy="22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