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5340626" y="0"/>
            <a:ext cx="685137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Managing Innovation: Integrating Technological, Market and Organizational  Change | Amazon.com.b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7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51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6" descr="Celestia-R1---OverlayTitleH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0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8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7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60" r:id="rId12"/>
    <p:sldLayoutId id="2147483657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58" r:id="rId19"/>
    <p:sldLayoutId id="214748365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Capturing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learning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from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innovation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Joseph </a:t>
            </a:r>
            <a:r>
              <a:rPr lang="pt-BR" dirty="0" err="1" smtClean="0">
                <a:solidFill>
                  <a:schemeClr val="bg1"/>
                </a:solidFill>
              </a:rPr>
              <a:t>tidd</a:t>
            </a:r>
            <a:r>
              <a:rPr lang="pt-BR" dirty="0" smtClean="0">
                <a:solidFill>
                  <a:schemeClr val="bg1"/>
                </a:solidFill>
              </a:rPr>
              <a:t>  </a:t>
            </a:r>
            <a:r>
              <a:rPr lang="pt-BR" dirty="0" err="1" smtClean="0">
                <a:solidFill>
                  <a:schemeClr val="bg1"/>
                </a:solidFill>
              </a:rPr>
              <a:t>and</a:t>
            </a:r>
            <a:r>
              <a:rPr lang="pt-BR" dirty="0" smtClean="0">
                <a:solidFill>
                  <a:schemeClr val="bg1"/>
                </a:solidFill>
              </a:rPr>
              <a:t> John </a:t>
            </a:r>
            <a:r>
              <a:rPr lang="pt-BR" dirty="0" err="1" smtClean="0">
                <a:solidFill>
                  <a:schemeClr val="bg1"/>
                </a:solidFill>
              </a:rPr>
              <a:t>Bessant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114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Final </a:t>
            </a:r>
            <a:r>
              <a:rPr lang="pt-BR" dirty="0" err="1" smtClean="0"/>
              <a:t>comments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93766" y="2302958"/>
            <a:ext cx="118262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" panose="020E0602020502020306" pitchFamily="34" charset="0"/>
              </a:rPr>
              <a:t>We have repeatedly said that innovation is complex, uncertain and almost (but not quite) impossible to manage. 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erlin Sans FB" panose="020E0602020502020306" pitchFamily="34" charset="0"/>
              </a:rPr>
              <a:t>Ther</a:t>
            </a:r>
            <a:r>
              <a:rPr lang="en-US" sz="2000" dirty="0" smtClean="0">
                <a:latin typeface="Berlin Sans FB" panose="020E0602020502020306" pitchFamily="34" charset="0"/>
              </a:rPr>
              <a:t> is </a:t>
            </a:r>
            <a:r>
              <a:rPr lang="en-US" sz="2000" dirty="0">
                <a:latin typeface="Berlin Sans FB" panose="020E0602020502020306" pitchFamily="34" charset="0"/>
              </a:rPr>
              <a:t>no such thing as the perfect organization for innovation management; there will always be opportunities for experimentation and continuous improvement. 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In </a:t>
            </a:r>
            <a:r>
              <a:rPr lang="en-US" sz="2000" dirty="0">
                <a:latin typeface="Berlin Sans FB" panose="020E0602020502020306" pitchFamily="34" charset="0"/>
              </a:rPr>
              <a:t>the end innovation management is not an exact or predictable science but a craft, a reflective practice in which the key skill lies in reviewing and configuring to develop dynamic capability. </a:t>
            </a:r>
          </a:p>
        </p:txBody>
      </p:sp>
    </p:spTree>
    <p:extLst>
      <p:ext uri="{BB962C8B-B14F-4D97-AF65-F5344CB8AC3E}">
        <p14:creationId xmlns:p14="http://schemas.microsoft.com/office/powerpoint/2010/main" val="4046241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1148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en-US" dirty="0"/>
              <a:t>The innovation life cycle – different emphasis over time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8675" t="39338" r="31018" b="14417"/>
          <a:stretch/>
        </p:blipFill>
        <p:spPr>
          <a:xfrm>
            <a:off x="4087905" y="2769327"/>
            <a:ext cx="5244354" cy="33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01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845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Autores:</a:t>
            </a:r>
            <a:endParaRPr lang="pt-BR" sz="4800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8277" t="38063" r="10763" b="11985"/>
          <a:stretch/>
        </p:blipFill>
        <p:spPr>
          <a:xfrm>
            <a:off x="156754" y="1867988"/>
            <a:ext cx="5721531" cy="3918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6894" t="18108" r="11388" b="8819"/>
          <a:stretch/>
        </p:blipFill>
        <p:spPr>
          <a:xfrm>
            <a:off x="5982789" y="1867988"/>
            <a:ext cx="6117771" cy="4624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3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114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err="1" smtClean="0"/>
              <a:t>What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learned</a:t>
            </a:r>
            <a:r>
              <a:rPr lang="pt-BR" dirty="0" smtClean="0"/>
              <a:t> </a:t>
            </a:r>
            <a:r>
              <a:rPr lang="pt-BR" dirty="0" err="1" smtClean="0"/>
              <a:t>about</a:t>
            </a:r>
            <a:r>
              <a:rPr lang="pt-BR" dirty="0" smtClean="0"/>
              <a:t> </a:t>
            </a:r>
            <a:r>
              <a:rPr lang="pt-BR" dirty="0" err="1" smtClean="0"/>
              <a:t>innovation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83326" y="1848957"/>
            <a:ext cx="1051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In order </a:t>
            </a:r>
            <a:r>
              <a:rPr lang="en-US" sz="2000" dirty="0">
                <a:latin typeface="Berlin Sans FB" panose="020E0602020502020306" pitchFamily="34" charset="0"/>
              </a:rPr>
              <a:t>to succeed organizations also need effective implementation mechanisms to move innovations from idea or opportunity through to reality.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" panose="020E0602020502020306" pitchFamily="34" charset="0"/>
              </a:rPr>
              <a:t>I</a:t>
            </a:r>
            <a:r>
              <a:rPr lang="en-US" sz="2000" dirty="0" smtClean="0">
                <a:latin typeface="Berlin Sans FB" panose="020E0602020502020306" pitchFamily="34" charset="0"/>
              </a:rPr>
              <a:t>nnovation </a:t>
            </a:r>
            <a:r>
              <a:rPr lang="en-US" sz="2000" dirty="0">
                <a:latin typeface="Berlin Sans FB" panose="020E0602020502020306" pitchFamily="34" charset="0"/>
              </a:rPr>
              <a:t>depends on having a supporting organizational context in which creative ideas can emerge and be effectively deployed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Organizational </a:t>
            </a:r>
            <a:r>
              <a:rPr lang="en-US" sz="2000" dirty="0">
                <a:latin typeface="Berlin Sans FB" panose="020E0602020502020306" pitchFamily="34" charset="0"/>
              </a:rPr>
              <a:t>conditions are a critical part of innovation management, and involve working with structures, work organization arrangements, training and development, reward and recognition systems and communication arrangements.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A learning organization begin </a:t>
            </a:r>
            <a:r>
              <a:rPr lang="en-US" sz="2000" dirty="0">
                <a:latin typeface="Berlin Sans FB" panose="020E0602020502020306" pitchFamily="34" charset="0"/>
              </a:rPr>
              <a:t>to operate, with shared problem identification and solving and with the ability to capture and accumulate learning about technology and about management of the innovation process.</a:t>
            </a:r>
            <a:r>
              <a:rPr lang="en-US" dirty="0"/>
              <a:t> 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743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0" y="718457"/>
            <a:ext cx="11730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continue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learn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manage</a:t>
            </a:r>
            <a:r>
              <a:rPr lang="pt-BR" dirty="0" smtClean="0"/>
              <a:t> </a:t>
            </a:r>
            <a:r>
              <a:rPr lang="pt-BR" dirty="0" err="1" smtClean="0"/>
              <a:t>innovation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34580" y="2843376"/>
            <a:ext cx="2587442" cy="2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03110" y="5617810"/>
            <a:ext cx="231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latin typeface="Berlin Sans FB" panose="020E0602020502020306" pitchFamily="34" charset="0"/>
              </a:rPr>
              <a:t>Technical</a:t>
            </a:r>
            <a:r>
              <a:rPr lang="pt-BR" sz="2000" dirty="0">
                <a:latin typeface="Berlin Sans FB" panose="020E0602020502020306" pitchFamily="34" charset="0"/>
              </a:rPr>
              <a:t> </a:t>
            </a:r>
            <a:r>
              <a:rPr lang="pt-BR" sz="2000" dirty="0" err="1">
                <a:latin typeface="Berlin Sans FB" panose="020E0602020502020306" pitchFamily="34" charset="0"/>
              </a:rPr>
              <a:t>skills</a:t>
            </a:r>
            <a:endParaRPr lang="pt-BR" sz="2000" dirty="0">
              <a:latin typeface="Berlin Sans FB" panose="020E0602020502020306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57890" y="5463922"/>
            <a:ext cx="322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 smtClean="0"/>
              <a:t>process</a:t>
            </a:r>
            <a:r>
              <a:rPr lang="pt-BR" dirty="0" smtClean="0"/>
              <a:t> (</a:t>
            </a:r>
            <a:r>
              <a:rPr lang="pt-BR" dirty="0" err="1" smtClean="0"/>
              <a:t>innovation</a:t>
            </a:r>
            <a:r>
              <a:rPr lang="pt-BR" dirty="0" smtClean="0"/>
              <a:t> </a:t>
            </a:r>
            <a:r>
              <a:rPr lang="pt-BR" dirty="0" err="1" smtClean="0"/>
              <a:t>capability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Mais 3"/>
          <p:cNvSpPr/>
          <p:nvPr/>
        </p:nvSpPr>
        <p:spPr>
          <a:xfrm>
            <a:off x="3180805" y="3446498"/>
            <a:ext cx="413657" cy="5094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Igual a 8"/>
          <p:cNvSpPr/>
          <p:nvPr/>
        </p:nvSpPr>
        <p:spPr>
          <a:xfrm>
            <a:off x="6754092" y="3560682"/>
            <a:ext cx="607423" cy="33963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78971" y="5370966"/>
            <a:ext cx="231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 smtClean="0"/>
              <a:t>Managment</a:t>
            </a:r>
            <a:r>
              <a:rPr lang="pt-BR" dirty="0" smtClean="0"/>
              <a:t> </a:t>
            </a:r>
            <a:r>
              <a:rPr lang="pt-BR" dirty="0" err="1" smtClean="0"/>
              <a:t>Skills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792582" y="2522878"/>
            <a:ext cx="2814062" cy="298532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Dobrada para Cima 11"/>
          <p:cNvSpPr/>
          <p:nvPr/>
        </p:nvSpPr>
        <p:spPr>
          <a:xfrm rot="5400000">
            <a:off x="5379385" y="6161440"/>
            <a:ext cx="422529" cy="47727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859779" y="6289221"/>
            <a:ext cx="231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pt-BR" dirty="0" err="1" smtClean="0"/>
              <a:t>Dynamic</a:t>
            </a:r>
            <a:r>
              <a:rPr lang="pt-BR" dirty="0" smtClean="0"/>
              <a:t> </a:t>
            </a:r>
            <a:r>
              <a:rPr lang="pt-BR" dirty="0" err="1" smtClean="0"/>
              <a:t>capability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89762" y="2176162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accent6">
                    <a:lumMod val="75000"/>
                  </a:schemeClr>
                </a:solidFill>
              </a:rPr>
              <a:t>Changing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75000"/>
                  </a:schemeClr>
                </a:solidFill>
              </a:rPr>
              <a:t>environment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6 Skills That Every Project Manager Must Present - Talent Econ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3"/>
          <a:stretch/>
        </p:blipFill>
        <p:spPr bwMode="auto">
          <a:xfrm>
            <a:off x="726168" y="2931319"/>
            <a:ext cx="2204266" cy="19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875799" y="2819329"/>
            <a:ext cx="2587442" cy="216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 descr="Critical Thinking: 5 Ways to Build Your Team's Capacity to Th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72" y="2890898"/>
            <a:ext cx="2230925" cy="20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ovação: o que é e como ela surge? - Portal NEO - A Nova Era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63" y="2545494"/>
            <a:ext cx="3852143" cy="25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114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Learning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manage</a:t>
            </a:r>
            <a:r>
              <a:rPr lang="pt-BR" dirty="0" smtClean="0"/>
              <a:t> </a:t>
            </a:r>
            <a:r>
              <a:rPr lang="pt-BR" dirty="0" err="1" smtClean="0"/>
              <a:t>innovation</a:t>
            </a:r>
            <a:r>
              <a:rPr lang="pt-BR" dirty="0" smtClean="0"/>
              <a:t>.....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1808" t="32334" r="23821" b="17535"/>
          <a:stretch/>
        </p:blipFill>
        <p:spPr>
          <a:xfrm>
            <a:off x="836024" y="2103120"/>
            <a:ext cx="4924696" cy="308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37150" t="33825" r="35932" b="35476"/>
          <a:stretch/>
        </p:blipFill>
        <p:spPr>
          <a:xfrm>
            <a:off x="7193284" y="2103120"/>
            <a:ext cx="4441364" cy="284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ângulo 15"/>
          <p:cNvSpPr/>
          <p:nvPr/>
        </p:nvSpPr>
        <p:spPr>
          <a:xfrm>
            <a:off x="7328263" y="5212078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Effective learning from and about innovation management depends on establishing a learning cycle around these themes.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38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114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smtClean="0"/>
              <a:t>Tools </a:t>
            </a:r>
            <a:r>
              <a:rPr lang="pt-BR" dirty="0" err="1" smtClean="0"/>
              <a:t>to</a:t>
            </a:r>
            <a:r>
              <a:rPr lang="pt-BR" dirty="0" smtClean="0"/>
              <a:t> help </a:t>
            </a:r>
            <a:r>
              <a:rPr lang="pt-BR" dirty="0" err="1" smtClean="0"/>
              <a:t>capturing</a:t>
            </a:r>
            <a:r>
              <a:rPr lang="pt-BR" dirty="0" smtClean="0"/>
              <a:t> </a:t>
            </a:r>
            <a:r>
              <a:rPr lang="pt-BR" dirty="0" err="1" smtClean="0"/>
              <a:t>learning</a:t>
            </a:r>
            <a:r>
              <a:rPr lang="pt-BR" dirty="0" smtClean="0"/>
              <a:t>.....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65761" y="2100535"/>
            <a:ext cx="111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Post-project reviews (PPRs) are structured attempts to capture learning at the end of an innovation project – for example, in a project debrief.</a:t>
            </a:r>
            <a:endParaRPr lang="pt-BR" sz="2000" dirty="0">
              <a:latin typeface="Berlin Sans FB" panose="020E0602020502020306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5761" y="4412121"/>
            <a:ext cx="10589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" panose="020E0602020502020306" pitchFamily="34" charset="0"/>
              </a:rPr>
              <a:t>Benchmarking is the general name given to a range of techniques which involve comparisons </a:t>
            </a:r>
            <a:endParaRPr lang="pt-BR" sz="2000" dirty="0">
              <a:latin typeface="Berlin Sans FB" panose="020E0602020502020306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11" y="5023076"/>
            <a:ext cx="302895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Lições aprendi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75" y="2807503"/>
            <a:ext cx="2665236" cy="1499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8356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114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err="1" smtClean="0"/>
              <a:t>Innovation</a:t>
            </a:r>
            <a:r>
              <a:rPr lang="pt-BR" dirty="0" smtClean="0"/>
              <a:t> </a:t>
            </a:r>
            <a:r>
              <a:rPr lang="pt-BR" dirty="0" err="1" smtClean="0"/>
              <a:t>auditing</a:t>
            </a:r>
            <a:r>
              <a:rPr lang="pt-BR" dirty="0" smtClean="0"/>
              <a:t>.....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65761" y="2100535"/>
            <a:ext cx="11194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Such capability/maturity auditing offers another structured way of reflecting on the process of innovation and how it is managed.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Measure innovation</a:t>
            </a:r>
            <a:endParaRPr lang="pt-BR" sz="2000" dirty="0">
              <a:latin typeface="Berlin Sans FB" panose="020E0602020502020306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4391" t="18146" r="28094" b="6563"/>
          <a:stretch/>
        </p:blipFill>
        <p:spPr>
          <a:xfrm>
            <a:off x="6217919" y="2762254"/>
            <a:ext cx="5029200" cy="3722914"/>
          </a:xfrm>
          <a:prstGeom prst="rect">
            <a:avLst/>
          </a:prstGeom>
        </p:spPr>
      </p:pic>
      <p:pic>
        <p:nvPicPr>
          <p:cNvPr id="3074" name="Picture 2" descr="The problematic regime of external auditing - Nairobi Business Month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95" y="3807653"/>
            <a:ext cx="3740916" cy="2489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519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1148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err="1" smtClean="0"/>
              <a:t>Developing</a:t>
            </a:r>
            <a:r>
              <a:rPr lang="pt-BR" dirty="0" smtClean="0"/>
              <a:t> </a:t>
            </a:r>
            <a:r>
              <a:rPr lang="pt-BR" dirty="0" err="1" smtClean="0"/>
              <a:t>innovation</a:t>
            </a:r>
            <a:r>
              <a:rPr lang="pt-BR" dirty="0" smtClean="0"/>
              <a:t> </a:t>
            </a:r>
            <a:r>
              <a:rPr lang="pt-BR" dirty="0" err="1" smtClean="0"/>
              <a:t>managing</a:t>
            </a:r>
            <a:r>
              <a:rPr lang="pt-BR" dirty="0" smtClean="0"/>
              <a:t> </a:t>
            </a:r>
            <a:r>
              <a:rPr lang="pt-BR" dirty="0" err="1" smtClean="0"/>
              <a:t>capability</a:t>
            </a:r>
            <a:r>
              <a:rPr lang="pt-BR" dirty="0" smtClean="0"/>
              <a:t>.....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7746" t="31434" r="32051" b="13971"/>
          <a:stretch/>
        </p:blipFill>
        <p:spPr>
          <a:xfrm>
            <a:off x="365761" y="2468114"/>
            <a:ext cx="5230907" cy="399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4025" t="16607" r="29321" b="10478"/>
          <a:stretch/>
        </p:blipFill>
        <p:spPr>
          <a:xfrm>
            <a:off x="6106885" y="2468114"/>
            <a:ext cx="5218611" cy="398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8425544" y="1978006"/>
            <a:ext cx="1418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Berlin Sans FB" panose="020E0602020502020306" pitchFamily="34" charset="0"/>
              </a:rPr>
              <a:t>Assesment</a:t>
            </a:r>
            <a:endParaRPr lang="pt-BR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6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5761" y="718457"/>
            <a:ext cx="1148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 err="1" smtClean="0"/>
              <a:t>Developing</a:t>
            </a:r>
            <a:r>
              <a:rPr lang="pt-BR" dirty="0" smtClean="0"/>
              <a:t> </a:t>
            </a:r>
            <a:r>
              <a:rPr lang="pt-BR" dirty="0" err="1" smtClean="0"/>
              <a:t>innovation</a:t>
            </a:r>
            <a:r>
              <a:rPr lang="pt-BR" dirty="0" smtClean="0"/>
              <a:t> </a:t>
            </a:r>
            <a:r>
              <a:rPr lang="pt-BR" dirty="0" err="1" smtClean="0"/>
              <a:t>managing</a:t>
            </a:r>
            <a:r>
              <a:rPr lang="pt-BR" dirty="0" smtClean="0"/>
              <a:t> </a:t>
            </a:r>
            <a:r>
              <a:rPr lang="pt-BR" dirty="0" err="1" smtClean="0"/>
              <a:t>capability</a:t>
            </a:r>
            <a:r>
              <a:rPr lang="pt-BR" dirty="0" smtClean="0"/>
              <a:t>.....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0723" t="27386" r="27645" b="16389"/>
          <a:stretch/>
        </p:blipFill>
        <p:spPr>
          <a:xfrm>
            <a:off x="731521" y="3017520"/>
            <a:ext cx="3840480" cy="235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24736" t="34199" r="29168" b="8857"/>
          <a:stretch/>
        </p:blipFill>
        <p:spPr>
          <a:xfrm>
            <a:off x="6055624" y="2416628"/>
            <a:ext cx="5021679" cy="34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Override1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ppt/theme/themeOverride2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ppt/theme/themeOverride3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ppt/theme/themeOverride4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ppt/theme/themeOverride5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ppt/theme/themeOverride6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ppt/theme/themeOverride7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344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Berlin Sans FB</vt:lpstr>
      <vt:lpstr>Berlin Sans FB Demi</vt:lpstr>
      <vt:lpstr>Calibri</vt:lpstr>
      <vt:lpstr>Calibri Light</vt:lpstr>
      <vt:lpstr>Celestial</vt:lpstr>
      <vt:lpstr>Capturing learning from innovation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SAINT-GOBAIN 1.1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Foresight: an introduction</dc:title>
  <dc:creator>Camillo, Ana Paula Ciscato</dc:creator>
  <cp:lastModifiedBy>Camillo, Ana Paula Ciscato</cp:lastModifiedBy>
  <cp:revision>24</cp:revision>
  <dcterms:created xsi:type="dcterms:W3CDTF">2020-08-23T23:07:49Z</dcterms:created>
  <dcterms:modified xsi:type="dcterms:W3CDTF">2020-08-31T12:36:13Z</dcterms:modified>
</cp:coreProperties>
</file>