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7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10CE4-9E40-46AA-B6C1-1CBAA55A7FCF}" v="2" dt="2020-08-24T11:48:57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Esposto" userId="bbea39c3ad709b84" providerId="LiveId" clId="{56010CE4-9E40-46AA-B6C1-1CBAA55A7FCF}"/>
    <pc:docChg chg="custSel addSld modSld sldOrd">
      <pc:chgData name="Ricardo Esposto" userId="bbea39c3ad709b84" providerId="LiveId" clId="{56010CE4-9E40-46AA-B6C1-1CBAA55A7FCF}" dt="2020-08-24T11:49:24.325" v="165"/>
      <pc:docMkLst>
        <pc:docMk/>
      </pc:docMkLst>
      <pc:sldChg chg="modSp mod">
        <pc:chgData name="Ricardo Esposto" userId="bbea39c3ad709b84" providerId="LiveId" clId="{56010CE4-9E40-46AA-B6C1-1CBAA55A7FCF}" dt="2020-08-24T11:32:33.429" v="9" actId="108"/>
        <pc:sldMkLst>
          <pc:docMk/>
          <pc:sldMk cId="1795678705" sldId="265"/>
        </pc:sldMkLst>
        <pc:spChg chg="mod">
          <ac:chgData name="Ricardo Esposto" userId="bbea39c3ad709b84" providerId="LiveId" clId="{56010CE4-9E40-46AA-B6C1-1CBAA55A7FCF}" dt="2020-08-24T11:32:33.429" v="9" actId="108"/>
          <ac:spMkLst>
            <pc:docMk/>
            <pc:sldMk cId="1795678705" sldId="265"/>
            <ac:spMk id="4" creationId="{00B2395F-6ECD-40F4-90FD-C7D5B2132C1F}"/>
          </ac:spMkLst>
        </pc:spChg>
      </pc:sldChg>
      <pc:sldChg chg="modSp mod">
        <pc:chgData name="Ricardo Esposto" userId="bbea39c3ad709b84" providerId="LiveId" clId="{56010CE4-9E40-46AA-B6C1-1CBAA55A7FCF}" dt="2020-08-24T11:33:21.446" v="21" actId="108"/>
        <pc:sldMkLst>
          <pc:docMk/>
          <pc:sldMk cId="1950173911" sldId="266"/>
        </pc:sldMkLst>
        <pc:spChg chg="mod">
          <ac:chgData name="Ricardo Esposto" userId="bbea39c3ad709b84" providerId="LiveId" clId="{56010CE4-9E40-46AA-B6C1-1CBAA55A7FCF}" dt="2020-08-24T11:33:21.446" v="21" actId="108"/>
          <ac:spMkLst>
            <pc:docMk/>
            <pc:sldMk cId="1950173911" sldId="266"/>
            <ac:spMk id="4" creationId="{00B2395F-6ECD-40F4-90FD-C7D5B2132C1F}"/>
          </ac:spMkLst>
        </pc:spChg>
      </pc:sldChg>
      <pc:sldChg chg="modSp mod">
        <pc:chgData name="Ricardo Esposto" userId="bbea39c3ad709b84" providerId="LiveId" clId="{56010CE4-9E40-46AA-B6C1-1CBAA55A7FCF}" dt="2020-08-24T11:35:12.785" v="56" actId="108"/>
        <pc:sldMkLst>
          <pc:docMk/>
          <pc:sldMk cId="3877944350" sldId="267"/>
        </pc:sldMkLst>
        <pc:spChg chg="mod">
          <ac:chgData name="Ricardo Esposto" userId="bbea39c3ad709b84" providerId="LiveId" clId="{56010CE4-9E40-46AA-B6C1-1CBAA55A7FCF}" dt="2020-08-24T11:35:12.785" v="56" actId="108"/>
          <ac:spMkLst>
            <pc:docMk/>
            <pc:sldMk cId="3877944350" sldId="267"/>
            <ac:spMk id="4" creationId="{00B2395F-6ECD-40F4-90FD-C7D5B2132C1F}"/>
          </ac:spMkLst>
        </pc:spChg>
      </pc:sldChg>
      <pc:sldChg chg="modSp mod">
        <pc:chgData name="Ricardo Esposto" userId="bbea39c3ad709b84" providerId="LiveId" clId="{56010CE4-9E40-46AA-B6C1-1CBAA55A7FCF}" dt="2020-08-24T11:36:59.606" v="92" actId="108"/>
        <pc:sldMkLst>
          <pc:docMk/>
          <pc:sldMk cId="448802105" sldId="269"/>
        </pc:sldMkLst>
        <pc:spChg chg="mod">
          <ac:chgData name="Ricardo Esposto" userId="bbea39c3ad709b84" providerId="LiveId" clId="{56010CE4-9E40-46AA-B6C1-1CBAA55A7FCF}" dt="2020-08-24T11:36:59.606" v="92" actId="108"/>
          <ac:spMkLst>
            <pc:docMk/>
            <pc:sldMk cId="448802105" sldId="269"/>
            <ac:spMk id="5" creationId="{571F1281-BD0F-45CB-AD02-D3B613735D02}"/>
          </ac:spMkLst>
        </pc:spChg>
      </pc:sldChg>
      <pc:sldChg chg="modSp mod">
        <pc:chgData name="Ricardo Esposto" userId="bbea39c3ad709b84" providerId="LiveId" clId="{56010CE4-9E40-46AA-B6C1-1CBAA55A7FCF}" dt="2020-08-24T11:38:13.439" v="104" actId="108"/>
        <pc:sldMkLst>
          <pc:docMk/>
          <pc:sldMk cId="2840698472" sldId="270"/>
        </pc:sldMkLst>
        <pc:spChg chg="mod">
          <ac:chgData name="Ricardo Esposto" userId="bbea39c3ad709b84" providerId="LiveId" clId="{56010CE4-9E40-46AA-B6C1-1CBAA55A7FCF}" dt="2020-08-24T11:38:13.439" v="104" actId="108"/>
          <ac:spMkLst>
            <pc:docMk/>
            <pc:sldMk cId="2840698472" sldId="270"/>
            <ac:spMk id="6" creationId="{EF67A875-6855-4BE9-910D-5DFB1A4A51E2}"/>
          </ac:spMkLst>
        </pc:spChg>
      </pc:sldChg>
      <pc:sldChg chg="modSp mod">
        <pc:chgData name="Ricardo Esposto" userId="bbea39c3ad709b84" providerId="LiveId" clId="{56010CE4-9E40-46AA-B6C1-1CBAA55A7FCF}" dt="2020-08-24T11:41:13.999" v="123" actId="108"/>
        <pc:sldMkLst>
          <pc:docMk/>
          <pc:sldMk cId="1751726013" sldId="274"/>
        </pc:sldMkLst>
        <pc:spChg chg="mod">
          <ac:chgData name="Ricardo Esposto" userId="bbea39c3ad709b84" providerId="LiveId" clId="{56010CE4-9E40-46AA-B6C1-1CBAA55A7FCF}" dt="2020-08-24T11:41:13.999" v="123" actId="108"/>
          <ac:spMkLst>
            <pc:docMk/>
            <pc:sldMk cId="1751726013" sldId="274"/>
            <ac:spMk id="5" creationId="{D59F1483-96A9-41B3-91D4-E44D89CF5E37}"/>
          </ac:spMkLst>
        </pc:spChg>
      </pc:sldChg>
      <pc:sldChg chg="modSp mod">
        <pc:chgData name="Ricardo Esposto" userId="bbea39c3ad709b84" providerId="LiveId" clId="{56010CE4-9E40-46AA-B6C1-1CBAA55A7FCF}" dt="2020-08-24T11:43:20.159" v="144" actId="108"/>
        <pc:sldMkLst>
          <pc:docMk/>
          <pc:sldMk cId="3443866602" sldId="275"/>
        </pc:sldMkLst>
        <pc:spChg chg="mod">
          <ac:chgData name="Ricardo Esposto" userId="bbea39c3ad709b84" providerId="LiveId" clId="{56010CE4-9E40-46AA-B6C1-1CBAA55A7FCF}" dt="2020-08-24T11:43:20.159" v="144" actId="108"/>
          <ac:spMkLst>
            <pc:docMk/>
            <pc:sldMk cId="3443866602" sldId="275"/>
            <ac:spMk id="6" creationId="{48E1944D-8858-48B7-BA4A-896FA4959E6B}"/>
          </ac:spMkLst>
        </pc:spChg>
      </pc:sldChg>
      <pc:sldChg chg="modSp mod">
        <pc:chgData name="Ricardo Esposto" userId="bbea39c3ad709b84" providerId="LiveId" clId="{56010CE4-9E40-46AA-B6C1-1CBAA55A7FCF}" dt="2020-08-24T11:44:24.924" v="152" actId="108"/>
        <pc:sldMkLst>
          <pc:docMk/>
          <pc:sldMk cId="410455888" sldId="276"/>
        </pc:sldMkLst>
        <pc:spChg chg="mod">
          <ac:chgData name="Ricardo Esposto" userId="bbea39c3ad709b84" providerId="LiveId" clId="{56010CE4-9E40-46AA-B6C1-1CBAA55A7FCF}" dt="2020-08-24T11:44:24.924" v="152" actId="108"/>
          <ac:spMkLst>
            <pc:docMk/>
            <pc:sldMk cId="410455888" sldId="276"/>
            <ac:spMk id="6" creationId="{48E1944D-8858-48B7-BA4A-896FA4959E6B}"/>
          </ac:spMkLst>
        </pc:spChg>
      </pc:sldChg>
      <pc:sldChg chg="modSp mod">
        <pc:chgData name="Ricardo Esposto" userId="bbea39c3ad709b84" providerId="LiveId" clId="{56010CE4-9E40-46AA-B6C1-1CBAA55A7FCF}" dt="2020-08-24T11:45:33.149" v="157" actId="108"/>
        <pc:sldMkLst>
          <pc:docMk/>
          <pc:sldMk cId="2968676676" sldId="277"/>
        </pc:sldMkLst>
        <pc:spChg chg="mod">
          <ac:chgData name="Ricardo Esposto" userId="bbea39c3ad709b84" providerId="LiveId" clId="{56010CE4-9E40-46AA-B6C1-1CBAA55A7FCF}" dt="2020-08-24T11:45:33.149" v="157" actId="108"/>
          <ac:spMkLst>
            <pc:docMk/>
            <pc:sldMk cId="2968676676" sldId="277"/>
            <ac:spMk id="6" creationId="{48E1944D-8858-48B7-BA4A-896FA4959E6B}"/>
          </ac:spMkLst>
        </pc:spChg>
      </pc:sldChg>
      <pc:sldChg chg="addSp delSp modSp add mod ord">
        <pc:chgData name="Ricardo Esposto" userId="bbea39c3ad709b84" providerId="LiveId" clId="{56010CE4-9E40-46AA-B6C1-1CBAA55A7FCF}" dt="2020-08-24T11:49:24.325" v="165"/>
        <pc:sldMkLst>
          <pc:docMk/>
          <pc:sldMk cId="3790422994" sldId="278"/>
        </pc:sldMkLst>
        <pc:spChg chg="del">
          <ac:chgData name="Ricardo Esposto" userId="bbea39c3ad709b84" providerId="LiveId" clId="{56010CE4-9E40-46AA-B6C1-1CBAA55A7FCF}" dt="2020-08-24T11:48:46.669" v="159" actId="478"/>
          <ac:spMkLst>
            <pc:docMk/>
            <pc:sldMk cId="3790422994" sldId="278"/>
            <ac:spMk id="4" creationId="{00B2395F-6ECD-40F4-90FD-C7D5B2132C1F}"/>
          </ac:spMkLst>
        </pc:spChg>
        <pc:picChg chg="add mod">
          <ac:chgData name="Ricardo Esposto" userId="bbea39c3ad709b84" providerId="LiveId" clId="{56010CE4-9E40-46AA-B6C1-1CBAA55A7FCF}" dt="2020-08-24T11:49:10.168" v="163" actId="1076"/>
          <ac:picMkLst>
            <pc:docMk/>
            <pc:sldMk cId="3790422994" sldId="278"/>
            <ac:picMk id="5" creationId="{157F406C-2450-4E79-BD84-8CA38B9E61A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7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5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63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48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80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30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13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2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92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4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E94261F-1ED3-4E90-88E6-134791440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D6E823-80D0-4A37-9B54-E710C5F8E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392" y="1148080"/>
            <a:ext cx="9905215" cy="163068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Paper review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overview of the literature on technology </a:t>
            </a:r>
            <a:r>
              <a:rPr lang="en-US" sz="34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sz="3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(TRM): </a:t>
            </a:r>
            <a:r>
              <a:rPr lang="pt-BR" sz="34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Contributions</a:t>
            </a:r>
            <a:r>
              <a:rPr lang="pt-BR" sz="3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4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34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400" b="0" i="0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trends</a:t>
            </a:r>
            <a:endParaRPr lang="pt-BR" sz="3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EE48E-DCD8-4222-9E91-DF1FFA884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760" y="6213736"/>
            <a:ext cx="4035253" cy="635386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000" b="1" i="0" u="none" strike="noStrike" baseline="0" dirty="0">
                <a:solidFill>
                  <a:schemeClr val="bg1"/>
                </a:solidFill>
                <a:latin typeface="Calibri-Bold"/>
              </a:rPr>
              <a:t>SEP5848 - Integrated Innovation and Technology Management (IITM)</a:t>
            </a:r>
            <a:endParaRPr lang="pt-BR" sz="20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ubtítulo 2">
            <a:extLst>
              <a:ext uri="{FF2B5EF4-FFF2-40B4-BE49-F238E27FC236}">
                <a16:creationId xmlns:a16="http://schemas.microsoft.com/office/drawing/2014/main" id="{87945144-F362-4370-8C08-789528CC0E9C}"/>
              </a:ext>
            </a:extLst>
          </p:cNvPr>
          <p:cNvSpPr txBox="1">
            <a:spLocks/>
          </p:cNvSpPr>
          <p:nvPr/>
        </p:nvSpPr>
        <p:spPr>
          <a:xfrm>
            <a:off x="9265920" y="6456294"/>
            <a:ext cx="2897333" cy="381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  <a:latin typeface="Calibri-Bold"/>
              </a:rPr>
              <a:t>Ricardo Francisco Esposto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8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Results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71F1281-BD0F-45CB-AD02-D3B613735D02}"/>
              </a:ext>
            </a:extLst>
          </p:cNvPr>
          <p:cNvSpPr txBox="1"/>
          <p:nvPr/>
        </p:nvSpPr>
        <p:spPr>
          <a:xfrm>
            <a:off x="838200" y="1135076"/>
            <a:ext cx="11039573" cy="545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Outro artigo citado (Coates et al) analisou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o contexto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projeção e previsão tecnológica (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technological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foco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desempenho de equipamentos, processos e técnicas utilizadas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Kappel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buscava perguntas e respostas relacionadas ao efeito da utilização de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como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identifica-las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mensura-las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 e Park desenvolveram seus estudos focados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customização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do processo de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análise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previsão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planejamento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administração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Echols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avaliou a metodologia como um importante recurso para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auxílio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na decisão de investimentos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desenvolvimento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 novos produtos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Albright 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Kappel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identificaram 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importante influência do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criação de base de dados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relacionadas às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características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 produtos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tomada de decisões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as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tecnologias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alvo de mercado da companhia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Porter et al sugerem que 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pode ser uma importante ferramenta para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analisar o futuro das tecnologias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uma vez que ele pode ser usado como constructo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direcionamentos tecnológicos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4880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Results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67A875-6855-4BE9-910D-5DFB1A4A51E2}"/>
              </a:ext>
            </a:extLst>
          </p:cNvPr>
          <p:cNvSpPr txBox="1"/>
          <p:nvPr/>
        </p:nvSpPr>
        <p:spPr>
          <a:xfrm>
            <a:off x="838200" y="1178465"/>
            <a:ext cx="11077280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Kostoff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 compararam as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vantagens e desvantagens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se utilizar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processo de construção de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roadmaps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geração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tecnologias disruptivas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abordagens mais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linhas de produtos e serviços melhores mais baratos;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Walsh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focou no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desenvolvimento industrial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aplicação de tecnologias disruptivas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McDowall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Eames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revisaram a literatura de aplicações do hidrogênio e notaram que 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endereçar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as incertezas associadas ao planejamento de longo prazo da tecnologia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Phaal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 avaliaram a ferramenta de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identificaram que ela pode ser utilizada para integrar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desenvolvimento de tecnologias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planejamento de negócios de companhias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identificando a presença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tendências e oportunidades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69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Discussion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67F7738-5BCB-4D0D-8B9B-DE250EDE3C9C}"/>
              </a:ext>
            </a:extLst>
          </p:cNvPr>
          <p:cNvSpPr txBox="1"/>
          <p:nvPr/>
        </p:nvSpPr>
        <p:spPr>
          <a:xfrm>
            <a:off x="838200" y="903277"/>
            <a:ext cx="10991653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Bibliométrica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primeiro desenvolvimento foi dado pela avaliação de palavras-chave e a conexão e intensidade de cada termo presente relacionado, utilizando-se um mínimo de quatro citações para cada palavra-chave. Assim, as principais conexões reveladas foram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inovação, entre inovação e ciência, entre inovação e tecnologia disruptiva, e entre os negócios e o futuro.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segundo desenvolvimento foi a construção de artigos e referências, apresentando uma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dos artigos mais citados na amostra inicial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juntamente com uma lista das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referências mais citadas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Notou-se claramente que esta construção se relacionou diretamente com a construção de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co-citação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identificando-se que as trabalhos que em conjunto citam os mesmos textos podem ajudar a esclarecer a estrutura intelectual de uma área e mapear a forma como esses grupos de pesquisadores se relacionam entre si e entre as áreas temáticas.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terceira análise desenvolveu-se 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construção de redes de citação cruzada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buscando-se o relacionamento entre os artigos avaliados e consequente identificação dos clusters temáticos construídos. Esta análise apresentou alguns arquétipos existentes na rede de relacionamento, tais como as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principais referências citadas e as referências menos citadas.</a:t>
            </a:r>
          </a:p>
        </p:txBody>
      </p:sp>
    </p:spTree>
    <p:extLst>
      <p:ext uri="{BB962C8B-B14F-4D97-AF65-F5344CB8AC3E}">
        <p14:creationId xmlns:p14="http://schemas.microsoft.com/office/powerpoint/2010/main" val="105688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Discussion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42FF5D6-E96C-4BFF-B3EB-87971A54AC18}"/>
              </a:ext>
            </a:extLst>
          </p:cNvPr>
          <p:cNvSpPr txBox="1"/>
          <p:nvPr/>
        </p:nvSpPr>
        <p:spPr>
          <a:xfrm>
            <a:off x="725864" y="772145"/>
            <a:ext cx="11019934" cy="6006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de Conteúdo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esta avaliação, identificou-se que apenas dez organizações que efetivamente usaram procedimentos híbridos combinando TRM e outras técnicas de gestão. Além disso, constatou-se que 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maioria dos estudos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foi focada em situações nas quais TRM foi utilizado para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direcionar as companhias, produtos, projetos e setores/indústrias.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Notou-se também que o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tipo de inovação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foi abordado por meio do TRM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não foi apresentado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maioria dos artigos estudados. Apenas cinco documentos apresentaram especificamente quais tipos de inovação específicos foram relacionados.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Identificou-se também que o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tamanho das empresas avaliadas não estava explicitamente apresentado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artigos, com dois artigos relacionando empresas de pequeno e médio porte, dois relacionando a empresas de grande porte, um deles relacionados a academia e outro a governo.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Discutiu-se também que o objetivo principal da abordagem qualitativa que foi usado na maioria dos documentos do estudo foi para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explicar por que a análise de tecnologias geralmente requer uma perspectiva de longo prazo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entendendo-se que o este prazo corresponde ao tempo que é necessário para que uma nova tecnologia seja efetivamente incorporada nos produtos e serviços de uma organização e para trazer um retorno aceitável sobre os recursos investidos. Entretanto, 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análise de mercado utilizada pelas organizações é geralmente de médio prazo, refletindo o período de tempo na qual pode-se identificar as principais oportunidades existentes.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isso, o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balanço existente entre estes dois cenários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importantes contribuições de conhecimento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facilitando no melhor entendimento das condições para tecnologias importantes, como foi amplamente apresentado nos artigos avaliados para este estudo. </a:t>
            </a:r>
          </a:p>
        </p:txBody>
      </p:sp>
    </p:spTree>
    <p:extLst>
      <p:ext uri="{BB962C8B-B14F-4D97-AF65-F5344CB8AC3E}">
        <p14:creationId xmlns:p14="http://schemas.microsoft.com/office/powerpoint/2010/main" val="81137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Discussion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59F1483-96A9-41B3-91D4-E44D89CF5E37}"/>
              </a:ext>
            </a:extLst>
          </p:cNvPr>
          <p:cNvSpPr txBox="1"/>
          <p:nvPr/>
        </p:nvSpPr>
        <p:spPr>
          <a:xfrm>
            <a:off x="838200" y="963973"/>
            <a:ext cx="11124414" cy="545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Sem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ântica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processo de construção da análise semântica do trabalho foi desenvolvido com a divisão de três categorias principais, denominadas de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análises semânticas foram conduzidas baseadas na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frequência de surgimento de relacionamento de verbos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adjetivos e substantivos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tendo como resultado destas avaliações demonstrações gráficas;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a primeira análise, os pesquisadores fizeram-na em próprio punho e encontraram que quase todas as definições atribuídas aos termos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estavam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relacionados com o processo de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e o termo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estava relacionado com o resultado do processo, ou seja, relacionado com o objeto (mapa) construído.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Assim, conduziu-se os estudos com o 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agrupamento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termos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technology</a:t>
            </a:r>
            <a:r>
              <a:rPr lang="pt-BR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Assim, encontrou-se que dois artigos traziam análises exclusivamente de processos e outros seis desenvolviam o link entre TRM e estratégia. Outras aparições relacionavam-se a horizonte de planejamento, comunicação e flexibilidade;</a:t>
            </a:r>
          </a:p>
        </p:txBody>
      </p:sp>
    </p:spTree>
    <p:extLst>
      <p:ext uri="{BB962C8B-B14F-4D97-AF65-F5344CB8AC3E}">
        <p14:creationId xmlns:p14="http://schemas.microsoft.com/office/powerpoint/2010/main" val="85860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Discussion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59F1483-96A9-41B3-91D4-E44D89CF5E37}"/>
              </a:ext>
            </a:extLst>
          </p:cNvPr>
          <p:cNvSpPr txBox="1"/>
          <p:nvPr/>
        </p:nvSpPr>
        <p:spPr>
          <a:xfrm>
            <a:off x="838200" y="576152"/>
            <a:ext cx="11124414" cy="6281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 Sem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ântica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uma segunda rodada de avaliações, os autores desenvolveram lógicas de análises que conectavam as definições através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painéis e diagramas de afinidade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construídos pelo software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usando o agrupamento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technology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Consideraram as análises de conteúdo e semântica e definiram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duas linhas para a síntese de definição de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encontrando duas linhas plausíveis. 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primeira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delas representou a síntese do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espaço amostral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considerado na avaliação semântica, compilando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estatísticas descritivas dos verbos, adjetivos e substantivos e suas relações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segunda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consideração foi proposta pelos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próprios pesquisadores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baseados na avaliação de considerarem 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fatores mais importantes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deveriam estar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relacionados com a definição de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independentes da frequência que estas colocações tenham surgido nos artigos avaliados;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terceira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avaliação foi desenvolvida considerando o termo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utilizando-se das mesmas técnicas desenvolvidas para os termos anteriores. Assim,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processo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em síntese, envolvem os mecanismos explicados pela teoria do conhecimento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relativos à interação entre o conhecimento tácito e explícito e a diversos modos de conversão de conhecimento, tendo eles como socialização, externalização, combinação e internalização. </a:t>
            </a:r>
          </a:p>
        </p:txBody>
      </p:sp>
    </p:spTree>
    <p:extLst>
      <p:ext uri="{BB962C8B-B14F-4D97-AF65-F5344CB8AC3E}">
        <p14:creationId xmlns:p14="http://schemas.microsoft.com/office/powerpoint/2010/main" val="1751726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Conclusion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E1944D-8858-48B7-BA4A-896FA4959E6B}"/>
              </a:ext>
            </a:extLst>
          </p:cNvPr>
          <p:cNvSpPr txBox="1"/>
          <p:nvPr/>
        </p:nvSpPr>
        <p:spPr>
          <a:xfrm>
            <a:off x="838200" y="775377"/>
            <a:ext cx="11086707" cy="4825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artigo apresenta os destaques para 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direcionamento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futuras explorações científicas relacionadas ao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Alguns autores dos artigos avaliados consideram que o TRM é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bastante popular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está amplamente difundido, mas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não houve nenhuma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evidência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 buscas que suportassem esta afirmação;</a:t>
            </a: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Considerando as metodologias utilizadas pelos artigos avaliados, constatou-se que a exploração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quantitativa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baseada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estudos de casos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a mais comum. Entretanto, mesmo que a maioria dos artigos considerem que o estudo de caso desenvolvido tenha sido muito bem implantado, existe 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fragilidade metodológica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 grande,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houvesse possibilidades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apresentação de fortes evidências da relação do TRM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resultados positivos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atrelados a inovação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ou seja,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não houve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relação com 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indicadores tradicionais de inovação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tais como aumento do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número de patentes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redução do tempo de ciclo de desenvolvimento de produto e aumento do volume de vendas de novos produtos. </a:t>
            </a:r>
          </a:p>
        </p:txBody>
      </p:sp>
    </p:spTree>
    <p:extLst>
      <p:ext uri="{BB962C8B-B14F-4D97-AF65-F5344CB8AC3E}">
        <p14:creationId xmlns:p14="http://schemas.microsoft.com/office/powerpoint/2010/main" val="3443866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Conclusion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E1944D-8858-48B7-BA4A-896FA4959E6B}"/>
              </a:ext>
            </a:extLst>
          </p:cNvPr>
          <p:cNvSpPr txBox="1"/>
          <p:nvPr/>
        </p:nvSpPr>
        <p:spPr>
          <a:xfrm>
            <a:off x="838200" y="775377"/>
            <a:ext cx="11086707" cy="3646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estudo apresentado por Cooper 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Edgett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sugerem claramente 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necessidade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haver uma importante relação entre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estratégico e performance de negócios, relacionados a iniciativas de desenvolvimento de novos produtos e de novas tecnologias. 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para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Vatananan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Gerdsri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há a consideração de que realmente existe 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falta de avaliação de efetivação dos resultados na utilização do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sugerindo que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estudos futuros avaliem procedimentos e medições para a metodologia. 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maneira geral, 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maioria dos estudos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apresentaram 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benefícios do TRM pela percepção dos stakeholders, porém sem apresentar estas evidências quantitativamente.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Embora muitos artigos estudados apresentem a revisão de literatura considerável,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poucos deles foram utilizados alguma metodologia de revisão sistemática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contemplando somente uma compilação de ferramentas, escopos, práticas e estágios do processo de construção do TRM. </a:t>
            </a:r>
          </a:p>
        </p:txBody>
      </p:sp>
    </p:spTree>
    <p:extLst>
      <p:ext uri="{BB962C8B-B14F-4D97-AF65-F5344CB8AC3E}">
        <p14:creationId xmlns:p14="http://schemas.microsoft.com/office/powerpoint/2010/main" val="410455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73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Conclusion</a:t>
            </a:r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E1944D-8858-48B7-BA4A-896FA4959E6B}"/>
              </a:ext>
            </a:extLst>
          </p:cNvPr>
          <p:cNvSpPr txBox="1"/>
          <p:nvPr/>
        </p:nvSpPr>
        <p:spPr>
          <a:xfrm>
            <a:off x="838200" y="775377"/>
            <a:ext cx="11086707" cy="2552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também 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grande demanda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pesquisadores avaliados pela identificação dos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fatores críticos de sucesso (CSF) para a aplicação do 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mas sem que houvesse algum estudo que apresentasse resultados com estas variáveis. Além disso, há uma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falha de evidências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demais fatores que podem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corroborar na contribuição desta construção, tais como, setores industriais, tamanho da empresa e demais outros fatores que auxiliem na construção destas avaliações.</a:t>
            </a:r>
          </a:p>
          <a:p>
            <a:pPr marL="5143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 e assuntos relacionados 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outras iniciativas, que são de extrema importância para inovação, são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fracamente abordados nos artigos estudados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sendo eles recursos estratégicos e competências, gestão do conhecimento, comunicação organizacional e gestão e relacionamento com stakeholder.</a:t>
            </a:r>
          </a:p>
        </p:txBody>
      </p:sp>
    </p:spTree>
    <p:extLst>
      <p:ext uri="{BB962C8B-B14F-4D97-AF65-F5344CB8AC3E}">
        <p14:creationId xmlns:p14="http://schemas.microsoft.com/office/powerpoint/2010/main" val="296867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err="1"/>
              <a:t>Autores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3449424" y="1202285"/>
            <a:ext cx="7365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Marly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Monteiro de Carvalho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Professora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departamento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-USP;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Graduada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EESC-USP;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Mestrado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Doutorado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UFSC;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Pós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-doc pela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Politécnica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Milão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5E36C79-30D5-4BBB-BC2B-D2BC47EDF32E}"/>
              </a:ext>
            </a:extLst>
          </p:cNvPr>
          <p:cNvSpPr txBox="1"/>
          <p:nvPr/>
        </p:nvSpPr>
        <p:spPr>
          <a:xfrm>
            <a:off x="3449424" y="2968030"/>
            <a:ext cx="6825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André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Leme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Fleury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Professor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departamento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Poli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-USP;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Graduado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USP;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Mestrado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UFSC;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Doutorado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USP.</a:t>
            </a:r>
          </a:p>
        </p:txBody>
      </p:sp>
      <p:pic>
        <p:nvPicPr>
          <p:cNvPr id="1026" name="Picture 2" descr="andre-fleury">
            <a:extLst>
              <a:ext uri="{FF2B5EF4-FFF2-40B4-BE49-F238E27FC236}">
                <a16:creationId xmlns:a16="http://schemas.microsoft.com/office/drawing/2014/main" id="{3077CF78-5EFF-4BD4-8F5A-A6B3C630D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890" y="2779694"/>
            <a:ext cx="1315509" cy="175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CE322C9-6D14-41F6-B312-16982F506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503" y="1201757"/>
            <a:ext cx="14382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6625FEB-A03B-4654-B5DC-788A6D888616}"/>
              </a:ext>
            </a:extLst>
          </p:cNvPr>
          <p:cNvSpPr txBox="1"/>
          <p:nvPr/>
        </p:nvSpPr>
        <p:spPr>
          <a:xfrm>
            <a:off x="3449424" y="5015547"/>
            <a:ext cx="682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b="1" i="0" dirty="0">
                <a:solidFill>
                  <a:srgbClr val="333333"/>
                </a:solidFill>
                <a:effectLst/>
                <a:latin typeface="Montserrat"/>
              </a:rPr>
              <a:t>Ana Paula Vilas Boas Viveiros Lopes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Graduada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Têxtil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FEI;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Doutorado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Engenharia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USP;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Pós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-doc pela USP.</a:t>
            </a:r>
          </a:p>
        </p:txBody>
      </p:sp>
    </p:spTree>
    <p:extLst>
      <p:ext uri="{BB962C8B-B14F-4D97-AF65-F5344CB8AC3E}">
        <p14:creationId xmlns:p14="http://schemas.microsoft.com/office/powerpoint/2010/main" val="316384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Abstract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1182231"/>
            <a:ext cx="111607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Motivação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pelos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avanços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tecnológicos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recentes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otimização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conexões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entre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gestão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tecnologia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estratégia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Busca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apresentar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revisão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literature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tecnologia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avaliando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publicados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1997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até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2011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Utilização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híbrida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avaliação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bibliometria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conteúdo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semântica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apresentaram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principais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periódicos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acadêmicos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trazem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“Technology Forecasting and Social Change” and “Research-Technology Management”;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Início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publicações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1997,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porém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aumento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significativo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partir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2004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Maioria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estudos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analisados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apresentou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pesquisa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qualitativa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indicando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-se que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maioria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estudos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ainda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fases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exploratórias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interface entre TRM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demais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iniciativas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importantes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relacionadas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inovação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gestão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conhecimento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habilidades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comunicação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recursos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estratégicos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competências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ainda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distantes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ideal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Introduction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Decisões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incorporam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considerações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tecnológicas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 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desenvolvimento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inovações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insustentáveis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desenvolvido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pela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Motorola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melhorar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alinhamento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entre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tecnologia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inovação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 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tornou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popular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década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2000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contemplam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principais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components: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aplicação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processos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aplicação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= roadmap);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Embora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roadmap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apresentado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diversas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maneiras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geralmente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é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por um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gráfico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multicamadas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um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plano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conecta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tecnologia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produtos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com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oportunidades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mercado;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perspectiva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tempo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considerada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construção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roadmap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conectada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com o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horizonte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planejamento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companhia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possui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maior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chance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sucesso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quando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ameaças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previamente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conhecidas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10BB0FC-ABB5-4E85-953E-EEDAA5BB7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445" y="4236178"/>
            <a:ext cx="4257174" cy="225669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69D311F-DC1D-4E97-A9DB-A190ADD5502A}"/>
              </a:ext>
            </a:extLst>
          </p:cNvPr>
          <p:cNvSpPr txBox="1"/>
          <p:nvPr/>
        </p:nvSpPr>
        <p:spPr>
          <a:xfrm>
            <a:off x="903114" y="4093344"/>
            <a:ext cx="5515466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dividido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cinco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sessões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Contextualização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pesquisa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utilizada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obtidos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Discussão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contribuições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trabalho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210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Research Methods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desenvolvimento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trabalho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levou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consideração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bibliométrica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conteúdo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semântica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 de dados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escolhida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800" b="1" i="0" u="none" strike="noStrike" baseline="0" dirty="0">
                <a:latin typeface="AdvTT5235d5a9"/>
              </a:rPr>
              <a:t>ISI Web </a:t>
            </a:r>
            <a:r>
              <a:rPr lang="pt-BR" sz="1800" b="1" i="0" u="none" strike="noStrike" baseline="0" dirty="0" err="1">
                <a:latin typeface="AdvTT5235d5a9"/>
              </a:rPr>
              <a:t>of</a:t>
            </a:r>
            <a:r>
              <a:rPr lang="pt-BR" sz="1800" b="1" i="0" u="none" strike="noStrike" baseline="0" dirty="0">
                <a:latin typeface="AdvTT5235d5a9"/>
              </a:rPr>
              <a:t> Science</a:t>
            </a:r>
            <a:r>
              <a:rPr lang="pt-BR" sz="1800" b="0" i="0" u="none" strike="noStrike" baseline="0" dirty="0">
                <a:latin typeface="AdvTT5235d5a9"/>
              </a:rPr>
              <a:t>, pois nesta base estão contidas publicações de outras bases (Scopus, </a:t>
            </a:r>
            <a:r>
              <a:rPr lang="pt-BR" sz="1800" b="0" i="0" u="none" strike="noStrike" baseline="0" dirty="0" err="1">
                <a:latin typeface="AdvTT5235d5a9"/>
              </a:rPr>
              <a:t>ProQuest</a:t>
            </a:r>
            <a:r>
              <a:rPr lang="pt-BR" sz="1800" b="0" i="0" u="none" strike="noStrike" baseline="0" dirty="0">
                <a:latin typeface="AdvTT5235d5a9"/>
              </a:rPr>
              <a:t> e </a:t>
            </a:r>
            <a:r>
              <a:rPr lang="pt-BR" sz="1800" b="0" i="0" u="none" strike="noStrike" baseline="0" dirty="0" err="1">
                <a:latin typeface="AdvTT5235d5a9"/>
              </a:rPr>
              <a:t>Wiley</a:t>
            </a:r>
            <a:r>
              <a:rPr lang="pt-BR" sz="1800" b="0" i="0" u="none" strike="noStrike" baseline="0" dirty="0">
                <a:latin typeface="AdvTT5235d5a9"/>
              </a:rPr>
              <a:t>) com considerações de fatores de impacto (JCR), além de possuir um conjunto de metadados (resumo, referências, número de citações, lista de autores, instituições, países e fator de impacto do periódico) que facilitam no desenvolvimento da análise bibliométrica;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Palavras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expressões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utilizadas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identificação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serem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estudados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1800" b="1" i="0" u="none" strike="noStrike" baseline="0" dirty="0">
                <a:latin typeface="AdvTT5235d5a9+20"/>
              </a:rPr>
              <a:t>“</a:t>
            </a:r>
            <a:r>
              <a:rPr lang="pt-BR" sz="1800" b="1" i="0" u="none" strike="noStrike" baseline="0" dirty="0" err="1">
                <a:latin typeface="AdvTT5235d5a9"/>
              </a:rPr>
              <a:t>technology</a:t>
            </a:r>
            <a:r>
              <a:rPr lang="pt-BR" sz="1800" b="1" i="0" u="none" strike="noStrike" baseline="0" dirty="0">
                <a:latin typeface="AdvTT5235d5a9"/>
              </a:rPr>
              <a:t> </a:t>
            </a:r>
            <a:r>
              <a:rPr lang="en-US" sz="1800" b="1" i="0" u="none" strike="noStrike" baseline="0" dirty="0" err="1">
                <a:latin typeface="AdvTT5235d5a9"/>
              </a:rPr>
              <a:t>roadmapping</a:t>
            </a:r>
            <a:r>
              <a:rPr lang="en-US" sz="1800" b="1" i="0" u="none" strike="noStrike" baseline="0" dirty="0">
                <a:latin typeface="AdvTT5235d5a9+20"/>
              </a:rPr>
              <a:t>”,</a:t>
            </a:r>
            <a:r>
              <a:rPr lang="en-US" sz="1800" b="1" i="0" u="none" strike="noStrike" baseline="0" dirty="0">
                <a:latin typeface="AdvTT5235d5a9"/>
              </a:rPr>
              <a:t> </a:t>
            </a:r>
            <a:r>
              <a:rPr lang="en-US" sz="1800" b="1" i="0" u="none" strike="noStrike" baseline="0" dirty="0">
                <a:latin typeface="AdvTT5235d5a9+20"/>
              </a:rPr>
              <a:t>“</a:t>
            </a:r>
            <a:r>
              <a:rPr lang="en-US" sz="1800" b="1" i="0" u="none" strike="noStrike" baseline="0" dirty="0">
                <a:latin typeface="AdvTT5235d5a9"/>
              </a:rPr>
              <a:t>technology-</a:t>
            </a:r>
            <a:r>
              <a:rPr lang="en-US" sz="1800" b="1" i="0" u="none" strike="noStrike" baseline="0" dirty="0" err="1">
                <a:latin typeface="AdvTT5235d5a9"/>
              </a:rPr>
              <a:t>roadmapping</a:t>
            </a:r>
            <a:r>
              <a:rPr lang="en-US" sz="1800" b="1" i="0" u="none" strike="noStrike" baseline="0" dirty="0">
                <a:latin typeface="AdvTT5235d5a9+20"/>
              </a:rPr>
              <a:t>”, “</a:t>
            </a:r>
            <a:r>
              <a:rPr lang="en-US" sz="1800" b="1" i="0" u="none" strike="noStrike" baseline="0" dirty="0" err="1">
                <a:latin typeface="AdvTT5235d5a9"/>
              </a:rPr>
              <a:t>roadmapping</a:t>
            </a:r>
            <a:r>
              <a:rPr lang="en-US" sz="1800" b="1" i="0" u="none" strike="noStrike" baseline="0" dirty="0">
                <a:latin typeface="AdvTT5235d5a9"/>
              </a:rPr>
              <a:t>”</a:t>
            </a:r>
            <a:r>
              <a:rPr lang="en-US" dirty="0">
                <a:latin typeface="AdvTT5235d5a9+20"/>
              </a:rPr>
              <a:t>, </a:t>
            </a:r>
            <a:r>
              <a:rPr lang="en-US" dirty="0" err="1">
                <a:latin typeface="AdvTT5235d5a9+20"/>
              </a:rPr>
              <a:t>incluindo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artigos</a:t>
            </a:r>
            <a:r>
              <a:rPr lang="en-US" dirty="0">
                <a:latin typeface="AdvTT5235d5a9+20"/>
              </a:rPr>
              <a:t> que </a:t>
            </a:r>
            <a:r>
              <a:rPr lang="en-US" dirty="0" err="1">
                <a:latin typeface="AdvTT5235d5a9+20"/>
              </a:rPr>
              <a:t>tenham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sido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revisados</a:t>
            </a:r>
            <a:r>
              <a:rPr lang="en-US" dirty="0">
                <a:latin typeface="AdvTT5235d5a9+20"/>
              </a:rPr>
              <a:t> por pares;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dvTT5235d5a9+20"/>
              </a:rPr>
              <a:t>Resultado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Inicial</a:t>
            </a:r>
            <a:r>
              <a:rPr lang="en-US" dirty="0">
                <a:latin typeface="AdvTT5235d5a9+20"/>
              </a:rPr>
              <a:t> da </a:t>
            </a:r>
            <a:r>
              <a:rPr lang="en-US" dirty="0" err="1">
                <a:latin typeface="AdvTT5235d5a9+20"/>
              </a:rPr>
              <a:t>busca</a:t>
            </a:r>
            <a:r>
              <a:rPr lang="en-US" dirty="0">
                <a:latin typeface="AdvTT5235d5a9+20"/>
              </a:rPr>
              <a:t>: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 artigos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publicados em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47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journals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270 autores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em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35 diferentes áreas temáticas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 avaliação (1997 a 2011);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dvTT5235d5a9+20"/>
              </a:rPr>
              <a:t>Avaliação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inicial</a:t>
            </a:r>
            <a:r>
              <a:rPr lang="en-US" dirty="0">
                <a:latin typeface="AdvTT5235d5a9+20"/>
              </a:rPr>
              <a:t> dos </a:t>
            </a:r>
            <a:r>
              <a:rPr lang="en-US" dirty="0" err="1">
                <a:latin typeface="AdvTT5235d5a9+20"/>
              </a:rPr>
              <a:t>autores</a:t>
            </a:r>
            <a:r>
              <a:rPr lang="en-US" dirty="0">
                <a:latin typeface="AdvTT5235d5a9+20"/>
              </a:rPr>
              <a:t>: </a:t>
            </a:r>
            <a:r>
              <a:rPr lang="en-US" dirty="0" err="1">
                <a:latin typeface="AdvTT5235d5a9+20"/>
              </a:rPr>
              <a:t>leitura</a:t>
            </a:r>
            <a:r>
              <a:rPr lang="en-US" dirty="0">
                <a:latin typeface="AdvTT5235d5a9+20"/>
              </a:rPr>
              <a:t> dos </a:t>
            </a:r>
            <a:r>
              <a:rPr lang="en-US" dirty="0" err="1">
                <a:latin typeface="AdvTT5235d5a9+20"/>
              </a:rPr>
              <a:t>resumos</a:t>
            </a:r>
            <a:r>
              <a:rPr lang="en-US" dirty="0">
                <a:latin typeface="AdvTT5235d5a9+20"/>
              </a:rPr>
              <a:t> e </a:t>
            </a:r>
            <a:r>
              <a:rPr lang="en-US" b="1" dirty="0" err="1">
                <a:latin typeface="AdvTT5235d5a9+20"/>
              </a:rPr>
              <a:t>descarte</a:t>
            </a:r>
            <a:r>
              <a:rPr lang="en-US" b="1" dirty="0">
                <a:latin typeface="AdvTT5235d5a9+20"/>
              </a:rPr>
              <a:t> de 21 </a:t>
            </a:r>
            <a:r>
              <a:rPr lang="en-US" b="1" dirty="0" err="1">
                <a:latin typeface="AdvTT5235d5a9+20"/>
              </a:rPr>
              <a:t>artigos</a:t>
            </a:r>
            <a:r>
              <a:rPr lang="en-US" b="1" dirty="0">
                <a:latin typeface="AdvTT5235d5a9+20"/>
              </a:rPr>
              <a:t> </a:t>
            </a:r>
            <a:r>
              <a:rPr lang="en-US" dirty="0">
                <a:latin typeface="AdvTT5235d5a9+20"/>
              </a:rPr>
              <a:t>(</a:t>
            </a:r>
            <a:r>
              <a:rPr lang="en-US" dirty="0" err="1">
                <a:latin typeface="AdvTT5235d5a9+20"/>
              </a:rPr>
              <a:t>não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havia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conexão</a:t>
            </a:r>
            <a:r>
              <a:rPr lang="en-US" dirty="0">
                <a:latin typeface="AdvTT5235d5a9+20"/>
              </a:rPr>
              <a:t> com o </a:t>
            </a:r>
            <a:r>
              <a:rPr lang="en-US" dirty="0" err="1">
                <a:latin typeface="AdvTT5235d5a9+20"/>
              </a:rPr>
              <a:t>tema</a:t>
            </a:r>
            <a:r>
              <a:rPr lang="en-US" dirty="0">
                <a:latin typeface="AdvTT5235d5a9+20"/>
              </a:rPr>
              <a:t> “technological </a:t>
            </a:r>
            <a:r>
              <a:rPr lang="en-US" dirty="0" err="1">
                <a:latin typeface="AdvTT5235d5a9+20"/>
              </a:rPr>
              <a:t>roadmapping</a:t>
            </a:r>
            <a:r>
              <a:rPr lang="en-US" dirty="0">
                <a:latin typeface="AdvTT5235d5a9+20"/>
              </a:rPr>
              <a:t>”;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dvTT5235d5a9+20"/>
              </a:rPr>
              <a:t>Amostragem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considerada</a:t>
            </a:r>
            <a:r>
              <a:rPr lang="en-US" dirty="0">
                <a:latin typeface="AdvTT5235d5a9+20"/>
              </a:rPr>
              <a:t>: </a:t>
            </a:r>
            <a:r>
              <a:rPr lang="en-US" b="1" dirty="0">
                <a:latin typeface="AdvTT5235d5a9+20"/>
              </a:rPr>
              <a:t>79 </a:t>
            </a:r>
            <a:r>
              <a:rPr lang="en-US" b="1" dirty="0" err="1">
                <a:latin typeface="AdvTT5235d5a9+20"/>
              </a:rPr>
              <a:t>artigos</a:t>
            </a:r>
            <a:r>
              <a:rPr lang="en-US" b="1" dirty="0">
                <a:latin typeface="AdvTT5235d5a9+20"/>
              </a:rPr>
              <a:t>, </a:t>
            </a:r>
            <a:r>
              <a:rPr lang="en-US" dirty="0">
                <a:latin typeface="AdvTT5235d5a9+20"/>
              </a:rPr>
              <a:t>que </a:t>
            </a:r>
            <a:r>
              <a:rPr lang="en-US" dirty="0" err="1">
                <a:latin typeface="AdvTT5235d5a9+20"/>
              </a:rPr>
              <a:t>após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aplicação</a:t>
            </a:r>
            <a:r>
              <a:rPr lang="en-US" dirty="0">
                <a:latin typeface="AdvTT5235d5a9+20"/>
              </a:rPr>
              <a:t> da </a:t>
            </a:r>
            <a:r>
              <a:rPr lang="en-US" dirty="0" err="1">
                <a:latin typeface="AdvTT5235d5a9+20"/>
              </a:rPr>
              <a:t>técnica</a:t>
            </a:r>
            <a:r>
              <a:rPr lang="en-US" dirty="0">
                <a:latin typeface="AdvTT5235d5a9+20"/>
              </a:rPr>
              <a:t> de </a:t>
            </a:r>
            <a:r>
              <a:rPr lang="en-US" i="1" dirty="0">
                <a:latin typeface="AdvTT5235d5a9+20"/>
              </a:rPr>
              <a:t>snowball</a:t>
            </a:r>
            <a:r>
              <a:rPr lang="en-US" dirty="0">
                <a:latin typeface="AdvTT5235d5a9+20"/>
              </a:rPr>
              <a:t>, </a:t>
            </a:r>
            <a:r>
              <a:rPr lang="en-US" dirty="0" err="1">
                <a:latin typeface="AdvTT5235d5a9+20"/>
              </a:rPr>
              <a:t>avaliou</a:t>
            </a:r>
            <a:r>
              <a:rPr lang="en-US" dirty="0">
                <a:latin typeface="AdvTT5235d5a9+20"/>
              </a:rPr>
              <a:t>-se as </a:t>
            </a:r>
            <a:r>
              <a:rPr lang="en-US" dirty="0" err="1">
                <a:latin typeface="AdvTT5235d5a9+20"/>
              </a:rPr>
              <a:t>citações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presentes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na</a:t>
            </a:r>
            <a:r>
              <a:rPr lang="en-US" dirty="0">
                <a:latin typeface="AdvTT5235d5a9+20"/>
              </a:rPr>
              <a:t> </a:t>
            </a:r>
            <a:r>
              <a:rPr lang="en-US" dirty="0" err="1">
                <a:latin typeface="AdvTT5235d5a9+20"/>
              </a:rPr>
              <a:t>amostragem</a:t>
            </a:r>
            <a:r>
              <a:rPr lang="en-US" dirty="0">
                <a:latin typeface="AdvTT5235d5a9+20"/>
              </a:rPr>
              <a:t>, </a:t>
            </a:r>
            <a:r>
              <a:rPr lang="en-US" dirty="0" err="1">
                <a:latin typeface="AdvTT5235d5a9+20"/>
              </a:rPr>
              <a:t>resultando</a:t>
            </a:r>
            <a:r>
              <a:rPr lang="en-US" dirty="0">
                <a:latin typeface="AdvTT5235d5a9+20"/>
              </a:rPr>
              <a:t> num </a:t>
            </a:r>
            <a:r>
              <a:rPr lang="en-US" dirty="0" err="1">
                <a:latin typeface="AdvTT5235d5a9+20"/>
              </a:rPr>
              <a:t>espectro</a:t>
            </a:r>
            <a:r>
              <a:rPr lang="en-US" dirty="0">
                <a:latin typeface="AdvTT5235d5a9+20"/>
              </a:rPr>
              <a:t> de 1431 </a:t>
            </a:r>
            <a:r>
              <a:rPr lang="en-US" dirty="0" err="1">
                <a:latin typeface="AdvTT5235d5a9+20"/>
              </a:rPr>
              <a:t>artigos</a:t>
            </a:r>
            <a:r>
              <a:rPr lang="en-US" dirty="0">
                <a:latin typeface="AdvTT5235d5a9+20"/>
              </a:rPr>
              <a:t> (base de dados)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Research Methods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Bibliométrica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Primeira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indicador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bibliométrico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estratificação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por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periódico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por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Segunda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baseados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palavras-chave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agrupados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diagrama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afinidades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gerando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frequentemente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citados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citados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frequentemente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citadas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nestes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geraram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quatro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redes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citações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palavras-chave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co-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citações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citações-cruzadas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citações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feitas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através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softwares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específicos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gerar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redes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relacionamento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incluindo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constavam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base de dados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inicial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ISI Web of Science.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C06A62-34FD-481A-97F7-ADC4C21FC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4407867"/>
            <a:ext cx="4401644" cy="224652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4211FD4B-4154-4B86-B9A8-CCF90B6A6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472" y="4291637"/>
            <a:ext cx="5070688" cy="233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67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Research Methods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918278"/>
            <a:ext cx="11160760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Conteúdo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classificados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ajuda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 software Mendeley)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acordo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com o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escopo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aplicação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relevância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setores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industriais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inovação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tamanho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companhia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vantagens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limitações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processo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fases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foram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conduzidas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condições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necessárias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obteção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aceitáveis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procedimentos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Análise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Semântica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analisadas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artigos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citados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 as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mais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citadas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buscando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identificar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definições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pesquisa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roadmap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technological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roadmapping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Utilização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softwares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Semantic Knowledge e Tropes;</a:t>
            </a:r>
          </a:p>
          <a:p>
            <a:pPr marL="742950" lvl="1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7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Research Methods</a:t>
            </a:r>
            <a:endParaRPr lang="pt-BR" sz="28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57F406C-2450-4E79-BD84-8CA38B9E61A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7" t="23829" r="23448" b="6564"/>
          <a:stretch/>
        </p:blipFill>
        <p:spPr bwMode="auto">
          <a:xfrm>
            <a:off x="1602557" y="1206633"/>
            <a:ext cx="8352148" cy="4986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042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0057F-CB65-4DBE-AD73-780A6773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5"/>
            <a:ext cx="10515600" cy="508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/>
              <a:t>Results</a:t>
            </a:r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0B2395F-6ECD-40F4-90FD-C7D5B2132C1F}"/>
              </a:ext>
            </a:extLst>
          </p:cNvPr>
          <p:cNvSpPr txBox="1"/>
          <p:nvPr/>
        </p:nvSpPr>
        <p:spPr>
          <a:xfrm>
            <a:off x="838200" y="531774"/>
            <a:ext cx="11160760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Primeiro artigo publicado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1997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crescimento de publicações somente a partir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2004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50% dos artigos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foram concentrados em dois periódicos -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Technological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Forecasting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” e “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-Technology Management”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52% dos artigos abordam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TRM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pela perspectiva de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inovação e desenvolvimento de novos produtos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48% dos artigos que abordam TRM relacionam-se com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estratégia e negócios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Maioria dos estudos que aplicam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abordagens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qualitativas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como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método de pesquisa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sustentam que os assuntos relacionados a TRM ainda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estão sendo explorados e consolidados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maioria dos artigos avaliados apresentaram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aplicações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específicas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foram sumarizadas em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estudos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pouca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evidência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literatura sobre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pesquisa quantitativa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combina conceitos relacionados ao TRM que são examinados em diferentes estudos e estabelecem referências e benchmarks que podem analisar a aplicação da técnica completamente e determinar pacotes de boas práticas;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artigos apresentaram mais de 20 citações no conjunto de itens analisados;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Até final de 2003, o artigo mais frequentemente citado foi o de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Groenveld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analisava iniciativas de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roadmapping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aplicadas na </a:t>
            </a:r>
            <a:r>
              <a:rPr lang="pt-BR" b="1" dirty="0">
                <a:latin typeface="Calibri" panose="020F0502020204030204" pitchFamily="34" charset="0"/>
                <a:cs typeface="Calibri" panose="020F0502020204030204" pitchFamily="34" charset="0"/>
              </a:rPr>
              <a:t>Philips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Calibri" panose="020F0502020204030204" pitchFamily="34" charset="0"/>
                <a:cs typeface="Calibri" panose="020F0502020204030204" pitchFamily="34" charset="0"/>
              </a:rPr>
              <a:t>Eletronics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foco em avaliações de estágios iniciais e desenvolvimento de novos produtos;</a:t>
            </a:r>
          </a:p>
        </p:txBody>
      </p:sp>
    </p:spTree>
    <p:extLst>
      <p:ext uri="{BB962C8B-B14F-4D97-AF65-F5344CB8AC3E}">
        <p14:creationId xmlns:p14="http://schemas.microsoft.com/office/powerpoint/2010/main" val="387794435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2592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7" baseType="lpstr">
      <vt:lpstr>AdvTT5235d5a9</vt:lpstr>
      <vt:lpstr>AdvTT5235d5a9+20</vt:lpstr>
      <vt:lpstr>Arial</vt:lpstr>
      <vt:lpstr>Calibri</vt:lpstr>
      <vt:lpstr>Calibri-Bold</vt:lpstr>
      <vt:lpstr>Montserrat</vt:lpstr>
      <vt:lpstr>Symbol</vt:lpstr>
      <vt:lpstr>Univers</vt:lpstr>
      <vt:lpstr>GradientVTI</vt:lpstr>
      <vt:lpstr>Paper review An overview of the literature on technology roadmapping (TRM): Contributions and trends</vt:lpstr>
      <vt:lpstr>Autores</vt:lpstr>
      <vt:lpstr>Abstract</vt:lpstr>
      <vt:lpstr>Introduction</vt:lpstr>
      <vt:lpstr>Research Methods</vt:lpstr>
      <vt:lpstr>Research Methods</vt:lpstr>
      <vt:lpstr>Research Methods</vt:lpstr>
      <vt:lpstr>Research Methods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Conclusion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review An overview of the literature on technology roadmapping (TRM): Contributions and trends</dc:title>
  <dc:creator>Ricardo Esposto</dc:creator>
  <cp:lastModifiedBy>Ricardo Esposto</cp:lastModifiedBy>
  <cp:revision>14</cp:revision>
  <dcterms:created xsi:type="dcterms:W3CDTF">2020-08-24T01:09:05Z</dcterms:created>
  <dcterms:modified xsi:type="dcterms:W3CDTF">2020-08-24T11:49:39Z</dcterms:modified>
</cp:coreProperties>
</file>