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5734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48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05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8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2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7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1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220" y="498763"/>
            <a:ext cx="11694980" cy="1122219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Gestão Integrada da Inovação e Tecnologia - SEP 5848</a:t>
            </a:r>
            <a:br>
              <a:rPr lang="pt-BR" sz="3600" dirty="0" smtClean="0"/>
            </a:br>
            <a:r>
              <a:rPr lang="pt-BR" sz="3600" dirty="0" smtClean="0"/>
              <a:t>Aluno: Diego Jorge Alves Borges - 12059102 </a:t>
            </a:r>
            <a:br>
              <a:rPr lang="pt-BR" sz="3600" dirty="0" smtClean="0"/>
            </a:br>
            <a:r>
              <a:rPr lang="pt-BR" sz="3600" dirty="0" smtClean="0"/>
              <a:t>ROADMAPPING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1637915"/>
            <a:ext cx="9440034" cy="1049867"/>
          </a:xfrm>
        </p:spPr>
        <p:txBody>
          <a:bodyPr>
            <a:normAutofit/>
          </a:bodyPr>
          <a:lstStyle/>
          <a:p>
            <a:r>
              <a:rPr lang="en-US" b="1" i="1" dirty="0">
                <a:effectLst/>
              </a:rPr>
              <a:t>CETINDAMAR, </a:t>
            </a:r>
            <a:r>
              <a:rPr lang="en-US" b="1" i="1" dirty="0" err="1">
                <a:effectLst/>
              </a:rPr>
              <a:t>Dilek</a:t>
            </a:r>
            <a:r>
              <a:rPr lang="en-US" b="1" i="1" dirty="0">
                <a:effectLst/>
              </a:rPr>
              <a:t>; PHAAL, Rob; PROBERT, David. Technology management: activities and tools. Macmillan International Higher Education, 2016.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66" y="2687782"/>
            <a:ext cx="3667087" cy="3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58" y="235527"/>
            <a:ext cx="10353762" cy="970450"/>
          </a:xfrm>
        </p:spPr>
        <p:txBody>
          <a:bodyPr/>
          <a:lstStyle/>
          <a:p>
            <a:pPr algn="l"/>
            <a:r>
              <a:rPr lang="pt-BR" dirty="0" smtClean="0"/>
              <a:t>Sobre a autora Principal: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358" y="1580050"/>
            <a:ext cx="10353762" cy="4058751"/>
          </a:xfrm>
        </p:spPr>
        <p:txBody>
          <a:bodyPr/>
          <a:lstStyle/>
          <a:p>
            <a:r>
              <a:rPr lang="pt-BR" dirty="0" err="1" smtClean="0"/>
              <a:t>Dilek</a:t>
            </a:r>
            <a:r>
              <a:rPr lang="pt-BR" dirty="0" smtClean="0"/>
              <a:t> </a:t>
            </a:r>
            <a:r>
              <a:rPr lang="pt-BR" dirty="0" err="1" smtClean="0"/>
              <a:t>Çetindamar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Graduada em Engenharia Industrial pela </a:t>
            </a:r>
            <a:r>
              <a:rPr lang="pt-BR" i="1" dirty="0" err="1" smtClean="0">
                <a:effectLst/>
              </a:rPr>
              <a:t>Bogazici</a:t>
            </a:r>
            <a:r>
              <a:rPr lang="pt-BR" i="1" dirty="0" smtClean="0">
                <a:effectLst/>
              </a:rPr>
              <a:t> </a:t>
            </a:r>
            <a:r>
              <a:rPr lang="pt-BR" i="1" dirty="0" err="1" smtClean="0">
                <a:effectLst/>
              </a:rPr>
              <a:t>University</a:t>
            </a:r>
            <a:r>
              <a:rPr lang="pt-BR" i="1" dirty="0" smtClean="0">
                <a:effectLst/>
              </a:rPr>
              <a:t>, </a:t>
            </a:r>
            <a:r>
              <a:rPr lang="pt-BR" dirty="0" smtClean="0">
                <a:effectLst/>
              </a:rPr>
              <a:t>em Istambul;</a:t>
            </a:r>
            <a:endParaRPr lang="pt-BR" i="1" dirty="0" smtClean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A</a:t>
            </a:r>
            <a:r>
              <a:rPr lang="pt-BR" dirty="0" smtClean="0">
                <a:effectLst/>
              </a:rPr>
              <a:t>tualmente </a:t>
            </a:r>
            <a:r>
              <a:rPr lang="pt-BR" dirty="0">
                <a:effectLst/>
              </a:rPr>
              <a:t>trabalha na </a:t>
            </a:r>
            <a:r>
              <a:rPr lang="pt-BR" dirty="0" err="1" smtClean="0">
                <a:effectLst/>
              </a:rPr>
              <a:t>University</a:t>
            </a:r>
            <a:r>
              <a:rPr lang="pt-BR" dirty="0">
                <a:effectLst/>
              </a:rPr>
              <a:t> </a:t>
            </a:r>
            <a:r>
              <a:rPr lang="pt-BR" dirty="0" err="1" smtClean="0">
                <a:effectLst/>
              </a:rPr>
              <a:t>of</a:t>
            </a:r>
            <a:r>
              <a:rPr lang="pt-BR" dirty="0" smtClean="0">
                <a:effectLst/>
              </a:rPr>
              <a:t> </a:t>
            </a:r>
            <a:r>
              <a:rPr lang="pt-BR" dirty="0">
                <a:effectLst/>
              </a:rPr>
              <a:t>Technology, </a:t>
            </a:r>
            <a:r>
              <a:rPr lang="pt-BR" dirty="0" smtClean="0">
                <a:effectLst/>
              </a:rPr>
              <a:t>em Sydney;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M</a:t>
            </a:r>
            <a:r>
              <a:rPr lang="pt-BR" dirty="0" smtClean="0">
                <a:effectLst/>
              </a:rPr>
              <a:t>estrado </a:t>
            </a:r>
            <a:r>
              <a:rPr lang="pt-BR" dirty="0">
                <a:effectLst/>
              </a:rPr>
              <a:t>pelo Departamento de Economia da </a:t>
            </a:r>
            <a:r>
              <a:rPr lang="pt-BR" i="1" dirty="0" err="1">
                <a:effectLst/>
              </a:rPr>
              <a:t>Bogazici</a:t>
            </a:r>
            <a:r>
              <a:rPr lang="pt-BR" i="1" dirty="0">
                <a:effectLst/>
              </a:rPr>
              <a:t> </a:t>
            </a:r>
            <a:r>
              <a:rPr lang="pt-BR" i="1" dirty="0" err="1" smtClean="0">
                <a:effectLst/>
              </a:rPr>
              <a:t>University</a:t>
            </a:r>
            <a:r>
              <a:rPr lang="pt-BR" i="1" dirty="0" smtClean="0"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Ph.D. </a:t>
            </a:r>
            <a:r>
              <a:rPr lang="pt-BR" dirty="0" smtClean="0">
                <a:effectLst/>
              </a:rPr>
              <a:t>elo </a:t>
            </a:r>
            <a:r>
              <a:rPr lang="pt-BR" dirty="0">
                <a:effectLst/>
              </a:rPr>
              <a:t>Departamento de Gestão da </a:t>
            </a:r>
            <a:r>
              <a:rPr lang="pt-BR" i="1" dirty="0">
                <a:effectLst/>
              </a:rPr>
              <a:t>Istanbul </a:t>
            </a:r>
            <a:r>
              <a:rPr lang="pt-BR" i="1" dirty="0" err="1">
                <a:effectLst/>
              </a:rPr>
              <a:t>Technical</a:t>
            </a:r>
            <a:r>
              <a:rPr lang="pt-BR" i="1" dirty="0">
                <a:effectLst/>
              </a:rPr>
              <a:t> </a:t>
            </a:r>
            <a:r>
              <a:rPr lang="pt-BR" i="1" dirty="0" err="1" smtClean="0">
                <a:effectLst/>
              </a:rPr>
              <a:t>University</a:t>
            </a:r>
            <a:r>
              <a:rPr lang="pt-BR" i="1" dirty="0" smtClean="0">
                <a:effectLst/>
              </a:rPr>
              <a:t>.</a:t>
            </a:r>
            <a:r>
              <a:rPr lang="pt-BR" dirty="0" smtClean="0">
                <a:effectLst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Foi citada por </a:t>
            </a:r>
            <a:r>
              <a:rPr lang="pt-BR" dirty="0">
                <a:effectLst/>
              </a:rPr>
              <a:t>mais de 2400 </a:t>
            </a:r>
            <a:r>
              <a:rPr lang="pt-BR" dirty="0" smtClean="0">
                <a:effectLst/>
              </a:rPr>
              <a:t>vezes;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P</a:t>
            </a:r>
            <a:r>
              <a:rPr lang="pt-BR" dirty="0" smtClean="0">
                <a:effectLst/>
              </a:rPr>
              <a:t>ossui </a:t>
            </a:r>
            <a:r>
              <a:rPr lang="pt-BR" dirty="0">
                <a:effectLst/>
              </a:rPr>
              <a:t>120 publicações entre livros e </a:t>
            </a:r>
            <a:r>
              <a:rPr lang="pt-BR" dirty="0" smtClean="0">
                <a:effectLst/>
              </a:rPr>
              <a:t>artigos;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Índice h - 22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28" y="2099594"/>
            <a:ext cx="2840183" cy="42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76" y="447458"/>
            <a:ext cx="10353762" cy="97045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Introdução: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76" y="1663176"/>
            <a:ext cx="11444459" cy="4058751"/>
          </a:xfrm>
        </p:spPr>
        <p:txBody>
          <a:bodyPr/>
          <a:lstStyle/>
          <a:p>
            <a:r>
              <a:rPr lang="en-US" dirty="0" smtClean="0">
                <a:effectLst/>
              </a:rPr>
              <a:t>“</a:t>
            </a:r>
            <a:r>
              <a:rPr lang="pt-BR" i="1" dirty="0">
                <a:effectLst/>
              </a:rPr>
              <a:t>Roadmapping</a:t>
            </a:r>
            <a:r>
              <a:rPr lang="pt-BR" dirty="0">
                <a:effectLst/>
              </a:rPr>
              <a:t> é extensivamente usado na indústria e por governos para auxiliar estratégias, inovações e políticas</a:t>
            </a:r>
            <a:r>
              <a:rPr lang="en-US" dirty="0" smtClean="0">
                <a:effectLst/>
              </a:rPr>
              <a:t>”;</a:t>
            </a:r>
          </a:p>
          <a:p>
            <a:r>
              <a:rPr lang="pt-BR" dirty="0" smtClean="0">
                <a:effectLst/>
              </a:rPr>
              <a:t>Técnica desenvolvida pela Motorola nos anos 70 (WILLYARD; MCCLEES, 1987);</a:t>
            </a:r>
          </a:p>
          <a:p>
            <a:r>
              <a:rPr lang="pt-BR" dirty="0" smtClean="0">
                <a:effectLst/>
              </a:rPr>
              <a:t>Uso de elementos gráficos simples </a:t>
            </a:r>
            <a:r>
              <a:rPr lang="pt-BR" dirty="0">
                <a:effectLst/>
              </a:rPr>
              <a:t>que fornecem um panorama da estratégia a ser </a:t>
            </a:r>
            <a:r>
              <a:rPr lang="pt-BR" dirty="0" smtClean="0">
                <a:effectLst/>
              </a:rPr>
              <a:t>alinhada;</a:t>
            </a:r>
          </a:p>
          <a:p>
            <a:r>
              <a:rPr lang="pt-BR" dirty="0" smtClean="0">
                <a:effectLst/>
              </a:rPr>
              <a:t>Facilitar a </a:t>
            </a:r>
            <a:r>
              <a:rPr lang="pt-BR" dirty="0">
                <a:effectLst/>
              </a:rPr>
              <a:t>comunicação entre diversos setores da entidade jurídica que se utiliza deste recurso.</a:t>
            </a:r>
            <a:endParaRPr lang="en-US" dirty="0">
              <a:effectLst/>
            </a:endParaRP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5" name="Picture 2" descr="Motorola Logo - PNG e Vetor - Download d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3" y="4208320"/>
            <a:ext cx="2523081" cy="22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1" y="498448"/>
            <a:ext cx="11831782" cy="97045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effectLst/>
              </a:rPr>
              <a:t>Quando e porque é </a:t>
            </a:r>
            <a:r>
              <a:rPr lang="pt-BR" dirty="0" smtClean="0">
                <a:effectLst/>
              </a:rPr>
              <a:t>usada: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982" y="1732449"/>
            <a:ext cx="11831781" cy="4058751"/>
          </a:xfrm>
        </p:spPr>
        <p:txBody>
          <a:bodyPr/>
          <a:lstStyle/>
          <a:p>
            <a:r>
              <a:rPr lang="pt-BR" i="1" dirty="0" err="1" smtClean="0"/>
              <a:t>Identification</a:t>
            </a:r>
            <a:r>
              <a:rPr lang="pt-BR" i="1" dirty="0" smtClean="0"/>
              <a:t> </a:t>
            </a:r>
            <a:r>
              <a:rPr lang="pt-BR" dirty="0" smtClean="0"/>
              <a:t>(Identificação);</a:t>
            </a:r>
          </a:p>
          <a:p>
            <a:r>
              <a:rPr lang="pt-BR" i="1" dirty="0" err="1" smtClean="0"/>
              <a:t>Exploitation</a:t>
            </a:r>
            <a:r>
              <a:rPr lang="pt-BR" i="1" dirty="0" smtClean="0"/>
              <a:t> </a:t>
            </a:r>
            <a:r>
              <a:rPr lang="pt-BR" dirty="0" smtClean="0"/>
              <a:t>(Exploração);</a:t>
            </a:r>
          </a:p>
          <a:p>
            <a:r>
              <a:rPr lang="pt-BR" i="1" dirty="0" smtClean="0"/>
              <a:t>Learning </a:t>
            </a:r>
            <a:r>
              <a:rPr lang="pt-BR" dirty="0" smtClean="0"/>
              <a:t>(Aprendizado).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3351" t="3767" r="5810" b="3787"/>
          <a:stretch/>
        </p:blipFill>
        <p:spPr bwMode="auto">
          <a:xfrm>
            <a:off x="3726873" y="1205346"/>
            <a:ext cx="8049491" cy="5195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4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68" y="415636"/>
            <a:ext cx="10353762" cy="97045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Processo: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068" y="1289104"/>
            <a:ext cx="10353762" cy="4058751"/>
          </a:xfrm>
        </p:spPr>
        <p:txBody>
          <a:bodyPr/>
          <a:lstStyle/>
          <a:p>
            <a:r>
              <a:rPr lang="pt-BR" dirty="0">
                <a:effectLst/>
              </a:rPr>
              <a:t>O </a:t>
            </a:r>
            <a:r>
              <a:rPr lang="pt-BR" i="1" dirty="0">
                <a:effectLst/>
              </a:rPr>
              <a:t>roadmapping </a:t>
            </a:r>
            <a:r>
              <a:rPr lang="pt-BR" dirty="0">
                <a:effectLst/>
              </a:rPr>
              <a:t>deve ser pensado como uma estrutura organizacional sistêmica simples para permitir a “captura, exploração, análise, síntese e exposição de assuntos estratégicos associados ao processo </a:t>
            </a:r>
            <a:r>
              <a:rPr lang="pt-BR" dirty="0" smtClean="0">
                <a:effectLst/>
              </a:rPr>
              <a:t>corporativo”;</a:t>
            </a:r>
          </a:p>
          <a:p>
            <a:r>
              <a:rPr lang="pt-BR" dirty="0" smtClean="0">
                <a:effectLst/>
              </a:rPr>
              <a:t>O processo desenvolvido pela </a:t>
            </a:r>
            <a:r>
              <a:rPr lang="pt-BR" i="1" dirty="0">
                <a:effectLst/>
              </a:rPr>
              <a:t>Sandia </a:t>
            </a:r>
            <a:r>
              <a:rPr lang="pt-BR" i="1" dirty="0" err="1">
                <a:effectLst/>
              </a:rPr>
              <a:t>National</a:t>
            </a:r>
            <a:r>
              <a:rPr lang="pt-BR" i="1" dirty="0">
                <a:effectLst/>
              </a:rPr>
              <a:t> </a:t>
            </a:r>
            <a:r>
              <a:rPr lang="pt-BR" i="1" dirty="0" err="1" smtClean="0">
                <a:effectLst/>
              </a:rPr>
              <a:t>Laboratories</a:t>
            </a:r>
            <a:r>
              <a:rPr lang="pt-BR" i="1" dirty="0" smtClean="0">
                <a:effectLst/>
              </a:rPr>
              <a:t>, </a:t>
            </a:r>
            <a:r>
              <a:rPr lang="pt-BR" dirty="0" smtClean="0">
                <a:effectLst/>
              </a:rPr>
              <a:t>nos EUA, consiste em 3 etapas: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Atividade preliminar;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Desenvolvimento do </a:t>
            </a:r>
            <a:r>
              <a:rPr lang="pt-BR" i="1" dirty="0" smtClean="0">
                <a:effectLst/>
              </a:rPr>
              <a:t>roadmapping</a:t>
            </a:r>
            <a:r>
              <a:rPr lang="pt-BR" dirty="0" smtClean="0"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effectLst/>
              </a:rPr>
              <a:t>Atividades de </a:t>
            </a:r>
            <a:r>
              <a:rPr lang="pt-BR" i="1" dirty="0" smtClean="0">
                <a:effectLst/>
              </a:rPr>
              <a:t>follow-up.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>
                <a:effectLst/>
              </a:rPr>
              <a:t>P</a:t>
            </a:r>
            <a:r>
              <a:rPr lang="pt-BR" dirty="0" smtClean="0">
                <a:effectLst/>
              </a:rPr>
              <a:t>ode </a:t>
            </a:r>
            <a:r>
              <a:rPr lang="pt-BR" dirty="0">
                <a:effectLst/>
              </a:rPr>
              <a:t>ser utilizada de forma </a:t>
            </a:r>
            <a:r>
              <a:rPr lang="pt-BR" dirty="0" smtClean="0">
                <a:effectLst/>
              </a:rPr>
              <a:t>holística;</a:t>
            </a:r>
          </a:p>
          <a:p>
            <a:pPr marL="36900" indent="0">
              <a:buNone/>
            </a:pPr>
            <a:endParaRPr lang="pt-BR" dirty="0" smtClean="0">
              <a:effectLst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t="3451" b="3725"/>
          <a:stretch/>
        </p:blipFill>
        <p:spPr bwMode="auto">
          <a:xfrm>
            <a:off x="6220691" y="2826328"/>
            <a:ext cx="5761874" cy="357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1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213" y="235528"/>
            <a:ext cx="10959550" cy="97045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effectLst/>
              </a:rPr>
              <a:t>Aplicando </a:t>
            </a:r>
            <a:r>
              <a:rPr lang="pt-BR" i="1" dirty="0">
                <a:effectLst/>
              </a:rPr>
              <a:t>roadmapping</a:t>
            </a:r>
            <a:r>
              <a:rPr lang="pt-BR" dirty="0">
                <a:effectLst/>
              </a:rPr>
              <a:t> em tecnologias emergentes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213" y="1205978"/>
            <a:ext cx="11693842" cy="4058751"/>
          </a:xfrm>
        </p:spPr>
        <p:txBody>
          <a:bodyPr>
            <a:noAutofit/>
          </a:bodyPr>
          <a:lstStyle/>
          <a:p>
            <a:r>
              <a:rPr lang="pt-BR" dirty="0">
                <a:effectLst/>
              </a:rPr>
              <a:t>A</a:t>
            </a:r>
            <a:r>
              <a:rPr lang="pt-BR" dirty="0" smtClean="0">
                <a:effectLst/>
              </a:rPr>
              <a:t>o </a:t>
            </a:r>
            <a:r>
              <a:rPr lang="pt-BR" dirty="0">
                <a:effectLst/>
              </a:rPr>
              <a:t>se avaliar o potencial de uma tecnologia em estágios iniciais de desenvolvimento, o </a:t>
            </a:r>
            <a:r>
              <a:rPr lang="pt-BR" i="1" dirty="0">
                <a:effectLst/>
              </a:rPr>
              <a:t>roadmapping </a:t>
            </a:r>
            <a:r>
              <a:rPr lang="pt-BR" dirty="0">
                <a:effectLst/>
              </a:rPr>
              <a:t>de valor pode ser utilizado como uma abordagem que oferece uma estrutura adequada para auxiliar na avaliação e valoração tecnológicas </a:t>
            </a:r>
            <a:r>
              <a:rPr lang="pt-BR" dirty="0" smtClean="0">
                <a:effectLst/>
              </a:rPr>
              <a:t>desta;</a:t>
            </a:r>
          </a:p>
          <a:p>
            <a:r>
              <a:rPr lang="pt-BR" dirty="0">
                <a:effectLst/>
              </a:rPr>
              <a:t>S</a:t>
            </a:r>
            <a:r>
              <a:rPr lang="pt-BR" dirty="0" smtClean="0">
                <a:effectLst/>
              </a:rPr>
              <a:t>e </a:t>
            </a:r>
            <a:r>
              <a:rPr lang="pt-BR" dirty="0">
                <a:effectLst/>
              </a:rPr>
              <a:t>dá geralmente por um ou vários workshops envolvendo as partes comercial e tecnológica do processo, seguindo-se oito </a:t>
            </a:r>
            <a:r>
              <a:rPr lang="pt-BR" dirty="0" smtClean="0">
                <a:effectLst/>
              </a:rPr>
              <a:t>estágios: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Definição estratégica da </a:t>
            </a:r>
            <a:r>
              <a:rPr lang="pt-BR" dirty="0" smtClean="0">
                <a:effectLst/>
              </a:rPr>
              <a:t>estrutura;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Desenvolvimento do mapa de tecnologia e das perspectivas de </a:t>
            </a:r>
            <a:r>
              <a:rPr lang="pt-BR" dirty="0" smtClean="0">
                <a:effectLst/>
              </a:rPr>
              <a:t>investimento;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Definição dos fluxos de </a:t>
            </a:r>
            <a:r>
              <a:rPr lang="pt-BR" dirty="0" smtClean="0">
                <a:effectLst/>
              </a:rPr>
              <a:t>valor;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Mapeamento de </a:t>
            </a:r>
            <a:r>
              <a:rPr lang="pt-BR" dirty="0" smtClean="0">
                <a:effectLst/>
              </a:rPr>
              <a:t>mercados;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Mapeamento de barreiras e </a:t>
            </a:r>
            <a:r>
              <a:rPr lang="pt-BR" dirty="0" smtClean="0">
                <a:effectLst/>
              </a:rPr>
              <a:t>facilitadores;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 </a:t>
            </a:r>
            <a:r>
              <a:rPr lang="pt-BR" dirty="0">
                <a:effectLst/>
              </a:rPr>
              <a:t>A revisão do plano de projeto e do </a:t>
            </a:r>
            <a:r>
              <a:rPr lang="pt-BR" i="1" dirty="0">
                <a:effectLst/>
              </a:rPr>
              <a:t>roadmap</a:t>
            </a:r>
            <a:r>
              <a:rPr lang="pt-BR" dirty="0">
                <a:effectLst/>
              </a:rPr>
              <a:t> de </a:t>
            </a:r>
            <a:r>
              <a:rPr lang="pt-BR" dirty="0" smtClean="0">
                <a:effectLst/>
              </a:rPr>
              <a:t>valor;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 err="1" smtClean="0">
                <a:effectLst/>
              </a:rPr>
              <a:t>Roadmaps</a:t>
            </a:r>
            <a:r>
              <a:rPr lang="pt-BR" i="1" dirty="0" smtClean="0">
                <a:effectLst/>
              </a:rPr>
              <a:t> </a:t>
            </a:r>
            <a:r>
              <a:rPr lang="pt-BR" dirty="0" smtClean="0">
                <a:effectLst/>
              </a:rPr>
              <a:t>adicionais que possam ser usados de suporte ao principal;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effectLst/>
              </a:rPr>
              <a:t>Manter o </a:t>
            </a:r>
            <a:r>
              <a:rPr lang="pt-BR" i="1" dirty="0">
                <a:effectLst/>
              </a:rPr>
              <a:t>roadmap </a:t>
            </a:r>
            <a:r>
              <a:rPr lang="pt-BR" dirty="0">
                <a:effectLst/>
              </a:rPr>
              <a:t>de valor como um processo perene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50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486" y="360218"/>
            <a:ext cx="10353762" cy="970450"/>
          </a:xfrm>
        </p:spPr>
        <p:txBody>
          <a:bodyPr/>
          <a:lstStyle/>
          <a:p>
            <a:pPr algn="l"/>
            <a:r>
              <a:rPr lang="pt-BR" dirty="0" smtClean="0"/>
              <a:t>Estudo de caso: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6486" y="1330668"/>
            <a:ext cx="11486023" cy="4058751"/>
          </a:xfrm>
        </p:spPr>
        <p:txBody>
          <a:bodyPr/>
          <a:lstStyle/>
          <a:p>
            <a:r>
              <a:rPr lang="pt-BR" dirty="0">
                <a:effectLst/>
              </a:rPr>
              <a:t>Lucent </a:t>
            </a:r>
            <a:r>
              <a:rPr lang="pt-BR" dirty="0" smtClean="0">
                <a:effectLst/>
              </a:rPr>
              <a:t>Technologies: </a:t>
            </a:r>
            <a:r>
              <a:rPr lang="pt-BR" i="1" dirty="0" smtClean="0">
                <a:effectLst/>
              </a:rPr>
              <a:t>roadmapping </a:t>
            </a:r>
            <a:r>
              <a:rPr lang="pt-BR" dirty="0" smtClean="0">
                <a:effectLst/>
              </a:rPr>
              <a:t>para o desenvolvimento de novos produtos</a:t>
            </a:r>
            <a:endParaRPr lang="en-US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1929" y="1779528"/>
            <a:ext cx="5400040" cy="3346654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47412" y="2798618"/>
            <a:ext cx="5815097" cy="35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777" y="401782"/>
            <a:ext cx="10353762" cy="970450"/>
          </a:xfrm>
        </p:spPr>
        <p:txBody>
          <a:bodyPr/>
          <a:lstStyle/>
          <a:p>
            <a:pPr algn="l"/>
            <a:r>
              <a:rPr lang="pt-BR" dirty="0" smtClean="0"/>
              <a:t>Considerações Finais: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77" y="1580050"/>
            <a:ext cx="11707696" cy="4058751"/>
          </a:xfrm>
        </p:spPr>
        <p:txBody>
          <a:bodyPr/>
          <a:lstStyle/>
          <a:p>
            <a:r>
              <a:rPr lang="pt-BR" dirty="0">
                <a:effectLst/>
              </a:rPr>
              <a:t>O texto em questão se propõe a discutir conceitos básicos que envolvem o processo de </a:t>
            </a:r>
            <a:r>
              <a:rPr lang="pt-BR" i="1" dirty="0">
                <a:effectLst/>
              </a:rPr>
              <a:t>roadmapping</a:t>
            </a:r>
            <a:r>
              <a:rPr lang="pt-BR" dirty="0">
                <a:effectLst/>
              </a:rPr>
              <a:t>, portanto, consegue ser competente ao demonstrar com clareza as nuances deste método e a melhor maneira de aplicá-lo. O capítulo apenas carece de demonstrações um pouco mais aprofundadas sobre diferentes </a:t>
            </a:r>
            <a:r>
              <a:rPr lang="pt-BR" i="1" dirty="0" err="1" smtClean="0">
                <a:effectLst/>
              </a:rPr>
              <a:t>roadmaps</a:t>
            </a:r>
            <a:r>
              <a:rPr lang="pt-BR" dirty="0" smtClean="0">
                <a:effectLst/>
              </a:rPr>
              <a:t>, </a:t>
            </a:r>
            <a:r>
              <a:rPr lang="pt-BR" dirty="0">
                <a:effectLst/>
              </a:rPr>
              <a:t>uma vez que os autores apenas os citam </a:t>
            </a:r>
            <a:r>
              <a:rPr lang="pt-BR" i="1" dirty="0">
                <a:effectLst/>
              </a:rPr>
              <a:t>em passant</a:t>
            </a:r>
            <a:r>
              <a:rPr lang="pt-BR" dirty="0">
                <a:effectLst/>
              </a:rPr>
              <a:t>, e também de discutir melhor a ideia do processo de maturação de ideias se comportar como um funil e não como um filtro, tal como expostos pelo Prof. Dr. </a:t>
            </a:r>
            <a:r>
              <a:rPr lang="pt-BR" dirty="0" err="1">
                <a:effectLst/>
              </a:rPr>
              <a:t>Rozenfeld</a:t>
            </a:r>
            <a:r>
              <a:rPr lang="pt-BR" dirty="0">
                <a:effectLst/>
              </a:rPr>
              <a:t> em aula.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99</TotalTime>
  <Words>510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Calisto MT</vt:lpstr>
      <vt:lpstr>Trebuchet MS</vt:lpstr>
      <vt:lpstr>Wingdings</vt:lpstr>
      <vt:lpstr>Wingdings 2</vt:lpstr>
      <vt:lpstr>Ardósia</vt:lpstr>
      <vt:lpstr>Gestão Integrada da Inovação e Tecnologia - SEP 5848 Aluno: Diego Jorge Alves Borges - 12059102  ROADMAPPING</vt:lpstr>
      <vt:lpstr>Sobre a autora Principal:</vt:lpstr>
      <vt:lpstr>Introdução:</vt:lpstr>
      <vt:lpstr>Quando e porque é usada: </vt:lpstr>
      <vt:lpstr>Processo:</vt:lpstr>
      <vt:lpstr>Aplicando roadmapping em tecnologias emergentes</vt:lpstr>
      <vt:lpstr>Estudo de caso:</vt:lpstr>
      <vt:lpstr>Considerações Finais: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Integrada da Inovação e Tecnologia - SEP 5848 Aluno: Diego Jorge Alves Borges - 12059102  ROADMAPPING</dc:title>
  <dc:creator>Diego Borges</dc:creator>
  <cp:lastModifiedBy>Diego Borges</cp:lastModifiedBy>
  <cp:revision>9</cp:revision>
  <dcterms:created xsi:type="dcterms:W3CDTF">2020-08-23T17:25:09Z</dcterms:created>
  <dcterms:modified xsi:type="dcterms:W3CDTF">2020-08-24T00:21:04Z</dcterms:modified>
</cp:coreProperties>
</file>