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MontserratSemiBold-bold.fntdata"/><Relationship Id="rId10" Type="http://schemas.openxmlformats.org/officeDocument/2006/relationships/slide" Target="slides/slide5.xml"/><Relationship Id="rId21" Type="http://schemas.openxmlformats.org/officeDocument/2006/relationships/font" Target="fonts/MontserratSemiBold-regular.fntdata"/><Relationship Id="rId13" Type="http://schemas.openxmlformats.org/officeDocument/2006/relationships/slide" Target="slides/slide8.xml"/><Relationship Id="rId24" Type="http://schemas.openxmlformats.org/officeDocument/2006/relationships/font" Target="fonts/MontserratSemiBold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27466fad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27466fad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27466fade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27466fade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27466fad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27466fad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27466fade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27466fade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27466fad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27466fad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27466fad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27466fad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27466fad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27466fad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27466fad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27466fad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27466fad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27466fad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27466fa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27466fa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27466fad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27466fad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27466fad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27466fad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27466fad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27466fad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27466fad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27466fad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s://data.worldbank.org/indicator/GB.XPD.RSDV.GD.ZS?view=map&amp;year=201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How are foresight methods selected?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Artigo de Rafael Popper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029650" y="4572000"/>
            <a:ext cx="31950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SEP5848-2020 Camila Castro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-72350" y="278275"/>
            <a:ext cx="4282500" cy="1235100"/>
          </a:xfrm>
          <a:prstGeom prst="rect">
            <a:avLst/>
          </a:prstGeom>
          <a:solidFill>
            <a:srgbClr val="FFD966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Contexto geo-P&amp;D</a:t>
            </a:r>
            <a:endParaRPr/>
          </a:p>
        </p:txBody>
      </p:sp>
      <p:sp>
        <p:nvSpPr>
          <p:cNvPr id="126" name="Google Shape;126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6700" y="14150"/>
            <a:ext cx="5067300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0" y="724075"/>
            <a:ext cx="4210200" cy="789300"/>
          </a:xfrm>
          <a:prstGeom prst="rect">
            <a:avLst/>
          </a:prstGeom>
          <a:solidFill>
            <a:srgbClr val="FFD966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Patrocinador</a:t>
            </a:r>
            <a:endParaRPr/>
          </a:p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561" y="-125"/>
            <a:ext cx="578942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0" y="724075"/>
            <a:ext cx="4210200" cy="789300"/>
          </a:xfrm>
          <a:prstGeom prst="rect">
            <a:avLst/>
          </a:prstGeom>
          <a:solidFill>
            <a:srgbClr val="FFD966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Horizonte</a:t>
            </a:r>
            <a:endParaRPr/>
          </a:p>
        </p:txBody>
      </p:sp>
      <p:sp>
        <p:nvSpPr>
          <p:cNvPr id="142" name="Google Shape;142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7303" y="-125"/>
            <a:ext cx="59366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0" y="724075"/>
            <a:ext cx="4210200" cy="789300"/>
          </a:xfrm>
          <a:prstGeom prst="rect">
            <a:avLst/>
          </a:prstGeom>
          <a:solidFill>
            <a:srgbClr val="FFD966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Setor</a:t>
            </a:r>
            <a:endParaRPr/>
          </a:p>
        </p:txBody>
      </p:sp>
      <p:sp>
        <p:nvSpPr>
          <p:cNvPr id="149" name="Google Shape;149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650" y="76200"/>
            <a:ext cx="5665358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25" y="1130975"/>
            <a:ext cx="8086725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>
            <p:ph idx="4294967295" type="title"/>
          </p:nvPr>
        </p:nvSpPr>
        <p:spPr>
          <a:xfrm>
            <a:off x="0" y="144675"/>
            <a:ext cx="9201900" cy="622200"/>
          </a:xfrm>
          <a:prstGeom prst="rect">
            <a:avLst/>
          </a:prstGeom>
          <a:solidFill>
            <a:srgbClr val="D5A6B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209" y="-125"/>
            <a:ext cx="69176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75" y="190325"/>
            <a:ext cx="737901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0" y="4901075"/>
            <a:ext cx="62511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hlink"/>
                </a:solidFill>
                <a:hlinkClick r:id="rId4"/>
              </a:rPr>
              <a:t>https://data.worldbank.org/indicator/GB.XPD.RSDV.GD.ZS?view=map&amp;year=2014</a:t>
            </a:r>
            <a:endParaRPr sz="1300"/>
          </a:p>
        </p:txBody>
      </p:sp>
      <p:sp>
        <p:nvSpPr>
          <p:cNvPr id="63" name="Google Shape;63;p14"/>
          <p:cNvSpPr/>
          <p:nvPr/>
        </p:nvSpPr>
        <p:spPr>
          <a:xfrm>
            <a:off x="6668350" y="500675"/>
            <a:ext cx="1972500" cy="675300"/>
          </a:xfrm>
          <a:prstGeom prst="snip1Rect">
            <a:avLst>
              <a:gd fmla="val 15206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313 casos de países &gt; 2,4% do PIB em P&amp;D 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6668350" y="1472375"/>
            <a:ext cx="1972500" cy="675300"/>
          </a:xfrm>
          <a:prstGeom prst="snip1Rect">
            <a:avLst>
              <a:gd fmla="val 15206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313 casos 1,5% - 2,2% </a:t>
            </a:r>
            <a:r>
              <a:rPr lang="pt-BR">
                <a:solidFill>
                  <a:schemeClr val="dk1"/>
                </a:solidFill>
              </a:rPr>
              <a:t>do PIB em P&amp;D </a:t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6668350" y="2444075"/>
            <a:ext cx="1972500" cy="675300"/>
          </a:xfrm>
          <a:prstGeom prst="snip1Rect">
            <a:avLst>
              <a:gd fmla="val 15206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224 Casos &lt;1,5% do PIB em P&amp;D</a:t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3776225" y="115750"/>
            <a:ext cx="1247400" cy="67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583 casos da </a:t>
            </a:r>
            <a:r>
              <a:rPr lang="pt-BR"/>
              <a:t>europa</a:t>
            </a:r>
            <a:r>
              <a:rPr lang="pt-BR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175" y="264550"/>
            <a:ext cx="6554150" cy="48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 rot="-5400000">
            <a:off x="2877775" y="-1043025"/>
            <a:ext cx="2722800" cy="8160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Montserrat SemiBold"/>
                <a:ea typeface="Montserrat SemiBold"/>
                <a:cs typeface="Montserrat SemiBold"/>
                <a:sym typeface="Montserrat SemiBold"/>
              </a:rPr>
              <a:t>Processos</a:t>
            </a:r>
            <a:endParaRPr sz="1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9" name="Google Shape;79;p16"/>
          <p:cNvSpPr txBox="1"/>
          <p:nvPr/>
        </p:nvSpPr>
        <p:spPr>
          <a:xfrm rot="-5400000">
            <a:off x="3783475" y="-3012700"/>
            <a:ext cx="911400" cy="8160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Montserrat SemiBold"/>
                <a:ea typeface="Montserrat SemiBold"/>
                <a:cs typeface="Montserrat SemiBold"/>
                <a:sym typeface="Montserrat SemiBold"/>
              </a:rPr>
              <a:t>Atributos</a:t>
            </a:r>
            <a:endParaRPr sz="1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680025" y="540800"/>
            <a:ext cx="7480200" cy="4090800"/>
          </a:xfrm>
          <a:prstGeom prst="rect">
            <a:avLst/>
          </a:prstGeom>
          <a:solidFill>
            <a:srgbClr val="EAD1DC">
              <a:alpha val="875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1. How is selection influenced by the nature of methods?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2. How is selection influenced by the capabilities of methods?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1. How is selection influenced by the geo-R&amp;D context?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2. How is selection influenced by the domain coverage?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3. How is selection influenced by the territorial scale?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4. How is selection influenced by the time horizon?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5. How is selection influenced by the sponsorship?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6. How is selection influenced by the target groups?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7. How is selection influenced by the participation scale?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8. How is selection influenced by the codified outputs?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9. How is selection influenced by the methods mix?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037" y="0"/>
            <a:ext cx="5785940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0" y="1233175"/>
            <a:ext cx="4788900" cy="1482300"/>
          </a:xfrm>
          <a:prstGeom prst="rect">
            <a:avLst/>
          </a:prstGeom>
          <a:solidFill>
            <a:srgbClr val="E06666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Natureza do método</a:t>
            </a:r>
            <a:endParaRPr/>
          </a:p>
        </p:txBody>
      </p:sp>
      <p:sp>
        <p:nvSpPr>
          <p:cNvPr id="93" name="Google Shape;93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223" y="380050"/>
            <a:ext cx="4351550" cy="437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0" y="1233175"/>
            <a:ext cx="4702200" cy="1482300"/>
          </a:xfrm>
          <a:prstGeom prst="rect">
            <a:avLst/>
          </a:prstGeom>
          <a:solidFill>
            <a:srgbClr val="E06666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Capacidade</a:t>
            </a:r>
            <a:r>
              <a:rPr lang="pt-BR"/>
              <a:t> do método</a:t>
            </a:r>
            <a:endParaRPr/>
          </a:p>
        </p:txBody>
      </p:sp>
      <p:sp>
        <p:nvSpPr>
          <p:cNvPr id="101" name="Google Shape;101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83825"/>
            <a:ext cx="4520875" cy="437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-173625" y="1953225"/>
            <a:ext cx="4484400" cy="762300"/>
          </a:xfrm>
          <a:prstGeom prst="rect">
            <a:avLst/>
          </a:prstGeom>
          <a:solidFill>
            <a:srgbClr val="FFD966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Método Mix</a:t>
            </a:r>
            <a:endParaRPr/>
          </a:p>
        </p:txBody>
      </p:sp>
      <p:sp>
        <p:nvSpPr>
          <p:cNvPr id="109" name="Google Shape;109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157" y="-125"/>
            <a:ext cx="50668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>
            <p:ph type="title"/>
          </p:nvPr>
        </p:nvSpPr>
        <p:spPr>
          <a:xfrm>
            <a:off x="0" y="144675"/>
            <a:ext cx="9201900" cy="694500"/>
          </a:xfrm>
          <a:prstGeom prst="rect">
            <a:avLst/>
          </a:prstGeom>
          <a:solidFill>
            <a:srgbClr val="FFD966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Método Mix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600" y="906975"/>
            <a:ext cx="7967755" cy="413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