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7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6" descr="Celestia-R1---OverlayTitleH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09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0" r:id="rId10"/>
    <p:sldLayoutId id="2147483657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58" r:id="rId17"/>
    <p:sldLayoutId id="214748365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6446" y="1964267"/>
            <a:ext cx="8573679" cy="2421464"/>
          </a:xfrm>
        </p:spPr>
        <p:txBody>
          <a:bodyPr/>
          <a:lstStyle/>
          <a:p>
            <a:r>
              <a:rPr lang="pt-BR" dirty="0" err="1" smtClean="0"/>
              <a:t>Foresight</a:t>
            </a:r>
            <a:r>
              <a:rPr lang="pt-BR" dirty="0" smtClean="0"/>
              <a:t>: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introduction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Maree</a:t>
            </a:r>
            <a:r>
              <a:rPr lang="pt-BR" dirty="0" smtClean="0"/>
              <a:t> </a:t>
            </a:r>
            <a:r>
              <a:rPr lang="pt-BR" dirty="0" err="1" smtClean="0"/>
              <a:t>Conway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307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6833" t="20161" r="29516" b="27053"/>
          <a:stretch/>
        </p:blipFill>
        <p:spPr>
          <a:xfrm>
            <a:off x="6247092" y="3291839"/>
            <a:ext cx="4764897" cy="3239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/>
          <p:cNvSpPr txBox="1"/>
          <p:nvPr/>
        </p:nvSpPr>
        <p:spPr>
          <a:xfrm>
            <a:off x="365760" y="718457"/>
            <a:ext cx="1199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smtClean="0"/>
              <a:t>Etapas </a:t>
            </a:r>
            <a:r>
              <a:rPr lang="pt-BR" dirty="0"/>
              <a:t>do </a:t>
            </a:r>
            <a:r>
              <a:rPr lang="pt-BR" dirty="0" err="1"/>
              <a:t>foresight</a:t>
            </a:r>
            <a:r>
              <a:rPr lang="pt-BR" dirty="0" smtClean="0"/>
              <a:t>: </a:t>
            </a:r>
            <a:r>
              <a:rPr lang="pt-BR" dirty="0" err="1" smtClean="0"/>
              <a:t>Prospective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7646" y="1549454"/>
            <a:ext cx="10763794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pt-BR" dirty="0" err="1" smtClean="0"/>
              <a:t>what</a:t>
            </a:r>
            <a:r>
              <a:rPr lang="pt-BR" dirty="0" smtClean="0"/>
              <a:t> </a:t>
            </a:r>
            <a:r>
              <a:rPr lang="pt-BR" dirty="0" err="1" smtClean="0"/>
              <a:t>might</a:t>
            </a:r>
            <a:r>
              <a:rPr lang="pt-BR" dirty="0" smtClean="0"/>
              <a:t> </a:t>
            </a:r>
            <a:r>
              <a:rPr lang="pt-BR" dirty="0" err="1" smtClean="0"/>
              <a:t>happen</a:t>
            </a:r>
            <a:r>
              <a:rPr lang="pt-BR" dirty="0" smtClean="0"/>
              <a:t>?</a:t>
            </a:r>
          </a:p>
          <a:p>
            <a:endParaRPr lang="pt-BR" dirty="0"/>
          </a:p>
          <a:p>
            <a:r>
              <a:rPr lang="en-US" dirty="0"/>
              <a:t>create images of potential futures in which we can test our strategy, ask ‘what if’ questions, and take risks without having to live with the consequences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Visioning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Scenario</a:t>
            </a:r>
            <a:r>
              <a:rPr lang="pt-BR" dirty="0"/>
              <a:t> Planning/Learning/</a:t>
            </a:r>
            <a:r>
              <a:rPr lang="pt-BR" dirty="0" err="1"/>
              <a:t>Thinking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907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5760" y="718457"/>
            <a:ext cx="1199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smtClean="0"/>
              <a:t>Considerações finais: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7646" y="1549454"/>
            <a:ext cx="10763794" cy="45243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 dirty="0" smtClean="0"/>
              <a:t>Before </a:t>
            </a:r>
            <a:r>
              <a:rPr lang="en-US" dirty="0"/>
              <a:t>exploring how to use foresight in practice, it is important to first consider that foresight approaches for your </a:t>
            </a:r>
            <a:r>
              <a:rPr lang="en-US" dirty="0" err="1"/>
              <a:t>organisation</a:t>
            </a:r>
            <a:r>
              <a:rPr lang="en-US" dirty="0"/>
              <a:t> will not be the same as those used in another </a:t>
            </a:r>
            <a:r>
              <a:rPr lang="en-US" dirty="0" err="1"/>
              <a:t>organisation</a:t>
            </a:r>
            <a:r>
              <a:rPr lang="en-US" dirty="0"/>
              <a:t>. Context matters. </a:t>
            </a:r>
            <a:r>
              <a:rPr lang="pt-BR" dirty="0" err="1" smtClean="0"/>
              <a:t>Visioning</a:t>
            </a:r>
            <a:endParaRPr lang="pt-BR" dirty="0"/>
          </a:p>
          <a:p>
            <a:endParaRPr lang="pt-BR" dirty="0"/>
          </a:p>
          <a:p>
            <a:r>
              <a:rPr lang="en-US" dirty="0"/>
              <a:t>Certainly there are a set of tools like scenario planning/thinking/learning that are available to everyone, but how they are tailored and applied should be unique for each </a:t>
            </a:r>
            <a:r>
              <a:rPr lang="en-US" dirty="0" err="1"/>
              <a:t>organisation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Recognising</a:t>
            </a:r>
            <a:r>
              <a:rPr lang="en-US" dirty="0"/>
              <a:t> the value of learning from the future usually emerges from the mind of one person though – and often not the CEO. </a:t>
            </a:r>
            <a:endParaRPr lang="pt-BR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83326" y="1848957"/>
            <a:ext cx="1051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experience 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using foresight with people in </a:t>
            </a:r>
            <a:r>
              <a:rPr lang="en-US" sz="24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organisations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 since 1999. </a:t>
            </a:r>
            <a:endParaRPr lang="en-US" sz="24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strategy 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development but foresight approaches can be used for a range of activities such as community visioning, technology road mapping, government policy development and individual futures. </a:t>
            </a:r>
            <a:endParaRPr lang="en-US" sz="24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introduction 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to the field that lets you get to know foresight and to understand the value of using </a:t>
            </a:r>
            <a:r>
              <a:rPr lang="en-US" sz="2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it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.</a:t>
            </a:r>
            <a:endParaRPr lang="pt-BR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5761" y="718457"/>
            <a:ext cx="845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Objetivo do texto:</a:t>
            </a:r>
            <a:endParaRPr lang="pt-BR" sz="4800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5761" y="718457"/>
            <a:ext cx="845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/>
              <a:t>O que é </a:t>
            </a:r>
            <a:r>
              <a:rPr lang="pt-BR" dirty="0" err="1"/>
              <a:t>foresight</a:t>
            </a:r>
            <a:r>
              <a:rPr lang="pt-BR" dirty="0"/>
              <a:t>:</a:t>
            </a:r>
          </a:p>
        </p:txBody>
      </p:sp>
      <p:sp>
        <p:nvSpPr>
          <p:cNvPr id="7" name="Retângulo 6"/>
          <p:cNvSpPr/>
          <p:nvPr/>
        </p:nvSpPr>
        <p:spPr>
          <a:xfrm>
            <a:off x="483326" y="1848957"/>
            <a:ext cx="1051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Foresight is first and foremost a state of mind that determines how you think about the future.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Foresight is therefore a strategic thinking capacity </a:t>
            </a:r>
            <a:endParaRPr lang="en-US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Done well, it expands perceptions of future options available to the </a:t>
            </a:r>
            <a:r>
              <a:rPr lang="en-US" sz="24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organisation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 and enhances the operational context in which strategy is developed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6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5760" y="718457"/>
            <a:ext cx="11826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/>
              <a:t>Definição estratégia convencional vs. </a:t>
            </a:r>
            <a:r>
              <a:rPr lang="pt-BR" dirty="0" err="1"/>
              <a:t>Foresight</a:t>
            </a:r>
            <a:r>
              <a:rPr lang="pt-BR" dirty="0"/>
              <a:t>: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810490"/>
              </p:ext>
            </p:extLst>
          </p:nvPr>
        </p:nvGraphicFramePr>
        <p:xfrm>
          <a:off x="605241" y="2575499"/>
          <a:ext cx="10746380" cy="330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73190">
                  <a:extLst>
                    <a:ext uri="{9D8B030D-6E8A-4147-A177-3AD203B41FA5}">
                      <a16:colId xmlns:a16="http://schemas.microsoft.com/office/drawing/2014/main" val="2675336267"/>
                    </a:ext>
                  </a:extLst>
                </a:gridCol>
                <a:gridCol w="5373190">
                  <a:extLst>
                    <a:ext uri="{9D8B030D-6E8A-4147-A177-3AD203B41FA5}">
                      <a16:colId xmlns:a16="http://schemas.microsoft.com/office/drawing/2014/main" val="2958348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Estrategia</a:t>
                      </a:r>
                      <a:r>
                        <a:rPr lang="pt-BR" dirty="0" smtClean="0"/>
                        <a:t> convencional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Foresight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13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Future </a:t>
                      </a:r>
                      <a:r>
                        <a:rPr lang="pt-BR" dirty="0" err="1" smtClean="0"/>
                        <a:t>around</a:t>
                      </a:r>
                      <a:r>
                        <a:rPr lang="pt-BR" dirty="0" smtClean="0"/>
                        <a:t> 5 </a:t>
                      </a:r>
                      <a:r>
                        <a:rPr lang="pt-BR" dirty="0" err="1" smtClean="0"/>
                        <a:t>years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Future </a:t>
                      </a:r>
                      <a:r>
                        <a:rPr lang="pt-BR" dirty="0" err="1" smtClean="0"/>
                        <a:t>aroun</a:t>
                      </a:r>
                      <a:r>
                        <a:rPr lang="pt-BR" dirty="0" smtClean="0"/>
                        <a:t> 10 </a:t>
                      </a:r>
                      <a:r>
                        <a:rPr lang="pt-BR" dirty="0" err="1" smtClean="0"/>
                        <a:t>to</a:t>
                      </a:r>
                      <a:r>
                        <a:rPr lang="pt-BR" dirty="0" smtClean="0"/>
                        <a:t> 20 </a:t>
                      </a:r>
                      <a:r>
                        <a:rPr lang="pt-BR" dirty="0" err="1" smtClean="0"/>
                        <a:t>years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89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they assume tomorrow is going to be more of today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Try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to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talk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about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scenarios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and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consider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that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the</a:t>
                      </a:r>
                      <a:r>
                        <a:rPr lang="pt-BR" dirty="0" smtClean="0"/>
                        <a:t> future in </a:t>
                      </a:r>
                      <a:r>
                        <a:rPr lang="pt-BR" dirty="0" err="1" smtClean="0"/>
                        <a:t>not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fixed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31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they often lack the flexibility to deal with unexpected changes in the external environment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7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Quantitative</a:t>
                      </a:r>
                      <a:r>
                        <a:rPr lang="pt-BR" dirty="0" smtClean="0"/>
                        <a:t> data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Qualitative</a:t>
                      </a:r>
                      <a:r>
                        <a:rPr lang="pt-BR" dirty="0" smtClean="0"/>
                        <a:t> data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00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miss potential innovation and strategic options because they don’t challenge </a:t>
                      </a:r>
                      <a:r>
                        <a:rPr lang="en-US" dirty="0" err="1" smtClean="0"/>
                        <a:t>organisational</a:t>
                      </a:r>
                      <a:r>
                        <a:rPr lang="en-US" dirty="0" smtClean="0"/>
                        <a:t> assumptions and ideologies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Critique boundaries of convention and the status-quo. </a:t>
                      </a: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60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9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3326" y="1848957"/>
            <a:ext cx="115475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future is not predetermined, inevitable or fixed. There are alternative futures </a:t>
            </a:r>
            <a:endParaRPr lang="en-US" sz="24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future is uncertain and not predictable – we have choices today. </a:t>
            </a:r>
            <a:endParaRPr lang="en-US" sz="24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There 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is always more than one future whether preposterous, potential, possible, plausible and preferable. </a:t>
            </a:r>
            <a:endParaRPr lang="en-US" sz="24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Futures 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outcomes can be influenced by our action or inaction today. We can and should take action to move towards a preferred future or to mitigate an undesirable future. </a:t>
            </a:r>
            <a:endParaRPr lang="en-US" sz="24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We 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are all responsible for future generations – every decision made today affects them. </a:t>
            </a:r>
            <a:endParaRPr lang="pt-BR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5761" y="718457"/>
            <a:ext cx="845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err="1"/>
              <a:t>Principios</a:t>
            </a:r>
            <a:r>
              <a:rPr lang="pt-BR" dirty="0"/>
              <a:t> do </a:t>
            </a:r>
            <a:r>
              <a:rPr lang="pt-BR" dirty="0" err="1"/>
              <a:t>foresight</a:t>
            </a:r>
            <a:r>
              <a:rPr lang="pt-B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0339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4673" t="32053" r="31795" b="28482"/>
          <a:stretch/>
        </p:blipFill>
        <p:spPr>
          <a:xfrm>
            <a:off x="2436013" y="1802675"/>
            <a:ext cx="7008433" cy="4637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ixaDeTexto 2"/>
          <p:cNvSpPr txBox="1"/>
          <p:nvPr/>
        </p:nvSpPr>
        <p:spPr>
          <a:xfrm>
            <a:off x="365761" y="718457"/>
            <a:ext cx="845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smtClean="0"/>
              <a:t>Etapas </a:t>
            </a:r>
            <a:r>
              <a:rPr lang="pt-BR" dirty="0"/>
              <a:t>do </a:t>
            </a:r>
            <a:r>
              <a:rPr lang="pt-BR" dirty="0" err="1"/>
              <a:t>foresight</a:t>
            </a:r>
            <a:r>
              <a:rPr lang="pt-B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2426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7646" y="1549454"/>
            <a:ext cx="10763794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pt-BR" dirty="0" err="1"/>
              <a:t>whats</a:t>
            </a:r>
            <a:r>
              <a:rPr lang="pt-BR" dirty="0"/>
              <a:t> happening?</a:t>
            </a:r>
          </a:p>
          <a:p>
            <a:endParaRPr lang="pt-BR" dirty="0"/>
          </a:p>
          <a:p>
            <a:r>
              <a:rPr lang="pt-BR" dirty="0" smtClean="0"/>
              <a:t>Delphi</a:t>
            </a:r>
          </a:p>
          <a:p>
            <a:endParaRPr lang="pt-BR" dirty="0"/>
          </a:p>
          <a:p>
            <a:r>
              <a:rPr lang="pt-BR" dirty="0"/>
              <a:t>Environmental </a:t>
            </a:r>
            <a:r>
              <a:rPr lang="pt-BR" dirty="0" err="1"/>
              <a:t>Scanning</a:t>
            </a:r>
            <a:r>
              <a:rPr lang="pt-BR" dirty="0"/>
              <a:t>: </a:t>
            </a:r>
            <a:r>
              <a:rPr lang="en-US" dirty="0"/>
              <a:t> Many people think that reading the newspaper is scanning, while others think that networking with colleagues at a conference is sufficient to say they have done an environmental scan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5761" y="718457"/>
            <a:ext cx="845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smtClean="0"/>
              <a:t>Etapas </a:t>
            </a:r>
            <a:r>
              <a:rPr lang="pt-BR" dirty="0"/>
              <a:t>do </a:t>
            </a:r>
            <a:r>
              <a:rPr lang="pt-BR" dirty="0" err="1"/>
              <a:t>foresight</a:t>
            </a:r>
            <a:r>
              <a:rPr lang="pt-BR" dirty="0" smtClean="0"/>
              <a:t>: Input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0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060" t="27140" r="28528" b="19225"/>
          <a:stretch/>
        </p:blipFill>
        <p:spPr>
          <a:xfrm>
            <a:off x="5316583" y="3210077"/>
            <a:ext cx="5421086" cy="3447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/>
          <p:cNvSpPr txBox="1"/>
          <p:nvPr/>
        </p:nvSpPr>
        <p:spPr>
          <a:xfrm>
            <a:off x="365760" y="718457"/>
            <a:ext cx="108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smtClean="0"/>
              <a:t>Etapas </a:t>
            </a:r>
            <a:r>
              <a:rPr lang="pt-BR" dirty="0"/>
              <a:t>do </a:t>
            </a:r>
            <a:r>
              <a:rPr lang="pt-BR" dirty="0" err="1"/>
              <a:t>foresight</a:t>
            </a:r>
            <a:r>
              <a:rPr lang="pt-BR" dirty="0" smtClean="0"/>
              <a:t>: </a:t>
            </a:r>
            <a:r>
              <a:rPr lang="pt-BR" dirty="0" err="1" smtClean="0"/>
              <a:t>Analytic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7646" y="1549454"/>
            <a:ext cx="10763794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pt-BR" dirty="0" err="1"/>
              <a:t>whats</a:t>
            </a:r>
            <a:r>
              <a:rPr lang="pt-BR" dirty="0"/>
              <a:t> </a:t>
            </a:r>
            <a:r>
              <a:rPr lang="pt-BR" dirty="0" err="1" smtClean="0"/>
              <a:t>seems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be</a:t>
            </a:r>
            <a:r>
              <a:rPr lang="pt-BR" dirty="0" smtClean="0"/>
              <a:t> happening?</a:t>
            </a:r>
          </a:p>
          <a:p>
            <a:endParaRPr lang="pt-BR" dirty="0"/>
          </a:p>
          <a:p>
            <a:r>
              <a:rPr lang="en-US" dirty="0"/>
              <a:t>Input methods generate a lot of information about change. Analytic methods are then used to make sense of that information for the </a:t>
            </a:r>
            <a:r>
              <a:rPr lang="en-US" dirty="0" err="1"/>
              <a:t>organisation</a:t>
            </a:r>
            <a:r>
              <a:rPr lang="en-US" dirty="0"/>
              <a:t> and its context</a:t>
            </a:r>
            <a:endParaRPr lang="pt-BR" dirty="0"/>
          </a:p>
          <a:p>
            <a:endParaRPr lang="pt-BR" dirty="0"/>
          </a:p>
          <a:p>
            <a:r>
              <a:rPr lang="pt-BR" dirty="0"/>
              <a:t>Trend </a:t>
            </a:r>
            <a:r>
              <a:rPr lang="pt-BR" dirty="0" err="1"/>
              <a:t>analysis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Emerging</a:t>
            </a:r>
            <a:r>
              <a:rPr lang="pt-BR" dirty="0"/>
              <a:t> </a:t>
            </a:r>
            <a:r>
              <a:rPr lang="pt-BR" dirty="0" err="1"/>
              <a:t>Issues</a:t>
            </a:r>
            <a:r>
              <a:rPr lang="pt-BR" dirty="0"/>
              <a:t> </a:t>
            </a:r>
            <a:r>
              <a:rPr lang="pt-BR" dirty="0" err="1"/>
              <a:t>Analysis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60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4504" t="40328" r="28373" b="19699"/>
          <a:stretch/>
        </p:blipFill>
        <p:spPr>
          <a:xfrm>
            <a:off x="4938391" y="3291840"/>
            <a:ext cx="6354448" cy="3030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ixaDeTexto 3"/>
          <p:cNvSpPr txBox="1"/>
          <p:nvPr/>
        </p:nvSpPr>
        <p:spPr>
          <a:xfrm>
            <a:off x="365760" y="718457"/>
            <a:ext cx="1199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smtClean="0"/>
              <a:t>Etapas </a:t>
            </a:r>
            <a:r>
              <a:rPr lang="pt-BR" dirty="0"/>
              <a:t>do </a:t>
            </a:r>
            <a:r>
              <a:rPr lang="pt-BR" dirty="0" err="1"/>
              <a:t>foresight</a:t>
            </a:r>
            <a:r>
              <a:rPr lang="pt-BR" dirty="0" smtClean="0"/>
              <a:t>: </a:t>
            </a:r>
            <a:r>
              <a:rPr lang="pt-BR" dirty="0" err="1" smtClean="0"/>
              <a:t>Interpretative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7646" y="1549454"/>
            <a:ext cx="10763794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pt-BR" dirty="0" err="1"/>
              <a:t>whats</a:t>
            </a:r>
            <a:r>
              <a:rPr lang="pt-BR" dirty="0"/>
              <a:t> </a:t>
            </a:r>
            <a:r>
              <a:rPr lang="pt-BR" dirty="0" err="1" smtClean="0"/>
              <a:t>really</a:t>
            </a:r>
            <a:r>
              <a:rPr lang="pt-BR" dirty="0" smtClean="0"/>
              <a:t> happening?</a:t>
            </a:r>
          </a:p>
          <a:p>
            <a:endParaRPr lang="pt-BR" dirty="0"/>
          </a:p>
          <a:p>
            <a:r>
              <a:rPr lang="en-US" dirty="0"/>
              <a:t>Interpretive methods take analysis one step further. </a:t>
            </a:r>
            <a:r>
              <a:rPr lang="en-US" dirty="0" smtClean="0"/>
              <a:t>The </a:t>
            </a:r>
            <a:r>
              <a:rPr lang="en-US" dirty="0"/>
              <a:t>aim is to challenge the categories of analysis, to question and test the meaning of the data that has been </a:t>
            </a:r>
            <a:r>
              <a:rPr lang="en-US" dirty="0" err="1"/>
              <a:t>analysed</a:t>
            </a:r>
            <a:r>
              <a:rPr lang="en-US" dirty="0"/>
              <a:t>,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Depth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Layers</a:t>
            </a:r>
            <a:endParaRPr lang="pt-BR" dirty="0"/>
          </a:p>
          <a:p>
            <a:endParaRPr lang="pt-BR" dirty="0"/>
          </a:p>
          <a:p>
            <a:r>
              <a:rPr lang="pt-BR" dirty="0"/>
              <a:t>Causal </a:t>
            </a:r>
            <a:r>
              <a:rPr lang="pt-BR" dirty="0" err="1"/>
              <a:t>Layered</a:t>
            </a:r>
            <a:r>
              <a:rPr lang="pt-BR" dirty="0"/>
              <a:t> </a:t>
            </a:r>
            <a:r>
              <a:rPr lang="pt-BR" dirty="0" err="1"/>
              <a:t>Analysis</a:t>
            </a:r>
            <a:r>
              <a:rPr lang="pt-BR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8346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54</TotalTime>
  <Words>576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Berlin Sans FB</vt:lpstr>
      <vt:lpstr>Berlin Sans FB Demi</vt:lpstr>
      <vt:lpstr>Calibri</vt:lpstr>
      <vt:lpstr>Calibri Light</vt:lpstr>
      <vt:lpstr>Celestial</vt:lpstr>
      <vt:lpstr>Foresight: an introduction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SAINT-GOBAIN 1.1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Foresight: an introduction</dc:title>
  <dc:creator>Camillo, Ana Paula Ciscato</dc:creator>
  <cp:lastModifiedBy>Camillo, Ana Paula Ciscato</cp:lastModifiedBy>
  <cp:revision>8</cp:revision>
  <dcterms:created xsi:type="dcterms:W3CDTF">2020-08-23T23:07:49Z</dcterms:created>
  <dcterms:modified xsi:type="dcterms:W3CDTF">2020-08-24T00:02:22Z</dcterms:modified>
</cp:coreProperties>
</file>