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9"/>
  </p:notesMasterIdLst>
  <p:handoutMasterIdLst>
    <p:handoutMasterId r:id="rId40"/>
  </p:handoutMasterIdLst>
  <p:sldIdLst>
    <p:sldId id="446" r:id="rId13"/>
    <p:sldId id="593" r:id="rId14"/>
    <p:sldId id="559" r:id="rId15"/>
    <p:sldId id="561" r:id="rId16"/>
    <p:sldId id="607" r:id="rId17"/>
    <p:sldId id="594" r:id="rId18"/>
    <p:sldId id="595" r:id="rId19"/>
    <p:sldId id="566" r:id="rId20"/>
    <p:sldId id="584" r:id="rId21"/>
    <p:sldId id="581" r:id="rId22"/>
    <p:sldId id="585" r:id="rId23"/>
    <p:sldId id="586" r:id="rId24"/>
    <p:sldId id="596" r:id="rId25"/>
    <p:sldId id="587" r:id="rId26"/>
    <p:sldId id="588" r:id="rId27"/>
    <p:sldId id="597" r:id="rId28"/>
    <p:sldId id="589" r:id="rId29"/>
    <p:sldId id="590" r:id="rId30"/>
    <p:sldId id="598" r:id="rId31"/>
    <p:sldId id="602" r:id="rId32"/>
    <p:sldId id="603" r:id="rId33"/>
    <p:sldId id="599" r:id="rId34"/>
    <p:sldId id="606" r:id="rId35"/>
    <p:sldId id="601" r:id="rId36"/>
    <p:sldId id="605" r:id="rId37"/>
    <p:sldId id="592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C77"/>
    <a:srgbClr val="C0C1BF"/>
    <a:srgbClr val="7B2629"/>
    <a:srgbClr val="90272A"/>
    <a:srgbClr val="505150"/>
    <a:srgbClr val="226A8A"/>
    <a:srgbClr val="4D4D4F"/>
    <a:srgbClr val="000000"/>
    <a:srgbClr val="0F6688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30"/>
  </p:normalViewPr>
  <p:slideViewPr>
    <p:cSldViewPr snapToGrid="0" snapToObjects="1">
      <p:cViewPr varScale="1">
        <p:scale>
          <a:sx n="80" d="100"/>
          <a:sy n="80" d="100"/>
        </p:scale>
        <p:origin x="108" y="16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341301144140751"/>
          <c:y val="7.7559638378536022E-2"/>
          <c:w val="0.78658698855859255"/>
          <c:h val="0.83246194225721781"/>
        </c:manualLayout>
      </c:layout>
      <c:scatterChart>
        <c:scatterStyle val="lineMarker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Plan1!$A$1:$A$4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11</c:v>
                </c:pt>
              </c:numCache>
            </c:numRef>
          </c:xVal>
          <c:yVal>
            <c:numRef>
              <c:f>Plan1!$B$1:$B$4</c:f>
              <c:numCache>
                <c:formatCode>General</c:formatCode>
                <c:ptCount val="4"/>
                <c:pt idx="0">
                  <c:v>0</c:v>
                </c:pt>
                <c:pt idx="1">
                  <c:v>180</c:v>
                </c:pt>
                <c:pt idx="2">
                  <c:v>180</c:v>
                </c:pt>
                <c:pt idx="3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28B-4335-BDC6-0D330ECC5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822216"/>
        <c:axId val="220818688"/>
      </c:scatterChart>
      <c:valAx>
        <c:axId val="220822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 sz="1400"/>
                  <a:t>t(min)</a:t>
                </a:r>
              </a:p>
            </c:rich>
          </c:tx>
          <c:layout>
            <c:manualLayout>
              <c:xMode val="edge"/>
              <c:yMode val="edge"/>
              <c:x val="0.79371732076797485"/>
              <c:y val="0.7622222222222222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220818688"/>
        <c:crosses val="autoZero"/>
        <c:crossBetween val="midCat"/>
      </c:valAx>
      <c:valAx>
        <c:axId val="2208186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 sz="1400"/>
                  <a:t>w(rpm)</a:t>
                </a:r>
              </a:p>
            </c:rich>
          </c:tx>
          <c:layout>
            <c:manualLayout>
              <c:xMode val="edge"/>
              <c:yMode val="edge"/>
              <c:x val="3.437500000000001E-2"/>
              <c:y val="0.3000000000000003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2208222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341301144140751"/>
          <c:y val="7.7559638378536022E-2"/>
          <c:w val="0.78658698855859255"/>
          <c:h val="0.83246194225721781"/>
        </c:manualLayout>
      </c:layout>
      <c:scatterChart>
        <c:scatterStyle val="lineMarker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Plan1!$A$1:$A$4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11</c:v>
                </c:pt>
              </c:numCache>
            </c:numRef>
          </c:xVal>
          <c:yVal>
            <c:numRef>
              <c:f>Plan1!$B$1:$B$4</c:f>
              <c:numCache>
                <c:formatCode>General</c:formatCode>
                <c:ptCount val="4"/>
                <c:pt idx="0">
                  <c:v>0</c:v>
                </c:pt>
                <c:pt idx="1">
                  <c:v>180</c:v>
                </c:pt>
                <c:pt idx="2">
                  <c:v>180</c:v>
                </c:pt>
                <c:pt idx="3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28B-4335-BDC6-0D330ECC5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795952"/>
        <c:axId val="207796736"/>
      </c:scatterChart>
      <c:valAx>
        <c:axId val="207795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 sz="1400"/>
                  <a:t>t(min)</a:t>
                </a:r>
              </a:p>
            </c:rich>
          </c:tx>
          <c:layout>
            <c:manualLayout>
              <c:xMode val="edge"/>
              <c:yMode val="edge"/>
              <c:x val="0.79371732076797485"/>
              <c:y val="0.7622222222222222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207796736"/>
        <c:crosses val="autoZero"/>
        <c:crossBetween val="midCat"/>
      </c:valAx>
      <c:valAx>
        <c:axId val="2077967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 sz="1400"/>
                  <a:t>w(rpm)</a:t>
                </a:r>
              </a:p>
            </c:rich>
          </c:tx>
          <c:layout>
            <c:manualLayout>
              <c:xMode val="edge"/>
              <c:yMode val="edge"/>
              <c:x val="3.437500000000001E-2"/>
              <c:y val="0.3000000000000003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20779595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19/08/2020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F3358-085B-4A7D-A503-842E9EF8602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70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18" Type="http://schemas.openxmlformats.org/officeDocument/2006/relationships/image" Target="../media/image17.png"/><Relationship Id="rId3" Type="http://schemas.openxmlformats.org/officeDocument/2006/relationships/image" Target="../media/image14.png"/><Relationship Id="rId21" Type="http://schemas.openxmlformats.org/officeDocument/2006/relationships/image" Target="../media/image20.png"/><Relationship Id="rId7" Type="http://schemas.openxmlformats.org/officeDocument/2006/relationships/image" Target="../media/image52.png"/><Relationship Id="rId12" Type="http://schemas.openxmlformats.org/officeDocument/2006/relationships/image" Target="../media/image46.png"/><Relationship Id="rId17" Type="http://schemas.openxmlformats.org/officeDocument/2006/relationships/image" Target="../media/image61.png"/><Relationship Id="rId2" Type="http://schemas.openxmlformats.org/officeDocument/2006/relationships/image" Target="../media/image12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55.png"/><Relationship Id="rId19" Type="http://schemas.openxmlformats.org/officeDocument/2006/relationships/image" Target="../media/image18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8.png"/><Relationship Id="rId2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5.png"/><Relationship Id="rId3" Type="http://schemas.openxmlformats.org/officeDocument/2006/relationships/image" Target="../media/image36.png"/><Relationship Id="rId7" Type="http://schemas.openxmlformats.org/officeDocument/2006/relationships/image" Target="../media/image85.png"/><Relationship Id="rId12" Type="http://schemas.openxmlformats.org/officeDocument/2006/relationships/image" Target="../media/image6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63.png"/><Relationship Id="rId5" Type="http://schemas.openxmlformats.org/officeDocument/2006/relationships/image" Target="../media/image37.png"/><Relationship Id="rId10" Type="http://schemas.openxmlformats.org/officeDocument/2006/relationships/image" Target="../media/image62.png"/><Relationship Id="rId4" Type="http://schemas.openxmlformats.org/officeDocument/2006/relationships/image" Target="../media/image82.png"/><Relationship Id="rId9" Type="http://schemas.openxmlformats.org/officeDocument/2006/relationships/image" Target="../media/image60.png"/><Relationship Id="rId1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68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67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69.png"/><Relationship Id="rId21" Type="http://schemas.openxmlformats.org/officeDocument/2006/relationships/image" Target="../media/image123.png"/><Relationship Id="rId7" Type="http://schemas.openxmlformats.org/officeDocument/2006/relationships/image" Target="../media/image109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13.emf"/><Relationship Id="rId16" Type="http://schemas.openxmlformats.org/officeDocument/2006/relationships/image" Target="../media/image76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71.png"/><Relationship Id="rId5" Type="http://schemas.openxmlformats.org/officeDocument/2006/relationships/image" Target="../media/image107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74.png"/><Relationship Id="rId22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86.png"/><Relationship Id="rId18" Type="http://schemas.openxmlformats.org/officeDocument/2006/relationships/image" Target="../media/image90.png"/><Relationship Id="rId3" Type="http://schemas.openxmlformats.org/officeDocument/2006/relationships/image" Target="../media/image128.png"/><Relationship Id="rId21" Type="http://schemas.openxmlformats.org/officeDocument/2006/relationships/image" Target="../media/image93.png"/><Relationship Id="rId7" Type="http://schemas.openxmlformats.org/officeDocument/2006/relationships/image" Target="../media/image81.png"/><Relationship Id="rId12" Type="http://schemas.openxmlformats.org/officeDocument/2006/relationships/image" Target="../media/image135.png"/><Relationship Id="rId17" Type="http://schemas.openxmlformats.org/officeDocument/2006/relationships/image" Target="../media/image89.png"/><Relationship Id="rId2" Type="http://schemas.openxmlformats.org/officeDocument/2006/relationships/image" Target="../media/image127.png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84.png"/><Relationship Id="rId5" Type="http://schemas.openxmlformats.org/officeDocument/2006/relationships/image" Target="../media/image130.png"/><Relationship Id="rId15" Type="http://schemas.openxmlformats.org/officeDocument/2006/relationships/image" Target="../media/image87.png"/><Relationship Id="rId10" Type="http://schemas.openxmlformats.org/officeDocument/2006/relationships/image" Target="../media/image133.png"/><Relationship Id="rId19" Type="http://schemas.openxmlformats.org/officeDocument/2006/relationships/image" Target="../media/image91.png"/><Relationship Id="rId4" Type="http://schemas.openxmlformats.org/officeDocument/2006/relationships/image" Target="../media/image129.png"/><Relationship Id="rId9" Type="http://schemas.openxmlformats.org/officeDocument/2006/relationships/image" Target="../media/image132.png"/><Relationship Id="rId14" Type="http://schemas.openxmlformats.org/officeDocument/2006/relationships/image" Target="../media/image137.png"/><Relationship Id="rId22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11" Type="http://schemas.openxmlformats.org/officeDocument/2006/relationships/image" Target="../media/image310.png"/><Relationship Id="rId5" Type="http://schemas.openxmlformats.org/officeDocument/2006/relationships/image" Target="../media/image250.png"/><Relationship Id="rId10" Type="http://schemas.openxmlformats.org/officeDocument/2006/relationships/image" Target="../media/image300.png"/><Relationship Id="rId4" Type="http://schemas.openxmlformats.org/officeDocument/2006/relationships/image" Target="../media/image240.png"/><Relationship Id="rId9" Type="http://schemas.openxmlformats.org/officeDocument/2006/relationships/image" Target="../media/image2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chart" Target="../charts/chart1.xml"/><Relationship Id="rId12" Type="http://schemas.openxmlformats.org/officeDocument/2006/relationships/image" Target="../media/image4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83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emf"/><Relationship Id="rId11" Type="http://schemas.openxmlformats.org/officeDocument/2006/relationships/image" Target="../media/image29.png"/><Relationship Id="rId5" Type="http://schemas.openxmlformats.org/officeDocument/2006/relationships/image" Target="../media/image85.emf"/><Relationship Id="rId10" Type="http://schemas.openxmlformats.org/officeDocument/2006/relationships/image" Target="../media/image28.png"/><Relationship Id="rId4" Type="http://schemas.openxmlformats.org/officeDocument/2006/relationships/image" Target="../media/image84.emf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3.jpeg"/><Relationship Id="rId7" Type="http://schemas.openxmlformats.org/officeDocument/2006/relationships/image" Target="../media/image104.png"/><Relationship Id="rId12" Type="http://schemas.openxmlformats.org/officeDocument/2006/relationships/image" Target="../media/image37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emf"/><Relationship Id="rId11" Type="http://schemas.openxmlformats.org/officeDocument/2006/relationships/image" Target="../media/image36.png"/><Relationship Id="rId5" Type="http://schemas.openxmlformats.org/officeDocument/2006/relationships/image" Target="../media/image85.emf"/><Relationship Id="rId10" Type="http://schemas.openxmlformats.org/officeDocument/2006/relationships/image" Target="../media/image35.png"/><Relationship Id="rId4" Type="http://schemas.openxmlformats.org/officeDocument/2006/relationships/image" Target="../media/image84.emf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2.ph.utexas.edu/~phy-demo/resources/phys_applets.html" TargetMode="External"/><Relationship Id="rId2" Type="http://schemas.openxmlformats.org/officeDocument/2006/relationships/hyperlink" Target="https://phet.colorado.edu/pt_BR/simulations/category/physic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disciplinas.usp.br/course/view.php?id=8052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sfoto.if.usp.br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71115" y="-194285"/>
            <a:ext cx="6350745" cy="130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 smtClean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/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 smtClean="0">
                <a:ea typeface="+mj-ea"/>
                <a:cs typeface="Arial" pitchFamily="34" charset="0"/>
              </a:rPr>
              <a:t>4300153 </a:t>
            </a:r>
            <a:r>
              <a:rPr lang="pt-BR" sz="2100" b="1" kern="0" dirty="0">
                <a:ea typeface="+mj-ea"/>
                <a:cs typeface="Arial" pitchFamily="34" charset="0"/>
              </a:rPr>
              <a:t>– </a:t>
            </a:r>
            <a:r>
              <a:rPr lang="pt-BR" sz="2100" b="1" kern="0" dirty="0" smtClean="0">
                <a:ea typeface="+mj-ea"/>
                <a:cs typeface="Arial" pitchFamily="34" charset="0"/>
              </a:rPr>
              <a:t>Segundo </a:t>
            </a:r>
            <a:r>
              <a:rPr lang="pt-BR" sz="2100" b="1" kern="0" dirty="0">
                <a:ea typeface="+mj-ea"/>
                <a:cs typeface="Arial" pitchFamily="34" charset="0"/>
              </a:rPr>
              <a:t>semestre de 2020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2</a:t>
            </a:r>
            <a:r>
              <a:rPr lang="pt-BR" b="1" kern="0" baseline="30000" dirty="0" smtClean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 smtClean="0">
                <a:solidFill>
                  <a:srgbClr val="FF0000"/>
                </a:solidFill>
                <a:ea typeface="+mj-ea"/>
                <a:cs typeface="Arial" pitchFamily="34" charset="0"/>
              </a:rPr>
              <a:t> Aula. </a:t>
            </a:r>
            <a:r>
              <a:rPr lang="pt-BR" b="1" dirty="0" smtClean="0">
                <a:solidFill>
                  <a:srgbClr val="FF0000"/>
                </a:solidFill>
              </a:rPr>
              <a:t>Exercícios de Revisão das Leis de Newton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39380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 smtClean="0">
                <a:solidFill>
                  <a:srgbClr val="002060"/>
                </a:solidFill>
              </a:rPr>
              <a:t>20/08/2020</a:t>
            </a:r>
            <a:endParaRPr lang="pt-BR" b="1" kern="0" dirty="0">
              <a:solidFill>
                <a:srgbClr val="002060"/>
              </a:solidFill>
            </a:endParaRP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70" y="1051736"/>
            <a:ext cx="5210036" cy="28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ixaDeTexto 28"/>
          <p:cNvSpPr txBox="1"/>
          <p:nvPr/>
        </p:nvSpPr>
        <p:spPr>
          <a:xfrm>
            <a:off x="27418" y="122541"/>
            <a:ext cx="56523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Dado que o módulo da força é F = 10 N e sabendo que o bloco não escorrega sobre a prancha, calcule a aceleração do conjunto</a:t>
            </a:r>
            <a:r>
              <a:rPr lang="pt-BR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550613" y="4549469"/>
            <a:ext cx="42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</a:t>
            </a:r>
            <a:endParaRPr lang="pt-BR" dirty="0"/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306" y="370647"/>
            <a:ext cx="3459038" cy="13259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867966" y="1254150"/>
                <a:ext cx="26107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66" y="1254150"/>
                <a:ext cx="261077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932" t="-2222" r="-2098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Agrupar 74"/>
          <p:cNvGrpSpPr/>
          <p:nvPr/>
        </p:nvGrpSpPr>
        <p:grpSpPr>
          <a:xfrm>
            <a:off x="5299454" y="1601667"/>
            <a:ext cx="3772262" cy="2584911"/>
            <a:chOff x="5256250" y="1709511"/>
            <a:chExt cx="3772262" cy="2584911"/>
          </a:xfrm>
        </p:grpSpPr>
        <p:grpSp>
          <p:nvGrpSpPr>
            <p:cNvPr id="38" name="Grupo 8"/>
            <p:cNvGrpSpPr/>
            <p:nvPr/>
          </p:nvGrpSpPr>
          <p:grpSpPr>
            <a:xfrm>
              <a:off x="5320252" y="2937143"/>
              <a:ext cx="842157" cy="1290558"/>
              <a:chOff x="-106566" y="3535104"/>
              <a:chExt cx="842157" cy="1290558"/>
            </a:xfrm>
          </p:grpSpPr>
          <p:cxnSp>
            <p:nvCxnSpPr>
              <p:cNvPr id="39" name="Conector de Seta Reta 19"/>
              <p:cNvCxnSpPr/>
              <p:nvPr/>
            </p:nvCxnSpPr>
            <p:spPr>
              <a:xfrm flipH="1">
                <a:off x="-106566" y="4215060"/>
                <a:ext cx="791916" cy="34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Elipse 39"/>
              <p:cNvSpPr/>
              <p:nvPr/>
            </p:nvSpPr>
            <p:spPr>
              <a:xfrm>
                <a:off x="616322" y="4126002"/>
                <a:ext cx="119269" cy="14180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41" name="Conector de Seta Reta 18"/>
              <p:cNvCxnSpPr/>
              <p:nvPr/>
            </p:nvCxnSpPr>
            <p:spPr>
              <a:xfrm flipH="1">
                <a:off x="667466" y="4213662"/>
                <a:ext cx="0" cy="61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de Seta Reta 18"/>
              <p:cNvCxnSpPr/>
              <p:nvPr/>
            </p:nvCxnSpPr>
            <p:spPr>
              <a:xfrm flipH="1" flipV="1">
                <a:off x="678012" y="3535104"/>
                <a:ext cx="0" cy="612000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headEnd type="none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ixaDeTexto 42"/>
                <p:cNvSpPr txBox="1"/>
                <p:nvPr/>
              </p:nvSpPr>
              <p:spPr>
                <a:xfrm>
                  <a:off x="6183535" y="2870178"/>
                  <a:ext cx="387542" cy="3425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3" name="CaixaDeTexto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3535" y="2870178"/>
                  <a:ext cx="387542" cy="342594"/>
                </a:xfrm>
                <a:prstGeom prst="rect">
                  <a:avLst/>
                </a:prstGeom>
                <a:blipFill>
                  <a:blip r:embed="rId4"/>
                  <a:stretch>
                    <a:fillRect l="-10938" b="-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/>
                <p:cNvSpPr txBox="1"/>
                <p:nvPr/>
              </p:nvSpPr>
              <p:spPr>
                <a:xfrm>
                  <a:off x="5553046" y="3649049"/>
                  <a:ext cx="398956" cy="34406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𝑎𝑡</m:t>
                                </m:r>
                              </m:sub>
                            </m:sSub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4" name="CaixaDe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3046" y="3649049"/>
                  <a:ext cx="398956" cy="344069"/>
                </a:xfrm>
                <a:prstGeom prst="rect">
                  <a:avLst/>
                </a:prstGeom>
                <a:blipFill>
                  <a:blip r:embed="rId5"/>
                  <a:stretch>
                    <a:fillRect l="-13846" t="-39286" r="-38462" b="-53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tângulo 44"/>
                <p:cNvSpPr/>
                <p:nvPr/>
              </p:nvSpPr>
              <p:spPr>
                <a:xfrm>
                  <a:off x="6043140" y="3721478"/>
                  <a:ext cx="540917" cy="4349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5" name="Retângulo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3140" y="3721478"/>
                  <a:ext cx="540917" cy="43492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CaixaDeTexto 45"/>
            <p:cNvSpPr txBox="1"/>
            <p:nvPr/>
          </p:nvSpPr>
          <p:spPr>
            <a:xfrm>
              <a:off x="6665353" y="3441667"/>
              <a:ext cx="1769468" cy="276999"/>
            </a:xfrm>
            <a:prstGeom prst="rect">
              <a:avLst/>
            </a:prstGeom>
            <a:noFill/>
            <a:ln w="25400">
              <a:solidFill>
                <a:srgbClr val="5051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smtClean="0"/>
                <a:t>PRANCHA</a:t>
              </a:r>
              <a:endParaRPr lang="pt-BR" sz="1200" dirty="0"/>
            </a:p>
          </p:txBody>
        </p:sp>
        <p:cxnSp>
          <p:nvCxnSpPr>
            <p:cNvPr id="47" name="Conector de Seta Reta 18"/>
            <p:cNvCxnSpPr/>
            <p:nvPr/>
          </p:nvCxnSpPr>
          <p:spPr>
            <a:xfrm flipH="1" flipV="1">
              <a:off x="7550087" y="2806642"/>
              <a:ext cx="0" cy="61200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de Seta Reta 18"/>
            <p:cNvCxnSpPr/>
            <p:nvPr/>
          </p:nvCxnSpPr>
          <p:spPr>
            <a:xfrm>
              <a:off x="7283387" y="3743690"/>
              <a:ext cx="0" cy="550732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de Seta Reta 18"/>
            <p:cNvCxnSpPr/>
            <p:nvPr/>
          </p:nvCxnSpPr>
          <p:spPr>
            <a:xfrm>
              <a:off x="7717727" y="3743879"/>
              <a:ext cx="0" cy="550543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de Seta Reta 19"/>
            <p:cNvCxnSpPr/>
            <p:nvPr/>
          </p:nvCxnSpPr>
          <p:spPr>
            <a:xfrm>
              <a:off x="5361823" y="2805582"/>
              <a:ext cx="691172" cy="79113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de Seta Reta 19"/>
            <p:cNvCxnSpPr>
              <a:stCxn id="46" idx="3"/>
            </p:cNvCxnSpPr>
            <p:nvPr/>
          </p:nvCxnSpPr>
          <p:spPr>
            <a:xfrm>
              <a:off x="8434821" y="3580167"/>
              <a:ext cx="5936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tângulo 51"/>
                <p:cNvSpPr/>
                <p:nvPr/>
              </p:nvSpPr>
              <p:spPr>
                <a:xfrm>
                  <a:off x="7756301" y="3787399"/>
                  <a:ext cx="535531" cy="4349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2" name="Retângulo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6301" y="3787399"/>
                  <a:ext cx="535531" cy="43492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/>
                <p:cNvSpPr txBox="1"/>
                <p:nvPr/>
              </p:nvSpPr>
              <p:spPr>
                <a:xfrm>
                  <a:off x="6842789" y="3847854"/>
                  <a:ext cx="427766" cy="3444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3" name="CaixaDeTexto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2789" y="3847854"/>
                  <a:ext cx="427766" cy="344453"/>
                </a:xfrm>
                <a:prstGeom prst="rect">
                  <a:avLst/>
                </a:prstGeom>
                <a:blipFill>
                  <a:blip r:embed="rId8"/>
                  <a:stretch>
                    <a:fillRect l="-4286" t="-39286" r="-38571" b="-53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aixaDeTexto 53"/>
                <p:cNvSpPr txBox="1"/>
                <p:nvPr/>
              </p:nvSpPr>
              <p:spPr>
                <a:xfrm>
                  <a:off x="7641911" y="2770048"/>
                  <a:ext cx="382156" cy="3425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4" name="CaixaDeTexto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1911" y="2770048"/>
                  <a:ext cx="382156" cy="342594"/>
                </a:xfrm>
                <a:prstGeom prst="rect">
                  <a:avLst/>
                </a:prstGeom>
                <a:blipFill>
                  <a:blip r:embed="rId9"/>
                  <a:stretch>
                    <a:fillRect l="-14516" b="-53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CaixaDeTexto 54"/>
                <p:cNvSpPr txBox="1"/>
                <p:nvPr/>
              </p:nvSpPr>
              <p:spPr>
                <a:xfrm>
                  <a:off x="8514973" y="3660793"/>
                  <a:ext cx="513539" cy="3440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𝑎𝑡</m:t>
                                </m:r>
                              </m:sub>
                            </m:sSub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5" name="CaixaDeTexto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4973" y="3660793"/>
                  <a:ext cx="513539" cy="344069"/>
                </a:xfrm>
                <a:prstGeom prst="rect">
                  <a:avLst/>
                </a:prstGeom>
                <a:blipFill>
                  <a:blip r:embed="rId10"/>
                  <a:stretch>
                    <a:fillRect l="-9524" t="-39286" r="-8333" b="-53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aixaDeTexto 55"/>
                <p:cNvSpPr txBox="1"/>
                <p:nvPr/>
              </p:nvSpPr>
              <p:spPr>
                <a:xfrm>
                  <a:off x="5400638" y="3108049"/>
                  <a:ext cx="260649" cy="3426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6" name="CaixaDeTexto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0638" y="3108049"/>
                  <a:ext cx="260649" cy="342658"/>
                </a:xfrm>
                <a:prstGeom prst="rect">
                  <a:avLst/>
                </a:prstGeom>
                <a:blipFill>
                  <a:blip r:embed="rId11"/>
                  <a:stretch>
                    <a:fillRect l="-18605" t="-37500" r="-81395" b="-53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Conector reto 56"/>
            <p:cNvCxnSpPr/>
            <p:nvPr/>
          </p:nvCxnSpPr>
          <p:spPr>
            <a:xfrm>
              <a:off x="5256250" y="2785750"/>
              <a:ext cx="1462686" cy="0"/>
            </a:xfrm>
            <a:prstGeom prst="line">
              <a:avLst/>
            </a:prstGeom>
            <a:ln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co 57"/>
            <p:cNvSpPr/>
            <p:nvPr/>
          </p:nvSpPr>
          <p:spPr>
            <a:xfrm rot="4050609">
              <a:off x="5327104" y="2686236"/>
              <a:ext cx="342527" cy="367883"/>
            </a:xfrm>
            <a:prstGeom prst="arc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CaixaDeTexto 58"/>
                <p:cNvSpPr txBox="1"/>
                <p:nvPr/>
              </p:nvSpPr>
              <p:spPr>
                <a:xfrm>
                  <a:off x="5679024" y="2903165"/>
                  <a:ext cx="33573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59" name="CaixaDeTexto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9024" y="2903165"/>
                  <a:ext cx="335733" cy="215444"/>
                </a:xfrm>
                <a:prstGeom prst="rect">
                  <a:avLst/>
                </a:prstGeom>
                <a:blipFill>
                  <a:blip r:embed="rId12"/>
                  <a:stretch>
                    <a:fillRect l="-10909" b="-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CaixaDeTexto 59"/>
            <p:cNvSpPr txBox="1"/>
            <p:nvPr/>
          </p:nvSpPr>
          <p:spPr>
            <a:xfrm>
              <a:off x="5636520" y="2291516"/>
              <a:ext cx="1094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Bloco</a:t>
              </a:r>
              <a:endParaRPr lang="pt-BR" dirty="0"/>
            </a:p>
          </p:txBody>
        </p:sp>
        <p:sp>
          <p:nvSpPr>
            <p:cNvPr id="61" name="CaixaDeTexto 60"/>
            <p:cNvSpPr txBox="1"/>
            <p:nvPr/>
          </p:nvSpPr>
          <p:spPr>
            <a:xfrm>
              <a:off x="7074504" y="2306023"/>
              <a:ext cx="1094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Prancha</a:t>
              </a:r>
              <a:endParaRPr lang="pt-BR" dirty="0"/>
            </a:p>
          </p:txBody>
        </p:sp>
        <p:cxnSp>
          <p:nvCxnSpPr>
            <p:cNvPr id="62" name="Conector de seta reta 31"/>
            <p:cNvCxnSpPr/>
            <p:nvPr/>
          </p:nvCxnSpPr>
          <p:spPr>
            <a:xfrm>
              <a:off x="6860717" y="2238599"/>
              <a:ext cx="65231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CaixaDeTexto 62"/>
                <p:cNvSpPr txBox="1"/>
                <p:nvPr/>
              </p:nvSpPr>
              <p:spPr>
                <a:xfrm>
                  <a:off x="7364402" y="1964631"/>
                  <a:ext cx="194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3" name="CaixaDeTexto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4402" y="1964631"/>
                  <a:ext cx="194540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5625" r="-9375" b="-22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ixaDeTexto 63"/>
                <p:cNvSpPr txBox="1"/>
                <p:nvPr/>
              </p:nvSpPr>
              <p:spPr>
                <a:xfrm flipH="1">
                  <a:off x="6572425" y="1709511"/>
                  <a:ext cx="29420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4" name="CaixaDeTexto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572425" y="1709511"/>
                  <a:ext cx="294202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2041" b="-2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Conector de seta reta 33"/>
            <p:cNvCxnSpPr/>
            <p:nvPr/>
          </p:nvCxnSpPr>
          <p:spPr>
            <a:xfrm flipV="1">
              <a:off x="6860717" y="1814742"/>
              <a:ext cx="0" cy="4238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CaixaDeTexto 67"/>
          <p:cNvSpPr txBox="1"/>
          <p:nvPr/>
        </p:nvSpPr>
        <p:spPr>
          <a:xfrm>
            <a:off x="0" y="1210369"/>
            <a:ext cx="867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Bloco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/>
              <p:cNvSpPr txBox="1"/>
              <p:nvPr/>
            </p:nvSpPr>
            <p:spPr>
              <a:xfrm>
                <a:off x="867965" y="1685731"/>
                <a:ext cx="24692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9" name="CaixaDe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65" y="1685731"/>
                <a:ext cx="2469266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988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ixaDeTexto 69"/>
              <p:cNvSpPr txBox="1"/>
              <p:nvPr/>
            </p:nvSpPr>
            <p:spPr>
              <a:xfrm>
                <a:off x="951474" y="2185543"/>
                <a:ext cx="17432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III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0" name="CaixaDeTexto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74" y="2185543"/>
                <a:ext cx="1743234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1049" t="-2222" r="-2797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951473" y="2617124"/>
                <a:ext cx="19879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73" y="2617124"/>
                <a:ext cx="1987980" cy="276999"/>
              </a:xfrm>
              <a:prstGeom prst="rect">
                <a:avLst/>
              </a:prstGeom>
              <a:blipFill>
                <a:blip r:embed="rId17"/>
                <a:stretch>
                  <a:fillRect l="-1840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CaixaDeTexto 71"/>
          <p:cNvSpPr txBox="1"/>
          <p:nvPr/>
        </p:nvSpPr>
        <p:spPr>
          <a:xfrm>
            <a:off x="-30042" y="2178293"/>
            <a:ext cx="1055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Prancha</a:t>
            </a:r>
            <a:endParaRPr 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/>
              <p:cNvSpPr txBox="1"/>
              <p:nvPr/>
            </p:nvSpPr>
            <p:spPr>
              <a:xfrm>
                <a:off x="3400640" y="1670316"/>
                <a:ext cx="25951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II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3" name="CaixaDe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640" y="1670316"/>
                <a:ext cx="2595198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704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ixaDeTexto 73"/>
              <p:cNvSpPr txBox="1"/>
              <p:nvPr/>
            </p:nvSpPr>
            <p:spPr>
              <a:xfrm>
                <a:off x="3001740" y="2582944"/>
                <a:ext cx="20161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IV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4" name="CaixaDeTexto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740" y="2582944"/>
                <a:ext cx="2016129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1208" t="-2222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CaixaDeTexto 75"/>
          <p:cNvSpPr txBox="1"/>
          <p:nvPr/>
        </p:nvSpPr>
        <p:spPr>
          <a:xfrm>
            <a:off x="74535" y="3108049"/>
            <a:ext cx="356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Das equações (I) e (III), vem: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ixaDeTexto 78"/>
              <p:cNvSpPr txBox="1"/>
              <p:nvPr/>
            </p:nvSpPr>
            <p:spPr>
              <a:xfrm>
                <a:off x="224714" y="3586987"/>
                <a:ext cx="24106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9" name="CaixaDeTexto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14" y="3586987"/>
                <a:ext cx="2410660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253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Seta para a Direita 79"/>
          <p:cNvSpPr/>
          <p:nvPr/>
        </p:nvSpPr>
        <p:spPr>
          <a:xfrm>
            <a:off x="2619036" y="3668983"/>
            <a:ext cx="362599" cy="16029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aixaDeTexto 80"/>
              <p:cNvSpPr txBox="1"/>
              <p:nvPr/>
            </p:nvSpPr>
            <p:spPr>
              <a:xfrm>
                <a:off x="3263220" y="3443911"/>
                <a:ext cx="1435265" cy="589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1" name="CaixaDeTexto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220" y="3443911"/>
                <a:ext cx="1435265" cy="58958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CaixaDeTexto 81"/>
          <p:cNvSpPr txBox="1"/>
          <p:nvPr/>
        </p:nvSpPr>
        <p:spPr>
          <a:xfrm>
            <a:off x="8864" y="4294422"/>
            <a:ext cx="341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Substituindo os valores, temos: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aixaDeTexto 82"/>
              <p:cNvSpPr txBox="1"/>
              <p:nvPr/>
            </p:nvSpPr>
            <p:spPr>
              <a:xfrm>
                <a:off x="3308563" y="4186578"/>
                <a:ext cx="1524135" cy="537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10+50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3" name="CaixaDeTexto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563" y="4186578"/>
                <a:ext cx="1524135" cy="53784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aixaDeTexto 83"/>
              <p:cNvSpPr txBox="1"/>
              <p:nvPr/>
            </p:nvSpPr>
            <p:spPr>
              <a:xfrm>
                <a:off x="5466274" y="4331881"/>
                <a:ext cx="1520929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=0,14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4" name="CaixaDeTexto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274" y="4331881"/>
                <a:ext cx="1520929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803" t="-2222" r="-402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Seta para a Direita 84"/>
          <p:cNvSpPr/>
          <p:nvPr/>
        </p:nvSpPr>
        <p:spPr>
          <a:xfrm>
            <a:off x="4911693" y="4398943"/>
            <a:ext cx="362599" cy="16029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5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3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6" grpId="0"/>
      <p:bldP spid="79" grpId="0"/>
      <p:bldP spid="80" grpId="0" animBg="1"/>
      <p:bldP spid="81" grpId="0"/>
      <p:bldP spid="82" grpId="0"/>
      <p:bldP spid="83" grpId="0"/>
      <p:bldP spid="84" grpId="0" animBg="1"/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0" y="720941"/>
                <a:ext cx="45410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equa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temos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0941"/>
                <a:ext cx="4541051" cy="276999"/>
              </a:xfrm>
              <a:prstGeom prst="rect">
                <a:avLst/>
              </a:prstGeom>
              <a:blipFill rotWithShape="0">
                <a:blip r:embed="rId2"/>
                <a:stretch>
                  <a:fillRect b="-326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/>
          <p:cNvSpPr/>
          <p:nvPr/>
        </p:nvSpPr>
        <p:spPr>
          <a:xfrm>
            <a:off x="121089" y="102554"/>
            <a:ext cx="5916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Bitstream Vera Sans"/>
                <a:ea typeface="Times New Roman" panose="02020603050405020304" pitchFamily="18" charset="0"/>
              </a:rPr>
              <a:t>Considerando o valor da força F = 10 N do item anterior, calcule a normal do bloco e a força de atrito no bloco.</a:t>
            </a:r>
            <a:endParaRPr lang="pt-BR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306" y="370647"/>
            <a:ext cx="3459038" cy="13259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91477" y="1079663"/>
                <a:ext cx="57085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=0,87×10−10×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0,14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=7,3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7" y="1079663"/>
                <a:ext cx="5708550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21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8861" y="1448282"/>
                <a:ext cx="505208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𝑃𝑎𝑟𝑎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𝑙𝑐𝑢𝑙𝑜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𝑛𝑜𝑟𝑚𝑎𝑙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𝑢𝑠𝑎𝑚𝑜𝑠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𝑒𝑞𝑢𝑎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𝐼𝐼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1" y="1448282"/>
                <a:ext cx="5052089" cy="553998"/>
              </a:xfrm>
              <a:prstGeom prst="rect">
                <a:avLst/>
              </a:prstGeom>
              <a:blipFill rotWithShape="0">
                <a:blip r:embed="rId5"/>
                <a:stretch>
                  <a:fillRect l="-603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360809" y="1725281"/>
                <a:ext cx="34389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×0,5+10×10=105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809" y="1725281"/>
                <a:ext cx="343895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887" r="-1064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ta para a Direita 8"/>
          <p:cNvSpPr/>
          <p:nvPr/>
        </p:nvSpPr>
        <p:spPr>
          <a:xfrm>
            <a:off x="1937122" y="1792414"/>
            <a:ext cx="355988" cy="16054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8861" y="201211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Bitstream Vera Sans"/>
                <a:ea typeface="Times New Roman" panose="02020603050405020304" pitchFamily="18" charset="0"/>
                <a:cs typeface="Times New Roman" panose="02020603050405020304" pitchFamily="18" charset="0"/>
              </a:rPr>
              <a:t>Dado que o módulo da força é </a:t>
            </a:r>
            <a:r>
              <a:rPr lang="pt-BR" sz="1600" b="1" dirty="0">
                <a:solidFill>
                  <a:srgbClr val="0070C0"/>
                </a:solidFill>
                <a:latin typeface="Bitstream Vera Sans"/>
                <a:ea typeface="Times New Roman" panose="02020603050405020304" pitchFamily="18" charset="0"/>
                <a:cs typeface="Times New Roman" panose="02020603050405020304" pitchFamily="18" charset="0"/>
              </a:rPr>
              <a:t>F = 80 N </a:t>
            </a:r>
            <a:r>
              <a:rPr lang="pt-BR" sz="1600" dirty="0">
                <a:solidFill>
                  <a:srgbClr val="0070C0"/>
                </a:solidFill>
                <a:latin typeface="Bitstream Vera Sans"/>
                <a:ea typeface="Times New Roman" panose="02020603050405020304" pitchFamily="18" charset="0"/>
                <a:cs typeface="Times New Roman" panose="02020603050405020304" pitchFamily="18" charset="0"/>
              </a:rPr>
              <a:t>e sabendo que o bloco escorrega sobre a prancha: Calcule força de atrito no bloco, a aceleração do bloco e a aceleração da prancha.</a:t>
            </a:r>
            <a:endParaRPr lang="pt-BR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-22406" y="2770602"/>
                <a:ext cx="25616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𝐷𝑒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func>
                            <m:func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406" y="2770602"/>
                <a:ext cx="2561663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950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997241" y="2643844"/>
                <a:ext cx="1817612" cy="5050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func>
                            <m:func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241" y="2643844"/>
                <a:ext cx="1817612" cy="5050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3429" y="3303225"/>
                <a:ext cx="28134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b="0" dirty="0" smtClean="0"/>
                  <a:t>D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𝐼𝐼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pt-BR" sz="1600" dirty="0" smtClean="0"/>
                  <a:t> </a:t>
                </a:r>
                <a:r>
                  <a:rPr lang="pt-BR" sz="1600" dirty="0" smtClean="0">
                    <a:sym typeface="Wingdings" panose="05000000000000000000" pitchFamily="2" charset="2"/>
                  </a:rPr>
                  <a:t> </a:t>
                </a:r>
                <a:endParaRPr lang="pt-BR" sz="16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9" y="3303225"/>
                <a:ext cx="2813463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329" t="-27500" r="-1299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/>
          <p:cNvSpPr txBox="1"/>
          <p:nvPr/>
        </p:nvSpPr>
        <p:spPr>
          <a:xfrm>
            <a:off x="4080222" y="211310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696019" y="3305338"/>
                <a:ext cx="27031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80×0,5+100=140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019" y="3305338"/>
                <a:ext cx="2703176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901" r="-676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5587934" y="2846436"/>
                <a:ext cx="3480504" cy="469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×0,87−0,2(140) 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=4,1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934" y="2846436"/>
                <a:ext cx="3480504" cy="46903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3429" y="3846267"/>
                <a:ext cx="21224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𝐷𝑒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𝐼𝐼𝐼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9" y="3846267"/>
                <a:ext cx="2122439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724" r="-575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2696019" y="3829791"/>
                <a:ext cx="53103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Como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escorrega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=0,2×140=28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019" y="3829791"/>
                <a:ext cx="5310300" cy="276999"/>
              </a:xfrm>
              <a:prstGeom prst="rect">
                <a:avLst/>
              </a:prstGeom>
              <a:blipFill rotWithShape="0">
                <a:blip r:embed="rId13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68303" y="4254112"/>
                <a:ext cx="1593064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Ent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3" y="4254112"/>
                <a:ext cx="1593064" cy="56387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2826892" y="4235238"/>
                <a:ext cx="2248243" cy="52046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=0,56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892" y="4235238"/>
                <a:ext cx="2248243" cy="52046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have direita 1"/>
          <p:cNvSpPr/>
          <p:nvPr/>
        </p:nvSpPr>
        <p:spPr>
          <a:xfrm>
            <a:off x="5268322" y="2626185"/>
            <a:ext cx="292329" cy="94792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1761614" y="4469860"/>
            <a:ext cx="847764" cy="2006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02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6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18" y="378332"/>
            <a:ext cx="3056326" cy="117159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6049" y="55165"/>
            <a:ext cx="5682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Bitstream Vera Sans"/>
                <a:ea typeface="Times New Roman" panose="02020603050405020304" pitchFamily="18" charset="0"/>
              </a:rPr>
              <a:t>Determine o valor máximo de F para que o bloco não escorregue sobre a prancha.</a:t>
            </a:r>
            <a:endParaRPr lang="pt-BR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0" y="720941"/>
                <a:ext cx="29385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𝐷𝑒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0941"/>
                <a:ext cx="2938561" cy="276999"/>
              </a:xfrm>
              <a:prstGeom prst="rect">
                <a:avLst/>
              </a:prstGeom>
              <a:blipFill rotWithShape="0">
                <a:blip r:embed="rId3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672695" y="727267"/>
                <a:ext cx="11810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695" y="727267"/>
                <a:ext cx="1181093" cy="276999"/>
              </a:xfrm>
              <a:prstGeom prst="rect">
                <a:avLst/>
              </a:prstGeom>
              <a:blipFill>
                <a:blip r:embed="rId4"/>
                <a:stretch>
                  <a:fillRect l="-3608" b="-304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0" y="1166668"/>
                <a:ext cx="28605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𝐷𝑒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𝐼𝐼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66668"/>
                <a:ext cx="286059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066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ta para a Direita 7"/>
          <p:cNvSpPr/>
          <p:nvPr/>
        </p:nvSpPr>
        <p:spPr>
          <a:xfrm>
            <a:off x="2874177" y="1133872"/>
            <a:ext cx="567338" cy="21227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649231" y="1092654"/>
                <a:ext cx="2371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b="0" i="0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sen</m:t>
                          </m:r>
                          <m:r>
                            <a:rPr lang="pt-BR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</m:t>
                      </m:r>
                    </m:oMath>
                  </m:oMathPara>
                </a14:m>
                <a:endParaRPr lang="pt-BR" u="sng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231" y="1092654"/>
                <a:ext cx="237161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542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101496" y="1685737"/>
                <a:ext cx="1965282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𝐷𝑒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𝐼𝐼𝐼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96" y="1685737"/>
                <a:ext cx="1965282" cy="298415"/>
              </a:xfrm>
              <a:prstGeom prst="rect">
                <a:avLst/>
              </a:prstGeom>
              <a:blipFill>
                <a:blip r:embed="rId7"/>
                <a:stretch>
                  <a:fillRect l="-2174" r="-1242" b="-229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eta para a Direita 10"/>
          <p:cNvSpPr/>
          <p:nvPr/>
        </p:nvSpPr>
        <p:spPr>
          <a:xfrm>
            <a:off x="2874177" y="1728809"/>
            <a:ext cx="567338" cy="21227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649231" y="1548489"/>
                <a:ext cx="2804742" cy="572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sen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231" y="1548489"/>
                <a:ext cx="2804742" cy="5729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96049" y="2291380"/>
                <a:ext cx="2308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9" y="2291380"/>
                <a:ext cx="2308068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65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2729151" y="2300239"/>
                <a:ext cx="2336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151" y="2300239"/>
                <a:ext cx="2336345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305" r="-522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5335381" y="2152281"/>
                <a:ext cx="3790268" cy="572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sen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381" y="2152281"/>
                <a:ext cx="3790268" cy="57291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76533" y="2821769"/>
                <a:ext cx="5058244" cy="572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3" y="2821769"/>
                <a:ext cx="5058244" cy="57291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76533" y="3542672"/>
                <a:ext cx="4996496" cy="715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sen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3" y="3542672"/>
                <a:ext cx="4996496" cy="71590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5247370" y="3367289"/>
                <a:ext cx="2960489" cy="102175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sen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370" y="3367289"/>
                <a:ext cx="2960489" cy="102175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/>
          <p:cNvSpPr txBox="1"/>
          <p:nvPr/>
        </p:nvSpPr>
        <p:spPr>
          <a:xfrm>
            <a:off x="2257538" y="4407886"/>
            <a:ext cx="367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Substituindo os valores  F = 32 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983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7" grpId="0"/>
      <p:bldP spid="18" grpId="0"/>
      <p:bldP spid="19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1902" y="30325"/>
            <a:ext cx="5717689" cy="31392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Rascunho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794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7085" y="32594"/>
            <a:ext cx="74966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Chapéu Mexicano de um parque de diversões consiste em um disco horizontal de raio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em cujas bordas estão enganchados cabos de comprimento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que sustentam um conjunto de cadeiras. Quando o Chapéu Mexicano está em movimento, as cadeiras descrevem uma trajetória circular horizontal em torno do eixo vertical que passa pelo centro do </a:t>
            </a:r>
            <a:r>
              <a:rPr lang="pt-BR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disco.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 nessas condições os cabos fazem um ângulo 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com a vertical, responda as </a:t>
            </a:r>
            <a:r>
              <a:rPr lang="pt-BR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seguintes questões:</a:t>
            </a:r>
            <a:endParaRPr lang="pt-BR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1" y="1786920"/>
            <a:ext cx="2721429" cy="237142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87085" y="17153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Esboce o diagrama de corpo livre da cadeira</a:t>
            </a: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 flipV="1">
            <a:off x="1348462" y="2297991"/>
            <a:ext cx="0" cy="240535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212681" y="3481415"/>
            <a:ext cx="2974207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Arco 6"/>
          <p:cNvSpPr/>
          <p:nvPr/>
        </p:nvSpPr>
        <p:spPr>
          <a:xfrm rot="10800000" flipV="1">
            <a:off x="1884458" y="2636004"/>
            <a:ext cx="392987" cy="231111"/>
          </a:xfrm>
          <a:prstGeom prst="arc">
            <a:avLst>
              <a:gd name="adj1" fmla="val 21303200"/>
              <a:gd name="adj2" fmla="val 682497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1701789" y="2884562"/>
                <a:ext cx="4517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789" y="2884562"/>
                <a:ext cx="45179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de Seta Reta 8"/>
          <p:cNvCxnSpPr/>
          <p:nvPr/>
        </p:nvCxnSpPr>
        <p:spPr>
          <a:xfrm>
            <a:off x="1338837" y="3500666"/>
            <a:ext cx="19250" cy="10106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1377337" y="2353917"/>
            <a:ext cx="749444" cy="11178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702916" y="2271406"/>
                <a:ext cx="240066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916" y="2271406"/>
                <a:ext cx="240066" cy="345159"/>
              </a:xfrm>
              <a:prstGeom prst="rect">
                <a:avLst/>
              </a:prstGeom>
              <a:blipFill>
                <a:blip r:embed="rId4"/>
                <a:stretch>
                  <a:fillRect l="-20000" r="-15000" b="-8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039783" y="3802604"/>
                <a:ext cx="270177" cy="3451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83" y="3802604"/>
                <a:ext cx="270177" cy="345159"/>
              </a:xfrm>
              <a:prstGeom prst="rect">
                <a:avLst/>
              </a:prstGeom>
              <a:blipFill>
                <a:blip r:embed="rId5"/>
                <a:stretch>
                  <a:fillRect l="-13636" r="-11364" b="-8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797080" y="3160227"/>
                <a:ext cx="2145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080" y="3160227"/>
                <a:ext cx="214546" cy="307777"/>
              </a:xfrm>
              <a:prstGeom prst="rect">
                <a:avLst/>
              </a:prstGeom>
              <a:blipFill>
                <a:blip r:embed="rId6"/>
                <a:stretch>
                  <a:fillRect l="-14286" r="-8571" b="-19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019293" y="2228009"/>
                <a:ext cx="2617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293" y="2228009"/>
                <a:ext cx="261738" cy="369332"/>
              </a:xfrm>
              <a:prstGeom prst="rect">
                <a:avLst/>
              </a:prstGeom>
              <a:blipFill>
                <a:blip r:embed="rId7"/>
                <a:stretch>
                  <a:fillRect l="-25581" r="-23256" b="-278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o 14"/>
          <p:cNvSpPr/>
          <p:nvPr/>
        </p:nvSpPr>
        <p:spPr>
          <a:xfrm rot="20904427" flipV="1">
            <a:off x="1214477" y="2991152"/>
            <a:ext cx="392987" cy="231111"/>
          </a:xfrm>
          <a:prstGeom prst="arc">
            <a:avLst>
              <a:gd name="adj1" fmla="val 21303200"/>
              <a:gd name="adj2" fmla="val 682497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356493" y="2558086"/>
                <a:ext cx="45179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93" y="2558086"/>
                <a:ext cx="45179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to 16"/>
          <p:cNvCxnSpPr/>
          <p:nvPr/>
        </p:nvCxnSpPr>
        <p:spPr>
          <a:xfrm>
            <a:off x="2153579" y="2188690"/>
            <a:ext cx="20941" cy="194605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Agrupar 17"/>
          <p:cNvGrpSpPr/>
          <p:nvPr/>
        </p:nvGrpSpPr>
        <p:grpSpPr>
          <a:xfrm>
            <a:off x="4520237" y="1918376"/>
            <a:ext cx="1799409" cy="2239967"/>
            <a:chOff x="4104434" y="652321"/>
            <a:chExt cx="1799409" cy="2239967"/>
          </a:xfrm>
        </p:grpSpPr>
        <p:cxnSp>
          <p:nvCxnSpPr>
            <p:cNvPr id="19" name="Conector reto 18"/>
            <p:cNvCxnSpPr/>
            <p:nvPr/>
          </p:nvCxnSpPr>
          <p:spPr>
            <a:xfrm>
              <a:off x="4862286" y="1095829"/>
              <a:ext cx="965200" cy="725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flipH="1">
              <a:off x="4238171" y="1095829"/>
              <a:ext cx="624115" cy="116114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>
              <a:off x="4862286" y="698349"/>
              <a:ext cx="0" cy="1631194"/>
            </a:xfrm>
            <a:prstGeom prst="line">
              <a:avLst/>
            </a:prstGeom>
            <a:ln>
              <a:solidFill>
                <a:srgbClr val="92D05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o 21"/>
            <p:cNvSpPr/>
            <p:nvPr/>
          </p:nvSpPr>
          <p:spPr>
            <a:xfrm rot="14942429" flipH="1">
              <a:off x="4545985" y="1353882"/>
              <a:ext cx="504530" cy="337930"/>
            </a:xfrm>
            <a:prstGeom prst="arc">
              <a:avLst/>
            </a:prstGeom>
            <a:noFill/>
            <a:ln>
              <a:solidFill>
                <a:srgbClr val="7B262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4485004" y="1795393"/>
                  <a:ext cx="31188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2800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5004" y="1795393"/>
                  <a:ext cx="311880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5167211" y="652321"/>
                  <a:ext cx="31919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pt-BR" sz="28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7211" y="652321"/>
                  <a:ext cx="319190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Elipse 24"/>
            <p:cNvSpPr/>
            <p:nvPr/>
          </p:nvSpPr>
          <p:spPr>
            <a:xfrm>
              <a:off x="4104434" y="2203805"/>
              <a:ext cx="198783" cy="178905"/>
            </a:xfrm>
            <a:prstGeom prst="ellipse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5827486" y="698350"/>
              <a:ext cx="76357" cy="21939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4253946" y="1364506"/>
                  <a:ext cx="29751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pt-BR" sz="2800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3946" y="1364506"/>
                  <a:ext cx="297517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Conector de Seta Reta 27"/>
          <p:cNvCxnSpPr/>
          <p:nvPr/>
        </p:nvCxnSpPr>
        <p:spPr>
          <a:xfrm flipV="1">
            <a:off x="4523042" y="3785494"/>
            <a:ext cx="1720247" cy="56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4619628" y="3965630"/>
                <a:ext cx="16613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628" y="3965630"/>
                <a:ext cx="1661352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206" r="-1838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2248141" y="4022797"/>
                <a:ext cx="2655535" cy="768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é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𝑡𝑟𝑎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𝑜</m:t>
                      </m:r>
                    </m:oMath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é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𝑟𝑎𝑖𝑜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𝑐𝑖𝑟𝑐𝑢𝑛𝑓𝑒𝑟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𝑛𝑐𝑖𝑎</m:t>
                      </m:r>
                    </m:oMath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é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𝑐𝑜𝑚𝑝𝑟𝑖𝑚𝑒𝑛𝑡𝑜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𝑐𝑎𝑏𝑜</m:t>
                      </m:r>
                    </m:oMath>
                  </m:oMathPara>
                </a14:m>
                <a:endParaRPr lang="pt-BR" sz="1600" b="0" dirty="0" smtClean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141" y="4022797"/>
                <a:ext cx="2655535" cy="768608"/>
              </a:xfrm>
              <a:prstGeom prst="rect">
                <a:avLst/>
              </a:prstGeom>
              <a:blipFill rotWithShape="0">
                <a:blip r:embed="rId13"/>
                <a:stretch>
                  <a:fillRect l="-1149" r="-1609" b="-10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5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12" grpId="0"/>
      <p:bldP spid="13" grpId="0"/>
      <p:bldP spid="14" grpId="0"/>
      <p:bldP spid="15" grpId="0" animBg="1"/>
      <p:bldP spid="16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169" y="643257"/>
            <a:ext cx="2721429" cy="237142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94343" y="52018"/>
            <a:ext cx="7910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Determine a expressão para a velocidade das cadeiras em função de L, d,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 g.</a:t>
            </a:r>
            <a:endParaRPr lang="pt-BR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161641" y="645600"/>
                <a:ext cx="2084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(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 smtClean="0"/>
                  <a:t>  </a:t>
                </a:r>
                <a:endParaRPr lang="pt-BR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41" y="645600"/>
                <a:ext cx="2084160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4106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Agrupar 38"/>
          <p:cNvGrpSpPr/>
          <p:nvPr/>
        </p:nvGrpSpPr>
        <p:grpSpPr>
          <a:xfrm>
            <a:off x="3893445" y="831060"/>
            <a:ext cx="2584399" cy="2106000"/>
            <a:chOff x="212681" y="2188690"/>
            <a:chExt cx="2974207" cy="2514651"/>
          </a:xfrm>
        </p:grpSpPr>
        <p:cxnSp>
          <p:nvCxnSpPr>
            <p:cNvPr id="26" name="Conector reto 25"/>
            <p:cNvCxnSpPr/>
            <p:nvPr/>
          </p:nvCxnSpPr>
          <p:spPr>
            <a:xfrm flipV="1">
              <a:off x="1348462" y="2297991"/>
              <a:ext cx="0" cy="240535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>
              <a:off x="212681" y="3481415"/>
              <a:ext cx="2974207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o 27"/>
            <p:cNvSpPr/>
            <p:nvPr/>
          </p:nvSpPr>
          <p:spPr>
            <a:xfrm rot="10800000" flipV="1">
              <a:off x="1884458" y="2636004"/>
              <a:ext cx="392987" cy="231111"/>
            </a:xfrm>
            <a:prstGeom prst="arc">
              <a:avLst>
                <a:gd name="adj1" fmla="val 21303200"/>
                <a:gd name="adj2" fmla="val 6824970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tângulo 28"/>
                <p:cNvSpPr/>
                <p:nvPr/>
              </p:nvSpPr>
              <p:spPr>
                <a:xfrm>
                  <a:off x="1701789" y="2884562"/>
                  <a:ext cx="45179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tângulo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1789" y="2884562"/>
                  <a:ext cx="451790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563" b="-1746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Conector de Seta Reta 29"/>
            <p:cNvCxnSpPr/>
            <p:nvPr/>
          </p:nvCxnSpPr>
          <p:spPr>
            <a:xfrm>
              <a:off x="1338837" y="3500666"/>
              <a:ext cx="19250" cy="10106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30"/>
            <p:cNvCxnSpPr/>
            <p:nvPr/>
          </p:nvCxnSpPr>
          <p:spPr>
            <a:xfrm flipV="1">
              <a:off x="1377337" y="2353917"/>
              <a:ext cx="749444" cy="111787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/>
                <p:cNvSpPr txBox="1"/>
                <p:nvPr/>
              </p:nvSpPr>
              <p:spPr>
                <a:xfrm>
                  <a:off x="1702916" y="2271406"/>
                  <a:ext cx="240066" cy="345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2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pt-BR" sz="20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32" name="CaixaDeTexto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2916" y="2271406"/>
                  <a:ext cx="240066" cy="345159"/>
                </a:xfrm>
                <a:prstGeom prst="rect">
                  <a:avLst/>
                </a:prstGeom>
                <a:blipFill>
                  <a:blip r:embed="rId5"/>
                  <a:stretch>
                    <a:fillRect l="-32353" r="-26471" b="-297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/>
                <p:cNvSpPr txBox="1"/>
                <p:nvPr/>
              </p:nvSpPr>
              <p:spPr>
                <a:xfrm>
                  <a:off x="1039783" y="3802604"/>
                  <a:ext cx="270177" cy="3451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2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33" name="CaixaDeTex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783" y="3802604"/>
                  <a:ext cx="270177" cy="345159"/>
                </a:xfrm>
                <a:prstGeom prst="rect">
                  <a:avLst/>
                </a:prstGeom>
                <a:blipFill>
                  <a:blip r:embed="rId6"/>
                  <a:stretch>
                    <a:fillRect l="-23684" r="-21053" b="-319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/>
                <p:cNvSpPr txBox="1"/>
                <p:nvPr/>
              </p:nvSpPr>
              <p:spPr>
                <a:xfrm>
                  <a:off x="2797080" y="3160227"/>
                  <a:ext cx="21454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34" name="CaixaDe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7080" y="3160227"/>
                  <a:ext cx="214546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19355" r="-19355" b="-2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ixaDeTexto 34"/>
                <p:cNvSpPr txBox="1"/>
                <p:nvPr/>
              </p:nvSpPr>
              <p:spPr>
                <a:xfrm>
                  <a:off x="1019293" y="2228009"/>
                  <a:ext cx="26173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35" name="CaixaDeTexto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293" y="2228009"/>
                  <a:ext cx="261738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37838" r="-35135" b="-56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Arco 35"/>
            <p:cNvSpPr/>
            <p:nvPr/>
          </p:nvSpPr>
          <p:spPr>
            <a:xfrm rot="20904427" flipV="1">
              <a:off x="1214477" y="2991152"/>
              <a:ext cx="392987" cy="231111"/>
            </a:xfrm>
            <a:prstGeom prst="arc">
              <a:avLst>
                <a:gd name="adj1" fmla="val 21303200"/>
                <a:gd name="adj2" fmla="val 6824970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tângulo 36"/>
                <p:cNvSpPr/>
                <p:nvPr/>
              </p:nvSpPr>
              <p:spPr>
                <a:xfrm>
                  <a:off x="1356493" y="2558086"/>
                  <a:ext cx="45179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tângulo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493" y="2558086"/>
                  <a:ext cx="451790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563" b="-1562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Conector reto 37"/>
            <p:cNvCxnSpPr/>
            <p:nvPr/>
          </p:nvCxnSpPr>
          <p:spPr>
            <a:xfrm>
              <a:off x="2153579" y="2188690"/>
              <a:ext cx="20941" cy="194605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116051" y="1018645"/>
                <a:ext cx="19880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51" y="1018645"/>
                <a:ext cx="1988045" cy="276999"/>
              </a:xfrm>
              <a:prstGeom prst="rect">
                <a:avLst/>
              </a:prstGeom>
              <a:blipFill rotWithShape="0">
                <a:blip r:embed="rId10"/>
                <a:stretch>
                  <a:fillRect r="-1840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161640" y="1399236"/>
                <a:ext cx="1404166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40" y="1399236"/>
                <a:ext cx="1404166" cy="298415"/>
              </a:xfrm>
              <a:prstGeom prst="rect">
                <a:avLst/>
              </a:prstGeom>
              <a:blipFill rotWithShape="0">
                <a:blip r:embed="rId11"/>
                <a:stretch>
                  <a:fillRect l="-2609" r="-870" b="-229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161640" y="2253485"/>
                <a:ext cx="2195088" cy="5227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𝐸𝑛𝑡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40" y="2253485"/>
                <a:ext cx="2195088" cy="52270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479650" y="2353035"/>
                <a:ext cx="19790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𝑚𝑎𝑠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650" y="2353035"/>
                <a:ext cx="1979067" cy="276999"/>
              </a:xfrm>
              <a:prstGeom prst="rect">
                <a:avLst/>
              </a:prstGeom>
              <a:blipFill rotWithShape="0">
                <a:blip r:embed="rId13"/>
                <a:stretch>
                  <a:fillRect r="-617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4731169" y="3255387"/>
                <a:ext cx="15113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𝑅𝑔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169" y="3255387"/>
                <a:ext cx="1511375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806" t="-2222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Seta para a Direita 50"/>
          <p:cNvSpPr/>
          <p:nvPr/>
        </p:nvSpPr>
        <p:spPr>
          <a:xfrm>
            <a:off x="1610361" y="1399236"/>
            <a:ext cx="567338" cy="21227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3478294" y="3843482"/>
                <a:ext cx="2697149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294" y="3843482"/>
                <a:ext cx="2697149" cy="276999"/>
              </a:xfrm>
              <a:prstGeom prst="rect">
                <a:avLst/>
              </a:prstGeom>
              <a:blipFill rotWithShape="0">
                <a:blip r:embed="rId15"/>
                <a:stretch>
                  <a:fillRect t="-2174" b="-260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200465" y="3843482"/>
                <a:ext cx="16613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65" y="3843482"/>
                <a:ext cx="1661352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2206" r="-1838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Seta para a Direita 53"/>
          <p:cNvSpPr/>
          <p:nvPr/>
        </p:nvSpPr>
        <p:spPr>
          <a:xfrm>
            <a:off x="2334773" y="3908208"/>
            <a:ext cx="567338" cy="21227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2408319" y="1193778"/>
                <a:ext cx="154959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319" y="1193778"/>
                <a:ext cx="1549590" cy="55399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Seta para a Direita 56"/>
          <p:cNvSpPr/>
          <p:nvPr/>
        </p:nvSpPr>
        <p:spPr>
          <a:xfrm>
            <a:off x="4144785" y="3291091"/>
            <a:ext cx="359180" cy="20559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212586" y="3174821"/>
                <a:ext cx="1557349" cy="474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𝑙𝑜𝑔𝑜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86" y="3174821"/>
                <a:ext cx="1557349" cy="47442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Seta para a Direita 58"/>
          <p:cNvSpPr/>
          <p:nvPr/>
        </p:nvSpPr>
        <p:spPr>
          <a:xfrm>
            <a:off x="1796669" y="3275936"/>
            <a:ext cx="346168" cy="220748"/>
          </a:xfrm>
          <a:prstGeom prst="rightArrow">
            <a:avLst>
              <a:gd name="adj1" fmla="val 50000"/>
              <a:gd name="adj2" fmla="val 7529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2251226" y="3124924"/>
                <a:ext cx="1885836" cy="522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𝑅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226" y="3124924"/>
                <a:ext cx="1885836" cy="52277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1613632" y="4362217"/>
                <a:ext cx="1100109" cy="320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632" y="4362217"/>
                <a:ext cx="1100109" cy="320793"/>
              </a:xfrm>
              <a:prstGeom prst="rect">
                <a:avLst/>
              </a:prstGeom>
              <a:blipFill>
                <a:blip r:embed="rId20"/>
                <a:stretch>
                  <a:fillRect l="-2222" r="-3333" b="-173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/>
              <p:cNvSpPr txBox="1"/>
              <p:nvPr/>
            </p:nvSpPr>
            <p:spPr>
              <a:xfrm>
                <a:off x="2989277" y="4362217"/>
                <a:ext cx="1155508" cy="320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→9</m:t>
                              </m:r>
                              <m:sSup>
                                <m:s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2" name="CaixaDe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277" y="4362217"/>
                <a:ext cx="1155508" cy="320793"/>
              </a:xfrm>
              <a:prstGeom prst="rect">
                <a:avLst/>
              </a:prstGeom>
              <a:blipFill>
                <a:blip r:embed="rId21"/>
                <a:stretch>
                  <a:fillRect l="-2105" r="-1053" b="-173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/>
              <p:cNvSpPr txBox="1"/>
              <p:nvPr/>
            </p:nvSpPr>
            <p:spPr>
              <a:xfrm>
                <a:off x="212586" y="4314717"/>
                <a:ext cx="998991" cy="474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86" y="4314717"/>
                <a:ext cx="998991" cy="47442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63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0" grpId="0"/>
      <p:bldP spid="41" grpId="0"/>
      <p:bldP spid="44" grpId="0"/>
      <p:bldP spid="45" grpId="0"/>
      <p:bldP spid="51" grpId="0" animBg="1"/>
      <p:bldP spid="52" grpId="0" animBg="1"/>
      <p:bldP spid="54" grpId="0" animBg="1"/>
      <p:bldP spid="57" grpId="0" animBg="1"/>
      <p:bldP spid="58" grpId="0"/>
      <p:bldP spid="59" grpId="0" animBg="1"/>
      <p:bldP spid="60" grpId="0"/>
      <p:bldP spid="61" grpId="0"/>
      <p:bldP spid="62" grpId="0"/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647" y="71867"/>
            <a:ext cx="7247106" cy="219963"/>
          </a:xfrm>
        </p:spPr>
        <p:txBody>
          <a:bodyPr>
            <a:noAutofit/>
          </a:bodyPr>
          <a:lstStyle/>
          <a:p>
            <a:r>
              <a:rPr lang="pt-BR" sz="3600" dirty="0" smtClean="0"/>
              <a:t>Rascunho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69229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21443" y="53131"/>
            <a:ext cx="73937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velocidade de um barco em relação à água é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 km/h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A fim de mover-se até o continente a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90 km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exatamente a Leste ponto em que se encontra, o barco navega numa direção que forma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18º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em relação ao eixo Oeste-Leste, no sentido Sudeste, e não muda de rumo ao longo de todo o percurso. O barco, nessa trajetória, chega ao destino em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h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t-BR" dirty="0">
              <a:solidFill>
                <a:srgbClr val="0070C0"/>
              </a:solidFill>
            </a:endParaRPr>
          </a:p>
        </p:txBody>
      </p:sp>
      <p:grpSp>
        <p:nvGrpSpPr>
          <p:cNvPr id="37" name="Grupo 35"/>
          <p:cNvGrpSpPr/>
          <p:nvPr/>
        </p:nvGrpSpPr>
        <p:grpSpPr>
          <a:xfrm>
            <a:off x="1238571" y="1530459"/>
            <a:ext cx="6626962" cy="3464874"/>
            <a:chOff x="0" y="0"/>
            <a:chExt cx="5718622" cy="2626506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16" t="15134" r="20208" b="74016"/>
            <a:stretch/>
          </p:blipFill>
          <p:spPr>
            <a:xfrm>
              <a:off x="0" y="7191"/>
              <a:ext cx="5563704" cy="2514600"/>
            </a:xfrm>
            <a:prstGeom prst="rect">
              <a:avLst/>
            </a:prstGeom>
          </p:spPr>
        </p:pic>
        <p:pic>
          <p:nvPicPr>
            <p:cNvPr id="39" name="Picture 2" descr="Resultado de imagem para barquinho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9201">
              <a:off x="834885" y="903108"/>
              <a:ext cx="875722" cy="8150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</p:pic>
        <p:cxnSp>
          <p:nvCxnSpPr>
            <p:cNvPr id="40" name="Conector de seta reta 161"/>
            <p:cNvCxnSpPr/>
            <p:nvPr/>
          </p:nvCxnSpPr>
          <p:spPr>
            <a:xfrm>
              <a:off x="468075" y="1580951"/>
              <a:ext cx="2991333" cy="128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de seta reta 162"/>
            <p:cNvCxnSpPr/>
            <p:nvPr/>
          </p:nvCxnSpPr>
          <p:spPr>
            <a:xfrm flipV="1">
              <a:off x="1181347" y="437075"/>
              <a:ext cx="0" cy="176918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>
              <a:off x="1169115" y="1580951"/>
              <a:ext cx="1189910" cy="3440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tângulo 42"/>
            <p:cNvSpPr/>
            <p:nvPr/>
          </p:nvSpPr>
          <p:spPr>
            <a:xfrm>
              <a:off x="884007" y="1601319"/>
              <a:ext cx="28431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16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4" name="Retângulo 43"/>
            <p:cNvSpPr/>
            <p:nvPr/>
          </p:nvSpPr>
          <p:spPr>
            <a:xfrm>
              <a:off x="992636" y="0"/>
              <a:ext cx="3834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24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5" name="CaixaDeTexto 14"/>
            <p:cNvSpPr txBox="1"/>
            <p:nvPr/>
          </p:nvSpPr>
          <p:spPr>
            <a:xfrm>
              <a:off x="925333" y="342833"/>
              <a:ext cx="350520" cy="354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18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y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Retângulo 45"/>
            <p:cNvSpPr/>
            <p:nvPr/>
          </p:nvSpPr>
          <p:spPr>
            <a:xfrm>
              <a:off x="3170298" y="1571199"/>
              <a:ext cx="297815" cy="354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18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7" name="Retângulo 46"/>
            <p:cNvSpPr/>
            <p:nvPr/>
          </p:nvSpPr>
          <p:spPr>
            <a:xfrm flipV="1">
              <a:off x="415168" y="2164841"/>
              <a:ext cx="907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24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8" name="Retângulo 47"/>
            <p:cNvSpPr/>
            <p:nvPr/>
          </p:nvSpPr>
          <p:spPr>
            <a:xfrm>
              <a:off x="72338" y="1350118"/>
              <a:ext cx="388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24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9" name="Retângulo 48"/>
            <p:cNvSpPr/>
            <p:nvPr/>
          </p:nvSpPr>
          <p:spPr>
            <a:xfrm>
              <a:off x="3637995" y="1294287"/>
              <a:ext cx="3145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24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0" name="Arco 49"/>
            <p:cNvSpPr/>
            <p:nvPr/>
          </p:nvSpPr>
          <p:spPr>
            <a:xfrm rot="1473610">
              <a:off x="1536462" y="1572200"/>
              <a:ext cx="200795" cy="261577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51" name="CaixaDeTexto 22"/>
            <p:cNvSpPr txBox="1"/>
            <p:nvPr/>
          </p:nvSpPr>
          <p:spPr>
            <a:xfrm>
              <a:off x="1725181" y="1566878"/>
              <a:ext cx="419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1200" kern="1200">
                  <a:solidFill>
                    <a:srgbClr val="000000"/>
                  </a:solidFill>
                  <a:effectLst/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2" name="CaixaDeTexto 32"/>
            <p:cNvSpPr txBox="1"/>
            <p:nvPr/>
          </p:nvSpPr>
          <p:spPr>
            <a:xfrm>
              <a:off x="4321622" y="342852"/>
              <a:ext cx="139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14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Continente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3" name="CaixaDeTexto 33"/>
            <p:cNvSpPr txBox="1"/>
            <p:nvPr/>
          </p:nvSpPr>
          <p:spPr>
            <a:xfrm>
              <a:off x="3516049" y="373629"/>
              <a:ext cx="8729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14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Mar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3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1930766" y="1351600"/>
            <a:ext cx="152400" cy="139086"/>
          </a:xfrm>
          <a:prstGeom prst="ellipse">
            <a:avLst/>
          </a:prstGeom>
          <a:solidFill>
            <a:srgbClr val="205C7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44459"/>
            <a:ext cx="7704667" cy="102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Faça um diagrama representando os vetores das velocidades do navio em relação aos dois referenciais (água e continente) e a velocidade da corrente marítima (= velocidade da água em relação ao continente).</a:t>
            </a:r>
            <a:endParaRPr lang="pt-BR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 flipH="1" flipV="1">
            <a:off x="627587" y="1831743"/>
            <a:ext cx="1" cy="163001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 flipV="1">
            <a:off x="1495605" y="1202502"/>
            <a:ext cx="1" cy="144425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27587" y="3461761"/>
            <a:ext cx="1931501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495606" y="2646752"/>
            <a:ext cx="1931501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627588" y="1351601"/>
            <a:ext cx="1413062" cy="2110160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1517831" y="1372158"/>
            <a:ext cx="522819" cy="1261896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627588" y="2646752"/>
            <a:ext cx="890243" cy="815009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2145987" y="3413557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987" y="3413557"/>
                <a:ext cx="27540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3173931" y="2646752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931" y="2646752"/>
                <a:ext cx="275401" cy="369332"/>
              </a:xfrm>
              <a:prstGeom prst="rect">
                <a:avLst/>
              </a:prstGeom>
              <a:blipFill>
                <a:blip r:embed="rId3"/>
                <a:stretch>
                  <a:fillRect r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1135173" y="1117182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73" y="1117182"/>
                <a:ext cx="275401" cy="369332"/>
              </a:xfrm>
              <a:prstGeom prst="rect">
                <a:avLst/>
              </a:prstGeom>
              <a:blipFill>
                <a:blip r:embed="rId4"/>
                <a:stretch>
                  <a:fillRect l="-8889" r="-44444" b="-163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246849" y="1739961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49" y="1739961"/>
                <a:ext cx="275401" cy="369332"/>
              </a:xfrm>
              <a:prstGeom prst="rect">
                <a:avLst/>
              </a:prstGeom>
              <a:blipFill>
                <a:blip r:embed="rId5"/>
                <a:stretch>
                  <a:fillRect r="-8696"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o 35"/>
          <p:cNvGrpSpPr/>
          <p:nvPr/>
        </p:nvGrpSpPr>
        <p:grpSpPr>
          <a:xfrm>
            <a:off x="5003807" y="779797"/>
            <a:ext cx="4237791" cy="2051241"/>
            <a:chOff x="0" y="0"/>
            <a:chExt cx="5718622" cy="2640220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16" t="15134" r="20208" b="74016"/>
            <a:stretch/>
          </p:blipFill>
          <p:spPr>
            <a:xfrm>
              <a:off x="0" y="7191"/>
              <a:ext cx="5563704" cy="2514600"/>
            </a:xfrm>
            <a:prstGeom prst="rect">
              <a:avLst/>
            </a:prstGeom>
          </p:spPr>
        </p:pic>
        <p:pic>
          <p:nvPicPr>
            <p:cNvPr id="18" name="Picture 2" descr="Resultado de imagem para barquinho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9201">
              <a:off x="834885" y="903108"/>
              <a:ext cx="875722" cy="8150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</p:pic>
        <p:cxnSp>
          <p:nvCxnSpPr>
            <p:cNvPr id="19" name="Conector de seta reta 161"/>
            <p:cNvCxnSpPr/>
            <p:nvPr/>
          </p:nvCxnSpPr>
          <p:spPr>
            <a:xfrm>
              <a:off x="468075" y="1580951"/>
              <a:ext cx="2991333" cy="128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e seta reta 162"/>
            <p:cNvCxnSpPr/>
            <p:nvPr/>
          </p:nvCxnSpPr>
          <p:spPr>
            <a:xfrm flipV="1">
              <a:off x="1181347" y="437075"/>
              <a:ext cx="0" cy="176918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>
              <a:off x="1169115" y="1580951"/>
              <a:ext cx="1189910" cy="3440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tângulo 24"/>
            <p:cNvSpPr/>
            <p:nvPr/>
          </p:nvSpPr>
          <p:spPr>
            <a:xfrm>
              <a:off x="992636" y="0"/>
              <a:ext cx="450368" cy="4753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CaixaDeTexto 14"/>
            <p:cNvSpPr txBox="1"/>
            <p:nvPr/>
          </p:nvSpPr>
          <p:spPr>
            <a:xfrm>
              <a:off x="809171" y="330402"/>
              <a:ext cx="350520" cy="354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1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y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3170298" y="1571199"/>
              <a:ext cx="297815" cy="354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18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Retângulo 27"/>
            <p:cNvSpPr/>
            <p:nvPr/>
          </p:nvSpPr>
          <p:spPr>
            <a:xfrm flipV="1">
              <a:off x="415168" y="2164841"/>
              <a:ext cx="907999" cy="475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52048" y="1240014"/>
              <a:ext cx="454695" cy="4753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2973850" y="1207987"/>
              <a:ext cx="381148" cy="4753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Arco 31"/>
            <p:cNvSpPr/>
            <p:nvPr/>
          </p:nvSpPr>
          <p:spPr>
            <a:xfrm rot="1473610">
              <a:off x="1536462" y="1572200"/>
              <a:ext cx="200795" cy="261577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37" name="CaixaDeTexto 22"/>
            <p:cNvSpPr txBox="1"/>
            <p:nvPr/>
          </p:nvSpPr>
          <p:spPr>
            <a:xfrm>
              <a:off x="1852911" y="1513163"/>
              <a:ext cx="419101" cy="396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1400" kern="1200" dirty="0">
                  <a:solidFill>
                    <a:srgbClr val="000000"/>
                  </a:solidFill>
                  <a:effectLst/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pt-B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CaixaDeTexto 32"/>
            <p:cNvSpPr txBox="1"/>
            <p:nvPr/>
          </p:nvSpPr>
          <p:spPr>
            <a:xfrm>
              <a:off x="4321622" y="342852"/>
              <a:ext cx="139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14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Continente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9" name="CaixaDeTexto 33"/>
            <p:cNvSpPr txBox="1"/>
            <p:nvPr/>
          </p:nvSpPr>
          <p:spPr>
            <a:xfrm>
              <a:off x="3516049" y="373629"/>
              <a:ext cx="8729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14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Mar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201117" y="1564614"/>
            <a:ext cx="980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Continente</a:t>
            </a:r>
            <a:endParaRPr lang="pt-BR" sz="12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1254854" y="970306"/>
            <a:ext cx="663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Água</a:t>
            </a:r>
            <a:endParaRPr lang="pt-B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974416" y="1998229"/>
                <a:ext cx="3810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16" y="1998229"/>
                <a:ext cx="381066" cy="276999"/>
              </a:xfrm>
              <a:prstGeom prst="rect">
                <a:avLst/>
              </a:prstGeom>
              <a:blipFill>
                <a:blip r:embed="rId8"/>
                <a:stretch>
                  <a:fillRect l="-16129" t="-46667" r="-40323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1827349" y="1965182"/>
                <a:ext cx="3849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349" y="1965182"/>
                <a:ext cx="384977" cy="276999"/>
              </a:xfrm>
              <a:prstGeom prst="rect">
                <a:avLst/>
              </a:prstGeom>
              <a:blipFill>
                <a:blip r:embed="rId9"/>
                <a:stretch>
                  <a:fillRect l="-17460" t="-43478" r="-36508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1187759" y="2935938"/>
                <a:ext cx="3679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759" y="2935938"/>
                <a:ext cx="367986" cy="276999"/>
              </a:xfrm>
              <a:prstGeom prst="rect">
                <a:avLst/>
              </a:prstGeom>
              <a:blipFill>
                <a:blip r:embed="rId10"/>
                <a:stretch>
                  <a:fillRect l="-18333" t="-46667" r="-43333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529750" y="1103578"/>
                <a:ext cx="2283767" cy="3774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750" y="1103578"/>
                <a:ext cx="2283767" cy="377476"/>
              </a:xfrm>
              <a:prstGeom prst="rect">
                <a:avLst/>
              </a:prstGeom>
              <a:blipFill rotWithShape="0">
                <a:blip r:embed="rId11"/>
                <a:stretch>
                  <a:fillRect l="-2400" t="-29032" r="-1600" b="-145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073062" y="1441847"/>
                <a:ext cx="751681" cy="546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062" y="1441847"/>
                <a:ext cx="751681" cy="5464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2673931" y="2074006"/>
                <a:ext cx="2180662" cy="339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931" y="2074006"/>
                <a:ext cx="2180662" cy="339837"/>
              </a:xfrm>
              <a:prstGeom prst="rect">
                <a:avLst/>
              </a:prstGeom>
              <a:blipFill rotWithShape="0">
                <a:blip r:embed="rId13"/>
                <a:stretch>
                  <a:fillRect l="-1961" t="-35714" r="-1681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2750695" y="2887869"/>
                <a:ext cx="6493125" cy="658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 hangingPunct="0">
                  <a:lnSpc>
                    <a:spcPct val="115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pt-BR" sz="1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Determine a velocidade (vetorial) da corrente marítima – dê as componentes nas direções Sul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Norte (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) e Leste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Oeste (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) dessa velocidade.</a:t>
                </a:r>
                <a:endParaRPr lang="pt-BR" sz="16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695" y="2887869"/>
                <a:ext cx="6493125" cy="658642"/>
              </a:xfrm>
              <a:prstGeom prst="rect">
                <a:avLst/>
              </a:prstGeom>
              <a:blipFill>
                <a:blip r:embed="rId14"/>
                <a:stretch>
                  <a:fillRect l="-469" r="-282"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0" y="3813935"/>
                <a:ext cx="15573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|=20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km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13935"/>
                <a:ext cx="1557349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3137" t="-37500" r="-1961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-3484" y="4118919"/>
                <a:ext cx="2383666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90 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km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=18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km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84" y="4118919"/>
                <a:ext cx="2383666" cy="46750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2673931" y="3509300"/>
                <a:ext cx="3100592" cy="341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=20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−20 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931" y="3509300"/>
                <a:ext cx="3100592" cy="341760"/>
              </a:xfrm>
              <a:prstGeom prst="rect">
                <a:avLst/>
              </a:prstGeom>
              <a:blipFill rotWithShape="0">
                <a:blip r:embed="rId17"/>
                <a:stretch>
                  <a:fillRect l="-1181" t="-26786" r="-11417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5984342" y="3515037"/>
                <a:ext cx="28103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=19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−6,0 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342" y="3515037"/>
                <a:ext cx="2810321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1085" t="-46667" r="-1302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2673931" y="4174108"/>
                <a:ext cx="2180662" cy="339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931" y="4174108"/>
                <a:ext cx="2180662" cy="339837"/>
              </a:xfrm>
              <a:prstGeom prst="rect">
                <a:avLst/>
              </a:prstGeom>
              <a:blipFill rotWithShape="0">
                <a:blip r:embed="rId19"/>
                <a:stretch>
                  <a:fillRect l="-1961" t="-38182" r="-1681" b="-145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2673931" y="3869072"/>
                <a:ext cx="1688090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=18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+0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931" y="3869072"/>
                <a:ext cx="1688090" cy="303673"/>
              </a:xfrm>
              <a:prstGeom prst="rect">
                <a:avLst/>
              </a:prstGeom>
              <a:blipFill rotWithShape="0">
                <a:blip r:embed="rId20"/>
                <a:stretch>
                  <a:fillRect l="-2527" t="-42000" r="-21300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5818301" y="4193984"/>
                <a:ext cx="2502031" cy="339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=18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−19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+6,0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301" y="4193984"/>
                <a:ext cx="2502031" cy="339837"/>
              </a:xfrm>
              <a:prstGeom prst="rect">
                <a:avLst/>
              </a:prstGeom>
              <a:blipFill rotWithShape="0">
                <a:blip r:embed="rId21"/>
                <a:stretch>
                  <a:fillRect l="-1460" t="-37500" r="-1435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Seta para a Direita 50"/>
          <p:cNvSpPr/>
          <p:nvPr/>
        </p:nvSpPr>
        <p:spPr>
          <a:xfrm>
            <a:off x="4941736" y="4239156"/>
            <a:ext cx="567338" cy="21227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3825836" y="4550892"/>
                <a:ext cx="3664196" cy="33983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=−1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+6,0 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836" y="4550892"/>
                <a:ext cx="3664196" cy="339837"/>
              </a:xfrm>
              <a:prstGeom prst="rect">
                <a:avLst/>
              </a:prstGeom>
              <a:blipFill rotWithShape="0">
                <a:blip r:embed="rId22"/>
                <a:stretch>
                  <a:fillRect t="-38182" b="-145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aixaDeTexto 52"/>
          <p:cNvSpPr txBox="1"/>
          <p:nvPr/>
        </p:nvSpPr>
        <p:spPr>
          <a:xfrm>
            <a:off x="1764954" y="1156727"/>
            <a:ext cx="570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barco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71944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  <p:bldP spid="2" grpId="0"/>
      <p:bldP spid="40" grpId="0"/>
      <p:bldP spid="4" grpId="0"/>
      <p:bldP spid="41" grpId="0"/>
      <p:bldP spid="43" grpId="0"/>
      <p:bldP spid="7" grpId="0"/>
      <p:bldP spid="9" grpId="0"/>
      <p:bldP spid="44" grpId="0"/>
      <p:bldP spid="10" grpId="0"/>
      <p:bldP spid="12" grpId="0"/>
      <p:bldP spid="45" grpId="0"/>
      <p:bldP spid="14" grpId="0"/>
      <p:bldP spid="46" grpId="0"/>
      <p:bldP spid="48" grpId="0"/>
      <p:bldP spid="49" grpId="0"/>
      <p:bldP spid="50" grpId="0"/>
      <p:bldP spid="51" grpId="0" animBg="1"/>
      <p:bldP spid="52" grpId="0" animBg="1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1753" y="3773"/>
            <a:ext cx="6624536" cy="395061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Rascunho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4425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1780" y="-101954"/>
            <a:ext cx="66359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dirty="0" smtClean="0">
                <a:solidFill>
                  <a:srgbClr val="0070C0"/>
                </a:solidFill>
              </a:rPr>
              <a:t>Mecânica – 2</a:t>
            </a:r>
            <a:r>
              <a:rPr lang="pt-BR" sz="3300" baseline="30000" dirty="0" smtClean="0">
                <a:solidFill>
                  <a:srgbClr val="0070C0"/>
                </a:solidFill>
              </a:rPr>
              <a:t>o</a:t>
            </a:r>
            <a:r>
              <a:rPr lang="pt-BR" sz="3300" dirty="0" smtClean="0">
                <a:solidFill>
                  <a:srgbClr val="0070C0"/>
                </a:solidFill>
              </a:rPr>
              <a:t> Semestre de 2020 </a:t>
            </a:r>
          </a:p>
        </p:txBody>
      </p:sp>
      <p:pic>
        <p:nvPicPr>
          <p:cNvPr id="1028" name="Picture 4" descr="Física - Vol. 1 eBook: Halliday, David, Resnick, Robert, Kran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308" y="656467"/>
            <a:ext cx="3028200" cy="398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24576" y="941669"/>
            <a:ext cx="4875637" cy="357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300" dirty="0">
                <a:solidFill>
                  <a:srgbClr val="FF0000"/>
                </a:solidFill>
              </a:rPr>
              <a:t>Capítulos 6 a 13 do HRK</a:t>
            </a:r>
          </a:p>
          <a:p>
            <a:endParaRPr lang="pt-BR" sz="13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Quantidade de movimento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Sistemas de </a:t>
            </a:r>
            <a:r>
              <a:rPr lang="pt-BR" dirty="0" smtClean="0"/>
              <a:t>partículas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Centro de Massa (CM)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Equação de movimento do CM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Cinemática Rotacional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Dinâmica Rotacional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Momento Angular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Trabalho e Energia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Energia Potencial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Conservação de energia</a:t>
            </a:r>
          </a:p>
        </p:txBody>
      </p:sp>
    </p:spTree>
    <p:extLst>
      <p:ext uri="{BB962C8B-B14F-4D97-AF65-F5344CB8AC3E}">
        <p14:creationId xmlns:p14="http://schemas.microsoft.com/office/powerpoint/2010/main" val="1244032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721" y="23346"/>
            <a:ext cx="8229600" cy="342389"/>
          </a:xfrm>
        </p:spPr>
        <p:txBody>
          <a:bodyPr>
            <a:noAutofit/>
          </a:bodyPr>
          <a:lstStyle/>
          <a:p>
            <a:r>
              <a:rPr lang="pt-BR" sz="2800" dirty="0" smtClean="0"/>
              <a:t>Propriedades do MCU</a:t>
            </a:r>
            <a:endParaRPr lang="pt-BR" sz="2800" dirty="0"/>
          </a:p>
        </p:txBody>
      </p:sp>
      <p:sp>
        <p:nvSpPr>
          <p:cNvPr id="3" name="Elipse 2"/>
          <p:cNvSpPr/>
          <p:nvPr/>
        </p:nvSpPr>
        <p:spPr>
          <a:xfrm>
            <a:off x="429823" y="1043302"/>
            <a:ext cx="2160000" cy="2160000"/>
          </a:xfrm>
          <a:prstGeom prst="ellipse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>
            <a:off x="1506148" y="2157727"/>
            <a:ext cx="1080000" cy="0"/>
          </a:xfrm>
          <a:prstGeom prst="line">
            <a:avLst/>
          </a:prstGeom>
          <a:ln w="12700"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V="1">
            <a:off x="1468048" y="1462402"/>
            <a:ext cx="933450" cy="70485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rco 5"/>
          <p:cNvSpPr/>
          <p:nvPr/>
        </p:nvSpPr>
        <p:spPr>
          <a:xfrm>
            <a:off x="1005823" y="1677277"/>
            <a:ext cx="1008000" cy="1008000"/>
          </a:xfrm>
          <a:prstGeom prst="arc">
            <a:avLst>
              <a:gd name="adj1" fmla="val 19200321"/>
              <a:gd name="adj2" fmla="val 0"/>
            </a:avLst>
          </a:prstGeom>
          <a:ln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613422" y="1634626"/>
                <a:ext cx="1762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422" y="1634626"/>
                <a:ext cx="176267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17241" r="-137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046148" y="2265016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148" y="2265016"/>
                <a:ext cx="21832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5714" r="-20000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093154" y="1823579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154" y="1823579"/>
                <a:ext cx="200696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4242" r="-21212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lipse 9"/>
          <p:cNvSpPr/>
          <p:nvPr/>
        </p:nvSpPr>
        <p:spPr>
          <a:xfrm>
            <a:off x="2337098" y="1433827"/>
            <a:ext cx="95250" cy="10477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373243" y="452722"/>
                <a:ext cx="46723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O tempo para dar uma volta é o período,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pt-BR" i="1" dirty="0" smtClean="0"/>
              </a:p>
              <a:p>
                <a:r>
                  <a:rPr lang="pt-BR" dirty="0" smtClean="0"/>
                  <a:t>O número de voltas em </a:t>
                </a:r>
              </a:p>
              <a:p>
                <a:r>
                  <a:rPr lang="pt-BR" dirty="0" smtClean="0"/>
                  <a:t>uma unidade de tempo é a  frequência,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pt-BR" dirty="0" smtClean="0"/>
                  <a:t>.</a:t>
                </a:r>
              </a:p>
              <a:p>
                <a:r>
                  <a:rPr lang="pt-BR" dirty="0" smtClean="0"/>
                  <a:t>Note:</a:t>
                </a:r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243" y="452722"/>
                <a:ext cx="4672361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043" t="-2538" b="-7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628048" y="1641052"/>
                <a:ext cx="5107260" cy="521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𝑣𝑜𝑙𝑡𝑎𝑠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𝑢𝑛𝑖𝑑𝑎𝑑𝑒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𝑡𝑒𝑚𝑝𝑜</m:t>
                        </m:r>
                      </m:den>
                    </m:f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𝑣𝑜𝑙𝑡𝑎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pt-BR" dirty="0" smtClean="0"/>
                  <a:t>   ou seja  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𝑓𝑇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048" y="1641052"/>
                <a:ext cx="5107260" cy="521746"/>
              </a:xfrm>
              <a:prstGeom prst="rect">
                <a:avLst/>
              </a:prstGeom>
              <a:blipFill rotWithShape="0">
                <a:blip r:embed="rId6"/>
                <a:stretch>
                  <a:fillRect l="-358" b="-34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3388611" y="2290734"/>
            <a:ext cx="340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 preferir: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558384" y="2621290"/>
                <a:ext cx="17284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1 volta   </a:t>
                </a:r>
                <a:r>
                  <a:rPr lang="pt-BR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pt-BR" dirty="0" smtClean="0"/>
                  <a:t> s</a:t>
                </a:r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384" y="2621290"/>
                <a:ext cx="172843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180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3558385" y="2990622"/>
                <a:ext cx="1650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pt-BR" dirty="0" smtClean="0"/>
                  <a:t> voltas </a:t>
                </a:r>
                <a:r>
                  <a:rPr lang="pt-BR" dirty="0" smtClean="0">
                    <a:sym typeface="Wingdings" panose="05000000000000000000" pitchFamily="2" charset="2"/>
                  </a:rPr>
                  <a:t> 1 s</a:t>
                </a:r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385" y="2990622"/>
                <a:ext cx="165038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111" t="-10000" r="-2222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have direita 16"/>
          <p:cNvSpPr/>
          <p:nvPr/>
        </p:nvSpPr>
        <p:spPr>
          <a:xfrm>
            <a:off x="5224037" y="2604615"/>
            <a:ext cx="356839" cy="6949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5580876" y="2754095"/>
                <a:ext cx="9479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𝑓𝑇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876" y="2754095"/>
                <a:ext cx="94795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786280" y="3469371"/>
                <a:ext cx="629486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A unidade de frequência é o inverso da unidade de tempo. </a:t>
                </a:r>
              </a:p>
              <a:p>
                <a:r>
                  <a:rPr lang="pt-BR" dirty="0" smtClean="0"/>
                  <a:t>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pt-BR" dirty="0" smtClean="0"/>
                  <a:t> está em s,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pt-BR" dirty="0" smtClean="0"/>
                  <a:t> está em s</a:t>
                </a:r>
                <a:r>
                  <a:rPr lang="pt-BR" baseline="30000" dirty="0" smtClean="0"/>
                  <a:t>-1 </a:t>
                </a:r>
                <a:r>
                  <a:rPr lang="pt-BR" dirty="0" smtClean="0"/>
                  <a:t>= Hz (hertz).</a:t>
                </a:r>
              </a:p>
              <a:p>
                <a:r>
                  <a:rPr lang="pt-BR" dirty="0" smtClean="0"/>
                  <a:t>Outras unidades comuns de frequência: rpm e rps.</a:t>
                </a:r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80" y="3469371"/>
                <a:ext cx="6294864" cy="923330"/>
              </a:xfrm>
              <a:prstGeom prst="rect">
                <a:avLst/>
              </a:prstGeom>
              <a:blipFill rotWithShape="0">
                <a:blip r:embed="rId10"/>
                <a:stretch>
                  <a:fillRect l="-871" t="-3289" b="-92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/>
          <p:cNvSpPr txBox="1"/>
          <p:nvPr/>
        </p:nvSpPr>
        <p:spPr>
          <a:xfrm>
            <a:off x="6457465" y="2221145"/>
            <a:ext cx="2620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Independente </a:t>
            </a:r>
            <a:r>
              <a:rPr lang="pt-BR" sz="1600" dirty="0"/>
              <a:t>da </a:t>
            </a:r>
            <a:r>
              <a:rPr lang="pt-BR" sz="1600" dirty="0" smtClean="0"/>
              <a:t>unidade.</a:t>
            </a:r>
            <a:endParaRPr lang="pt-BR" sz="1600" dirty="0"/>
          </a:p>
          <a:p>
            <a:r>
              <a:rPr lang="pt-BR" sz="1600" dirty="0" smtClean="0"/>
              <a:t>Note que o s (segundo) apareceu no numerador e</a:t>
            </a:r>
          </a:p>
          <a:p>
            <a:r>
              <a:rPr lang="pt-BR" sz="1600" dirty="0" smtClean="0"/>
              <a:t>no denominador, </a:t>
            </a:r>
          </a:p>
          <a:p>
            <a:r>
              <a:rPr lang="pt-BR" sz="1600" dirty="0"/>
              <a:t>p</a:t>
            </a:r>
            <a:r>
              <a:rPr lang="pt-BR" sz="1600" dirty="0" smtClean="0"/>
              <a:t>or isso cancelou.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8480503" y="4379275"/>
            <a:ext cx="47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8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786280" y="4405058"/>
                <a:ext cx="7844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Define-se frequência angular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pt-BR" dirty="0" smtClean="0"/>
                  <a:t>. 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pt-BR" dirty="0" smtClean="0"/>
                  <a:t> está em s,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pt-BR" dirty="0" smtClean="0"/>
                  <a:t> estará em </a:t>
                </a:r>
                <a:r>
                  <a:rPr lang="pt-BR" dirty="0" err="1" smtClean="0"/>
                  <a:t>rad</a:t>
                </a:r>
                <a:r>
                  <a:rPr lang="pt-BR" dirty="0" smtClean="0"/>
                  <a:t>/s.</a:t>
                </a:r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80" y="4405058"/>
                <a:ext cx="7844883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699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373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836076" y="1929565"/>
                <a:ext cx="1024447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076" y="1929565"/>
                <a:ext cx="1024447" cy="299249"/>
              </a:xfrm>
              <a:prstGeom prst="rect">
                <a:avLst/>
              </a:prstGeom>
              <a:blipFill rotWithShape="0">
                <a:blip r:embed="rId2"/>
                <a:stretch>
                  <a:fillRect l="-2381" r="-4762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/>
          <p:cNvSpPr txBox="1"/>
          <p:nvPr/>
        </p:nvSpPr>
        <p:spPr>
          <a:xfrm>
            <a:off x="254035" y="1960931"/>
            <a:ext cx="3844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 smtClean="0"/>
              <a:t>N</a:t>
            </a:r>
            <a:r>
              <a:rPr lang="pt-BR" sz="1600" baseline="-25000" dirty="0" smtClean="0"/>
              <a:t>ROTAÇÕES</a:t>
            </a:r>
            <a:r>
              <a:rPr lang="pt-BR" sz="1600" dirty="0" smtClean="0"/>
              <a:t>=1080 rotações é proporcional à área entre a curva e o eixo do tempo.</a:t>
            </a:r>
            <a:endParaRPr 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40294" y="4093443"/>
                <a:ext cx="28990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7+2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=12∴2∆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min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94" y="4093443"/>
                <a:ext cx="289906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840" r="-105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620810" y="4491325"/>
                <a:ext cx="1360950" cy="27699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10" y="4491325"/>
                <a:ext cx="1360950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111" r="-3111" b="-851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3535387" y="4332353"/>
                <a:ext cx="4879990" cy="369332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 b="0" i="0" smtClean="0">
                          <a:latin typeface="Cambria Math" panose="02040503050406030204" pitchFamily="18" charset="0"/>
                        </a:rPr>
                        <m:t>tempo</m:t>
                      </m:r>
                      <m:r>
                        <a:rPr lang="pt-B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400" b="0" i="0" smtClean="0">
                          <a:latin typeface="Cambria Math" panose="02040503050406030204" pitchFamily="18" charset="0"/>
                        </a:rPr>
                        <m:t>total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=3+2,5+4=9,5 </m:t>
                      </m:r>
                      <m:r>
                        <m:rPr>
                          <m:sty m:val="p"/>
                        </m:rPr>
                        <a:rPr lang="pt-BR" sz="2400" b="0" i="0" smtClean="0">
                          <a:latin typeface="Cambria Math" panose="02040503050406030204" pitchFamily="18" charset="0"/>
                        </a:rPr>
                        <m:t>min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387" y="4332353"/>
                <a:ext cx="487999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746" r="-622" b="-29688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o 4"/>
          <p:cNvGrpSpPr/>
          <p:nvPr/>
        </p:nvGrpSpPr>
        <p:grpSpPr>
          <a:xfrm>
            <a:off x="5860523" y="1248404"/>
            <a:ext cx="3145155" cy="2814779"/>
            <a:chOff x="5392172" y="727438"/>
            <a:chExt cx="3145155" cy="2814779"/>
          </a:xfrm>
        </p:grpSpPr>
        <p:cxnSp>
          <p:nvCxnSpPr>
            <p:cNvPr id="21" name="Conector de Seta Reta 20"/>
            <p:cNvCxnSpPr/>
            <p:nvPr/>
          </p:nvCxnSpPr>
          <p:spPr>
            <a:xfrm>
              <a:off x="6477730" y="1158325"/>
              <a:ext cx="792000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6644323" y="727438"/>
                  <a:ext cx="46243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pt-BR" sz="2800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4323" y="727438"/>
                  <a:ext cx="462434" cy="4308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0" name="Objeto 432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5392172" y="1266699"/>
                <a:ext cx="3145155" cy="17145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</mc:Choice>
          <mc:Fallback xmlns="">
            <p:graphicFrame>
              <p:nvGraphicFramePr>
                <p:cNvPr id="20" name="Objeto 43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68288533"/>
                    </p:ext>
                  </p:extLst>
                </p:nvPr>
              </p:nvGraphicFramePr>
              <p:xfrm>
                <a:off x="5392172" y="1266699"/>
                <a:ext cx="3145155" cy="17145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8"/>
                </a:graphicData>
              </a:graphic>
            </p:graphicFrame>
          </mc:Fallback>
        </mc:AlternateContent>
        <p:cxnSp>
          <p:nvCxnSpPr>
            <p:cNvPr id="22" name="Conector de Seta Reta 20"/>
            <p:cNvCxnSpPr/>
            <p:nvPr/>
          </p:nvCxnSpPr>
          <p:spPr>
            <a:xfrm>
              <a:off x="6032323" y="3110589"/>
              <a:ext cx="612000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0"/>
            <p:cNvCxnSpPr/>
            <p:nvPr/>
          </p:nvCxnSpPr>
          <p:spPr>
            <a:xfrm>
              <a:off x="7269730" y="3116454"/>
              <a:ext cx="648000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CaixaDeTexto 2"/>
            <p:cNvSpPr txBox="1"/>
            <p:nvPr/>
          </p:nvSpPr>
          <p:spPr>
            <a:xfrm>
              <a:off x="6032323" y="3203663"/>
              <a:ext cx="8414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3 min</a:t>
              </a:r>
              <a:endParaRPr lang="pt-BR" sz="1600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7269730" y="3203663"/>
              <a:ext cx="8414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4 min</a:t>
              </a:r>
              <a:endParaRPr lang="pt-BR" sz="1600" dirty="0"/>
            </a:p>
          </p:txBody>
        </p:sp>
      </p:grpSp>
      <p:cxnSp>
        <p:nvCxnSpPr>
          <p:cNvPr id="8" name="Conector de seta reta 7"/>
          <p:cNvCxnSpPr/>
          <p:nvPr/>
        </p:nvCxnSpPr>
        <p:spPr>
          <a:xfrm>
            <a:off x="5860523" y="2065012"/>
            <a:ext cx="946151" cy="0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173954" y="390263"/>
            <a:ext cx="8667485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Roda parte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repouso, é acelerada </a:t>
            </a: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uniformemente 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180 rpm em 3,0 min. </a:t>
            </a:r>
            <a:endParaRPr lang="pt-BR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Gira assim um tempo desconhecido, depois é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freada </a:t>
            </a: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uniformemente por 4,0 min até parar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Número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de </a:t>
            </a: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rotações: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1080.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tempo que a roda ficou </a:t>
            </a: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girando</a:t>
            </a:r>
            <a:endParaRPr lang="pt-BR" dirty="0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-491519" y="-32165"/>
            <a:ext cx="8229600" cy="3561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226A8A"/>
                </a:solidFill>
                <a:latin typeface="Eau Sans Bold Lining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Problema 1 – Lista 10</a:t>
            </a:r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173954" y="3669720"/>
                <a:ext cx="57919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/>
                  <a:t>Note as unidades </a:t>
                </a:r>
                <a:r>
                  <a:rPr lang="pt-BR" sz="1600" dirty="0"/>
                  <a:t>d</a:t>
                </a:r>
                <a:r>
                  <a:rPr lang="pt-BR" sz="1600" dirty="0" smtClean="0"/>
                  <a:t>a equação: min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pt-BR" sz="1600" dirty="0" smtClean="0"/>
                  <a:t> rpm = rotações</a:t>
                </a:r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54" y="3669720"/>
                <a:ext cx="5791947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632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upo 32"/>
          <p:cNvGrpSpPr/>
          <p:nvPr/>
        </p:nvGrpSpPr>
        <p:grpSpPr>
          <a:xfrm>
            <a:off x="240294" y="2458841"/>
            <a:ext cx="4514441" cy="1189305"/>
            <a:chOff x="152033" y="2588206"/>
            <a:chExt cx="4514441" cy="11893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152033" y="3301227"/>
                  <a:ext cx="4514441" cy="4762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rea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+4+∆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×180=1080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33" y="3301227"/>
                  <a:ext cx="4514441" cy="47628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Chave direita 26"/>
            <p:cNvSpPr/>
            <p:nvPr/>
          </p:nvSpPr>
          <p:spPr>
            <a:xfrm rot="16200000">
              <a:off x="2247560" y="2623781"/>
              <a:ext cx="323385" cy="103150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tângulo 27"/>
                <p:cNvSpPr/>
                <p:nvPr/>
              </p:nvSpPr>
              <p:spPr>
                <a:xfrm>
                  <a:off x="2182714" y="2611179"/>
                  <a:ext cx="4072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8" name="Retângulo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2714" y="2611179"/>
                  <a:ext cx="407291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tângulo 28"/>
                <p:cNvSpPr/>
                <p:nvPr/>
              </p:nvSpPr>
              <p:spPr>
                <a:xfrm>
                  <a:off x="3041359" y="2588206"/>
                  <a:ext cx="3788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9" name="Retângulo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1359" y="2588206"/>
                  <a:ext cx="378886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tângulo 29"/>
                <p:cNvSpPr/>
                <p:nvPr/>
              </p:nvSpPr>
              <p:spPr>
                <a:xfrm>
                  <a:off x="3527870" y="2597240"/>
                  <a:ext cx="4238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0" name="Retângulo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7870" y="2597240"/>
                  <a:ext cx="423834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Conector de seta reta 30"/>
            <p:cNvCxnSpPr/>
            <p:nvPr/>
          </p:nvCxnSpPr>
          <p:spPr>
            <a:xfrm rot="5400000">
              <a:off x="3050802" y="3104057"/>
              <a:ext cx="360000" cy="0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de seta reta 31"/>
            <p:cNvCxnSpPr/>
            <p:nvPr/>
          </p:nvCxnSpPr>
          <p:spPr>
            <a:xfrm rot="5400000">
              <a:off x="3505787" y="3158057"/>
              <a:ext cx="468000" cy="0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CaixaDeTexto 33"/>
          <p:cNvSpPr txBox="1"/>
          <p:nvPr/>
        </p:nvSpPr>
        <p:spPr>
          <a:xfrm>
            <a:off x="86982" y="1578981"/>
            <a:ext cx="6104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Falta dado para desenhar o gráfico, mas não para um esboço</a:t>
            </a:r>
            <a:endParaRPr lang="pt-BR" sz="1600" dirty="0">
              <a:solidFill>
                <a:srgbClr val="FF0000"/>
              </a:solidFill>
            </a:endParaRP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4179282" y="3230392"/>
            <a:ext cx="521736" cy="4070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upo 40"/>
          <p:cNvGrpSpPr/>
          <p:nvPr/>
        </p:nvGrpSpPr>
        <p:grpSpPr>
          <a:xfrm>
            <a:off x="2572544" y="3226733"/>
            <a:ext cx="1572473" cy="455254"/>
            <a:chOff x="2572544" y="3226733"/>
            <a:chExt cx="1572473" cy="455254"/>
          </a:xfrm>
        </p:grpSpPr>
        <p:cxnSp>
          <p:nvCxnSpPr>
            <p:cNvPr id="38" name="Conector reto 37"/>
            <p:cNvCxnSpPr/>
            <p:nvPr/>
          </p:nvCxnSpPr>
          <p:spPr>
            <a:xfrm flipV="1">
              <a:off x="3623281" y="3226733"/>
              <a:ext cx="521736" cy="4070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 flipV="1">
              <a:off x="2572544" y="3474158"/>
              <a:ext cx="314620" cy="2078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aixaDeTexto 41"/>
          <p:cNvSpPr txBox="1"/>
          <p:nvPr/>
        </p:nvSpPr>
        <p:spPr>
          <a:xfrm>
            <a:off x="8532145" y="4332353"/>
            <a:ext cx="47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088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71290"/>
            <a:ext cx="8229600" cy="364690"/>
          </a:xfrm>
        </p:spPr>
        <p:txBody>
          <a:bodyPr>
            <a:noAutofit/>
          </a:bodyPr>
          <a:lstStyle/>
          <a:p>
            <a:r>
              <a:rPr lang="pt-BR" sz="2800" dirty="0" smtClean="0"/>
              <a:t>Um satélite qualquer – ex. 9 lista 11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43020" y="704491"/>
            <a:ext cx="8776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Satélite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com 300 kg de </a:t>
            </a: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massa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em </a:t>
            </a: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órbita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circular </a:t>
            </a: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equatorial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, a 3.000 km de altitude. </a:t>
            </a:r>
            <a:endParaRPr lang="pt-BR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Encontre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</a:rPr>
              <a:t>a)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 a velocidade </a:t>
            </a: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orbital, </a:t>
            </a:r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</a:rPr>
              <a:t>b)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 o período </a:t>
            </a: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 </a:t>
            </a:r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</a:rPr>
              <a:t>c)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 a força gravitacional </a:t>
            </a: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nele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pt-BR" dirty="0"/>
          </a:p>
        </p:txBody>
      </p:sp>
      <p:sp>
        <p:nvSpPr>
          <p:cNvPr id="51" name="Elipse 50"/>
          <p:cNvSpPr/>
          <p:nvPr/>
        </p:nvSpPr>
        <p:spPr>
          <a:xfrm>
            <a:off x="1615993" y="2873051"/>
            <a:ext cx="45085" cy="45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600"/>
          </a:p>
        </p:txBody>
      </p:sp>
      <p:pic>
        <p:nvPicPr>
          <p:cNvPr id="52" name="Imagem 5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06353">
            <a:off x="1847133" y="3094666"/>
            <a:ext cx="616585" cy="620395"/>
          </a:xfrm>
          <a:prstGeom prst="rect">
            <a:avLst/>
          </a:prstGeom>
          <a:solidFill>
            <a:sysClr val="windowText" lastClr="000000">
              <a:alpha val="0"/>
            </a:sysClr>
          </a:solidFill>
        </p:spPr>
      </p:pic>
      <p:sp>
        <p:nvSpPr>
          <p:cNvPr id="53" name="Elipse 52"/>
          <p:cNvSpPr/>
          <p:nvPr/>
        </p:nvSpPr>
        <p:spPr>
          <a:xfrm>
            <a:off x="1035603" y="2327586"/>
            <a:ext cx="1177925" cy="113411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600"/>
          </a:p>
        </p:txBody>
      </p:sp>
      <p:sp>
        <p:nvSpPr>
          <p:cNvPr id="54" name="Elipse 53"/>
          <p:cNvSpPr/>
          <p:nvPr/>
        </p:nvSpPr>
        <p:spPr>
          <a:xfrm>
            <a:off x="297098" y="1641786"/>
            <a:ext cx="2540635" cy="260223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cxnSp>
        <p:nvCxnSpPr>
          <p:cNvPr id="55" name="Conector de seta reta 54"/>
          <p:cNvCxnSpPr/>
          <p:nvPr/>
        </p:nvCxnSpPr>
        <p:spPr>
          <a:xfrm flipH="1">
            <a:off x="1308653" y="2911786"/>
            <a:ext cx="314325" cy="470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1624883" y="1641786"/>
            <a:ext cx="4191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>
            <a:off x="1622343" y="2911786"/>
            <a:ext cx="13379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 de Texto 2"/>
          <p:cNvSpPr txBox="1">
            <a:spLocks noChangeArrowheads="1"/>
          </p:cNvSpPr>
          <p:nvPr/>
        </p:nvSpPr>
        <p:spPr bwMode="auto">
          <a:xfrm>
            <a:off x="1391838" y="1804346"/>
            <a:ext cx="4210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hangingPunct="0">
              <a:spcBef>
                <a:spcPts val="500"/>
              </a:spcBef>
              <a:spcAft>
                <a:spcPts val="0"/>
              </a:spcAft>
            </a:pPr>
            <a:r>
              <a:rPr lang="pt-BR" sz="1600"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pt-BR" sz="1600"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9" name="Caixa de Texto 2"/>
          <p:cNvSpPr txBox="1">
            <a:spLocks noChangeArrowheads="1"/>
          </p:cNvSpPr>
          <p:nvPr/>
        </p:nvSpPr>
        <p:spPr bwMode="auto">
          <a:xfrm>
            <a:off x="1194988" y="2873051"/>
            <a:ext cx="4210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hangingPunct="0">
              <a:spcBef>
                <a:spcPts val="500"/>
              </a:spcBef>
              <a:spcAft>
                <a:spcPts val="0"/>
              </a:spcAft>
            </a:pPr>
            <a:r>
              <a:rPr lang="pt-BR" sz="1600"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1600" baseline="-25000"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pt-BR" sz="1600"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0" name="Caixa de Texto 2"/>
          <p:cNvSpPr txBox="1">
            <a:spLocks noChangeArrowheads="1"/>
          </p:cNvSpPr>
          <p:nvPr/>
        </p:nvSpPr>
        <p:spPr bwMode="auto">
          <a:xfrm>
            <a:off x="1479468" y="2569521"/>
            <a:ext cx="4210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hangingPunct="0">
              <a:spcBef>
                <a:spcPts val="500"/>
              </a:spcBef>
              <a:spcAft>
                <a:spcPts val="0"/>
              </a:spcAft>
            </a:pPr>
            <a:r>
              <a:rPr lang="pt-BR" sz="1600"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1600" baseline="-25000"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pt-BR" sz="1600"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1" name="Imagem 6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63" y="4145591"/>
            <a:ext cx="326390" cy="345440"/>
          </a:xfrm>
          <a:prstGeom prst="rect">
            <a:avLst/>
          </a:prstGeom>
        </p:spPr>
      </p:pic>
      <p:cxnSp>
        <p:nvCxnSpPr>
          <p:cNvPr id="62" name="Conector reto 61"/>
          <p:cNvCxnSpPr/>
          <p:nvPr/>
        </p:nvCxnSpPr>
        <p:spPr>
          <a:xfrm flipH="1">
            <a:off x="1615993" y="2872416"/>
            <a:ext cx="45085" cy="1506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ipse 62"/>
          <p:cNvSpPr/>
          <p:nvPr/>
        </p:nvSpPr>
        <p:spPr>
          <a:xfrm>
            <a:off x="2705653" y="2406961"/>
            <a:ext cx="13208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600"/>
          </a:p>
        </p:txBody>
      </p:sp>
      <p:cxnSp>
        <p:nvCxnSpPr>
          <p:cNvPr id="64" name="Conector reto 63"/>
          <p:cNvCxnSpPr/>
          <p:nvPr/>
        </p:nvCxnSpPr>
        <p:spPr>
          <a:xfrm>
            <a:off x="1684573" y="2889561"/>
            <a:ext cx="1232984" cy="1275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1645838" y="2327586"/>
            <a:ext cx="1472565" cy="589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rco 65"/>
          <p:cNvSpPr/>
          <p:nvPr/>
        </p:nvSpPr>
        <p:spPr>
          <a:xfrm rot="6242833">
            <a:off x="900348" y="2293296"/>
            <a:ext cx="2036445" cy="1550035"/>
          </a:xfrm>
          <a:prstGeom prst="arc">
            <a:avLst>
              <a:gd name="adj1" fmla="val 13195661"/>
              <a:gd name="adj2" fmla="val 145453"/>
            </a:avLst>
          </a:prstGeom>
          <a:ln w="285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67" name="Arco 66"/>
          <p:cNvSpPr/>
          <p:nvPr/>
        </p:nvSpPr>
        <p:spPr>
          <a:xfrm rot="5400000">
            <a:off x="839706" y="2143753"/>
            <a:ext cx="1710690" cy="1550035"/>
          </a:xfrm>
          <a:prstGeom prst="arc">
            <a:avLst>
              <a:gd name="adj1" fmla="val 18747551"/>
              <a:gd name="adj2" fmla="val 145453"/>
            </a:avLst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pic>
        <p:nvPicPr>
          <p:cNvPr id="68" name="Imagem 67"/>
          <p:cNvPicPr/>
          <p:nvPr/>
        </p:nvPicPr>
        <p:blipFill>
          <a:blip r:embed="rId4"/>
          <a:stretch>
            <a:fillRect/>
          </a:stretch>
        </p:blipFill>
        <p:spPr>
          <a:xfrm>
            <a:off x="1841100" y="3641548"/>
            <a:ext cx="442464" cy="374503"/>
          </a:xfrm>
          <a:prstGeom prst="rect">
            <a:avLst/>
          </a:prstGeom>
        </p:spPr>
      </p:pic>
      <p:pic>
        <p:nvPicPr>
          <p:cNvPr id="69" name="Imagem 68"/>
          <p:cNvPicPr/>
          <p:nvPr/>
        </p:nvPicPr>
        <p:blipFill>
          <a:blip r:embed="rId5"/>
          <a:stretch>
            <a:fillRect/>
          </a:stretch>
        </p:blipFill>
        <p:spPr>
          <a:xfrm>
            <a:off x="2347672" y="2955744"/>
            <a:ext cx="372745" cy="417196"/>
          </a:xfrm>
          <a:prstGeom prst="rect">
            <a:avLst/>
          </a:prstGeom>
        </p:spPr>
      </p:pic>
      <p:sp>
        <p:nvSpPr>
          <p:cNvPr id="70" name="Arco 69"/>
          <p:cNvSpPr/>
          <p:nvPr/>
        </p:nvSpPr>
        <p:spPr>
          <a:xfrm rot="6677567">
            <a:off x="1033063" y="2740118"/>
            <a:ext cx="2633980" cy="1329490"/>
          </a:xfrm>
          <a:prstGeom prst="arc">
            <a:avLst>
              <a:gd name="adj1" fmla="val 11507515"/>
              <a:gd name="adj2" fmla="val 18220203"/>
            </a:avLst>
          </a:prstGeom>
          <a:ln w="25400"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pic>
        <p:nvPicPr>
          <p:cNvPr id="71" name="Imagem 70"/>
          <p:cNvPicPr/>
          <p:nvPr/>
        </p:nvPicPr>
        <p:blipFill>
          <a:blip r:embed="rId6"/>
          <a:stretch>
            <a:fillRect/>
          </a:stretch>
        </p:blipFill>
        <p:spPr>
          <a:xfrm>
            <a:off x="2985832" y="3532343"/>
            <a:ext cx="439580" cy="3825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aixaDeTexto 75"/>
              <p:cNvSpPr txBox="1"/>
              <p:nvPr/>
            </p:nvSpPr>
            <p:spPr>
              <a:xfrm>
                <a:off x="3392160" y="1485430"/>
                <a:ext cx="5376920" cy="601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pt-BR"/>
                            <m:t> 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6,7∙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6,0∙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9,4∙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6" name="CaixaDeTexto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60" y="1485430"/>
                <a:ext cx="5376920" cy="6019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/>
              <p:cNvSpPr/>
              <p:nvPr/>
            </p:nvSpPr>
            <p:spPr>
              <a:xfrm>
                <a:off x="7827354" y="702398"/>
                <a:ext cx="125329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7" name="Retângulo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354" y="702398"/>
                <a:ext cx="1253292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aixaDeTexto 77"/>
              <p:cNvSpPr txBox="1"/>
              <p:nvPr/>
            </p:nvSpPr>
            <p:spPr>
              <a:xfrm>
                <a:off x="6080620" y="2133556"/>
                <a:ext cx="1693028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=6,5∙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 smtClean="0"/>
                  <a:t>m/s</a:t>
                </a:r>
                <a:endParaRPr lang="pt-BR" dirty="0"/>
              </a:p>
            </p:txBody>
          </p:sp>
        </mc:Choice>
        <mc:Fallback xmlns="">
          <p:sp>
            <p:nvSpPr>
              <p:cNvPr id="78" name="CaixaDeTexto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620" y="2133556"/>
                <a:ext cx="1693028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597" t="-28889" r="-8633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aixaDeTexto 79"/>
              <p:cNvSpPr txBox="1"/>
              <p:nvPr/>
            </p:nvSpPr>
            <p:spPr>
              <a:xfrm>
                <a:off x="6150799" y="2751061"/>
                <a:ext cx="1492460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=9,1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 smtClean="0"/>
                  <a:t>s</a:t>
                </a:r>
                <a:endParaRPr lang="pt-BR" dirty="0"/>
              </a:p>
            </p:txBody>
          </p:sp>
        </mc:Choice>
        <mc:Fallback xmlns="">
          <p:sp>
            <p:nvSpPr>
              <p:cNvPr id="80" name="CaixaDeTexto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799" y="2751061"/>
                <a:ext cx="1492460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5714" t="-28261" r="-8571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o 3"/>
          <p:cNvGrpSpPr/>
          <p:nvPr/>
        </p:nvGrpSpPr>
        <p:grpSpPr>
          <a:xfrm>
            <a:off x="3467675" y="2607095"/>
            <a:ext cx="5457897" cy="1221704"/>
            <a:chOff x="3467675" y="2607095"/>
            <a:chExt cx="5457897" cy="1221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CaixaDeTexto 78"/>
                <p:cNvSpPr txBox="1"/>
                <p:nvPr/>
              </p:nvSpPr>
              <p:spPr>
                <a:xfrm>
                  <a:off x="3467675" y="2607095"/>
                  <a:ext cx="2385910" cy="6019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9,4∙</m:t>
                            </m:r>
                            <m:sSup>
                              <m:sSup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9" name="CaixaDeTexto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675" y="2607095"/>
                  <a:ext cx="2385910" cy="60196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Texto explicativo retangular 80"/>
            <p:cNvSpPr/>
            <p:nvPr/>
          </p:nvSpPr>
          <p:spPr>
            <a:xfrm>
              <a:off x="6561514" y="3154615"/>
              <a:ext cx="2364058" cy="674184"/>
            </a:xfrm>
            <a:prstGeom prst="wedgeRectCallout">
              <a:avLst>
                <a:gd name="adj1" fmla="val -27908"/>
                <a:gd name="adj2" fmla="val -6651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Período visto de um referencial inercial</a:t>
              </a:r>
              <a:endParaRPr lang="pt-BR" sz="1600" dirty="0"/>
            </a:p>
          </p:txBody>
        </p:sp>
      </p:grpSp>
      <p:sp>
        <p:nvSpPr>
          <p:cNvPr id="82" name="CaixaDeTexto 81"/>
          <p:cNvSpPr txBox="1"/>
          <p:nvPr/>
        </p:nvSpPr>
        <p:spPr>
          <a:xfrm>
            <a:off x="3852393" y="3256658"/>
            <a:ext cx="2207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No próximo slide, período visto da Terra</a:t>
            </a:r>
            <a:endParaRPr 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aixaDeTexto 82"/>
              <p:cNvSpPr txBox="1"/>
              <p:nvPr/>
            </p:nvSpPr>
            <p:spPr>
              <a:xfrm>
                <a:off x="2597008" y="4200457"/>
                <a:ext cx="4363439" cy="4530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𝑐𝑝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=300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4,3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9,4∙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=1,37 </m:t>
                    </m:r>
                  </m:oMath>
                </a14:m>
                <a:r>
                  <a:rPr lang="pt-BR" dirty="0" smtClean="0"/>
                  <a:t>kN</a:t>
                </a:r>
                <a:endParaRPr lang="pt-BR" dirty="0"/>
              </a:p>
            </p:txBody>
          </p:sp>
        </mc:Choice>
        <mc:Fallback xmlns="">
          <p:sp>
            <p:nvSpPr>
              <p:cNvPr id="83" name="CaixaDeTexto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008" y="4200457"/>
                <a:ext cx="4363439" cy="453073"/>
              </a:xfrm>
              <a:prstGeom prst="rect">
                <a:avLst/>
              </a:prstGeom>
              <a:blipFill rotWithShape="0">
                <a:blip r:embed="rId12"/>
                <a:stretch>
                  <a:fillRect r="-2374" b="-135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ângulo 83"/>
              <p:cNvSpPr/>
              <p:nvPr/>
            </p:nvSpPr>
            <p:spPr>
              <a:xfrm>
                <a:off x="3840132" y="2087390"/>
                <a:ext cx="1632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4,3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4" name="Retângulo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132" y="2087390"/>
                <a:ext cx="163269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CaixaDeTexto 84"/>
          <p:cNvSpPr txBox="1"/>
          <p:nvPr/>
        </p:nvSpPr>
        <p:spPr>
          <a:xfrm>
            <a:off x="6960447" y="4131942"/>
            <a:ext cx="21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</a:t>
            </a:r>
            <a:r>
              <a:rPr lang="pt-BR" sz="1600" dirty="0" smtClean="0"/>
              <a:t>enos de metade do</a:t>
            </a:r>
          </a:p>
          <a:p>
            <a:r>
              <a:rPr lang="pt-BR" sz="1600" dirty="0" smtClean="0"/>
              <a:t>peso na superfície</a:t>
            </a:r>
            <a:endParaRPr lang="pt-BR" sz="1600" dirty="0"/>
          </a:p>
        </p:txBody>
      </p:sp>
      <p:sp>
        <p:nvSpPr>
          <p:cNvPr id="86" name="Retângulo 85"/>
          <p:cNvSpPr/>
          <p:nvPr/>
        </p:nvSpPr>
        <p:spPr>
          <a:xfrm>
            <a:off x="5653668" y="4200457"/>
            <a:ext cx="1306779" cy="45307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CaixaDeTexto 86"/>
          <p:cNvSpPr txBox="1"/>
          <p:nvPr/>
        </p:nvSpPr>
        <p:spPr>
          <a:xfrm>
            <a:off x="8674064" y="4504011"/>
            <a:ext cx="42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886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 animBg="1"/>
      <p:bldP spid="82" grpId="0"/>
      <p:bldP spid="83" grpId="0"/>
      <p:bldP spid="84" grpId="0"/>
      <p:bldP spid="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71290"/>
            <a:ext cx="8229600" cy="364690"/>
          </a:xfrm>
        </p:spPr>
        <p:txBody>
          <a:bodyPr>
            <a:noAutofit/>
          </a:bodyPr>
          <a:lstStyle/>
          <a:p>
            <a:r>
              <a:rPr lang="pt-BR" sz="2800" dirty="0" smtClean="0"/>
              <a:t>Período para um observador terrestre</a:t>
            </a:r>
            <a:endParaRPr lang="pt-BR" sz="2800" dirty="0"/>
          </a:p>
        </p:txBody>
      </p:sp>
      <p:sp>
        <p:nvSpPr>
          <p:cNvPr id="51" name="Elipse 50"/>
          <p:cNvSpPr/>
          <p:nvPr/>
        </p:nvSpPr>
        <p:spPr>
          <a:xfrm>
            <a:off x="1615993" y="2873051"/>
            <a:ext cx="45085" cy="45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600"/>
          </a:p>
        </p:txBody>
      </p:sp>
      <p:pic>
        <p:nvPicPr>
          <p:cNvPr id="52" name="Imagem 5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06353">
            <a:off x="1847133" y="3094666"/>
            <a:ext cx="616585" cy="620395"/>
          </a:xfrm>
          <a:prstGeom prst="rect">
            <a:avLst/>
          </a:prstGeom>
          <a:solidFill>
            <a:sysClr val="windowText" lastClr="000000">
              <a:alpha val="0"/>
            </a:sysClr>
          </a:solidFill>
        </p:spPr>
      </p:pic>
      <p:sp>
        <p:nvSpPr>
          <p:cNvPr id="53" name="Elipse 52"/>
          <p:cNvSpPr/>
          <p:nvPr/>
        </p:nvSpPr>
        <p:spPr>
          <a:xfrm>
            <a:off x="1035603" y="2327586"/>
            <a:ext cx="1177925" cy="113411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600"/>
          </a:p>
        </p:txBody>
      </p:sp>
      <p:sp>
        <p:nvSpPr>
          <p:cNvPr id="54" name="Elipse 53"/>
          <p:cNvSpPr/>
          <p:nvPr/>
        </p:nvSpPr>
        <p:spPr>
          <a:xfrm>
            <a:off x="297098" y="1641786"/>
            <a:ext cx="2540635" cy="260223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cxnSp>
        <p:nvCxnSpPr>
          <p:cNvPr id="55" name="Conector de seta reta 54"/>
          <p:cNvCxnSpPr/>
          <p:nvPr/>
        </p:nvCxnSpPr>
        <p:spPr>
          <a:xfrm flipH="1">
            <a:off x="1308653" y="2911786"/>
            <a:ext cx="314325" cy="470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1624883" y="1641786"/>
            <a:ext cx="4191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>
            <a:off x="1622343" y="2911786"/>
            <a:ext cx="13379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 de Texto 2"/>
          <p:cNvSpPr txBox="1">
            <a:spLocks noChangeArrowheads="1"/>
          </p:cNvSpPr>
          <p:nvPr/>
        </p:nvSpPr>
        <p:spPr bwMode="auto">
          <a:xfrm>
            <a:off x="1391838" y="1804346"/>
            <a:ext cx="4210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hangingPunct="0">
              <a:spcBef>
                <a:spcPts val="500"/>
              </a:spcBef>
              <a:spcAft>
                <a:spcPts val="0"/>
              </a:spcAft>
            </a:pPr>
            <a:r>
              <a:rPr lang="pt-BR" sz="1600"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pt-BR" sz="1600"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9" name="Caixa de Texto 2"/>
          <p:cNvSpPr txBox="1">
            <a:spLocks noChangeArrowheads="1"/>
          </p:cNvSpPr>
          <p:nvPr/>
        </p:nvSpPr>
        <p:spPr bwMode="auto">
          <a:xfrm>
            <a:off x="1194988" y="2873051"/>
            <a:ext cx="4210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hangingPunct="0">
              <a:spcBef>
                <a:spcPts val="500"/>
              </a:spcBef>
              <a:spcAft>
                <a:spcPts val="0"/>
              </a:spcAft>
            </a:pPr>
            <a:r>
              <a:rPr lang="pt-BR" sz="1600"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1600" baseline="-25000"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pt-BR" sz="1600"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0" name="Caixa de Texto 2"/>
          <p:cNvSpPr txBox="1">
            <a:spLocks noChangeArrowheads="1"/>
          </p:cNvSpPr>
          <p:nvPr/>
        </p:nvSpPr>
        <p:spPr bwMode="auto">
          <a:xfrm>
            <a:off x="1479468" y="2569521"/>
            <a:ext cx="4210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hangingPunct="0">
              <a:spcBef>
                <a:spcPts val="500"/>
              </a:spcBef>
              <a:spcAft>
                <a:spcPts val="0"/>
              </a:spcAft>
            </a:pPr>
            <a:r>
              <a:rPr lang="pt-BR" sz="1600"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1600" baseline="-25000"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pt-BR" sz="1600"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1" name="Imagem 6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63" y="4145591"/>
            <a:ext cx="326390" cy="345440"/>
          </a:xfrm>
          <a:prstGeom prst="rect">
            <a:avLst/>
          </a:prstGeom>
        </p:spPr>
      </p:pic>
      <p:cxnSp>
        <p:nvCxnSpPr>
          <p:cNvPr id="62" name="Conector reto 61"/>
          <p:cNvCxnSpPr/>
          <p:nvPr/>
        </p:nvCxnSpPr>
        <p:spPr>
          <a:xfrm flipH="1">
            <a:off x="1615993" y="2872416"/>
            <a:ext cx="45085" cy="1506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ipse 62"/>
          <p:cNvSpPr/>
          <p:nvPr/>
        </p:nvSpPr>
        <p:spPr>
          <a:xfrm>
            <a:off x="2705653" y="2406961"/>
            <a:ext cx="13208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600"/>
          </a:p>
        </p:txBody>
      </p:sp>
      <p:cxnSp>
        <p:nvCxnSpPr>
          <p:cNvPr id="64" name="Conector reto 63"/>
          <p:cNvCxnSpPr/>
          <p:nvPr/>
        </p:nvCxnSpPr>
        <p:spPr>
          <a:xfrm>
            <a:off x="1684573" y="2889561"/>
            <a:ext cx="1232984" cy="1275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1645838" y="2327586"/>
            <a:ext cx="1472565" cy="589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rco 65"/>
          <p:cNvSpPr/>
          <p:nvPr/>
        </p:nvSpPr>
        <p:spPr>
          <a:xfrm rot="6242833">
            <a:off x="900348" y="2293296"/>
            <a:ext cx="2036445" cy="1550035"/>
          </a:xfrm>
          <a:prstGeom prst="arc">
            <a:avLst>
              <a:gd name="adj1" fmla="val 13195661"/>
              <a:gd name="adj2" fmla="val 145453"/>
            </a:avLst>
          </a:prstGeom>
          <a:ln w="285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67" name="Arco 66"/>
          <p:cNvSpPr/>
          <p:nvPr/>
        </p:nvSpPr>
        <p:spPr>
          <a:xfrm rot="5400000">
            <a:off x="839706" y="2143753"/>
            <a:ext cx="1710690" cy="1550035"/>
          </a:xfrm>
          <a:prstGeom prst="arc">
            <a:avLst>
              <a:gd name="adj1" fmla="val 18747551"/>
              <a:gd name="adj2" fmla="val 145453"/>
            </a:avLst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pic>
        <p:nvPicPr>
          <p:cNvPr id="68" name="Imagem 67"/>
          <p:cNvPicPr/>
          <p:nvPr/>
        </p:nvPicPr>
        <p:blipFill>
          <a:blip r:embed="rId4"/>
          <a:stretch>
            <a:fillRect/>
          </a:stretch>
        </p:blipFill>
        <p:spPr>
          <a:xfrm>
            <a:off x="1841100" y="3641548"/>
            <a:ext cx="442464" cy="374503"/>
          </a:xfrm>
          <a:prstGeom prst="rect">
            <a:avLst/>
          </a:prstGeom>
        </p:spPr>
      </p:pic>
      <p:pic>
        <p:nvPicPr>
          <p:cNvPr id="69" name="Imagem 68"/>
          <p:cNvPicPr/>
          <p:nvPr/>
        </p:nvPicPr>
        <p:blipFill>
          <a:blip r:embed="rId5"/>
          <a:stretch>
            <a:fillRect/>
          </a:stretch>
        </p:blipFill>
        <p:spPr>
          <a:xfrm>
            <a:off x="2347672" y="2955744"/>
            <a:ext cx="372745" cy="417196"/>
          </a:xfrm>
          <a:prstGeom prst="rect">
            <a:avLst/>
          </a:prstGeom>
        </p:spPr>
      </p:pic>
      <p:sp>
        <p:nvSpPr>
          <p:cNvPr id="70" name="Arco 69"/>
          <p:cNvSpPr/>
          <p:nvPr/>
        </p:nvSpPr>
        <p:spPr>
          <a:xfrm rot="6677567">
            <a:off x="1033063" y="2740118"/>
            <a:ext cx="2633980" cy="1329490"/>
          </a:xfrm>
          <a:prstGeom prst="arc">
            <a:avLst>
              <a:gd name="adj1" fmla="val 11507515"/>
              <a:gd name="adj2" fmla="val 18220203"/>
            </a:avLst>
          </a:prstGeom>
          <a:ln w="25400"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pic>
        <p:nvPicPr>
          <p:cNvPr id="71" name="Imagem 70"/>
          <p:cNvPicPr/>
          <p:nvPr/>
        </p:nvPicPr>
        <p:blipFill>
          <a:blip r:embed="rId6"/>
          <a:stretch>
            <a:fillRect/>
          </a:stretch>
        </p:blipFill>
        <p:spPr>
          <a:xfrm>
            <a:off x="2952580" y="3532343"/>
            <a:ext cx="439580" cy="382594"/>
          </a:xfrm>
          <a:prstGeom prst="rect">
            <a:avLst/>
          </a:prstGeom>
        </p:spPr>
      </p:pic>
      <p:sp>
        <p:nvSpPr>
          <p:cNvPr id="73" name="CaixaDeTexto 72"/>
          <p:cNvSpPr txBox="1"/>
          <p:nvPr/>
        </p:nvSpPr>
        <p:spPr>
          <a:xfrm>
            <a:off x="3172370" y="711191"/>
            <a:ext cx="5991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A fim de determinar o período do satélite </a:t>
            </a:r>
            <a:r>
              <a:rPr lang="pt-BR" sz="1600" b="1" dirty="0" smtClean="0">
                <a:solidFill>
                  <a:srgbClr val="FF0000"/>
                </a:solidFill>
              </a:rPr>
              <a:t>s</a:t>
            </a:r>
            <a:r>
              <a:rPr lang="pt-BR" sz="1600" dirty="0" smtClean="0"/>
              <a:t> no referencial Terra, </a:t>
            </a:r>
          </a:p>
          <a:p>
            <a:r>
              <a:rPr lang="pt-BR" sz="1600" dirty="0" smtClean="0"/>
              <a:t>determinamos a lei de transformação de ângulos:</a:t>
            </a:r>
            <a:endParaRPr 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ixaDeTexto 73"/>
              <p:cNvSpPr txBox="1"/>
              <p:nvPr/>
            </p:nvSpPr>
            <p:spPr>
              <a:xfrm>
                <a:off x="2994578" y="1383496"/>
                <a:ext cx="1974451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4" name="CaixaDeTexto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578" y="1383496"/>
                <a:ext cx="1974451" cy="303673"/>
              </a:xfrm>
              <a:prstGeom prst="rect">
                <a:avLst/>
              </a:prstGeom>
              <a:blipFill rotWithShape="0">
                <a:blip r:embed="rId7"/>
                <a:stretch>
                  <a:fillRect l="-1852" r="-1852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CaixaDeTexto 74"/>
          <p:cNvSpPr txBox="1"/>
          <p:nvPr/>
        </p:nvSpPr>
        <p:spPr>
          <a:xfrm>
            <a:off x="5224872" y="1270153"/>
            <a:ext cx="3844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(i) Referencial inercial (fixo nas estrelas)</a:t>
            </a:r>
          </a:p>
          <a:p>
            <a:r>
              <a:rPr lang="pt-BR" sz="1600" dirty="0" smtClean="0"/>
              <a:t>(p) Referencial fixo na pessoa</a:t>
            </a:r>
            <a:endParaRPr lang="pt-BR" sz="1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154314" y="1839674"/>
            <a:ext cx="345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Derivando em relação ao tempo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6639625" y="1877539"/>
                <a:ext cx="2391617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dirty="0" smtClean="0"/>
                  <a:t> (1)</a:t>
                </a:r>
                <a:endParaRPr lang="pt-BR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625" y="1877539"/>
                <a:ext cx="2391617" cy="303673"/>
              </a:xfrm>
              <a:prstGeom prst="rect">
                <a:avLst/>
              </a:prstGeom>
              <a:blipFill rotWithShape="0">
                <a:blip r:embed="rId8"/>
                <a:stretch>
                  <a:fillRect l="-2545" t="-26000" r="-5089" b="-3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3872900" y="2206353"/>
                <a:ext cx="2703945" cy="39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=7,3∙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pt-BR" dirty="0" smtClean="0"/>
                  <a:t> s</a:t>
                </a:r>
                <a:r>
                  <a:rPr lang="pt-BR" baseline="30000" dirty="0" smtClean="0"/>
                  <a:t>-1</a:t>
                </a:r>
                <a:endParaRPr lang="pt-BR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900" y="2206353"/>
                <a:ext cx="2703945" cy="391774"/>
              </a:xfrm>
              <a:prstGeom prst="rect">
                <a:avLst/>
              </a:prstGeom>
              <a:blipFill rotWithShape="0">
                <a:blip r:embed="rId9"/>
                <a:stretch>
                  <a:fillRect l="-2252" t="-6250" r="-2477" b="-203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3884852" y="2612380"/>
                <a:ext cx="2903102" cy="4144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9,1∙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=6,9∙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pt-BR" dirty="0" smtClean="0"/>
                  <a:t> s</a:t>
                </a:r>
                <a:r>
                  <a:rPr lang="pt-BR" baseline="30000" dirty="0" smtClean="0"/>
                  <a:t>-1</a:t>
                </a:r>
                <a:endParaRPr lang="pt-BR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852" y="2612380"/>
                <a:ext cx="2903102" cy="414409"/>
              </a:xfrm>
              <a:prstGeom prst="rect">
                <a:avLst/>
              </a:prstGeom>
              <a:blipFill rotWithShape="0">
                <a:blip r:embed="rId10"/>
                <a:stretch>
                  <a:fillRect l="-2096" t="-5882" r="-2096" b="-132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3281109" y="3022212"/>
                <a:ext cx="5243680" cy="313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dirty="0" smtClean="0"/>
                  <a:t>De 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6,9∙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7,3∙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109" y="3022212"/>
                <a:ext cx="5243680" cy="313099"/>
              </a:xfrm>
              <a:prstGeom prst="rect">
                <a:avLst/>
              </a:prstGeom>
              <a:blipFill rotWithShape="0">
                <a:blip r:embed="rId11"/>
                <a:stretch>
                  <a:fillRect l="-2674" t="-23529" r="-116" b="-352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3425412" y="3387325"/>
                <a:ext cx="5215659" cy="554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6,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sub>
                        </m:sSub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=10,1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BR" dirty="0" smtClean="0"/>
                  <a:t> s</a:t>
                </a:r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412" y="3387325"/>
                <a:ext cx="5215659" cy="554126"/>
              </a:xfrm>
              <a:prstGeom prst="rect">
                <a:avLst/>
              </a:prstGeom>
              <a:blipFill rotWithShape="0">
                <a:blip r:embed="rId12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2697294" y="4059527"/>
            <a:ext cx="614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Como o satélite orbita no sentido de rotação da Terra, o observador terrestre determina um período ~1000 s maior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8686800" y="4378636"/>
            <a:ext cx="34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000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1" grpId="0"/>
      <p:bldP spid="32" grpId="0"/>
      <p:bldP spid="33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810" y="95621"/>
            <a:ext cx="5273749" cy="319049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Rascunho</a:t>
            </a:r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955851" y="1400690"/>
                <a:ext cx="203857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851" y="1400690"/>
                <a:ext cx="2038571" cy="553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27591" y="467833"/>
                <a:ext cx="8431618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Se o problema pede a velocidade angular, pode ser mais fácil escrever a força centrípeta de outra maneira.</a:t>
                </a:r>
              </a:p>
              <a:p>
                <a:r>
                  <a:rPr lang="pt-BR" dirty="0" smtClean="0"/>
                  <a:t>A relação entre velocidade linear e angular  é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pt-BR" sz="2000" dirty="0" smtClean="0"/>
                  <a:t> </a:t>
                </a:r>
                <a:r>
                  <a:rPr lang="pt-BR" dirty="0" smtClean="0"/>
                  <a:t>. Assim</a:t>
                </a:r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1" y="467833"/>
                <a:ext cx="8431618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651" t="-3846" b="-96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/>
          <p:cNvSpPr/>
          <p:nvPr/>
        </p:nvSpPr>
        <p:spPr>
          <a:xfrm>
            <a:off x="4818743" y="944886"/>
            <a:ext cx="914400" cy="4558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02019" y="2087326"/>
                <a:ext cx="80913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Note que a velocidade angular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pt-BR" dirty="0" smtClean="0"/>
                  <a:t> nas fórmulas acima tem que estar em radianos/s, ou radianos/h – radianos/unidade de tempo, mas radianos </a:t>
                </a:r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19" y="2087326"/>
                <a:ext cx="8091376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603" t="-4717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187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1753" y="3773"/>
            <a:ext cx="6624536" cy="395061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Rascunho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5616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9772" y="-90010"/>
            <a:ext cx="4590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FF0000"/>
                </a:solidFill>
              </a:rPr>
              <a:t>Atividades Regulares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6763" y="524336"/>
            <a:ext cx="809341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Leitura </a:t>
            </a:r>
            <a:r>
              <a:rPr lang="pt-BR" sz="1600" dirty="0" smtClean="0"/>
              <a:t>do livro </a:t>
            </a:r>
            <a:r>
              <a:rPr lang="pt-BR" sz="1600" dirty="0"/>
              <a:t>HRK </a:t>
            </a:r>
          </a:p>
          <a:p>
            <a:r>
              <a:rPr lang="pt-BR" sz="1600" dirty="0"/>
              <a:t>Fazer </a:t>
            </a:r>
            <a:r>
              <a:rPr lang="pt-BR" sz="1600" dirty="0" smtClean="0"/>
              <a:t>os exercícios das 10 listas.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 smtClean="0"/>
              <a:t>Participar das monitorias online.</a:t>
            </a:r>
            <a:endParaRPr lang="pt-BR" sz="1600" dirty="0"/>
          </a:p>
          <a:p>
            <a:r>
              <a:rPr lang="pt-BR" sz="1600" dirty="0"/>
              <a:t>Responder </a:t>
            </a:r>
            <a:r>
              <a:rPr lang="pt-BR" sz="1600" dirty="0" smtClean="0"/>
              <a:t>os questionários online.</a:t>
            </a:r>
            <a:endParaRPr lang="pt-BR" sz="1600" dirty="0"/>
          </a:p>
          <a:p>
            <a:r>
              <a:rPr lang="pt-BR" sz="1600" dirty="0"/>
              <a:t>Fazer análise e relatórios dos experimentos </a:t>
            </a:r>
            <a:r>
              <a:rPr lang="pt-BR" sz="1600" dirty="0" smtClean="0"/>
              <a:t>online – </a:t>
            </a:r>
            <a:r>
              <a:rPr lang="pt-BR" sz="1600" dirty="0" smtClean="0">
                <a:solidFill>
                  <a:srgbClr val="FF0000"/>
                </a:solidFill>
              </a:rPr>
              <a:t>correspondem ao crédito trabalho</a:t>
            </a:r>
            <a:endParaRPr lang="pt-BR" sz="1600" dirty="0">
              <a:solidFill>
                <a:srgbClr val="FF0000"/>
              </a:solidFill>
            </a:endParaRPr>
          </a:p>
          <a:p>
            <a:endParaRPr lang="pt-BR" sz="1600" dirty="0"/>
          </a:p>
          <a:p>
            <a:r>
              <a:rPr lang="pt-BR" sz="1600" dirty="0"/>
              <a:t>Outras atividades sugeridas</a:t>
            </a:r>
          </a:p>
          <a:p>
            <a:r>
              <a:rPr lang="pt-BR" sz="1600" dirty="0"/>
              <a:t>	</a:t>
            </a:r>
            <a:r>
              <a:rPr lang="pt-BR" sz="1600" dirty="0" smtClean="0"/>
              <a:t>Leitura de livros </a:t>
            </a:r>
            <a:r>
              <a:rPr lang="pt-BR" sz="1600" dirty="0"/>
              <a:t>e artigos científicos</a:t>
            </a:r>
          </a:p>
          <a:p>
            <a:r>
              <a:rPr lang="pt-BR" sz="1600" dirty="0"/>
              <a:t>		Exemplos: </a:t>
            </a:r>
            <a:br>
              <a:rPr lang="pt-BR" sz="1600" dirty="0"/>
            </a:br>
            <a:r>
              <a:rPr lang="pt-BR" sz="1600" dirty="0"/>
              <a:t>		Por que o pão cai com a parte com manteiga para baixo ?</a:t>
            </a:r>
          </a:p>
          <a:p>
            <a:r>
              <a:rPr lang="pt-BR" sz="1600" dirty="0"/>
              <a:t>		Análise do chute do Roberto Carlos.</a:t>
            </a:r>
          </a:p>
          <a:p>
            <a:r>
              <a:rPr lang="pt-BR" sz="1600" dirty="0"/>
              <a:t>		Por que a pipoca estoura ?</a:t>
            </a:r>
          </a:p>
          <a:p>
            <a:r>
              <a:rPr lang="pt-BR" sz="1600" dirty="0"/>
              <a:t>		</a:t>
            </a:r>
            <a:r>
              <a:rPr lang="en-US" sz="1600" b="1" dirty="0"/>
              <a:t>Special Issue: X Rays 100 Years Later  (</a:t>
            </a:r>
            <a:r>
              <a:rPr lang="en-US" sz="1600" b="1" dirty="0" err="1"/>
              <a:t>nov.</a:t>
            </a:r>
            <a:r>
              <a:rPr lang="en-US" sz="1600" b="1" dirty="0"/>
              <a:t> 1995)</a:t>
            </a:r>
          </a:p>
          <a:p>
            <a:endParaRPr lang="en-US" sz="1600" b="1" dirty="0"/>
          </a:p>
          <a:p>
            <a:r>
              <a:rPr lang="pt-BR" sz="1600" dirty="0" err="1" smtClean="0"/>
              <a:t>Applets</a:t>
            </a:r>
            <a:r>
              <a:rPr lang="pt-BR" sz="1600" dirty="0" smtClean="0"/>
              <a:t> </a:t>
            </a:r>
            <a:r>
              <a:rPr lang="pt-BR" sz="1600" dirty="0"/>
              <a:t>na Internet sobre demonstrações em física.</a:t>
            </a:r>
          </a:p>
          <a:p>
            <a:r>
              <a:rPr lang="en-US" sz="1600" dirty="0">
                <a:solidFill>
                  <a:srgbClr val="0070C0"/>
                </a:solidFill>
                <a:hlinkClick r:id="rId2"/>
              </a:rPr>
              <a:t>https://phet.colorado.edu/pt_BR/simulations/category/physics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  <a:hlinkClick r:id="rId3"/>
              </a:rPr>
              <a:t>https://web2.ph.utexas.edu/~phy-demo/resources/phys_applets.html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2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15095" r="7813" b="51191"/>
          <a:stretch/>
        </p:blipFill>
        <p:spPr>
          <a:xfrm>
            <a:off x="5973" y="583663"/>
            <a:ext cx="7873726" cy="42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25949" y="-108331"/>
            <a:ext cx="4374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FF0000"/>
                </a:solidFill>
              </a:rPr>
              <a:t>DATAS DAS PROVAS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371353" y="3678006"/>
            <a:ext cx="3882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70C0"/>
                </a:solidFill>
              </a:rPr>
              <a:t>Página da disciplina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90816" y="4189685"/>
            <a:ext cx="6164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hlinkClick r:id="rId2"/>
              </a:rPr>
              <a:t>https://edisciplinas.usp.br/course/view.php?id=80528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09073" y="594286"/>
            <a:ext cx="7688179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Bef>
                <a:spcPts val="1200"/>
              </a:spcBef>
              <a:spcAft>
                <a:spcPts val="300"/>
              </a:spcAft>
            </a:pPr>
            <a:r>
              <a:rPr lang="pt-BR" sz="2000" b="1" kern="1400" dirty="0">
                <a:latin typeface="Arial" panose="020B0604020202020204" pitchFamily="34" charset="0"/>
                <a:cs typeface="Times New Roman" panose="02020603050405020304" pitchFamily="18" charset="0"/>
              </a:rPr>
              <a:t>V. Cronograma de provas	</a:t>
            </a:r>
          </a:p>
          <a:p>
            <a:pPr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Todas as provas serão realizadas online por meio da plataforma </a:t>
            </a:r>
            <a:r>
              <a:rPr lang="pt-BR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Moodle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hangingPunct="0"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Provas:</a:t>
            </a:r>
            <a:r>
              <a:rPr lang="pt-B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</a:t>
            </a:r>
            <a:r>
              <a:rPr lang="pt-BR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em 28/09 (D) e 29/09 (N); </a:t>
            </a:r>
            <a:endParaRPr lang="pt-BR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pt-BR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 09/11 (D) e 10/11 (N); </a:t>
            </a:r>
            <a:endParaRPr lang="pt-BR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pt-BR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baseline="-25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pt-BR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>
                <a:latin typeface="Times New Roman" panose="02020603050405020304" pitchFamily="18" charset="0"/>
                <a:ea typeface="Times New Roman" panose="02020603050405020304" pitchFamily="18" charset="0"/>
              </a:rPr>
              <a:t>em 07/12 (D) e 08/12 (N).</a:t>
            </a:r>
          </a:p>
          <a:p>
            <a:pPr hangingPunct="0">
              <a:spcAft>
                <a:spcPts val="0"/>
              </a:spcAft>
            </a:pPr>
            <a:r>
              <a:rPr lang="pt-BR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Substitutiva</a:t>
            </a:r>
            <a:r>
              <a:rPr lang="pt-BR">
                <a:latin typeface="Times New Roman" panose="02020603050405020304" pitchFamily="18" charset="0"/>
                <a:ea typeface="Times New Roman" panose="02020603050405020304" pitchFamily="18" charset="0"/>
              </a:rPr>
              <a:t>:  14/12 (D) e 15/12 (N)</a:t>
            </a:r>
          </a:p>
          <a:p>
            <a:pPr hangingPunct="0">
              <a:spcBef>
                <a:spcPts val="1200"/>
              </a:spcBef>
              <a:spcAft>
                <a:spcPts val="300"/>
              </a:spcAft>
            </a:pPr>
            <a:r>
              <a:rPr lang="pt-BR" b="1" kern="1400" dirty="0">
                <a:latin typeface="Arial" panose="020B0604020202020204" pitchFamily="34" charset="0"/>
                <a:cs typeface="Times New Roman" panose="02020603050405020304" pitchFamily="18" charset="0"/>
              </a:rPr>
              <a:t>VI. Cronograma de aulas	</a:t>
            </a:r>
            <a:endParaRPr lang="pt-BR" sz="2000" b="1" kern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07 e 08/09 Feriado – Independência do Brasil - não haverá aula</a:t>
            </a:r>
          </a:p>
          <a:p>
            <a:pPr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 a 16/10 Semana da Licenciatura – não haverá aula </a:t>
            </a:r>
          </a:p>
          <a:p>
            <a:pPr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02 a 06/11 Recesso escolar – não haverá aula 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2769" y="746777"/>
            <a:ext cx="79434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20/8 Revisão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das leis de Newton</a:t>
            </a:r>
          </a:p>
          <a:p>
            <a:pPr algn="just"/>
            <a:r>
              <a:rPr lang="pt-BR" dirty="0" smtClean="0"/>
              <a:t>Recordação do </a:t>
            </a:r>
            <a:r>
              <a:rPr lang="pt-BR" dirty="0"/>
              <a:t>conteúdo </a:t>
            </a:r>
            <a:r>
              <a:rPr lang="pt-BR" dirty="0" smtClean="0"/>
              <a:t>e significado das </a:t>
            </a:r>
            <a:r>
              <a:rPr lang="pt-BR" dirty="0"/>
              <a:t>leis de </a:t>
            </a:r>
            <a:r>
              <a:rPr lang="pt-BR" dirty="0" smtClean="0"/>
              <a:t>Newton.</a:t>
            </a:r>
          </a:p>
          <a:p>
            <a:pPr algn="just"/>
            <a:r>
              <a:rPr lang="pt-BR" dirty="0" smtClean="0"/>
              <a:t>Aplicação </a:t>
            </a:r>
            <a:r>
              <a:rPr lang="pt-BR" dirty="0"/>
              <a:t>a </a:t>
            </a:r>
            <a:r>
              <a:rPr lang="pt-BR" dirty="0" smtClean="0"/>
              <a:t>6 </a:t>
            </a:r>
            <a:r>
              <a:rPr lang="pt-BR" dirty="0"/>
              <a:t>exercícios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exemplares </a:t>
            </a:r>
            <a:r>
              <a:rPr lang="pt-BR" dirty="0" smtClean="0"/>
              <a:t>(*toda</a:t>
            </a:r>
            <a:r>
              <a:rPr lang="pt-BR" dirty="0"/>
              <a:t>* a </a:t>
            </a:r>
            <a:r>
              <a:rPr lang="pt-BR" dirty="0" smtClean="0"/>
              <a:t>matéria, lista 1)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primeiro questionário será sobre essa lista </a:t>
            </a:r>
            <a:r>
              <a:rPr lang="pt-BR" dirty="0" smtClean="0"/>
              <a:t>1 – só respostas </a:t>
            </a:r>
            <a:r>
              <a:rPr lang="pt-BR" dirty="0"/>
              <a:t>numéricas. </a:t>
            </a:r>
            <a:r>
              <a:rPr lang="pt-BR" dirty="0" smtClean="0"/>
              <a:t>Diferentes das </a:t>
            </a:r>
            <a:r>
              <a:rPr lang="pt-BR" dirty="0"/>
              <a:t>lista </a:t>
            </a:r>
            <a:r>
              <a:rPr lang="pt-BR" dirty="0" smtClean="0"/>
              <a:t>*e* </a:t>
            </a:r>
            <a:r>
              <a:rPr lang="pt-BR" dirty="0"/>
              <a:t>da </a:t>
            </a:r>
            <a:r>
              <a:rPr lang="pt-BR" dirty="0" smtClean="0"/>
              <a:t>aula quanto a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dirty="0" smtClean="0"/>
              <a:t>valores numéricos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dirty="0" smtClean="0"/>
              <a:t>esboço do sistema</a:t>
            </a:r>
          </a:p>
          <a:p>
            <a:pPr algn="just"/>
            <a:r>
              <a:rPr lang="pt-BR" dirty="0" smtClean="0"/>
              <a:t>Você </a:t>
            </a:r>
            <a:r>
              <a:rPr lang="pt-BR" dirty="0"/>
              <a:t>tem </a:t>
            </a:r>
            <a:r>
              <a:rPr lang="pt-BR" dirty="0" smtClean="0"/>
              <a:t>que: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dirty="0" smtClean="0"/>
              <a:t>entender </a:t>
            </a:r>
            <a:r>
              <a:rPr lang="pt-BR" dirty="0"/>
              <a:t>a </a:t>
            </a:r>
            <a:r>
              <a:rPr lang="pt-BR" dirty="0" smtClean="0"/>
              <a:t>solução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dirty="0" smtClean="0"/>
              <a:t>desenvolver </a:t>
            </a:r>
            <a:r>
              <a:rPr lang="pt-BR" dirty="0"/>
              <a:t>fórmulas </a:t>
            </a:r>
            <a:r>
              <a:rPr lang="pt-BR" dirty="0" smtClean="0"/>
              <a:t>algébricas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Temos monitoria hoje – os </a:t>
            </a:r>
            <a:r>
              <a:rPr lang="pt-BR" dirty="0"/>
              <a:t>problemas </a:t>
            </a:r>
            <a:r>
              <a:rPr lang="pt-BR" b="1" dirty="0" smtClean="0">
                <a:solidFill>
                  <a:srgbClr val="FF0000"/>
                </a:solidFill>
              </a:rPr>
              <a:t>não </a:t>
            </a:r>
            <a:r>
              <a:rPr lang="pt-BR" b="1" dirty="0">
                <a:solidFill>
                  <a:srgbClr val="FF0000"/>
                </a:solidFill>
              </a:rPr>
              <a:t>são </a:t>
            </a:r>
            <a:r>
              <a:rPr lang="pt-BR" dirty="0" smtClean="0"/>
              <a:t>fáceis</a:t>
            </a:r>
            <a:r>
              <a:rPr lang="pt-BR" dirty="0"/>
              <a:t>.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627784" y="-85225"/>
            <a:ext cx="4536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FF0000"/>
                </a:solidFill>
              </a:rPr>
              <a:t>Primeiras atividades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285" y="515714"/>
            <a:ext cx="875311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Lista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1 - Revisão das Leis de </a:t>
            </a:r>
            <a:r>
              <a:rPr lang="pt-B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NewtonArquivo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1600" dirty="0"/>
              <a:t>Q1 - Revisão das leis de </a:t>
            </a:r>
            <a:r>
              <a:rPr lang="pt-BR" sz="1600" dirty="0" err="1"/>
              <a:t>NewtonQuestionário</a:t>
            </a:r>
            <a:endParaRPr lang="pt-BR" sz="1600" dirty="0"/>
          </a:p>
          <a:p>
            <a:pPr algn="just"/>
            <a:r>
              <a:rPr lang="pt-BR" sz="1600" dirty="0"/>
              <a:t>Você tem 50 minutos para resolver um único problema, parecido com algum da lista 1, mas não idêntico - o problema específico é sorteado quando você inicia a prova. Se você resolveu todos os problemas da lista 1, não deverá ter dificuldade em responder ao questionário no tempo disponível, que é bem maior que o necessário, a fim de compensar eventuais problemas de acesso à rede.</a:t>
            </a:r>
          </a:p>
          <a:p>
            <a:endParaRPr lang="pt-BR" dirty="0"/>
          </a:p>
          <a:p>
            <a:pPr algn="just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Forneça suas respostas com dois dígitos significativos, usando o ponto (.) como separador decimal. Se precisar ou quiser entrar com potências de 10, use a notação </a:t>
            </a:r>
            <a:r>
              <a:rPr lang="pt-B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n.nEm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onde </a:t>
            </a:r>
            <a:r>
              <a:rPr lang="pt-B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n.n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é a mantissa e m o expoente de 10. Por exemplo, 12300=1.23E4 ou 1.23e4; 0.0045=4.5E-3 ou 4.5e-3. Não forneça a unidade, mas dê a resposta na unidade indicada no problema, uma vez que isso afeta a ordem de grandeza do valor numérico, e a correção será automática.</a:t>
            </a:r>
          </a:p>
          <a:p>
            <a:endParaRPr lang="pt-BR" dirty="0"/>
          </a:p>
          <a:p>
            <a:r>
              <a:rPr lang="pt-BR" b="1" dirty="0">
                <a:solidFill>
                  <a:schemeClr val="accent6"/>
                </a:solidFill>
              </a:rPr>
              <a:t>Você tem duas tentativas, vale a nota mais alta. O intervalo mínimo entre as tentativas é de duas horas.</a:t>
            </a:r>
          </a:p>
        </p:txBody>
      </p:sp>
    </p:spTree>
    <p:extLst>
      <p:ext uri="{BB962C8B-B14F-4D97-AF65-F5344CB8AC3E}">
        <p14:creationId xmlns:p14="http://schemas.microsoft.com/office/powerpoint/2010/main" val="233846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0375" y="490019"/>
            <a:ext cx="884244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Experimento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colisões em uma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dimensão</a:t>
            </a:r>
          </a:p>
          <a:p>
            <a:r>
              <a:rPr lang="pt-BR" b="1" dirty="0" smtClean="0">
                <a:hlinkClick r:id="rId2"/>
              </a:rPr>
              <a:t>MEXI</a:t>
            </a:r>
            <a:r>
              <a:rPr lang="pt-BR" dirty="0"/>
              <a:t>, </a:t>
            </a:r>
            <a:r>
              <a:rPr lang="pt-BR" dirty="0" smtClean="0"/>
              <a:t>selecione </a:t>
            </a:r>
            <a:r>
              <a:rPr lang="pt-BR" dirty="0"/>
              <a:t>a aba "Experimentos de </a:t>
            </a:r>
            <a:r>
              <a:rPr lang="pt-BR" dirty="0" smtClean="0"/>
              <a:t>Translação“, escolha </a:t>
            </a:r>
            <a:r>
              <a:rPr lang="pt-BR" dirty="0"/>
              <a:t>o item "Colisões".</a:t>
            </a:r>
          </a:p>
          <a:p>
            <a:endParaRPr lang="pt-BR" b="1" dirty="0" smtClean="0"/>
          </a:p>
          <a:p>
            <a:r>
              <a:rPr lang="pt-BR" b="1" dirty="0" smtClean="0"/>
              <a:t>Use </a:t>
            </a:r>
            <a:r>
              <a:rPr lang="pt-BR" b="1" dirty="0"/>
              <a:t>o roteiro em anexo a esta </a:t>
            </a:r>
            <a:r>
              <a:rPr lang="pt-BR" b="1" dirty="0" smtClean="0"/>
              <a:t>tarefa</a:t>
            </a:r>
            <a:r>
              <a:rPr lang="pt-BR" dirty="0"/>
              <a:t> </a:t>
            </a:r>
            <a:r>
              <a:rPr lang="pt-BR" dirty="0" smtClean="0"/>
              <a:t>– o da </a:t>
            </a:r>
            <a:r>
              <a:rPr lang="pt-BR" dirty="0"/>
              <a:t>página do </a:t>
            </a:r>
            <a:r>
              <a:rPr lang="pt-BR" dirty="0" smtClean="0"/>
              <a:t>MEXI é um </a:t>
            </a:r>
            <a:r>
              <a:rPr lang="pt-BR" dirty="0"/>
              <a:t>pouco diferente. O vídeo é muito </a:t>
            </a:r>
            <a:r>
              <a:rPr lang="pt-BR" dirty="0" smtClean="0"/>
              <a:t>útil, mas </a:t>
            </a:r>
            <a:r>
              <a:rPr lang="pt-BR" dirty="0"/>
              <a:t>os detalhes </a:t>
            </a:r>
            <a:r>
              <a:rPr lang="pt-BR" dirty="0" smtClean="0"/>
              <a:t>serão </a:t>
            </a:r>
            <a:r>
              <a:rPr lang="pt-BR" dirty="0"/>
              <a:t>um pouco </a:t>
            </a:r>
            <a:r>
              <a:rPr lang="pt-BR" dirty="0" smtClean="0"/>
              <a:t>diferentes.</a:t>
            </a:r>
          </a:p>
          <a:p>
            <a:endParaRPr lang="pt-BR" dirty="0"/>
          </a:p>
          <a:p>
            <a:r>
              <a:rPr lang="pt-BR" dirty="0"/>
              <a:t>O trabalho deve ser realizado </a:t>
            </a:r>
            <a:r>
              <a:rPr lang="pt-BR" dirty="0" smtClean="0"/>
              <a:t>por </a:t>
            </a:r>
            <a:r>
              <a:rPr lang="pt-BR" dirty="0"/>
              <a:t>equipes de </a:t>
            </a:r>
            <a:r>
              <a:rPr lang="pt-BR" dirty="0" smtClean="0"/>
              <a:t>2 pessoas</a:t>
            </a:r>
          </a:p>
          <a:p>
            <a:r>
              <a:rPr lang="pt-BR" dirty="0" smtClean="0"/>
              <a:t>A </a:t>
            </a:r>
            <a:r>
              <a:rPr lang="pt-BR" dirty="0"/>
              <a:t>equipe escolhe um dos </a:t>
            </a:r>
            <a:r>
              <a:rPr lang="pt-BR" dirty="0" smtClean="0"/>
              <a:t>2 conjuntos </a:t>
            </a:r>
            <a:r>
              <a:rPr lang="pt-BR" dirty="0"/>
              <a:t>de imagens </a:t>
            </a:r>
            <a:r>
              <a:rPr lang="pt-BR" dirty="0" smtClean="0"/>
              <a:t>designados..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r>
              <a:rPr lang="pt-BR" dirty="0"/>
              <a:t>O relatório é </a:t>
            </a:r>
            <a:r>
              <a:rPr lang="pt-BR" dirty="0" smtClean="0"/>
              <a:t>sintético, até 30/8</a:t>
            </a:r>
            <a:r>
              <a:rPr lang="pt-BR" dirty="0"/>
              <a:t> </a:t>
            </a:r>
            <a:r>
              <a:rPr lang="pt-BR" dirty="0" smtClean="0"/>
              <a:t>"nome1_nome2_conjuntoDeImagens.extensao</a:t>
            </a:r>
            <a:r>
              <a:rPr lang="pt-BR" dirty="0"/>
              <a:t>",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A nota do relatório é a soma das notas ao vários itens pedidos no </a:t>
            </a:r>
            <a:r>
              <a:rPr lang="pt-BR" dirty="0" smtClean="0"/>
              <a:t>Roteiro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forneça </a:t>
            </a:r>
            <a:r>
              <a:rPr lang="pt-BR" dirty="0"/>
              <a:t>cada  tabela, esboço e cálculo </a:t>
            </a:r>
            <a:r>
              <a:rPr lang="pt-BR" dirty="0" smtClean="0"/>
              <a:t>pedido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responda </a:t>
            </a:r>
            <a:r>
              <a:rPr lang="pt-BR" dirty="0"/>
              <a:t>as </a:t>
            </a:r>
            <a:r>
              <a:rPr lang="pt-BR" dirty="0" smtClean="0"/>
              <a:t>questões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faça </a:t>
            </a:r>
            <a:r>
              <a:rPr lang="pt-BR" dirty="0"/>
              <a:t>os comentários solicitados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431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8028" y="100191"/>
            <a:ext cx="78304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Bitstream Vera Sans"/>
                <a:ea typeface="Times New Roman" panose="02020603050405020304" pitchFamily="18" charset="0"/>
              </a:rPr>
              <a:t>Um bloco de massa 10 kg está sobre uma prancha de massa 50 kg, conforme mostra a figura abaixo. O coeficiente de atrito entre o bloco e a prancha é </a:t>
            </a:r>
            <a:r>
              <a:rPr lang="pt-BR" sz="1600" dirty="0">
                <a:solidFill>
                  <a:srgbClr val="0070C0"/>
                </a:solidFill>
                <a:latin typeface="Symbol" panose="05050102010706020507" pitchFamily="18" charset="2"/>
                <a:ea typeface="Times New Roman" panose="02020603050405020304" pitchFamily="18" charset="0"/>
              </a:rPr>
              <a:t>m</a:t>
            </a:r>
            <a:r>
              <a:rPr lang="pt-BR" sz="1600" dirty="0">
                <a:solidFill>
                  <a:srgbClr val="0070C0"/>
                </a:solidFill>
                <a:latin typeface="Bitstream Vera Sans"/>
                <a:ea typeface="Times New Roman" panose="02020603050405020304" pitchFamily="18" charset="0"/>
              </a:rPr>
              <a:t>=0,2 e não há atrito entre a prancha e a superfície do solo. Uma força é aplicada sobre o bloco na direção 30° em relação à horizontal e sentido conforme mostra a figura abaixo. Para simplificar o problema, considere que o coeficiente de atrito cinético e o estático sejam iguais. Dados: </a:t>
            </a:r>
            <a:r>
              <a:rPr lang="pt-BR" sz="1600" dirty="0" err="1">
                <a:solidFill>
                  <a:srgbClr val="0070C0"/>
                </a:solidFill>
                <a:latin typeface="Bitstream Vera Sans"/>
                <a:ea typeface="Times New Roman" panose="02020603050405020304" pitchFamily="18" charset="0"/>
              </a:rPr>
              <a:t>sen</a:t>
            </a:r>
            <a:r>
              <a:rPr lang="pt-BR" sz="1600" dirty="0">
                <a:solidFill>
                  <a:srgbClr val="0070C0"/>
                </a:solidFill>
                <a:latin typeface="Bitstream Vera Sans"/>
                <a:ea typeface="Times New Roman" panose="02020603050405020304" pitchFamily="18" charset="0"/>
              </a:rPr>
              <a:t> 30</a:t>
            </a:r>
            <a:r>
              <a:rPr lang="pt-BR" sz="1600" baseline="30000" dirty="0">
                <a:solidFill>
                  <a:srgbClr val="0070C0"/>
                </a:solidFill>
                <a:latin typeface="Bitstream Vera Sans"/>
                <a:ea typeface="Times New Roman" panose="02020603050405020304" pitchFamily="18" charset="0"/>
              </a:rPr>
              <a:t>0</a:t>
            </a:r>
            <a:r>
              <a:rPr lang="pt-BR" sz="1600" dirty="0">
                <a:solidFill>
                  <a:srgbClr val="0070C0"/>
                </a:solidFill>
                <a:latin typeface="Bitstream Vera Sans"/>
                <a:ea typeface="Times New Roman" panose="02020603050405020304" pitchFamily="18" charset="0"/>
              </a:rPr>
              <a:t>= 0,5 ; cos 30 </a:t>
            </a:r>
            <a:r>
              <a:rPr lang="pt-BR" sz="1600" baseline="30000" dirty="0">
                <a:solidFill>
                  <a:srgbClr val="0070C0"/>
                </a:solidFill>
                <a:latin typeface="Bitstream Vera Sans"/>
                <a:ea typeface="Times New Roman" panose="02020603050405020304" pitchFamily="18" charset="0"/>
              </a:rPr>
              <a:t>o </a:t>
            </a:r>
            <a:r>
              <a:rPr lang="pt-BR" sz="1600" dirty="0">
                <a:solidFill>
                  <a:srgbClr val="0070C0"/>
                </a:solidFill>
                <a:latin typeface="Bitstream Vera Sans"/>
                <a:ea typeface="Times New Roman" panose="02020603050405020304" pitchFamily="18" charset="0"/>
              </a:rPr>
              <a:t>= 0,87 e g = 10 m/s</a:t>
            </a:r>
            <a:r>
              <a:rPr lang="pt-BR" sz="1600" baseline="30000" dirty="0">
                <a:solidFill>
                  <a:srgbClr val="0070C0"/>
                </a:solidFill>
                <a:latin typeface="Bitstream Vera Sans"/>
                <a:ea typeface="Times New Roman" panose="02020603050405020304" pitchFamily="18" charset="0"/>
              </a:rPr>
              <a:t>2</a:t>
            </a:r>
            <a:endParaRPr lang="pt-BR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99" y="1916364"/>
            <a:ext cx="4928101" cy="188910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1767434"/>
            <a:ext cx="4428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Bitstream Vera Sans"/>
                <a:ea typeface="Times New Roman" panose="02020603050405020304" pitchFamily="18" charset="0"/>
                <a:cs typeface="Times New Roman" panose="02020603050405020304" pitchFamily="18" charset="0"/>
              </a:rPr>
              <a:t>Faça o diagrama de corpo livre do bloco e da prancha</a:t>
            </a:r>
            <a:endParaRPr lang="pt-BR" sz="1600" dirty="0">
              <a:solidFill>
                <a:srgbClr val="0070C0"/>
              </a:solidFill>
            </a:endParaRPr>
          </a:p>
        </p:txBody>
      </p:sp>
      <p:grpSp>
        <p:nvGrpSpPr>
          <p:cNvPr id="5" name="Grupo 8"/>
          <p:cNvGrpSpPr/>
          <p:nvPr/>
        </p:nvGrpSpPr>
        <p:grpSpPr>
          <a:xfrm>
            <a:off x="123329" y="3321862"/>
            <a:ext cx="842157" cy="1290558"/>
            <a:chOff x="-106566" y="3535104"/>
            <a:chExt cx="842157" cy="1290558"/>
          </a:xfrm>
        </p:grpSpPr>
        <p:cxnSp>
          <p:nvCxnSpPr>
            <p:cNvPr id="6" name="Conector de Seta Reta 19"/>
            <p:cNvCxnSpPr/>
            <p:nvPr/>
          </p:nvCxnSpPr>
          <p:spPr>
            <a:xfrm flipH="1">
              <a:off x="-106566" y="4215060"/>
              <a:ext cx="791916" cy="3446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ipse 6"/>
            <p:cNvSpPr/>
            <p:nvPr/>
          </p:nvSpPr>
          <p:spPr>
            <a:xfrm>
              <a:off x="616322" y="4126002"/>
              <a:ext cx="119269" cy="14180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Conector de Seta Reta 18"/>
            <p:cNvCxnSpPr/>
            <p:nvPr/>
          </p:nvCxnSpPr>
          <p:spPr>
            <a:xfrm flipH="1">
              <a:off x="667466" y="4213662"/>
              <a:ext cx="0" cy="61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Seta Reta 18"/>
            <p:cNvCxnSpPr/>
            <p:nvPr/>
          </p:nvCxnSpPr>
          <p:spPr>
            <a:xfrm flipH="1" flipV="1">
              <a:off x="678012" y="3535104"/>
              <a:ext cx="0" cy="61200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986612" y="3254897"/>
                <a:ext cx="387542" cy="342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612" y="3254897"/>
                <a:ext cx="387542" cy="342594"/>
              </a:xfrm>
              <a:prstGeom prst="rect">
                <a:avLst/>
              </a:prstGeom>
              <a:blipFill>
                <a:blip r:embed="rId3"/>
                <a:stretch>
                  <a:fillRect l="-12698" b="-5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56123" y="4033768"/>
                <a:ext cx="398956" cy="3440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23" y="4033768"/>
                <a:ext cx="398956" cy="344069"/>
              </a:xfrm>
              <a:prstGeom prst="rect">
                <a:avLst/>
              </a:prstGeom>
              <a:blipFill>
                <a:blip r:embed="rId4"/>
                <a:stretch>
                  <a:fillRect l="-13636" t="-39286" r="-36364" b="-5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846217" y="4106197"/>
                <a:ext cx="540917" cy="434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17" y="4106197"/>
                <a:ext cx="540917" cy="4349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2250722" y="3861920"/>
            <a:ext cx="1769468" cy="276999"/>
          </a:xfrm>
          <a:prstGeom prst="rect">
            <a:avLst/>
          </a:prstGeom>
          <a:noFill/>
          <a:ln w="25400">
            <a:solidFill>
              <a:srgbClr val="5051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PRANCHA</a:t>
            </a:r>
            <a:endParaRPr lang="pt-BR" sz="1200" dirty="0"/>
          </a:p>
        </p:txBody>
      </p:sp>
      <p:cxnSp>
        <p:nvCxnSpPr>
          <p:cNvPr id="14" name="Conector de Seta Reta 18"/>
          <p:cNvCxnSpPr/>
          <p:nvPr/>
        </p:nvCxnSpPr>
        <p:spPr>
          <a:xfrm flipH="1" flipV="1">
            <a:off x="3135456" y="3226895"/>
            <a:ext cx="0" cy="612000"/>
          </a:xfrm>
          <a:prstGeom prst="straightConnector1">
            <a:avLst/>
          </a:prstGeom>
          <a:ln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8"/>
          <p:cNvCxnSpPr/>
          <p:nvPr/>
        </p:nvCxnSpPr>
        <p:spPr>
          <a:xfrm>
            <a:off x="2868756" y="4163943"/>
            <a:ext cx="0" cy="550732"/>
          </a:xfrm>
          <a:prstGeom prst="straightConnector1">
            <a:avLst/>
          </a:prstGeom>
          <a:ln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8"/>
          <p:cNvCxnSpPr/>
          <p:nvPr/>
        </p:nvCxnSpPr>
        <p:spPr>
          <a:xfrm>
            <a:off x="3303096" y="4164132"/>
            <a:ext cx="0" cy="550543"/>
          </a:xfrm>
          <a:prstGeom prst="straightConnector1">
            <a:avLst/>
          </a:prstGeom>
          <a:ln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9"/>
          <p:cNvCxnSpPr/>
          <p:nvPr/>
        </p:nvCxnSpPr>
        <p:spPr>
          <a:xfrm>
            <a:off x="164900" y="3190301"/>
            <a:ext cx="691172" cy="79113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9"/>
          <p:cNvCxnSpPr>
            <a:stCxn id="13" idx="3"/>
          </p:cNvCxnSpPr>
          <p:nvPr/>
        </p:nvCxnSpPr>
        <p:spPr>
          <a:xfrm>
            <a:off x="4020190" y="4000420"/>
            <a:ext cx="593691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3341670" y="4207652"/>
                <a:ext cx="535531" cy="434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670" y="4207652"/>
                <a:ext cx="535531" cy="4349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2428158" y="4268107"/>
                <a:ext cx="427766" cy="3444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158" y="4268107"/>
                <a:ext cx="427766" cy="344453"/>
              </a:xfrm>
              <a:prstGeom prst="rect">
                <a:avLst/>
              </a:prstGeom>
              <a:blipFill>
                <a:blip r:embed="rId7"/>
                <a:stretch>
                  <a:fillRect l="-2857" t="-36842" r="-40000" b="-52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227280" y="3190301"/>
                <a:ext cx="382156" cy="342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280" y="3190301"/>
                <a:ext cx="382156" cy="342594"/>
              </a:xfrm>
              <a:prstGeom prst="rect">
                <a:avLst/>
              </a:prstGeom>
              <a:blipFill>
                <a:blip r:embed="rId8"/>
                <a:stretch>
                  <a:fillRect l="-12698" b="-52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4100342" y="4081046"/>
                <a:ext cx="513539" cy="344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342" y="4081046"/>
                <a:ext cx="513539" cy="344069"/>
              </a:xfrm>
              <a:prstGeom prst="rect">
                <a:avLst/>
              </a:prstGeom>
              <a:blipFill>
                <a:blip r:embed="rId9"/>
                <a:stretch>
                  <a:fillRect l="-9524" t="-36842" r="-8333" b="-35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203715" y="3492768"/>
                <a:ext cx="260649" cy="342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15" y="3492768"/>
                <a:ext cx="260649" cy="342658"/>
              </a:xfrm>
              <a:prstGeom prst="rect">
                <a:avLst/>
              </a:prstGeom>
              <a:blipFill>
                <a:blip r:embed="rId10"/>
                <a:stretch>
                  <a:fillRect l="-18605" t="-39286" r="-81395" b="-5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ector reto 26"/>
          <p:cNvCxnSpPr/>
          <p:nvPr/>
        </p:nvCxnSpPr>
        <p:spPr>
          <a:xfrm>
            <a:off x="59327" y="3170469"/>
            <a:ext cx="1462686" cy="0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Arco 29"/>
          <p:cNvSpPr/>
          <p:nvPr/>
        </p:nvSpPr>
        <p:spPr>
          <a:xfrm rot="4050609">
            <a:off x="130181" y="3070955"/>
            <a:ext cx="342527" cy="367883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482101" y="3287884"/>
                <a:ext cx="3357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01" y="3287884"/>
                <a:ext cx="335733" cy="215444"/>
              </a:xfrm>
              <a:prstGeom prst="rect">
                <a:avLst/>
              </a:prstGeom>
              <a:blipFill>
                <a:blip r:embed="rId11"/>
                <a:stretch>
                  <a:fillRect l="-10909" b="-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ixaDeTexto 31"/>
          <p:cNvSpPr txBox="1"/>
          <p:nvPr/>
        </p:nvSpPr>
        <p:spPr>
          <a:xfrm>
            <a:off x="439597" y="2676235"/>
            <a:ext cx="109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Bloco</a:t>
            </a:r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2588441" y="2684065"/>
            <a:ext cx="109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Prancha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 explicativo retangular 36"/>
              <p:cNvSpPr/>
              <p:nvPr/>
            </p:nvSpPr>
            <p:spPr>
              <a:xfrm>
                <a:off x="5501812" y="4033768"/>
                <a:ext cx="2404853" cy="478363"/>
              </a:xfrm>
              <a:prstGeom prst="wedgeRectCallout">
                <a:avLst>
                  <a:gd name="adj1" fmla="val 22915"/>
                  <a:gd name="adj2" fmla="val -48612"/>
                </a:avLst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pt-B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" name="Texto explicativo retangular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812" y="4033768"/>
                <a:ext cx="2404853" cy="478363"/>
              </a:xfrm>
              <a:prstGeom prst="wedgeRectCallout">
                <a:avLst>
                  <a:gd name="adj1" fmla="val 22915"/>
                  <a:gd name="adj2" fmla="val -48612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28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9" grpId="0"/>
      <p:bldP spid="20" grpId="0"/>
      <p:bldP spid="21" grpId="0"/>
      <p:bldP spid="22" grpId="0"/>
      <p:bldP spid="23" grpId="0"/>
      <p:bldP spid="30" grpId="0" animBg="1"/>
      <p:bldP spid="31" grpId="0"/>
      <p:bldP spid="32" grpId="0"/>
      <p:bldP spid="33" grpId="0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13318</TotalTime>
  <Words>1564</Words>
  <Application>Microsoft Office PowerPoint</Application>
  <PresentationFormat>Apresentação na tela (16:9)</PresentationFormat>
  <Paragraphs>322</Paragraphs>
  <Slides>26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26</vt:i4>
      </vt:variant>
    </vt:vector>
  </HeadingPairs>
  <TitlesOfParts>
    <vt:vector size="49" baseType="lpstr">
      <vt:lpstr>Arial Unicode MS</vt:lpstr>
      <vt:lpstr>Arial</vt:lpstr>
      <vt:lpstr>Bitstream Vera Sans</vt:lpstr>
      <vt:lpstr>Calibri</vt:lpstr>
      <vt:lpstr>Cambria Math</vt:lpstr>
      <vt:lpstr>Eau</vt:lpstr>
      <vt:lpstr>Eau Sans Bold</vt:lpstr>
      <vt:lpstr>Eau Sans Bold Lining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Rascunho</vt:lpstr>
      <vt:lpstr>Apresentação do PowerPoint</vt:lpstr>
      <vt:lpstr>Apresentação do PowerPoint</vt:lpstr>
      <vt:lpstr>Rascunho</vt:lpstr>
      <vt:lpstr>Apresentação do PowerPoint</vt:lpstr>
      <vt:lpstr>Apresentação do PowerPoint</vt:lpstr>
      <vt:lpstr>Rascunho</vt:lpstr>
      <vt:lpstr>Propriedades do MCU</vt:lpstr>
      <vt:lpstr>Apresentação do PowerPoint</vt:lpstr>
      <vt:lpstr>Um satélite qualquer – ex. 9 lista 11</vt:lpstr>
      <vt:lpstr>Período para um observador terrestre</vt:lpstr>
      <vt:lpstr>Rascunho</vt:lpstr>
      <vt:lpstr>Rascunho</vt:lpstr>
      <vt:lpstr>Apresentação do PowerPoint</vt:lpstr>
    </vt:vector>
  </TitlesOfParts>
  <Company>Cisne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728</cp:revision>
  <dcterms:created xsi:type="dcterms:W3CDTF">2016-03-09T00:36:12Z</dcterms:created>
  <dcterms:modified xsi:type="dcterms:W3CDTF">2020-08-19T21:36:00Z</dcterms:modified>
</cp:coreProperties>
</file>