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8" r:id="rId2"/>
    <p:sldId id="271" r:id="rId3"/>
    <p:sldId id="277" r:id="rId4"/>
    <p:sldId id="268" r:id="rId5"/>
    <p:sldId id="263" r:id="rId6"/>
    <p:sldId id="270" r:id="rId7"/>
    <p:sldId id="272" r:id="rId8"/>
    <p:sldId id="273" r:id="rId9"/>
    <p:sldId id="274" r:id="rId10"/>
    <p:sldId id="275" r:id="rId11"/>
    <p:sldId id="269" r:id="rId12"/>
    <p:sldId id="276" r:id="rId13"/>
    <p:sldId id="264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l75GD5hIXqHb3+0fDB1INg==" hashData="pn1APXO0C01yEc8yQBbWxhlv3cA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67D19-A570-1246-875F-7DD9013C2663}" type="datetimeFigureOut">
              <a:rPr lang="en-US" smtClean="0"/>
              <a:t>17/09/20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99BFD-DA74-2541-9520-5050998C1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E03DF8D-A51F-5243-A825-2D29D3C3343A}" type="slidenum">
              <a:rPr lang="pt-BR"/>
              <a:pPr>
                <a:defRPr/>
              </a:pPr>
              <a:t>1</a:t>
            </a:fld>
            <a:endParaRPr lang="pt-BR"/>
          </a:p>
        </p:txBody>
      </p:sp>
      <p:sp>
        <p:nvSpPr>
          <p:cNvPr id="7169" name="Text Box 1"/>
          <p:cNvSpPr txBox="1">
            <a:spLocks noGrp="1" noChangeArrowheads="1"/>
          </p:cNvSpPr>
          <p:nvPr>
            <p:ph type="body"/>
          </p:nvPr>
        </p:nvSpPr>
        <p:spPr>
          <a:xfrm>
            <a:off x="0" y="0"/>
            <a:ext cx="11796713" cy="117967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pt-BR" sz="2000" smtClean="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1796713" cy="1179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5B85FA4F-534C-FE4A-A989-5DB8803842B7}" type="slidenum">
              <a:rPr lang="pt-BR">
                <a:solidFill>
                  <a:srgbClr val="000000"/>
                </a:solidFill>
                <a:latin typeface="+mn-lt" charset="0"/>
                <a:cs typeface="+mn-ea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1</a:t>
            </a:fld>
            <a:endParaRPr lang="pt-BR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41BCE5-77CF-334D-9994-838C3297B3A6}" type="slidenum">
              <a:rPr lang="pt-BR"/>
              <a:pPr/>
              <a:t>18</a:t>
            </a:fld>
            <a:endParaRPr lang="pt-BR"/>
          </a:p>
        </p:txBody>
      </p:sp>
      <p:sp>
        <p:nvSpPr>
          <p:cNvPr id="7169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</a:pPr>
            <a:endParaRPr lang="pt-BR" sz="2000">
              <a:latin typeface="Arial" charset="0"/>
              <a:cs typeface="SimSun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1795125" cy="1179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2C4352D3-2B40-4241-BEF2-82201D3E141B}" type="slidenum">
              <a:rPr lang="pt-BR">
                <a:solidFill>
                  <a:srgbClr val="000000"/>
                </a:solidFill>
                <a:latin typeface="+mn-lt" charset="0"/>
                <a:cs typeface="+mn-ea" charset="0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18</a:t>
            </a:fld>
            <a:endParaRPr lang="pt-BR">
              <a:solidFill>
                <a:srgbClr val="000000"/>
              </a:solidFill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63D0-1756-3E41-B4FB-E6947751978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8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AFF81-33FC-DA4D-A893-3659C45A22D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9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D5B6-213C-3B42-BE60-CA3895BAC0E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77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D682-4C3C-354A-9DD7-0B275723592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19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BF9E-5FC1-904E-8271-2C27D1C440A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3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F6BD-9B47-3443-90AA-F5D9F6C3EC5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7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FE3C-F533-D945-99ED-A55E9B7D84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80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18FF-9AE8-D144-89BF-833A35AAA1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2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2647E-9C3C-7545-A6CF-A71CDF4ACD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54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1AED5-88E0-684D-90FE-BB77179B14D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18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B9EA-92AF-4343-AEBC-9563BE7859F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48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CD6A45-55E6-7A44-9DCB-EF6A912753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6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1.gi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8.emf"/><Relationship Id="rId5" Type="http://schemas.openxmlformats.org/officeDocument/2006/relationships/image" Target="../media/image46.emf"/><Relationship Id="rId6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9725" y="1368425"/>
            <a:ext cx="8228013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pt-BR" sz="3200">
                <a:solidFill>
                  <a:srgbClr val="000000"/>
                </a:solidFill>
                <a:latin typeface="Georgia" charset="0"/>
              </a:rPr>
              <a:t>Qual alternativa descreve as ondas sonoras no ar?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pt-BR" sz="32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8163" y="2952750"/>
            <a:ext cx="7885112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2600" dirty="0">
                <a:solidFill>
                  <a:srgbClr val="000000"/>
                </a:solidFill>
                <a:latin typeface="Georgia" charset="0"/>
              </a:rPr>
              <a:t>1 – Elas são longitudinais.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2600" dirty="0">
                <a:solidFill>
                  <a:srgbClr val="000000"/>
                </a:solidFill>
                <a:latin typeface="Georgia" charset="0"/>
              </a:rPr>
              <a:t>2 – A força restauradora é fornecida pela pressão do ar.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2600" dirty="0">
                <a:solidFill>
                  <a:srgbClr val="000000"/>
                </a:solidFill>
                <a:latin typeface="Georgia" charset="0"/>
              </a:rPr>
              <a:t>3 – A densidade das moléculas do ar oscila no espaço.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2600" dirty="0">
                <a:solidFill>
                  <a:srgbClr val="000000"/>
                </a:solidFill>
                <a:latin typeface="Georgia" charset="0"/>
              </a:rPr>
              <a:t>4 – 1 e 2.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2600" dirty="0">
                <a:solidFill>
                  <a:srgbClr val="000000"/>
                </a:solidFill>
                <a:latin typeface="Georgia" charset="0"/>
              </a:rPr>
              <a:t>5 – 1 e 3.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2600" dirty="0">
                <a:solidFill>
                  <a:srgbClr val="000000"/>
                </a:solidFill>
                <a:latin typeface="Georgia" charset="0"/>
              </a:rPr>
              <a:t>6 – 1, 2 e 3.</a:t>
            </a:r>
          </a:p>
        </p:txBody>
      </p:sp>
    </p:spTree>
    <p:extLst>
      <p:ext uri="{BB962C8B-B14F-4D97-AF65-F5344CB8AC3E}">
        <p14:creationId xmlns:p14="http://schemas.microsoft.com/office/powerpoint/2010/main" val="3966387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06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Juntando</a:t>
            </a:r>
            <a:r>
              <a:rPr lang="en-US" dirty="0"/>
              <a:t> as </a:t>
            </a:r>
            <a:r>
              <a:rPr lang="en-US" dirty="0" err="1"/>
              <a:t>peças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2400921"/>
            <a:ext cx="2568221" cy="791012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32" y="5446889"/>
            <a:ext cx="1849345" cy="761999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1" y="819856"/>
            <a:ext cx="2628900" cy="1028700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678" y="811389"/>
            <a:ext cx="2013655" cy="869977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533" y="2106789"/>
            <a:ext cx="3032477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444" y="3503789"/>
            <a:ext cx="2963333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332" y="3625185"/>
            <a:ext cx="2029178" cy="805703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1112" y="5374964"/>
            <a:ext cx="2029178" cy="805703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7577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10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Descobrindo</a:t>
            </a:r>
            <a:r>
              <a:rPr lang="en-US" dirty="0"/>
              <a:t> o valor da </a:t>
            </a:r>
            <a:r>
              <a:rPr lang="en-US" dirty="0" err="1"/>
              <a:t>velocidade</a:t>
            </a:r>
            <a:r>
              <a:rPr lang="en-US" dirty="0"/>
              <a:t> do </a:t>
            </a:r>
            <a:r>
              <a:rPr lang="en-US" dirty="0" err="1"/>
              <a:t>som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9111" y="733778"/>
            <a:ext cx="6939844" cy="1316566"/>
            <a:chOff x="649111" y="733778"/>
            <a:chExt cx="6939844" cy="1316566"/>
          </a:xfrm>
        </p:grpSpPr>
        <p:sp>
          <p:nvSpPr>
            <p:cNvPr id="3" name="TextBox 2"/>
            <p:cNvSpPr txBox="1"/>
            <p:nvPr/>
          </p:nvSpPr>
          <p:spPr>
            <a:xfrm>
              <a:off x="649111" y="733778"/>
              <a:ext cx="5599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 um </a:t>
              </a:r>
              <a:r>
                <a:rPr lang="en-US" dirty="0" err="1" smtClean="0"/>
                <a:t>gás</a:t>
              </a:r>
              <a:r>
                <a:rPr lang="en-US" dirty="0" smtClean="0"/>
                <a:t>, se </a:t>
              </a:r>
              <a:r>
                <a:rPr lang="en-US" dirty="0" err="1" smtClean="0"/>
                <a:t>usamos</a:t>
              </a:r>
              <a:r>
                <a:rPr lang="en-US" dirty="0" smtClean="0"/>
                <a:t> a </a:t>
              </a:r>
              <a:r>
                <a:rPr lang="en-US" dirty="0" err="1" smtClean="0"/>
                <a:t>relação</a:t>
              </a:r>
              <a:r>
                <a:rPr lang="en-US" dirty="0" smtClean="0"/>
                <a:t> dos gases </a:t>
              </a:r>
              <a:r>
                <a:rPr lang="en-US" dirty="0" err="1" smtClean="0"/>
                <a:t>ideais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5100" y="1531166"/>
              <a:ext cx="1785421" cy="2708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666" y="1298060"/>
              <a:ext cx="3059289" cy="75228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05555" y="2384777"/>
            <a:ext cx="6320368" cy="953911"/>
            <a:chOff x="705555" y="2384777"/>
            <a:chExt cx="6320368" cy="953911"/>
          </a:xfrm>
        </p:grpSpPr>
        <p:sp>
          <p:nvSpPr>
            <p:cNvPr id="5" name="TextBox 4"/>
            <p:cNvSpPr txBox="1"/>
            <p:nvPr/>
          </p:nvSpPr>
          <p:spPr>
            <a:xfrm>
              <a:off x="705555" y="2384777"/>
              <a:ext cx="3430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 a </a:t>
              </a:r>
              <a:r>
                <a:rPr lang="en-US" dirty="0" err="1" smtClean="0"/>
                <a:t>temperatura</a:t>
              </a:r>
              <a:r>
                <a:rPr lang="en-US" dirty="0" smtClean="0"/>
                <a:t> for </a:t>
              </a:r>
              <a:r>
                <a:rPr lang="en-US" dirty="0" err="1" smtClean="0"/>
                <a:t>constante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1" y="2505988"/>
              <a:ext cx="2834922" cy="8327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6334" y="169334"/>
            <a:ext cx="200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Depende</a:t>
            </a:r>
            <a:r>
              <a:rPr lang="en-US" u="sng" dirty="0" smtClean="0"/>
              <a:t> do </a:t>
            </a:r>
            <a:r>
              <a:rPr lang="en-US" u="sng" dirty="0" err="1" smtClean="0"/>
              <a:t>meio</a:t>
            </a:r>
            <a:endParaRPr lang="en-US" u="sng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3711222"/>
            <a:ext cx="9144000" cy="2737556"/>
            <a:chOff x="0" y="3711222"/>
            <a:chExt cx="9144000" cy="2737556"/>
          </a:xfrm>
        </p:grpSpPr>
        <p:sp>
          <p:nvSpPr>
            <p:cNvPr id="10" name="TextBox 9"/>
            <p:cNvSpPr txBox="1"/>
            <p:nvPr/>
          </p:nvSpPr>
          <p:spPr>
            <a:xfrm>
              <a:off x="0" y="3711222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Por</a:t>
              </a:r>
              <a:r>
                <a:rPr lang="en-US" dirty="0" smtClean="0"/>
                <a:t> outro </a:t>
              </a:r>
              <a:r>
                <a:rPr lang="en-US" dirty="0" err="1" smtClean="0"/>
                <a:t>lado</a:t>
              </a:r>
              <a:r>
                <a:rPr lang="en-US" dirty="0" smtClean="0"/>
                <a:t>, se </a:t>
              </a:r>
              <a:r>
                <a:rPr lang="en-US" dirty="0" err="1" smtClean="0"/>
                <a:t>considerarmos</a:t>
              </a:r>
              <a:r>
                <a:rPr lang="en-US" dirty="0" smtClean="0"/>
                <a:t> um </a:t>
              </a:r>
              <a:r>
                <a:rPr lang="en-US" dirty="0" err="1" smtClean="0"/>
                <a:t>processo</a:t>
              </a:r>
              <a:r>
                <a:rPr lang="en-US" dirty="0" smtClean="0"/>
                <a:t> </a:t>
              </a:r>
              <a:r>
                <a:rPr lang="en-US" dirty="0" err="1" smtClean="0"/>
                <a:t>adiabático</a:t>
              </a:r>
              <a:r>
                <a:rPr lang="en-US" dirty="0" smtClean="0"/>
                <a:t>: </a:t>
              </a:r>
              <a:br>
                <a:rPr lang="en-US" dirty="0" smtClean="0"/>
              </a:br>
              <a:r>
                <a:rPr lang="en-US" dirty="0" smtClean="0"/>
                <a:t>					</a:t>
              </a:r>
              <a:r>
                <a:rPr lang="en-US" dirty="0" err="1" smtClean="0"/>
                <a:t>trabalho</a:t>
              </a:r>
              <a:r>
                <a:rPr lang="en-US" dirty="0" smtClean="0"/>
                <a:t> </a:t>
              </a:r>
              <a:r>
                <a:rPr lang="en-US" dirty="0" err="1" smtClean="0"/>
                <a:t>feito</a:t>
              </a:r>
              <a:r>
                <a:rPr lang="en-US" dirty="0" smtClean="0"/>
                <a:t>, mas </a:t>
              </a:r>
              <a:r>
                <a:rPr lang="en-US" dirty="0" err="1" smtClean="0"/>
                <a:t>sem</a:t>
              </a:r>
              <a:r>
                <a:rPr lang="en-US" dirty="0" smtClean="0"/>
                <a:t> </a:t>
              </a:r>
              <a:r>
                <a:rPr lang="en-US" dirty="0" err="1" smtClean="0"/>
                <a:t>troca</a:t>
              </a:r>
              <a:r>
                <a:rPr lang="en-US" dirty="0" smtClean="0"/>
                <a:t> de </a:t>
              </a:r>
              <a:r>
                <a:rPr lang="en-US" u="sng" dirty="0" err="1" smtClean="0"/>
                <a:t>calor</a:t>
              </a:r>
              <a:r>
                <a:rPr lang="en-US" u="sng" dirty="0" smtClean="0"/>
                <a:t>!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8900" y="4694767"/>
              <a:ext cx="1378656" cy="3749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1162" y="5002388"/>
              <a:ext cx="3779403" cy="8537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1711" y="5771444"/>
              <a:ext cx="1028544" cy="677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51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72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Velocidade</a:t>
            </a:r>
            <a:r>
              <a:rPr lang="en-US" dirty="0"/>
              <a:t> do </a:t>
            </a:r>
            <a:r>
              <a:rPr lang="en-US" dirty="0" err="1"/>
              <a:t>Som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13456" y="846666"/>
            <a:ext cx="3264096" cy="1789331"/>
            <a:chOff x="413456" y="846666"/>
            <a:chExt cx="3264096" cy="178933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456" y="1192388"/>
              <a:ext cx="2013655" cy="869977"/>
            </a:xfrm>
            <a:prstGeom prst="rect">
              <a:avLst/>
            </a:prstGeom>
            <a:ln w="76200" cmpd="tri">
              <a:solidFill>
                <a:srgbClr val="008000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779889" y="846666"/>
              <a:ext cx="774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força</a:t>
              </a:r>
              <a:r>
                <a:rPr lang="en-US" dirty="0" smtClean="0"/>
                <a:t>/</a:t>
              </a:r>
              <a:br>
                <a:rPr lang="en-US" dirty="0" smtClean="0"/>
              </a:br>
              <a:r>
                <a:rPr lang="en-US" dirty="0" err="1" smtClean="0"/>
                <a:t>área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23445" y="1989666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massa</a:t>
              </a:r>
              <a:r>
                <a:rPr lang="en-US" dirty="0" smtClean="0"/>
                <a:t>/</a:t>
              </a:r>
            </a:p>
            <a:p>
              <a:pPr algn="ctr"/>
              <a:r>
                <a:rPr lang="en-US" dirty="0" smtClean="0"/>
                <a:t>volume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29289" y="265289"/>
            <a:ext cx="38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Velocidade</a:t>
            </a:r>
            <a:r>
              <a:rPr lang="en-US" dirty="0" smtClean="0"/>
              <a:t> da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corda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188947" y="984955"/>
            <a:ext cx="3072171" cy="1803442"/>
            <a:chOff x="5188947" y="984955"/>
            <a:chExt cx="3072171" cy="18034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8947" y="1312332"/>
              <a:ext cx="1223141" cy="88758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165623" y="984955"/>
              <a:ext cx="697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força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2290" y="2142066"/>
              <a:ext cx="151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massa</a:t>
              </a:r>
              <a:r>
                <a:rPr lang="en-US" dirty="0" smtClean="0"/>
                <a:t>/</a:t>
              </a:r>
            </a:p>
            <a:p>
              <a:pPr algn="ctr"/>
              <a:r>
                <a:rPr lang="en-US" dirty="0" err="1" smtClean="0"/>
                <a:t>comprimento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9889" y="3287889"/>
            <a:ext cx="3905148" cy="2133221"/>
            <a:chOff x="239889" y="3287889"/>
            <a:chExt cx="3905148" cy="213322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890" y="3931211"/>
              <a:ext cx="2413196" cy="7088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9889" y="3287889"/>
              <a:ext cx="3905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Isotérmico</a:t>
              </a:r>
              <a:r>
                <a:rPr lang="en-US" dirty="0" smtClean="0"/>
                <a:t> (Newton, Principia, 1687)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14777" y="5051778"/>
              <a:ext cx="133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v= 280 m/s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05606" y="3256845"/>
            <a:ext cx="3217174" cy="2062666"/>
            <a:chOff x="4705606" y="3256845"/>
            <a:chExt cx="3217174" cy="20626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5606" y="3929944"/>
              <a:ext cx="3217174" cy="72672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24400" y="3256845"/>
              <a:ext cx="2943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Adiabático</a:t>
              </a:r>
              <a:r>
                <a:rPr lang="en-US" dirty="0" smtClean="0"/>
                <a:t> (Laplace, 1816)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17067" y="4950179"/>
              <a:ext cx="133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v= 332 m/s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2556" y="6163734"/>
            <a:ext cx="5410797" cy="372154"/>
            <a:chOff x="832556" y="6163734"/>
            <a:chExt cx="5410797" cy="372154"/>
          </a:xfrm>
        </p:grpSpPr>
        <p:sp>
          <p:nvSpPr>
            <p:cNvPr id="23" name="TextBox 22"/>
            <p:cNvSpPr txBox="1"/>
            <p:nvPr/>
          </p:nvSpPr>
          <p:spPr>
            <a:xfrm>
              <a:off x="832556" y="6166556"/>
              <a:ext cx="2256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Água</a:t>
              </a:r>
              <a:r>
                <a:rPr lang="en-US" dirty="0" smtClean="0"/>
                <a:t>: v = 1.480 m/s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30512" y="6163734"/>
              <a:ext cx="2012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Sólido</a:t>
              </a:r>
              <a:r>
                <a:rPr lang="en-US" dirty="0" smtClean="0"/>
                <a:t>: v ~ 3 km/s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889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vepu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47" y="801875"/>
            <a:ext cx="45434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5444" y="2539994"/>
            <a:ext cx="4008279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Posição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lâmina</a:t>
            </a:r>
            <a:r>
              <a:rPr lang="en-US" dirty="0" smtClean="0"/>
              <a:t> de </a:t>
            </a:r>
            <a:r>
              <a:rPr lang="en-US" dirty="0" err="1" smtClean="0"/>
              <a:t>moléculas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deslocamento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u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76" y="3381841"/>
            <a:ext cx="2289145" cy="360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21" y="5385618"/>
            <a:ext cx="2513189" cy="360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999" y="4303882"/>
            <a:ext cx="2853796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Pressão</a:t>
            </a:r>
            <a:r>
              <a:rPr lang="en-US" dirty="0" smtClean="0"/>
              <a:t> local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variação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pressão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p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252" y="5554952"/>
            <a:ext cx="2376814" cy="360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9668" y="4442171"/>
            <a:ext cx="3097928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Densidade</a:t>
            </a:r>
            <a:r>
              <a:rPr lang="en-US" dirty="0" smtClean="0"/>
              <a:t> local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variação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densidade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d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470" y="0"/>
            <a:ext cx="349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Ondas</a:t>
            </a:r>
            <a:r>
              <a:rPr lang="en-US" sz="3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Sonoras</a:t>
            </a:r>
            <a:endParaRPr lang="en-US" sz="36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9864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687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 smtClean="0"/>
              <a:t>Equações</a:t>
            </a:r>
            <a:r>
              <a:rPr lang="en-US" dirty="0" smtClean="0"/>
              <a:t> de </a:t>
            </a:r>
            <a:r>
              <a:rPr lang="en-US" dirty="0" err="1" smtClean="0"/>
              <a:t>onda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2" y="2106075"/>
            <a:ext cx="2568221" cy="791012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23" y="2112863"/>
            <a:ext cx="1849345" cy="761999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6" y="683774"/>
            <a:ext cx="1919187" cy="750986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981" y="1922731"/>
            <a:ext cx="2013655" cy="869977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151" y="631366"/>
            <a:ext cx="2029178" cy="805703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1815" y="634751"/>
            <a:ext cx="2029178" cy="805703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286764" y="3154202"/>
            <a:ext cx="5450531" cy="1055468"/>
            <a:chOff x="286764" y="3154202"/>
            <a:chExt cx="5450531" cy="1055468"/>
          </a:xfrm>
        </p:grpSpPr>
        <p:sp>
          <p:nvSpPr>
            <p:cNvPr id="3" name="TextBox 2"/>
            <p:cNvSpPr txBox="1"/>
            <p:nvPr/>
          </p:nvSpPr>
          <p:spPr>
            <a:xfrm>
              <a:off x="286764" y="3154202"/>
              <a:ext cx="5450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400" u="sng">
                  <a:solidFill>
                    <a:srgbClr val="3366FF"/>
                  </a:solidFill>
                  <a:latin typeface="Comic Sans MS"/>
                  <a:cs typeface="Comic Sans MS"/>
                </a:defRPr>
              </a:lvl1pPr>
            </a:lstStyle>
            <a:p>
              <a:r>
                <a:rPr lang="en-US" dirty="0" err="1"/>
                <a:t>Intensidade</a:t>
              </a:r>
              <a:r>
                <a:rPr lang="en-US" dirty="0"/>
                <a:t> da </a:t>
              </a:r>
              <a:r>
                <a:rPr lang="en-US" dirty="0" err="1"/>
                <a:t>onda</a:t>
              </a:r>
              <a:r>
                <a:rPr lang="en-US" dirty="0"/>
                <a:t>: </a:t>
              </a:r>
              <a:r>
                <a:rPr lang="en-US" dirty="0" err="1"/>
                <a:t>caso</a:t>
              </a:r>
              <a:r>
                <a:rPr lang="en-US" dirty="0"/>
                <a:t> </a:t>
              </a:r>
              <a:r>
                <a:rPr lang="en-US" dirty="0" err="1"/>
                <a:t>harmônico</a:t>
              </a:r>
              <a:endParaRPr lang="en-US" dirty="0"/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10" y="3888725"/>
              <a:ext cx="3764601" cy="32094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1487" y="3911392"/>
            <a:ext cx="3729904" cy="320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269" y="4792705"/>
            <a:ext cx="1817476" cy="37864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652304" y="2689947"/>
            <a:ext cx="3523094" cy="2239347"/>
            <a:chOff x="1652304" y="2689947"/>
            <a:chExt cx="3523094" cy="223934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4834013" y="2785529"/>
              <a:ext cx="68278" cy="2061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52304" y="2689947"/>
              <a:ext cx="2826669" cy="22393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717425" y="2799184"/>
              <a:ext cx="2457973" cy="20208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6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45" y="109233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Intensidade</a:t>
            </a:r>
            <a:r>
              <a:rPr lang="en-US" dirty="0"/>
              <a:t> da </a:t>
            </a:r>
            <a:r>
              <a:rPr lang="en-US" dirty="0" err="1"/>
              <a:t>onda</a:t>
            </a:r>
            <a:r>
              <a:rPr lang="en-US" dirty="0"/>
              <a:t>: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harmônico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74"/>
            <a:ext cx="3488952" cy="297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088" y="743531"/>
            <a:ext cx="3456796" cy="297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640" y="1201557"/>
            <a:ext cx="1488439" cy="310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83928"/>
            <a:ext cx="7341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Intensidade</a:t>
            </a:r>
            <a:r>
              <a:rPr lang="en-US" dirty="0" smtClean="0"/>
              <a:t>: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u="sng" dirty="0" err="1" smtClean="0"/>
              <a:t>média</a:t>
            </a:r>
            <a:r>
              <a:rPr lang="en-US" dirty="0" smtClean="0"/>
              <a:t> </a:t>
            </a:r>
            <a:r>
              <a:rPr lang="en-US" dirty="0" err="1" smtClean="0"/>
              <a:t>fornecida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 de tempo (</a:t>
            </a:r>
            <a:r>
              <a:rPr lang="en-US" dirty="0" err="1" smtClean="0"/>
              <a:t>corda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Som</a:t>
            </a:r>
            <a:r>
              <a:rPr lang="en-US" dirty="0" smtClean="0"/>
              <a:t>: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da </a:t>
            </a:r>
            <a:r>
              <a:rPr lang="en-US" dirty="0" err="1" smtClean="0"/>
              <a:t>área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energia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média</a:t>
            </a:r>
            <a:r>
              <a:rPr lang="en-US" dirty="0" smtClean="0">
                <a:sym typeface="Wingdings"/>
              </a:rPr>
              <a:t>/ (tempo X </a:t>
            </a:r>
            <a:r>
              <a:rPr lang="en-US" dirty="0" err="1" smtClean="0">
                <a:sym typeface="Wingdings"/>
              </a:rPr>
              <a:t>área</a:t>
            </a:r>
            <a:r>
              <a:rPr lang="en-US" dirty="0" smtClean="0">
                <a:sym typeface="Wingdings"/>
              </a:rPr>
              <a:t>)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					</a:t>
            </a:r>
            <a:r>
              <a:rPr lang="en-US" dirty="0" err="1" smtClean="0">
                <a:sym typeface="Wingdings"/>
              </a:rPr>
              <a:t>Grandeza</a:t>
            </a:r>
            <a:r>
              <a:rPr lang="en-US" dirty="0" smtClean="0">
                <a:sym typeface="Wingdings"/>
              </a:rPr>
              <a:t> local!</a:t>
            </a:r>
            <a:endParaRPr lang="en-US" dirty="0"/>
          </a:p>
        </p:txBody>
      </p:sp>
      <p:pic>
        <p:nvPicPr>
          <p:cNvPr id="8" name="Picture 3" descr="wavepu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0521" y="3314313"/>
            <a:ext cx="3936260" cy="113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75" y="3069360"/>
            <a:ext cx="6044224" cy="278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87" y="3782312"/>
            <a:ext cx="6455464" cy="10127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951" y="5344112"/>
            <a:ext cx="5222429" cy="640118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70172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56" y="4033322"/>
            <a:ext cx="5390444" cy="282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45" y="109233"/>
            <a:ext cx="5450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Intensidade</a:t>
            </a:r>
            <a:r>
              <a:rPr lang="en-US" dirty="0"/>
              <a:t> da </a:t>
            </a:r>
            <a:r>
              <a:rPr lang="en-US" dirty="0" err="1"/>
              <a:t>onda</a:t>
            </a:r>
            <a:r>
              <a:rPr lang="en-US" dirty="0"/>
              <a:t>: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harmônico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36" y="1024048"/>
            <a:ext cx="1488439" cy="310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060" y="1796881"/>
            <a:ext cx="8054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audível</a:t>
            </a:r>
            <a:r>
              <a:rPr lang="en-US" dirty="0" smtClean="0"/>
              <a:t>: I</a:t>
            </a:r>
            <a:r>
              <a:rPr lang="en-US" baseline="-25000" dirty="0" smtClean="0"/>
              <a:t>0</a:t>
            </a:r>
            <a:r>
              <a:rPr lang="en-US" dirty="0" smtClean="0"/>
              <a:t> ~ 10</a:t>
            </a:r>
            <a:r>
              <a:rPr lang="en-US" baseline="30000" dirty="0" smtClean="0"/>
              <a:t>-12</a:t>
            </a:r>
            <a:r>
              <a:rPr lang="en-US" dirty="0" smtClean="0"/>
              <a:t> W/m</a:t>
            </a:r>
            <a:r>
              <a:rPr lang="en-US" baseline="30000" dirty="0" smtClean="0"/>
              <a:t>2</a:t>
            </a:r>
            <a:r>
              <a:rPr lang="en-US" dirty="0" smtClean="0"/>
              <a:t> @ 1 kHz </a:t>
            </a:r>
            <a:r>
              <a:rPr lang="en-US" dirty="0" smtClean="0">
                <a:sym typeface="Wingdings"/>
              </a:rPr>
              <a:t> P ~3 10</a:t>
            </a:r>
            <a:r>
              <a:rPr lang="en-US" baseline="30000" dirty="0" smtClean="0">
                <a:sym typeface="Wingdings"/>
              </a:rPr>
              <a:t>-5</a:t>
            </a:r>
            <a:r>
              <a:rPr lang="en-US" dirty="0" smtClean="0">
                <a:sym typeface="Wingdings"/>
              </a:rPr>
              <a:t> N/m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(1 </a:t>
            </a:r>
            <a:r>
              <a:rPr lang="en-US" dirty="0" err="1" smtClean="0">
                <a:sym typeface="Wingdings"/>
              </a:rPr>
              <a:t>atm</a:t>
            </a:r>
            <a:r>
              <a:rPr lang="en-US" dirty="0" smtClean="0">
                <a:sym typeface="Wingdings"/>
              </a:rPr>
              <a:t> ~ 10</a:t>
            </a:r>
            <a:r>
              <a:rPr lang="en-US" baseline="30000" dirty="0" smtClean="0">
                <a:sym typeface="Wingdings"/>
              </a:rPr>
              <a:t>5</a:t>
            </a:r>
            <a:r>
              <a:rPr lang="en-US" dirty="0" smtClean="0">
                <a:sym typeface="Wingdings"/>
              </a:rPr>
              <a:t> N/m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			U ~10</a:t>
            </a:r>
            <a:r>
              <a:rPr lang="en-US" baseline="30000" dirty="0" smtClean="0">
                <a:sym typeface="Wingdings"/>
              </a:rPr>
              <a:t>-11</a:t>
            </a:r>
            <a:r>
              <a:rPr lang="en-US" dirty="0" smtClean="0">
                <a:sym typeface="Wingdings"/>
              </a:rPr>
              <a:t> m = 0,1 Angstrom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4682" y="2852392"/>
            <a:ext cx="672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LImite</a:t>
            </a:r>
            <a:r>
              <a:rPr lang="en-US" dirty="0" smtClean="0"/>
              <a:t> de </a:t>
            </a:r>
            <a:r>
              <a:rPr lang="en-US" dirty="0" err="1" smtClean="0"/>
              <a:t>dano</a:t>
            </a:r>
            <a:r>
              <a:rPr lang="en-US" dirty="0" smtClean="0"/>
              <a:t>: I ~ 1 W/m</a:t>
            </a:r>
            <a:r>
              <a:rPr lang="en-US" baseline="30000" dirty="0" smtClean="0"/>
              <a:t>2</a:t>
            </a:r>
            <a:r>
              <a:rPr lang="en-US" dirty="0" smtClean="0"/>
              <a:t> = 10</a:t>
            </a:r>
            <a:r>
              <a:rPr lang="en-US" baseline="30000" dirty="0" smtClean="0"/>
              <a:t>12</a:t>
            </a:r>
            <a:r>
              <a:rPr lang="en-US" dirty="0" smtClean="0"/>
              <a:t> I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P ~30 N/m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(~10</a:t>
            </a:r>
            <a:r>
              <a:rPr lang="en-US" baseline="30000" dirty="0" smtClean="0">
                <a:sym typeface="Wingdings"/>
              </a:rPr>
              <a:t>-4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atm</a:t>
            </a:r>
            <a:r>
              <a:rPr lang="en-US" dirty="0" smtClean="0">
                <a:sym typeface="Wingdings"/>
              </a:rPr>
              <a:t>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			U ~10</a:t>
            </a:r>
            <a:r>
              <a:rPr lang="en-US" baseline="30000" dirty="0" smtClean="0">
                <a:sym typeface="Wingdings"/>
              </a:rPr>
              <a:t>-5</a:t>
            </a:r>
            <a:r>
              <a:rPr lang="en-US" dirty="0" smtClean="0">
                <a:sym typeface="Wingdings"/>
              </a:rPr>
              <a:t> m = 10 microns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626" y="4698999"/>
            <a:ext cx="2236508" cy="1044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10" y="786223"/>
            <a:ext cx="5222429" cy="640118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78" y="785749"/>
            <a:ext cx="5188074" cy="66769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209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38138" y="1223963"/>
            <a:ext cx="8228012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3200">
                <a:solidFill>
                  <a:srgbClr val="000000"/>
                </a:solidFill>
                <a:latin typeface="Georgia" charset="0"/>
              </a:rPr>
              <a:t>Você está em repouso em uma plataforma de uma estação de trem. Um trem se aproxima da plataforma apitando. Enquanto o trem passa por você, o tom do apito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t-BR" sz="32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0375" y="3795713"/>
            <a:ext cx="7885113" cy="266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1 – aumenta.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2 – diminui.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3 – continua  o mesmo.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800">
                <a:solidFill>
                  <a:srgbClr val="000000"/>
                </a:solidFill>
                <a:latin typeface="Georgia" charset="0"/>
              </a:rPr>
              <a:t>4 – depende da amplitude do som.</a:t>
            </a:r>
          </a:p>
        </p:txBody>
      </p:sp>
    </p:spTree>
    <p:extLst>
      <p:ext uri="{BB962C8B-B14F-4D97-AF65-F5344CB8AC3E}">
        <p14:creationId xmlns:p14="http://schemas.microsoft.com/office/powerpoint/2010/main" val="18159424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vepu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47" y="801875"/>
            <a:ext cx="45434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5444" y="2539994"/>
            <a:ext cx="4008279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Posição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lâmina</a:t>
            </a:r>
            <a:r>
              <a:rPr lang="en-US" dirty="0" smtClean="0"/>
              <a:t> de </a:t>
            </a:r>
            <a:r>
              <a:rPr lang="en-US" dirty="0" err="1" smtClean="0"/>
              <a:t>moléculas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deslocamento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u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976" y="3381841"/>
            <a:ext cx="2289145" cy="360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21" y="5385618"/>
            <a:ext cx="2513189" cy="360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999" y="4303882"/>
            <a:ext cx="2853796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Pressão</a:t>
            </a:r>
            <a:r>
              <a:rPr lang="en-US" dirty="0" smtClean="0"/>
              <a:t> local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variação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pressão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p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252" y="5554952"/>
            <a:ext cx="2376814" cy="360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9668" y="4442171"/>
            <a:ext cx="3097928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dirty="0" err="1" smtClean="0"/>
              <a:t>Densidade</a:t>
            </a:r>
            <a:r>
              <a:rPr lang="en-US" dirty="0" smtClean="0"/>
              <a:t> local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variação</a:t>
            </a:r>
            <a:r>
              <a:rPr lang="en-US" dirty="0" smtClean="0">
                <a:sym typeface="Wingdings"/>
              </a:rPr>
              <a:t> de </a:t>
            </a:r>
            <a:r>
              <a:rPr lang="en-US" dirty="0" err="1" smtClean="0">
                <a:sym typeface="Wingdings"/>
              </a:rPr>
              <a:t>densidade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latin typeface="Symbol" charset="2"/>
                <a:cs typeface="Symbol" charset="2"/>
                <a:sym typeface="Wingdings"/>
              </a:rPr>
              <a:t>d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470" y="0"/>
            <a:ext cx="349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Ondas</a:t>
            </a:r>
            <a:r>
              <a:rPr lang="en-US" sz="36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Sonoras</a:t>
            </a:r>
            <a:endParaRPr lang="en-US" sz="36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126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2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Densidade</a:t>
            </a:r>
            <a:r>
              <a:rPr lang="en-US" sz="2400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 X </a:t>
            </a:r>
            <a:r>
              <a:rPr lang="en-US" sz="2400" u="sng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Pressão</a:t>
            </a:r>
            <a:endParaRPr lang="en-US" sz="2400" u="sng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538" y="1087750"/>
            <a:ext cx="7409338" cy="1502127"/>
            <a:chOff x="804333" y="3584222"/>
            <a:chExt cx="7409338" cy="1502127"/>
          </a:xfrm>
        </p:grpSpPr>
        <p:sp>
          <p:nvSpPr>
            <p:cNvPr id="12" name="TextBox 11"/>
            <p:cNvSpPr txBox="1"/>
            <p:nvPr/>
          </p:nvSpPr>
          <p:spPr>
            <a:xfrm>
              <a:off x="804333" y="3584222"/>
              <a:ext cx="740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Olhando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as </a:t>
              </a:r>
              <a:r>
                <a:rPr lang="en-US" u="sng" dirty="0" err="1" smtClean="0"/>
                <a:t>perturbações</a:t>
              </a:r>
              <a:r>
                <a:rPr lang="en-US" dirty="0" smtClean="0"/>
                <a:t> no valor </a:t>
              </a:r>
              <a:r>
                <a:rPr lang="en-US" dirty="0" err="1" smtClean="0"/>
                <a:t>médio</a:t>
              </a:r>
              <a:r>
                <a:rPr lang="en-US" dirty="0" smtClean="0"/>
                <a:t> de </a:t>
              </a:r>
              <a:r>
                <a:rPr lang="en-US" dirty="0" err="1" smtClean="0"/>
                <a:t>pressão</a:t>
              </a:r>
              <a:r>
                <a:rPr lang="en-US" dirty="0" smtClean="0"/>
                <a:t> e </a:t>
              </a:r>
              <a:r>
                <a:rPr lang="en-US" dirty="0" err="1" smtClean="0"/>
                <a:t>densidade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5001" y="4222044"/>
              <a:ext cx="2469444" cy="864305"/>
            </a:xfrm>
            <a:prstGeom prst="rect">
              <a:avLst/>
            </a:prstGeom>
            <a:ln w="38100" cmpd="dbl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673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080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Densidade</a:t>
            </a:r>
            <a:r>
              <a:rPr lang="en-US" sz="2400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 X Volume</a:t>
            </a:r>
            <a:endParaRPr lang="en-US" sz="2400" u="sng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3445" y="874888"/>
            <a:ext cx="3295752" cy="979774"/>
            <a:chOff x="2751667" y="635000"/>
            <a:chExt cx="3295752" cy="9797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4056" y="787401"/>
              <a:ext cx="1028019" cy="70735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079999" y="691444"/>
              <a:ext cx="967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Massa</a:t>
              </a:r>
            </a:p>
            <a:p>
              <a:endParaRPr lang="en-US" dirty="0"/>
            </a:p>
            <a:p>
              <a:r>
                <a:rPr lang="en-US" dirty="0" smtClean="0"/>
                <a:t>Volume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1667" y="635000"/>
              <a:ext cx="1288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Densidade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47136" y="928512"/>
            <a:ext cx="5096864" cy="954374"/>
            <a:chOff x="1199445" y="2494845"/>
            <a:chExt cx="5096864" cy="9543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3944" y="2552700"/>
              <a:ext cx="1791960" cy="72621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99445" y="2525889"/>
              <a:ext cx="15837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Variação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infinitesimal</a:t>
              </a:r>
            </a:p>
            <a:p>
              <a:r>
                <a:rPr lang="en-US" dirty="0" smtClean="0"/>
                <a:t>de </a:t>
              </a:r>
              <a:r>
                <a:rPr lang="en-US" dirty="0" err="1" smtClean="0"/>
                <a:t>densidade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9623" y="2494845"/>
              <a:ext cx="141668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Variação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infinitesimal</a:t>
              </a:r>
            </a:p>
            <a:p>
              <a:r>
                <a:rPr lang="en-US" dirty="0" smtClean="0"/>
                <a:t>de Volume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655" y="3085649"/>
            <a:ext cx="3517900" cy="7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337228" y="549275"/>
            <a:ext cx="4465637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86012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442503" y="571500"/>
            <a:ext cx="381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41435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823003" y="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031090" y="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 +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18290" y="547688"/>
            <a:ext cx="1281113" cy="2151062"/>
            <a:chOff x="3327400" y="2430463"/>
            <a:chExt cx="1281610" cy="2150450"/>
          </a:xfrm>
        </p:grpSpPr>
        <p:sp>
          <p:nvSpPr>
            <p:cNvPr id="40977" name="Oval 11" descr="Dark downward diagonal"/>
            <p:cNvSpPr>
              <a:spLocks noChangeArrowheads="1"/>
            </p:cNvSpPr>
            <p:nvPr/>
          </p:nvSpPr>
          <p:spPr bwMode="auto">
            <a:xfrm>
              <a:off x="3809193" y="2430463"/>
              <a:ext cx="393700" cy="1154113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8" name="Line 12"/>
            <p:cNvSpPr>
              <a:spLocks noChangeShapeType="1"/>
            </p:cNvSpPr>
            <p:nvPr/>
          </p:nvSpPr>
          <p:spPr bwMode="auto">
            <a:xfrm>
              <a:off x="3327400" y="3959225"/>
              <a:ext cx="687289" cy="59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9" name="Text Box 13"/>
            <p:cNvSpPr txBox="1">
              <a:spLocks noChangeArrowheads="1"/>
            </p:cNvSpPr>
            <p:nvPr/>
          </p:nvSpPr>
          <p:spPr bwMode="auto">
            <a:xfrm>
              <a:off x="3558085" y="4123713"/>
              <a:ext cx="1050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u(x,t)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50215" y="547688"/>
            <a:ext cx="1719263" cy="2147887"/>
            <a:chOff x="4759738" y="2430463"/>
            <a:chExt cx="1719263" cy="2147886"/>
          </a:xfrm>
        </p:grpSpPr>
        <p:sp>
          <p:nvSpPr>
            <p:cNvPr id="40974" name="Oval 15" descr="Dark downward diagonal"/>
            <p:cNvSpPr>
              <a:spLocks noChangeArrowheads="1"/>
            </p:cNvSpPr>
            <p:nvPr/>
          </p:nvSpPr>
          <p:spPr bwMode="auto">
            <a:xfrm>
              <a:off x="5892800" y="2430463"/>
              <a:ext cx="393700" cy="1154112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 flipV="1">
              <a:off x="4793047" y="4039856"/>
              <a:ext cx="1308348" cy="18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6" name="Text Box 17"/>
            <p:cNvSpPr txBox="1">
              <a:spLocks noChangeArrowheads="1"/>
            </p:cNvSpPr>
            <p:nvPr/>
          </p:nvSpPr>
          <p:spPr bwMode="auto">
            <a:xfrm>
              <a:off x="4759738" y="4121149"/>
              <a:ext cx="1719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 + </a:t>
              </a:r>
              <a:r>
                <a:rPr lang="en-US">
                  <a:solidFill>
                    <a:srgbClr val="0000FF"/>
                  </a:solidFill>
                  <a:latin typeface="Symbol" charset="0"/>
                </a:rPr>
                <a:t>D</a:t>
              </a: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x,t)</a:t>
              </a:r>
            </a:p>
          </p:txBody>
        </p:sp>
      </p:grpSp>
      <p:sp>
        <p:nvSpPr>
          <p:cNvPr id="40972" name="Oval 6" descr="Dark downward diagonal"/>
          <p:cNvSpPr>
            <a:spLocks noChangeArrowheads="1"/>
          </p:cNvSpPr>
          <p:nvPr/>
        </p:nvSpPr>
        <p:spPr bwMode="auto">
          <a:xfrm>
            <a:off x="6505753" y="546100"/>
            <a:ext cx="393700" cy="1154113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73" name="Oval 7" descr="Dark downward diagonal"/>
          <p:cNvSpPr>
            <a:spLocks noChangeArrowheads="1"/>
          </p:cNvSpPr>
          <p:nvPr/>
        </p:nvSpPr>
        <p:spPr bwMode="auto">
          <a:xfrm>
            <a:off x="5007153" y="547688"/>
            <a:ext cx="393700" cy="1154112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58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Deslocamento</a:t>
            </a:r>
            <a:r>
              <a:rPr lang="en-US" dirty="0"/>
              <a:t> X Volume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0999" y="939447"/>
            <a:ext cx="128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" y="1257301"/>
            <a:ext cx="3084689" cy="771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289" y="4120445"/>
            <a:ext cx="5029350" cy="352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34" y="5155007"/>
            <a:ext cx="5669844" cy="619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142877"/>
            <a:ext cx="6633882" cy="3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337228" y="549275"/>
            <a:ext cx="4465637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86012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442503" y="571500"/>
            <a:ext cx="381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41435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823003" y="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031090" y="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 +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18290" y="547688"/>
            <a:ext cx="1281113" cy="2151062"/>
            <a:chOff x="3327400" y="2430463"/>
            <a:chExt cx="1281610" cy="2150450"/>
          </a:xfrm>
        </p:grpSpPr>
        <p:sp>
          <p:nvSpPr>
            <p:cNvPr id="40977" name="Oval 11" descr="Dark downward diagonal"/>
            <p:cNvSpPr>
              <a:spLocks noChangeArrowheads="1"/>
            </p:cNvSpPr>
            <p:nvPr/>
          </p:nvSpPr>
          <p:spPr bwMode="auto">
            <a:xfrm>
              <a:off x="3809193" y="2430463"/>
              <a:ext cx="393700" cy="1154113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8" name="Line 12"/>
            <p:cNvSpPr>
              <a:spLocks noChangeShapeType="1"/>
            </p:cNvSpPr>
            <p:nvPr/>
          </p:nvSpPr>
          <p:spPr bwMode="auto">
            <a:xfrm>
              <a:off x="3327400" y="3959225"/>
              <a:ext cx="687289" cy="59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9" name="Text Box 13"/>
            <p:cNvSpPr txBox="1">
              <a:spLocks noChangeArrowheads="1"/>
            </p:cNvSpPr>
            <p:nvPr/>
          </p:nvSpPr>
          <p:spPr bwMode="auto">
            <a:xfrm>
              <a:off x="3558085" y="4123713"/>
              <a:ext cx="1050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u(x,t)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50215" y="547688"/>
            <a:ext cx="1719263" cy="2147887"/>
            <a:chOff x="4759738" y="2430463"/>
            <a:chExt cx="1719263" cy="2147886"/>
          </a:xfrm>
        </p:grpSpPr>
        <p:sp>
          <p:nvSpPr>
            <p:cNvPr id="40974" name="Oval 15" descr="Dark downward diagonal"/>
            <p:cNvSpPr>
              <a:spLocks noChangeArrowheads="1"/>
            </p:cNvSpPr>
            <p:nvPr/>
          </p:nvSpPr>
          <p:spPr bwMode="auto">
            <a:xfrm>
              <a:off x="5892800" y="2430463"/>
              <a:ext cx="393700" cy="1154112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5" name="Line 16"/>
            <p:cNvSpPr>
              <a:spLocks noChangeShapeType="1"/>
            </p:cNvSpPr>
            <p:nvPr/>
          </p:nvSpPr>
          <p:spPr bwMode="auto">
            <a:xfrm flipV="1">
              <a:off x="4793047" y="4039856"/>
              <a:ext cx="1308348" cy="18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976" name="Text Box 17"/>
            <p:cNvSpPr txBox="1">
              <a:spLocks noChangeArrowheads="1"/>
            </p:cNvSpPr>
            <p:nvPr/>
          </p:nvSpPr>
          <p:spPr bwMode="auto">
            <a:xfrm>
              <a:off x="4759738" y="4121149"/>
              <a:ext cx="1719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 + </a:t>
              </a:r>
              <a:r>
                <a:rPr lang="en-US">
                  <a:solidFill>
                    <a:srgbClr val="0000FF"/>
                  </a:solidFill>
                  <a:latin typeface="Symbol" charset="0"/>
                </a:rPr>
                <a:t>D</a:t>
              </a: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x,t)</a:t>
              </a:r>
            </a:p>
          </p:txBody>
        </p:sp>
      </p:grpSp>
      <p:sp>
        <p:nvSpPr>
          <p:cNvPr id="40972" name="Oval 6" descr="Dark downward diagonal"/>
          <p:cNvSpPr>
            <a:spLocks noChangeArrowheads="1"/>
          </p:cNvSpPr>
          <p:nvPr/>
        </p:nvSpPr>
        <p:spPr bwMode="auto">
          <a:xfrm>
            <a:off x="6505753" y="546100"/>
            <a:ext cx="393700" cy="1154113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73" name="Oval 7" descr="Dark downward diagonal"/>
          <p:cNvSpPr>
            <a:spLocks noChangeArrowheads="1"/>
          </p:cNvSpPr>
          <p:nvPr/>
        </p:nvSpPr>
        <p:spPr bwMode="auto">
          <a:xfrm>
            <a:off x="5007153" y="547688"/>
            <a:ext cx="393700" cy="1154112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58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Deslocamento</a:t>
            </a:r>
            <a:r>
              <a:rPr lang="en-US" dirty="0"/>
              <a:t> X Volume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0999" y="939447"/>
            <a:ext cx="128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960034"/>
            <a:ext cx="4141611" cy="580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156" y="3187700"/>
            <a:ext cx="2451374" cy="664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0" y="3194755"/>
            <a:ext cx="1809042" cy="6152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767" y="4288367"/>
            <a:ext cx="2572455" cy="779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055" y="5459589"/>
            <a:ext cx="3175000" cy="977900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7975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337228" y="549275"/>
            <a:ext cx="4465637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86012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442503" y="571500"/>
            <a:ext cx="381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41435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5429776" y="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637863" y="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 +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0973" name="Oval 7" descr="Dark downward diagonal"/>
          <p:cNvSpPr>
            <a:spLocks noChangeArrowheads="1"/>
          </p:cNvSpPr>
          <p:nvPr/>
        </p:nvSpPr>
        <p:spPr bwMode="auto">
          <a:xfrm>
            <a:off x="5613926" y="547688"/>
            <a:ext cx="393700" cy="1154112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66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Pressão</a:t>
            </a:r>
            <a:r>
              <a:rPr lang="en-US" dirty="0"/>
              <a:t> X </a:t>
            </a:r>
            <a:r>
              <a:rPr lang="en-US" dirty="0" err="1"/>
              <a:t>Deslocamento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0999" y="939447"/>
            <a:ext cx="128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600222" y="959556"/>
            <a:ext cx="1185333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flipH="1">
            <a:off x="7391400" y="928512"/>
            <a:ext cx="1185333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2" name="Oval 6" descr="Dark downward diagonal"/>
          <p:cNvSpPr>
            <a:spLocks noChangeArrowheads="1"/>
          </p:cNvSpPr>
          <p:nvPr/>
        </p:nvSpPr>
        <p:spPr bwMode="auto">
          <a:xfrm>
            <a:off x="7112526" y="546100"/>
            <a:ext cx="393700" cy="1154113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9" y="859367"/>
            <a:ext cx="1893711" cy="324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508478"/>
            <a:ext cx="3317522" cy="364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824" y="2712251"/>
            <a:ext cx="5183094" cy="28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66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Pressão</a:t>
            </a:r>
            <a:r>
              <a:rPr lang="en-US" dirty="0"/>
              <a:t> X </a:t>
            </a:r>
            <a:r>
              <a:rPr lang="en-US" dirty="0" err="1"/>
              <a:t>Deslocamento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57" y="890411"/>
            <a:ext cx="3033261" cy="802922"/>
          </a:xfrm>
          <a:prstGeom prst="rect">
            <a:avLst/>
          </a:prstGeom>
        </p:spPr>
      </p:pic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337228" y="549275"/>
            <a:ext cx="4465637" cy="11525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86012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8442503" y="571500"/>
            <a:ext cx="381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4143553" y="549275"/>
            <a:ext cx="393700" cy="1154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823003" y="0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6031090" y="0"/>
            <a:ext cx="1323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charset="0"/>
              </a:rPr>
              <a:t>x + </a:t>
            </a:r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  <a:latin typeface="Times New Roman" charset="0"/>
              </a:rPr>
              <a:t>x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218290" y="547688"/>
            <a:ext cx="1281113" cy="2151062"/>
            <a:chOff x="3327400" y="2430463"/>
            <a:chExt cx="1281610" cy="2150450"/>
          </a:xfrm>
        </p:grpSpPr>
        <p:sp>
          <p:nvSpPr>
            <p:cNvPr id="43" name="Oval 11" descr="Dark downward diagonal"/>
            <p:cNvSpPr>
              <a:spLocks noChangeArrowheads="1"/>
            </p:cNvSpPr>
            <p:nvPr/>
          </p:nvSpPr>
          <p:spPr bwMode="auto">
            <a:xfrm>
              <a:off x="3809193" y="2430463"/>
              <a:ext cx="393700" cy="1154113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3327400" y="3959225"/>
              <a:ext cx="687289" cy="59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3558085" y="4123713"/>
              <a:ext cx="1050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u(x,t)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650215" y="547688"/>
            <a:ext cx="1719263" cy="2147887"/>
            <a:chOff x="4759738" y="2430463"/>
            <a:chExt cx="1719263" cy="2147886"/>
          </a:xfrm>
        </p:grpSpPr>
        <p:sp>
          <p:nvSpPr>
            <p:cNvPr id="47" name="Oval 15" descr="Dark downward diagonal"/>
            <p:cNvSpPr>
              <a:spLocks noChangeArrowheads="1"/>
            </p:cNvSpPr>
            <p:nvPr/>
          </p:nvSpPr>
          <p:spPr bwMode="auto">
            <a:xfrm>
              <a:off x="5892800" y="2430463"/>
              <a:ext cx="393700" cy="1154112"/>
            </a:xfrm>
            <a:prstGeom prst="ellipse">
              <a:avLst/>
            </a:prstGeom>
            <a:pattFill prst="dkDnDiag">
              <a:fgClr>
                <a:srgbClr val="00FF00"/>
              </a:fgClr>
              <a:bgClr>
                <a:srgbClr val="FFFFFF"/>
              </a:bgClr>
            </a:pattFill>
            <a:ln w="28575">
              <a:solidFill>
                <a:srgbClr val="00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4793047" y="4039856"/>
              <a:ext cx="1308348" cy="18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4759738" y="4121149"/>
              <a:ext cx="1719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u(x + </a:t>
              </a:r>
              <a:r>
                <a:rPr lang="en-US">
                  <a:solidFill>
                    <a:srgbClr val="0000FF"/>
                  </a:solidFill>
                  <a:latin typeface="Symbol" charset="0"/>
                </a:rPr>
                <a:t>D</a:t>
              </a:r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x,t)</a:t>
              </a:r>
            </a:p>
          </p:txBody>
        </p:sp>
      </p:grpSp>
      <p:sp>
        <p:nvSpPr>
          <p:cNvPr id="51" name="Oval 7" descr="Dark downward diagonal"/>
          <p:cNvSpPr>
            <a:spLocks noChangeArrowheads="1"/>
          </p:cNvSpPr>
          <p:nvPr/>
        </p:nvSpPr>
        <p:spPr bwMode="auto">
          <a:xfrm>
            <a:off x="5007153" y="547688"/>
            <a:ext cx="393700" cy="1154112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49889" y="987778"/>
            <a:ext cx="1185333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flipH="1">
            <a:off x="6826956" y="928512"/>
            <a:ext cx="1185333" cy="3810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6" descr="Dark downward diagonal"/>
          <p:cNvSpPr>
            <a:spLocks noChangeArrowheads="1"/>
          </p:cNvSpPr>
          <p:nvPr/>
        </p:nvSpPr>
        <p:spPr bwMode="auto">
          <a:xfrm>
            <a:off x="6505753" y="546100"/>
            <a:ext cx="393700" cy="1154113"/>
          </a:xfrm>
          <a:prstGeom prst="ellipse">
            <a:avLst/>
          </a:prstGeom>
          <a:pattFill prst="dkDnDiag">
            <a:fgClr>
              <a:srgbClr val="6600CC"/>
            </a:fgClr>
            <a:bgClr>
              <a:srgbClr val="FFFFFF"/>
            </a:bgClr>
          </a:pattFill>
          <a:ln w="28575">
            <a:solidFill>
              <a:srgbClr val="66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55" y="1903589"/>
            <a:ext cx="3074427" cy="735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333" y="3061217"/>
            <a:ext cx="4982633" cy="748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323" y="4446409"/>
            <a:ext cx="4033102" cy="873479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490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06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400" u="sng">
                <a:solidFill>
                  <a:srgbClr val="33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 err="1"/>
              <a:t>Juntando</a:t>
            </a:r>
            <a:r>
              <a:rPr lang="en-US" dirty="0"/>
              <a:t> as </a:t>
            </a:r>
            <a:r>
              <a:rPr lang="en-US" dirty="0" err="1"/>
              <a:t>peças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" y="679912"/>
            <a:ext cx="3962546" cy="858198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78" y="693477"/>
            <a:ext cx="2568221" cy="791012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630" y="1912771"/>
            <a:ext cx="3294247" cy="847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732" y="3151383"/>
            <a:ext cx="4141611" cy="875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3047" y="663221"/>
            <a:ext cx="2157575" cy="889001"/>
          </a:xfrm>
          <a:prstGeom prst="rect">
            <a:avLst/>
          </a:prstGeom>
          <a:ln w="38100" cmpd="dbl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978" y="4742745"/>
            <a:ext cx="2628900" cy="1028700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1344" y="4776611"/>
            <a:ext cx="2616200" cy="1130300"/>
          </a:xfrm>
          <a:prstGeom prst="rect">
            <a:avLst/>
          </a:prstGeom>
          <a:ln w="76200" cmpd="tri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51166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8985</TotalTime>
  <Words>448</Words>
  <Application>Microsoft Macintosh PowerPoint</Application>
  <PresentationFormat>On-screen Show (4:3)</PresentationFormat>
  <Paragraphs>90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Design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IFUSP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</dc:title>
  <dc:subject/>
  <dc:creator>Marcelo Martinelli</dc:creator>
  <cp:keywords/>
  <dc:description/>
  <cp:lastModifiedBy>Marcelo Martinelli</cp:lastModifiedBy>
  <cp:revision>44</cp:revision>
  <dcterms:created xsi:type="dcterms:W3CDTF">2011-03-23T11:12:46Z</dcterms:created>
  <dcterms:modified xsi:type="dcterms:W3CDTF">2020-09-17T23:02:07Z</dcterms:modified>
  <cp:category/>
</cp:coreProperties>
</file>