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5"/>
  </p:notesMasterIdLst>
  <p:sldIdLst>
    <p:sldId id="282" r:id="rId9"/>
    <p:sldId id="268" r:id="rId10"/>
    <p:sldId id="283" r:id="rId11"/>
    <p:sldId id="285" r:id="rId12"/>
    <p:sldId id="284" r:id="rId13"/>
    <p:sldId id="286" r:id="rId14"/>
    <p:sldId id="287" r:id="rId15"/>
    <p:sldId id="257" r:id="rId16"/>
    <p:sldId id="258" r:id="rId17"/>
    <p:sldId id="263" r:id="rId18"/>
    <p:sldId id="264" r:id="rId19"/>
    <p:sldId id="288" r:id="rId20"/>
    <p:sldId id="302" r:id="rId21"/>
    <p:sldId id="265" r:id="rId22"/>
    <p:sldId id="289" r:id="rId23"/>
    <p:sldId id="290" r:id="rId24"/>
    <p:sldId id="300" r:id="rId25"/>
    <p:sldId id="291" r:id="rId26"/>
    <p:sldId id="292" r:id="rId27"/>
    <p:sldId id="301" r:id="rId28"/>
    <p:sldId id="293" r:id="rId29"/>
    <p:sldId id="266" r:id="rId30"/>
    <p:sldId id="294" r:id="rId31"/>
    <p:sldId id="297" r:id="rId32"/>
    <p:sldId id="298" r:id="rId33"/>
    <p:sldId id="29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a/SL+X1Y3anzjog31kHqWw==" hashData="JLb6B5ztl9mPRFQDsYClrTbd4Yk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<Relationship Id="rId28" Type="http://schemas.openxmlformats.org/officeDocument/2006/relationships/slide" Target="slides/slide20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2.xml"/><Relationship Id="rId31" Type="http://schemas.openxmlformats.org/officeDocument/2006/relationships/slide" Target="slides/slide23.xml"/><Relationship Id="rId32" Type="http://schemas.openxmlformats.org/officeDocument/2006/relationships/slide" Target="slides/slide24.xml"/><Relationship Id="rId9" Type="http://schemas.openxmlformats.org/officeDocument/2006/relationships/slide" Target="slides/slide1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25.xml"/><Relationship Id="rId34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4CCE6-2418-854B-9464-27573ED5A38A}" type="datetimeFigureOut">
              <a:rPr lang="en-US" smtClean="0"/>
              <a:t>11/09/20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1024B-BD4C-4542-9802-8F36B7710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4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 </a:t>
            </a:r>
            <a:r>
              <a:rPr lang="en-US" dirty="0" err="1" smtClean="0"/>
              <a:t>sinal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negativo</a:t>
            </a:r>
            <a:r>
              <a:rPr lang="en-US" dirty="0" smtClean="0"/>
              <a:t> </a:t>
            </a:r>
            <a:r>
              <a:rPr lang="en-US" dirty="0" err="1" smtClean="0"/>
              <a:t>pois</a:t>
            </a:r>
            <a:r>
              <a:rPr lang="en-US" dirty="0" smtClean="0"/>
              <a:t>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puxando</a:t>
            </a:r>
            <a:r>
              <a:rPr lang="en-US" dirty="0" smtClean="0"/>
              <a:t> a </a:t>
            </a:r>
            <a:r>
              <a:rPr lang="en-US" dirty="0" err="1" smtClean="0"/>
              <a:t>corda</a:t>
            </a:r>
            <a:r>
              <a:rPr lang="en-US" dirty="0" smtClean="0"/>
              <a:t>: o </a:t>
            </a:r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exercido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corda</a:t>
            </a:r>
            <a:r>
              <a:rPr lang="en-US" dirty="0" smtClean="0"/>
              <a:t>. 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teremos</a:t>
            </a:r>
            <a:r>
              <a:rPr lang="en-US" dirty="0" smtClean="0"/>
              <a:t> um </a:t>
            </a:r>
            <a:r>
              <a:rPr lang="en-US" dirty="0" err="1" smtClean="0"/>
              <a:t>deslocamento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baixo</a:t>
            </a:r>
            <a:r>
              <a:rPr lang="en-US" baseline="0" dirty="0" smtClean="0"/>
              <a:t> (v &lt; 0)  e o </a:t>
            </a:r>
            <a:r>
              <a:rPr lang="en-US" baseline="0" dirty="0" err="1" smtClean="0"/>
              <a:t>produto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positivo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1024B-BD4C-4542-9802-8F36B7710B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R: (a) v = 10m/s, λ = 2,0m, (b) y(x, t) = 0,03cos(πx−10πt+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π/3)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m e (c) I = 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9π</a:t>
            </a:r>
            <a:r>
              <a:rPr lang="el-GR" sz="800" baseline="30000" dirty="0" smtClean="0">
                <a:solidFill>
                  <a:srgbClr val="000000"/>
                </a:solidFill>
                <a:latin typeface="Helvetica"/>
              </a:rPr>
              <a:t>2</a:t>
            </a:r>
            <a:r>
              <a:rPr lang="el-GR" sz="800" baseline="0" dirty="0" smtClean="0">
                <a:solidFill>
                  <a:srgbClr val="000000"/>
                </a:solidFill>
                <a:latin typeface="Helvetica"/>
              </a:rPr>
              <a:t>/200</a:t>
            </a:r>
            <a:r>
              <a:rPr lang="el-GR" sz="800" dirty="0" smtClean="0">
                <a:solidFill>
                  <a:srgbClr val="000000"/>
                </a:solidFill>
                <a:latin typeface="Helvetica"/>
              </a:rPr>
              <a:t> </a:t>
            </a:r>
            <a:r>
              <a:rPr lang="el-GR" sz="1200" dirty="0" smtClean="0">
                <a:solidFill>
                  <a:srgbClr val="000000"/>
                </a:solidFill>
                <a:latin typeface="Helvetica"/>
              </a:rPr>
              <a:t>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21BC53-9387-A44A-B87D-BFDA337060BD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7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8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93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9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35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05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36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20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9838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76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663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55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81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867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272A903-A1E1-6443-8FDC-C472CCD4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4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7E697D-F459-E74A-919C-6538A32B5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184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EC852772-F205-2246-AD5F-461A03854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72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0D6C778-DB13-0C41-84B6-3B29DADA0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42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2CD6C552-1224-634C-9165-9F26A8324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84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5B88D4-6520-7D44-B932-40CB3A5A0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39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8A9668BE-93F6-7640-9949-E32226E69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6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FD9B7B77-B8EA-544A-BB06-47A38EC2B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5218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FCC270-61E4-4F40-AC95-33C462DC7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69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0E1BAF5E-CE07-D141-AA3D-A4B066B21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0442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F4C919-A43E-7945-B85A-72544A808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75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92077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74239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06698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6683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2690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94486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212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88674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032938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10931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219214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889673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9054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047014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319719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8024246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3253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07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235721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243710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314171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314723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766608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0828148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78EAF521-25EB-5345-BC7A-2FFF735D8E2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88048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35C2B26-9C56-824F-AFB6-B6BAF5408D4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5098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9F1B0CDE-A541-0F4D-8836-82872F0E6DE4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86010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40BC067-2114-814A-9C7F-656A1651840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385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49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722276-C386-1240-A5CE-B3AF109D166C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46268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B961B6E5-0D25-D343-9DD3-A88E96353007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07989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2502902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874441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698955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4E222141-D1F2-D549-B4C6-FC62A17E2B0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93297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>
              <a:ea typeface="ＭＳ Ｐゴシック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6F2258CA-3C7A-EB42-A19A-10FBC0B899EB}" type="slidenum">
              <a:rPr lang="en-US">
                <a:ea typeface="ＭＳ Ｐゴシック"/>
              </a:rPr>
              <a:pPr>
                <a:defRPr/>
              </a:pPr>
              <a:t>‹#›</a:t>
            </a:fld>
            <a:endParaRPr lang="en-US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158818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02574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9673753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2626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0B117CA-17FA-5249-85F3-03842971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3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449540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9363138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28769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98973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59721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988298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681676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8426984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1A4E3B-30E6-C14A-8F31-B5A67044048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760294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07F6D-B970-EC4E-A1BE-70CD4C65BCB3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37542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35E2FB2D-AB1B-D24A-B7CD-72B785B74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3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A2F6C-EDF7-0748-8FF4-910B439F3446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294478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5AA68-D87F-774C-8051-836E00F25B6F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007095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866EC-CE5F-6748-B038-F2EAFB55B22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12847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E6B70-79FD-8246-87F2-E848C7588AC8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62352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F70E8-123C-E04A-9C29-199FA023FFDD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34777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4D1-1B65-9542-82E2-CBF9570FCF2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085017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3ABE7-C14A-6F41-AA33-E1537DB20EDE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021849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98E35-0F2B-3343-8027-3AAC049B2F8B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627025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173B-945D-3D44-B1A3-C1D4D61C7D75}" type="slidenum">
              <a:rPr lang="en-US">
                <a:solidFill>
                  <a:srgbClr val="000000"/>
                </a:solidFill>
                <a:latin typeface="Times New Roman"/>
                <a:ea typeface="ＭＳ Ｐゴシック"/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02756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40000"/>
              </a:lnSpc>
              <a:defRPr>
                <a:latin typeface="Arial" charset="0"/>
                <a:cs typeface="ＭＳ Ｐゴシック" charset="0"/>
              </a:defRPr>
            </a:lvl1pPr>
          </a:lstStyle>
          <a:p>
            <a:pPr>
              <a:defRPr/>
            </a:pPr>
            <a:fld id="{5A5D3D11-0E3F-F741-9944-59CD13CCD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4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71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2C718DB-AD1E-D84B-8792-7688FD765024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70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43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defRPr sz="1400">
                <a:solidFill>
                  <a:srgbClr val="000000"/>
                </a:solidFill>
                <a:latin typeface="Times New Roman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18AC510-BC10-ED47-8E37-09F78240D1F3}" type="slidenum">
              <a:rPr lang="en-US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44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7179477-6F07-BD46-91E5-BBB21CCAF589}" type="slidenum">
              <a:rPr lang="en-US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5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emf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6" Type="http://schemas.openxmlformats.org/officeDocument/2006/relationships/image" Target="../media/image39.emf"/><Relationship Id="rId7" Type="http://schemas.openxmlformats.org/officeDocument/2006/relationships/image" Target="../media/image40.emf"/><Relationship Id="rId8" Type="http://schemas.openxmlformats.org/officeDocument/2006/relationships/image" Target="../media/image41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38.emf"/><Relationship Id="rId6" Type="http://schemas.openxmlformats.org/officeDocument/2006/relationships/image" Target="../media/image44.emf"/><Relationship Id="rId7" Type="http://schemas.openxmlformats.org/officeDocument/2006/relationships/image" Target="../media/image45.emf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35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49.gif"/><Relationship Id="rId3" Type="http://schemas.openxmlformats.org/officeDocument/2006/relationships/image" Target="../media/image5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57.emf"/><Relationship Id="rId6" Type="http://schemas.openxmlformats.org/officeDocument/2006/relationships/image" Target="../media/image58.emf"/><Relationship Id="rId7" Type="http://schemas.openxmlformats.org/officeDocument/2006/relationships/image" Target="../media/image1.emf"/><Relationship Id="rId8" Type="http://schemas.openxmlformats.org/officeDocument/2006/relationships/image" Target="../media/image2.emf"/><Relationship Id="rId9" Type="http://schemas.openxmlformats.org/officeDocument/2006/relationships/image" Target="../media/image59.emf"/><Relationship Id="rId10" Type="http://schemas.openxmlformats.org/officeDocument/2006/relationships/image" Target="../media/image60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4" Type="http://schemas.openxmlformats.org/officeDocument/2006/relationships/image" Target="../media/image1.emf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6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5" Type="http://schemas.openxmlformats.org/officeDocument/2006/relationships/image" Target="../media/image1.emf"/><Relationship Id="rId6" Type="http://schemas.openxmlformats.org/officeDocument/2006/relationships/image" Target="../media/image2.emf"/><Relationship Id="rId7" Type="http://schemas.openxmlformats.org/officeDocument/2006/relationships/image" Target="../media/image62.emf"/><Relationship Id="rId8" Type="http://schemas.openxmlformats.org/officeDocument/2006/relationships/image" Target="../media/image63.emf"/><Relationship Id="rId9" Type="http://schemas.openxmlformats.org/officeDocument/2006/relationships/image" Target="../media/image64.emf"/><Relationship Id="rId10" Type="http://schemas.openxmlformats.org/officeDocument/2006/relationships/image" Target="../media/image65.emf"/><Relationship Id="rId11" Type="http://schemas.openxmlformats.org/officeDocument/2006/relationships/image" Target="../media/image66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5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56.emf"/><Relationship Id="rId5" Type="http://schemas.openxmlformats.org/officeDocument/2006/relationships/image" Target="../media/image66.emf"/><Relationship Id="rId6" Type="http://schemas.openxmlformats.org/officeDocument/2006/relationships/image" Target="../media/image67.emf"/><Relationship Id="rId7" Type="http://schemas.openxmlformats.org/officeDocument/2006/relationships/image" Target="../media/image68.emf"/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image" Target="../media/image51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5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7.emf"/><Relationship Id="rId5" Type="http://schemas.openxmlformats.org/officeDocument/2006/relationships/image" Target="../media/image6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image" Target="../media/image18.png"/><Relationship Id="rId13" Type="http://schemas.openxmlformats.org/officeDocument/2006/relationships/image" Target="../media/image19.emf"/><Relationship Id="rId14" Type="http://schemas.openxmlformats.org/officeDocument/2006/relationships/image" Target="../media/image20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emf"/><Relationship Id="rId3" Type="http://schemas.openxmlformats.org/officeDocument/2006/relationships/image" Target="../media/image9.png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6" Type="http://schemas.openxmlformats.org/officeDocument/2006/relationships/image" Target="../media/image12.png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png"/><Relationship Id="rId10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3096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Propagação</a:t>
            </a:r>
            <a:r>
              <a:rPr lang="en-US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lang="en-US" sz="24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Energia</a:t>
            </a:r>
            <a:endParaRPr lang="en-US" sz="2400" b="1" u="sng" dirty="0" smtClean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3318" y="477243"/>
            <a:ext cx="6047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Trabalho</a:t>
            </a:r>
            <a:r>
              <a:rPr lang="en-US" dirty="0" smtClean="0"/>
              <a:t> </a:t>
            </a:r>
            <a:r>
              <a:rPr lang="en-US" dirty="0" err="1" smtClean="0"/>
              <a:t>realizado</a:t>
            </a:r>
            <a:r>
              <a:rPr lang="en-US" dirty="0" smtClean="0"/>
              <a:t> no </a:t>
            </a:r>
            <a:r>
              <a:rPr lang="en-US" dirty="0" err="1" smtClean="0"/>
              <a:t>extremo</a:t>
            </a:r>
            <a:r>
              <a:rPr lang="en-US" dirty="0" smtClean="0"/>
              <a:t> da </a:t>
            </a:r>
            <a:r>
              <a:rPr lang="en-US" dirty="0" err="1" smtClean="0"/>
              <a:t>corda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 de tempo: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 flipV="1">
            <a:off x="-1855788" y="727085"/>
            <a:ext cx="10847388" cy="243103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1445566"/>
              <a:gd name="connsiteY0" fmla="*/ 27833 h 800507"/>
              <a:gd name="connsiteX1" fmla="*/ 17784562 w 31445566"/>
              <a:gd name="connsiteY1" fmla="*/ 0 h 800507"/>
              <a:gd name="connsiteX2" fmla="*/ 19386371 w 31445566"/>
              <a:gd name="connsiteY2" fmla="*/ 800503 h 800507"/>
              <a:gd name="connsiteX3" fmla="*/ 20424278 w 31445566"/>
              <a:gd name="connsiteY3" fmla="*/ 12562 h 800507"/>
              <a:gd name="connsiteX4" fmla="*/ 31445566 w 31445566"/>
              <a:gd name="connsiteY4" fmla="*/ 16809 h 800507"/>
              <a:gd name="connsiteX0" fmla="*/ 0 w 31445566"/>
              <a:gd name="connsiteY0" fmla="*/ 28177 h 28177"/>
              <a:gd name="connsiteX1" fmla="*/ 17784562 w 31445566"/>
              <a:gd name="connsiteY1" fmla="*/ 344 h 28177"/>
              <a:gd name="connsiteX2" fmla="*/ 20424278 w 31445566"/>
              <a:gd name="connsiteY2" fmla="*/ 12906 h 28177"/>
              <a:gd name="connsiteX3" fmla="*/ 31445566 w 31445566"/>
              <a:gd name="connsiteY3" fmla="*/ 17153 h 28177"/>
              <a:gd name="connsiteX0" fmla="*/ 0 w 31445566"/>
              <a:gd name="connsiteY0" fmla="*/ 15271 h 15271"/>
              <a:gd name="connsiteX1" fmla="*/ 20424278 w 31445566"/>
              <a:gd name="connsiteY1" fmla="*/ 0 h 15271"/>
              <a:gd name="connsiteX2" fmla="*/ 31445566 w 31445566"/>
              <a:gd name="connsiteY2" fmla="*/ 4247 h 15271"/>
              <a:gd name="connsiteX0" fmla="*/ 0 w 31445566"/>
              <a:gd name="connsiteY0" fmla="*/ 11024 h 11024"/>
              <a:gd name="connsiteX1" fmla="*/ 31445566 w 31445566"/>
              <a:gd name="connsiteY1" fmla="*/ 0 h 11024"/>
              <a:gd name="connsiteX0" fmla="*/ 0 w 31445566"/>
              <a:gd name="connsiteY0" fmla="*/ 11024 h 11024"/>
              <a:gd name="connsiteX1" fmla="*/ 15754058 w 31445566"/>
              <a:gd name="connsiteY1" fmla="*/ 5559 h 11024"/>
              <a:gd name="connsiteX2" fmla="*/ 31445566 w 31445566"/>
              <a:gd name="connsiteY2" fmla="*/ 0 h 11024"/>
              <a:gd name="connsiteX0" fmla="*/ 0 w 31445566"/>
              <a:gd name="connsiteY0" fmla="*/ 11024 h 589461"/>
              <a:gd name="connsiteX1" fmla="*/ 29286284 w 31445566"/>
              <a:gd name="connsiteY1" fmla="*/ 589461 h 589461"/>
              <a:gd name="connsiteX2" fmla="*/ 31445566 w 31445566"/>
              <a:gd name="connsiteY2" fmla="*/ 0 h 589461"/>
              <a:gd name="connsiteX0" fmla="*/ 0 w 31445566"/>
              <a:gd name="connsiteY0" fmla="*/ 32932 h 611369"/>
              <a:gd name="connsiteX1" fmla="*/ 29286284 w 31445566"/>
              <a:gd name="connsiteY1" fmla="*/ 611369 h 611369"/>
              <a:gd name="connsiteX2" fmla="*/ 31445566 w 31445566"/>
              <a:gd name="connsiteY2" fmla="*/ 21908 h 611369"/>
              <a:gd name="connsiteX0" fmla="*/ 0 w 31445566"/>
              <a:gd name="connsiteY0" fmla="*/ 221323 h 498391"/>
              <a:gd name="connsiteX1" fmla="*/ 19104480 w 31445566"/>
              <a:gd name="connsiteY1" fmla="*/ 498391 h 498391"/>
              <a:gd name="connsiteX2" fmla="*/ 31445566 w 31445566"/>
              <a:gd name="connsiteY2" fmla="*/ 210299 h 498391"/>
              <a:gd name="connsiteX0" fmla="*/ 0 w 31445566"/>
              <a:gd name="connsiteY0" fmla="*/ 11024 h 314714"/>
              <a:gd name="connsiteX1" fmla="*/ 19104480 w 31445566"/>
              <a:gd name="connsiteY1" fmla="*/ 288092 h 314714"/>
              <a:gd name="connsiteX2" fmla="*/ 31445566 w 31445566"/>
              <a:gd name="connsiteY2" fmla="*/ 0 h 314714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11024 h 288092"/>
              <a:gd name="connsiteX1" fmla="*/ 19104480 w 31445566"/>
              <a:gd name="connsiteY1" fmla="*/ 288092 h 288092"/>
              <a:gd name="connsiteX2" fmla="*/ 31445566 w 31445566"/>
              <a:gd name="connsiteY2" fmla="*/ 0 h 288092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31445566"/>
              <a:gd name="connsiteY0" fmla="*/ 23981 h 301049"/>
              <a:gd name="connsiteX1" fmla="*/ 19104480 w 31445566"/>
              <a:gd name="connsiteY1" fmla="*/ 301049 h 301049"/>
              <a:gd name="connsiteX2" fmla="*/ 31445566 w 31445566"/>
              <a:gd name="connsiteY2" fmla="*/ 12957 h 301049"/>
              <a:gd name="connsiteX0" fmla="*/ 0 w 22112246"/>
              <a:gd name="connsiteY0" fmla="*/ 8 h 305346"/>
              <a:gd name="connsiteX1" fmla="*/ 9771160 w 22112246"/>
              <a:gd name="connsiteY1" fmla="*/ 305329 h 305346"/>
              <a:gd name="connsiteX2" fmla="*/ 22112246 w 22112246"/>
              <a:gd name="connsiteY2" fmla="*/ 17237 h 305346"/>
              <a:gd name="connsiteX0" fmla="*/ 0 w 22112246"/>
              <a:gd name="connsiteY0" fmla="*/ 0 h 305337"/>
              <a:gd name="connsiteX1" fmla="*/ 9771160 w 22112246"/>
              <a:gd name="connsiteY1" fmla="*/ 305321 h 305337"/>
              <a:gd name="connsiteX2" fmla="*/ 22112246 w 22112246"/>
              <a:gd name="connsiteY2" fmla="*/ 17229 h 305337"/>
              <a:gd name="connsiteX0" fmla="*/ 0 w 22112246"/>
              <a:gd name="connsiteY0" fmla="*/ 0 h 1331865"/>
              <a:gd name="connsiteX1" fmla="*/ 19039212 w 22112246"/>
              <a:gd name="connsiteY1" fmla="*/ 1331861 h 1331865"/>
              <a:gd name="connsiteX2" fmla="*/ 22112246 w 22112246"/>
              <a:gd name="connsiteY2" fmla="*/ 17229 h 1331865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  <a:gd name="connsiteX0" fmla="*/ 0 w 19039212"/>
              <a:gd name="connsiteY0" fmla="*/ 0 h 1331861"/>
              <a:gd name="connsiteX1" fmla="*/ 19039212 w 19039212"/>
              <a:gd name="connsiteY1" fmla="*/ 1331861 h 133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039212" h="1331861">
                <a:moveTo>
                  <a:pt x="0" y="0"/>
                </a:moveTo>
                <a:cubicBezTo>
                  <a:pt x="11691766" y="638"/>
                  <a:pt x="11698132" y="1301159"/>
                  <a:pt x="19039212" y="1331861"/>
                </a:cubicBezTo>
              </a:path>
            </a:pathLst>
          </a:custGeom>
          <a:noFill/>
          <a:ln w="25400" cap="flat" cmpd="sng" algn="ctr">
            <a:solidFill>
              <a:srgbClr val="00CC99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ＭＳ Ｐゴシック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376362" y="914561"/>
            <a:ext cx="8459936" cy="2679125"/>
            <a:chOff x="2700338" y="1464942"/>
            <a:chExt cx="3520747" cy="11004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V="1">
              <a:off x="3995738" y="1464942"/>
              <a:ext cx="0" cy="110045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" name="Group 31"/>
            <p:cNvGrpSpPr>
              <a:grpSpLocks/>
            </p:cNvGrpSpPr>
            <p:nvPr/>
          </p:nvGrpSpPr>
          <p:grpSpPr bwMode="auto">
            <a:xfrm>
              <a:off x="2700338" y="2410217"/>
              <a:ext cx="3520747" cy="93308"/>
              <a:chOff x="827584" y="2986206"/>
              <a:chExt cx="3520962" cy="93458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4093" y="2986206"/>
                <a:ext cx="104453" cy="93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914562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1027357" y="2765748"/>
            <a:ext cx="1147542" cy="221937"/>
          </a:xfrm>
          <a:prstGeom prst="straightConnector1">
            <a:avLst/>
          </a:prstGeom>
          <a:ln>
            <a:solidFill>
              <a:schemeClr val="tx1"/>
            </a:solidFill>
            <a:headEnd type="oval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854" y="897544"/>
            <a:ext cx="2008690" cy="396452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321049" y="3635311"/>
            <a:ext cx="5960437" cy="632792"/>
            <a:chOff x="321049" y="3635311"/>
            <a:chExt cx="5960437" cy="632792"/>
          </a:xfrm>
        </p:grpSpPr>
        <p:sp>
          <p:nvSpPr>
            <p:cNvPr id="23" name="TextBox 22"/>
            <p:cNvSpPr txBox="1"/>
            <p:nvPr/>
          </p:nvSpPr>
          <p:spPr>
            <a:xfrm>
              <a:off x="321049" y="3773885"/>
              <a:ext cx="4267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Velocidade</a:t>
              </a:r>
              <a:r>
                <a:rPr lang="en-US" dirty="0" smtClean="0"/>
                <a:t>: </a:t>
              </a:r>
              <a:r>
                <a:rPr lang="en-US" dirty="0" err="1" smtClean="0"/>
                <a:t>apenas</a:t>
              </a:r>
              <a:r>
                <a:rPr lang="en-US" dirty="0" smtClean="0"/>
                <a:t> </a:t>
              </a:r>
              <a:r>
                <a:rPr lang="en-US" dirty="0" err="1" smtClean="0"/>
                <a:t>componente</a:t>
              </a:r>
              <a:r>
                <a:rPr lang="en-US" dirty="0" smtClean="0"/>
                <a:t> transversal: </a:t>
              </a:r>
              <a:endParaRPr lang="en-US" dirty="0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88563" y="3635311"/>
              <a:ext cx="1692923" cy="63279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138899" y="4517628"/>
            <a:ext cx="4487128" cy="654573"/>
            <a:chOff x="1138899" y="4517628"/>
            <a:chExt cx="4487128" cy="654573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56731" y="4517628"/>
              <a:ext cx="2669296" cy="654573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138899" y="4676355"/>
              <a:ext cx="9668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Portanto</a:t>
              </a:r>
              <a:endParaRPr lang="en-US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1080" y="5862088"/>
            <a:ext cx="8907590" cy="661163"/>
            <a:chOff x="351080" y="5862088"/>
            <a:chExt cx="8907590" cy="661163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1080" y="5862088"/>
              <a:ext cx="3889697" cy="661163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4446085" y="5977825"/>
              <a:ext cx="4812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onde</a:t>
              </a:r>
              <a:r>
                <a:rPr lang="en-US" dirty="0" smtClean="0"/>
                <a:t> o </a:t>
              </a:r>
              <a:r>
                <a:rPr lang="en-US" dirty="0" err="1" smtClean="0"/>
                <a:t>sinal</a:t>
              </a:r>
              <a:r>
                <a:rPr lang="en-US" dirty="0" smtClean="0"/>
                <a:t> </a:t>
              </a:r>
              <a:r>
                <a:rPr lang="en-US" dirty="0" err="1" smtClean="0"/>
                <a:t>pode</a:t>
              </a:r>
              <a:r>
                <a:rPr lang="en-US" dirty="0" smtClean="0"/>
                <a:t> </a:t>
              </a:r>
              <a:r>
                <a:rPr lang="en-US" dirty="0" err="1" smtClean="0"/>
                <a:t>ser</a:t>
              </a:r>
              <a:r>
                <a:rPr lang="en-US" dirty="0" smtClean="0"/>
                <a:t> </a:t>
              </a:r>
              <a:r>
                <a:rPr lang="en-US" dirty="0" err="1" smtClean="0"/>
                <a:t>deduzido</a:t>
              </a:r>
              <a:r>
                <a:rPr lang="en-US" dirty="0" smtClean="0"/>
                <a:t> a </a:t>
              </a:r>
              <a:r>
                <a:rPr lang="en-US" dirty="0" err="1" smtClean="0"/>
                <a:t>partir</a:t>
              </a:r>
              <a:r>
                <a:rPr lang="en-US" dirty="0" smtClean="0"/>
                <a:t> do </a:t>
              </a:r>
              <a:r>
                <a:rPr lang="en-US" dirty="0" err="1" smtClean="0"/>
                <a:t>gráfico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353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SUP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05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87" y="641105"/>
            <a:ext cx="403149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equação</a:t>
            </a:r>
            <a:r>
              <a:rPr lang="en-US" dirty="0" smtClean="0"/>
              <a:t> de </a:t>
            </a:r>
            <a:r>
              <a:rPr lang="en-US" dirty="0" err="1" smtClean="0"/>
              <a:t>onda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	</a:t>
            </a:r>
            <a:r>
              <a:rPr lang="en-US" dirty="0" err="1" smtClean="0"/>
              <a:t>admite</a:t>
            </a:r>
            <a:r>
              <a:rPr lang="en-US" dirty="0" smtClean="0"/>
              <a:t>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/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29141" y="2586191"/>
            <a:ext cx="3834863" cy="834185"/>
            <a:chOff x="483139" y="2321274"/>
            <a:chExt cx="3834863" cy="834185"/>
          </a:xfrm>
        </p:grpSpPr>
        <p:grpSp>
          <p:nvGrpSpPr>
            <p:cNvPr id="8" name="Group 7"/>
            <p:cNvGrpSpPr/>
            <p:nvPr/>
          </p:nvGrpSpPr>
          <p:grpSpPr>
            <a:xfrm>
              <a:off x="1897064" y="2321274"/>
              <a:ext cx="2420938" cy="834185"/>
              <a:chOff x="1897064" y="2321274"/>
              <a:chExt cx="2420938" cy="834185"/>
            </a:xfrm>
          </p:grpSpPr>
          <p:pic>
            <p:nvPicPr>
              <p:cNvPr id="6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4" y="2321274"/>
                <a:ext cx="2420938" cy="288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064" y="2868121"/>
                <a:ext cx="2393950" cy="2873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83139" y="2553700"/>
              <a:ext cx="14220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Por</a:t>
              </a:r>
              <a:r>
                <a:rPr lang="en-US" dirty="0" smtClean="0"/>
                <a:t> </a:t>
              </a:r>
              <a:r>
                <a:rPr lang="en-US" dirty="0" err="1" smtClean="0"/>
                <a:t>exemplo</a:t>
              </a:r>
              <a:r>
                <a:rPr lang="en-US" dirty="0" smtClean="0"/>
                <a:t>: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64703" y="4105301"/>
            <a:ext cx="7113020" cy="1477328"/>
            <a:chOff x="1600635" y="4477000"/>
            <a:chExt cx="7113020" cy="14773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95365" y="5114041"/>
              <a:ext cx="4269928" cy="304995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600635" y="4477000"/>
              <a:ext cx="711302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Fica</a:t>
              </a:r>
              <a:r>
                <a:rPr lang="en-US" dirty="0" smtClean="0"/>
                <a:t> </a:t>
              </a:r>
              <a:r>
                <a:rPr lang="en-US" dirty="0" err="1" smtClean="0"/>
                <a:t>claro</a:t>
              </a:r>
              <a:r>
                <a:rPr lang="en-US" dirty="0" smtClean="0"/>
                <a:t> </a:t>
              </a:r>
              <a:r>
                <a:rPr lang="en-US" dirty="0" err="1" smtClean="0"/>
                <a:t>na</a:t>
              </a:r>
              <a:r>
                <a:rPr lang="en-US" dirty="0" smtClean="0"/>
                <a:t> </a:t>
              </a:r>
              <a:r>
                <a:rPr lang="en-US" dirty="0" err="1" smtClean="0"/>
                <a:t>equação</a:t>
              </a:r>
              <a:r>
                <a:rPr lang="en-US" dirty="0" smtClean="0"/>
                <a:t> de </a:t>
              </a:r>
              <a:r>
                <a:rPr lang="en-US" dirty="0" err="1" smtClean="0"/>
                <a:t>onda</a:t>
              </a:r>
              <a:r>
                <a:rPr lang="en-US" dirty="0" smtClean="0"/>
                <a:t> </a:t>
              </a:r>
              <a:r>
                <a:rPr lang="en-US" dirty="0" err="1" smtClean="0"/>
                <a:t>que</a:t>
              </a:r>
              <a:r>
                <a:rPr lang="en-US" dirty="0" smtClean="0"/>
                <a:t> </a:t>
              </a:r>
              <a:r>
                <a:rPr lang="en-US" dirty="0" err="1" smtClean="0"/>
                <a:t>qualquer</a:t>
              </a:r>
              <a:r>
                <a:rPr lang="en-US" dirty="0" smtClean="0"/>
                <a:t> </a:t>
              </a:r>
              <a:r>
                <a:rPr lang="en-US" dirty="0" err="1" smtClean="0"/>
                <a:t>combinação</a:t>
              </a:r>
              <a:r>
                <a:rPr lang="en-US" dirty="0" smtClean="0"/>
                <a:t> linear de </a:t>
              </a:r>
              <a:r>
                <a:rPr lang="en-US" dirty="0" err="1" smtClean="0"/>
                <a:t>soluções</a:t>
              </a:r>
              <a:endParaRPr lang="en-US" dirty="0" smtClean="0"/>
            </a:p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								</a:t>
              </a:r>
              <a:r>
                <a:rPr lang="en-US" dirty="0" err="1" smtClean="0"/>
                <a:t>também</a:t>
              </a:r>
              <a:r>
                <a:rPr lang="en-US" dirty="0" smtClean="0"/>
                <a:t> </a:t>
              </a:r>
              <a:r>
                <a:rPr lang="en-US" dirty="0" err="1" smtClean="0"/>
                <a:t>é</a:t>
              </a:r>
              <a:r>
                <a:rPr lang="en-US" dirty="0" smtClean="0"/>
                <a:t> </a:t>
              </a:r>
              <a:r>
                <a:rPr lang="en-US" dirty="0" err="1" smtClean="0"/>
                <a:t>solução</a:t>
              </a:r>
              <a:r>
                <a:rPr lang="en-US" dirty="0" smtClean="0"/>
                <a:t>!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80692" y="5721258"/>
            <a:ext cx="845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Lembrando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a </a:t>
            </a:r>
            <a:r>
              <a:rPr lang="en-US" dirty="0" err="1" smtClean="0"/>
              <a:t>intensidade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proporcional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quadrado</a:t>
            </a:r>
            <a:r>
              <a:rPr lang="en-US" dirty="0" smtClean="0"/>
              <a:t> da amplitude, a </a:t>
            </a:r>
            <a:r>
              <a:rPr lang="en-US" dirty="0" err="1" smtClean="0"/>
              <a:t>interferência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levar</a:t>
            </a:r>
            <a:r>
              <a:rPr lang="en-US" dirty="0" smtClean="0"/>
              <a:t> a </a:t>
            </a:r>
            <a:r>
              <a:rPr lang="en-US" dirty="0" err="1" smtClean="0"/>
              <a:t>picos</a:t>
            </a:r>
            <a:r>
              <a:rPr lang="en-US" dirty="0" smtClean="0"/>
              <a:t> </a:t>
            </a:r>
            <a:r>
              <a:rPr lang="en-US" dirty="0" err="1" smtClean="0"/>
              <a:t>grandes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703" y="1094084"/>
            <a:ext cx="3524992" cy="67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4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6" y="1"/>
            <a:ext cx="513644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26" y="511580"/>
            <a:ext cx="4139475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harmônicas</a:t>
            </a:r>
            <a:r>
              <a:rPr lang="en-US" dirty="0" smtClean="0"/>
              <a:t> </a:t>
            </a:r>
            <a:r>
              <a:rPr lang="en-US" dirty="0" err="1" smtClean="0"/>
              <a:t>copropagantes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</a:t>
            </a:r>
            <a:r>
              <a:rPr lang="en-US" dirty="0" err="1" smtClean="0"/>
              <a:t>or</a:t>
            </a:r>
            <a:r>
              <a:rPr lang="en-US" dirty="0" smtClean="0"/>
              <a:t> </a:t>
            </a:r>
            <a:r>
              <a:rPr lang="en-US" dirty="0" err="1" smtClean="0"/>
              <a:t>exemplo</a:t>
            </a:r>
            <a:r>
              <a:rPr lang="en-US" dirty="0" smtClean="0"/>
              <a:t>, </a:t>
            </a:r>
            <a:r>
              <a:rPr lang="en-US" dirty="0" err="1" smtClean="0"/>
              <a:t>ondas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frequência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" y="1621367"/>
            <a:ext cx="3888454" cy="301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71" y="2397477"/>
            <a:ext cx="3888454" cy="301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6" y="3108446"/>
            <a:ext cx="349955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Variando</a:t>
            </a:r>
            <a:r>
              <a:rPr lang="en-US" dirty="0" smtClean="0"/>
              <a:t> a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um </a:t>
            </a:r>
            <a:r>
              <a:rPr lang="en-US" dirty="0" err="1" smtClean="0"/>
              <a:t>máximo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um </a:t>
            </a:r>
            <a:r>
              <a:rPr lang="en-US" dirty="0" err="1" smtClean="0"/>
              <a:t>mínimo</a:t>
            </a:r>
            <a:r>
              <a:rPr lang="en-US" dirty="0" smtClean="0"/>
              <a:t> de </a:t>
            </a:r>
            <a:r>
              <a:rPr lang="en-US" dirty="0" err="1" smtClean="0"/>
              <a:t>interferência</a:t>
            </a:r>
            <a:endParaRPr lang="en-US" dirty="0" smtClean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192" y="4643050"/>
            <a:ext cx="3831590" cy="3289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43129" y="5381625"/>
            <a:ext cx="7701991" cy="1213485"/>
            <a:chOff x="243129" y="5381625"/>
            <a:chExt cx="7701991" cy="121348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29" y="5381625"/>
              <a:ext cx="4925060" cy="36449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3830" y="5404414"/>
              <a:ext cx="1431290" cy="30226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91305" y="5928360"/>
              <a:ext cx="3138170" cy="66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837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SUP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56" y="1"/>
            <a:ext cx="5136444" cy="513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759" y="5522953"/>
            <a:ext cx="2311400" cy="2933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117" y="5513143"/>
            <a:ext cx="2444750" cy="328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902316"/>
            <a:ext cx="3831590" cy="3289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28" y="1663348"/>
            <a:ext cx="3840480" cy="84455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5" name="Group 24"/>
          <p:cNvGrpSpPr/>
          <p:nvPr/>
        </p:nvGrpSpPr>
        <p:grpSpPr>
          <a:xfrm>
            <a:off x="277228" y="4403990"/>
            <a:ext cx="2498400" cy="849720"/>
            <a:chOff x="277228" y="4403990"/>
            <a:chExt cx="2498400" cy="8497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378" y="4969230"/>
              <a:ext cx="2000250" cy="28448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TextBox 20"/>
            <p:cNvSpPr txBox="1"/>
            <p:nvPr/>
          </p:nvSpPr>
          <p:spPr>
            <a:xfrm>
              <a:off x="277228" y="4403990"/>
              <a:ext cx="249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Interferência</a:t>
              </a:r>
              <a:r>
                <a:rPr lang="en-US" dirty="0" smtClean="0"/>
                <a:t> </a:t>
              </a:r>
              <a:r>
                <a:rPr lang="en-US" dirty="0" err="1" smtClean="0"/>
                <a:t>Construtiva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32630" y="4403990"/>
            <a:ext cx="3315237" cy="849720"/>
            <a:chOff x="4532630" y="4403990"/>
            <a:chExt cx="3315237" cy="84972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56407" y="4924780"/>
              <a:ext cx="2791460" cy="32893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2" name="TextBox 21"/>
            <p:cNvSpPr txBox="1"/>
            <p:nvPr/>
          </p:nvSpPr>
          <p:spPr>
            <a:xfrm>
              <a:off x="4532630" y="4403990"/>
              <a:ext cx="2331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Interferência</a:t>
              </a:r>
              <a:r>
                <a:rPr lang="en-US" dirty="0" smtClean="0"/>
                <a:t> </a:t>
              </a:r>
              <a:r>
                <a:rPr lang="en-US" dirty="0" err="1" smtClean="0"/>
                <a:t>destrutiva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93700" y="5992989"/>
            <a:ext cx="7726258" cy="648970"/>
            <a:chOff x="393700" y="5992989"/>
            <a:chExt cx="7726258" cy="64897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1788" y="5992989"/>
              <a:ext cx="3138170" cy="64897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93700" y="5992989"/>
              <a:ext cx="3182620" cy="64897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8027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ve_opposite-group-phase-velocity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56" y="1357981"/>
            <a:ext cx="4763312" cy="2934200"/>
          </a:xfrm>
          <a:prstGeom prst="rect">
            <a:avLst/>
          </a:prstGeom>
        </p:spPr>
      </p:pic>
      <p:pic>
        <p:nvPicPr>
          <p:cNvPr id="3" name="Picture 2" descr="Wave_disp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29" y="4699598"/>
            <a:ext cx="6750455" cy="12874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4443"/>
            <a:ext cx="73290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Velocidade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lang="en-US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Grupo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cs typeface="Calibri"/>
              </a:rPr>
              <a:t> X </a:t>
            </a:r>
            <a:r>
              <a:rPr lang="en-US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velocidade</a:t>
            </a:r>
            <a:r>
              <a:rPr lang="en-US" sz="3200" b="1" u="sng" dirty="0" smtClean="0">
                <a:solidFill>
                  <a:srgbClr val="FF0000"/>
                </a:solidFill>
                <a:latin typeface="Calibri"/>
                <a:cs typeface="Calibri"/>
              </a:rPr>
              <a:t> de </a:t>
            </a:r>
            <a:r>
              <a:rPr lang="en-US" sz="3200" b="1" u="sng" dirty="0" err="1" smtClean="0">
                <a:solidFill>
                  <a:srgbClr val="FF0000"/>
                </a:solidFill>
                <a:latin typeface="Calibri"/>
                <a:cs typeface="Calibri"/>
              </a:rPr>
              <a:t>fase</a:t>
            </a:r>
            <a:endParaRPr lang="en-US" sz="3200" b="1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288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0"/>
            <a:ext cx="51181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73025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Interferência</a:t>
            </a:r>
            <a:r>
              <a:rPr lang="en-US" sz="2800" b="1" u="sng" dirty="0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 de </a:t>
            </a:r>
            <a:r>
              <a:rPr lang="en-US" sz="2800" b="1" u="sng" dirty="0" err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Ondas</a:t>
            </a:r>
            <a:endParaRPr lang="en-US" sz="2800" b="1" u="sng" dirty="0">
              <a:solidFill>
                <a:srgbClr val="0000CC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6" y="511580"/>
            <a:ext cx="370362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harmônicas</a:t>
            </a:r>
            <a:r>
              <a:rPr lang="en-US" dirty="0" smtClean="0"/>
              <a:t> </a:t>
            </a:r>
            <a:r>
              <a:rPr lang="en-US" dirty="0" err="1" smtClean="0"/>
              <a:t>contrapropagantes</a:t>
            </a:r>
            <a:r>
              <a:rPr lang="en-US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ondas</a:t>
            </a:r>
            <a:r>
              <a:rPr lang="en-US" dirty="0" smtClean="0"/>
              <a:t> de </a:t>
            </a:r>
            <a:r>
              <a:rPr lang="en-US" dirty="0" err="1" smtClean="0"/>
              <a:t>mesma</a:t>
            </a:r>
            <a:r>
              <a:rPr lang="en-US" dirty="0" smtClean="0"/>
              <a:t> </a:t>
            </a:r>
            <a:r>
              <a:rPr lang="en-US" dirty="0" err="1" smtClean="0"/>
              <a:t>frequência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1" y="1621367"/>
            <a:ext cx="3888454" cy="3016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26" y="3108446"/>
            <a:ext cx="3499558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simples,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, </a:t>
            </a:r>
            <a:r>
              <a:rPr lang="en-US" dirty="0" err="1" smtClean="0"/>
              <a:t>podemos</a:t>
            </a:r>
            <a:r>
              <a:rPr lang="en-US" dirty="0" smtClean="0"/>
              <a:t> </a:t>
            </a:r>
            <a:r>
              <a:rPr lang="en-US" dirty="0" err="1" smtClean="0"/>
              <a:t>escolher</a:t>
            </a:r>
            <a:r>
              <a:rPr lang="en-US" dirty="0" smtClean="0"/>
              <a:t> o tempo </a:t>
            </a:r>
            <a:r>
              <a:rPr lang="en-US" dirty="0" err="1" smtClean="0"/>
              <a:t>inicial</a:t>
            </a:r>
            <a:r>
              <a:rPr lang="en-US" dirty="0" smtClean="0"/>
              <a:t> </a:t>
            </a:r>
            <a:r>
              <a:rPr lang="en-US" dirty="0" err="1" smtClean="0"/>
              <a:t>arbitrariamente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as </a:t>
            </a:r>
            <a:r>
              <a:rPr lang="en-US" dirty="0" err="1" smtClean="0"/>
              <a:t>fases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r>
              <a:rPr lang="en-US" dirty="0" smtClean="0"/>
              <a:t> </a:t>
            </a:r>
            <a:r>
              <a:rPr lang="en-US" dirty="0" err="1" smtClean="0"/>
              <a:t>serem</a:t>
            </a:r>
            <a:r>
              <a:rPr lang="en-US" dirty="0" smtClean="0"/>
              <a:t> 0. A soma das </a:t>
            </a:r>
            <a:r>
              <a:rPr lang="en-US" dirty="0" err="1" smtClean="0"/>
              <a:t>ondas</a:t>
            </a:r>
            <a:r>
              <a:rPr lang="en-US" dirty="0" smtClean="0"/>
              <a:t> </a:t>
            </a:r>
            <a:r>
              <a:rPr lang="en-US" dirty="0" err="1" smtClean="0"/>
              <a:t>resulta</a:t>
            </a:r>
            <a:r>
              <a:rPr lang="en-US" dirty="0" smtClean="0"/>
              <a:t> </a:t>
            </a:r>
            <a:r>
              <a:rPr lang="en-US" dirty="0" err="1" smtClean="0"/>
              <a:t>então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8" y="2270473"/>
            <a:ext cx="3970842" cy="308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3947" y="4629374"/>
            <a:ext cx="4508500" cy="3264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9633" y="5644444"/>
            <a:ext cx="27653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Propagação</a:t>
            </a:r>
            <a:r>
              <a:rPr lang="en-US" dirty="0" smtClean="0"/>
              <a:t> de </a:t>
            </a:r>
            <a:r>
              <a:rPr lang="en-US" dirty="0" err="1" smtClean="0"/>
              <a:t>energia</a:t>
            </a:r>
            <a:r>
              <a:rPr lang="en-US" dirty="0" smtClean="0"/>
              <a:t> = 0 !</a:t>
            </a:r>
          </a:p>
          <a:p>
            <a:endParaRPr lang="en-US" sz="2000" u="sng" dirty="0"/>
          </a:p>
          <a:p>
            <a:r>
              <a:rPr lang="en-US" sz="2000" u="sng" dirty="0" err="1" smtClean="0"/>
              <a:t>Onda</a:t>
            </a:r>
            <a:r>
              <a:rPr lang="en-US" sz="2000" u="sng" dirty="0" smtClean="0"/>
              <a:t> </a:t>
            </a:r>
            <a:r>
              <a:rPr lang="en-US" sz="2000" u="sng" dirty="0" err="1" smtClean="0"/>
              <a:t>estacionária</a:t>
            </a:r>
            <a:endParaRPr lang="en-US" sz="2000" u="sng" dirty="0"/>
          </a:p>
        </p:txBody>
      </p:sp>
    </p:spTree>
    <p:extLst>
      <p:ext uri="{BB962C8B-B14F-4D97-AF65-F5344CB8AC3E}">
        <p14:creationId xmlns:p14="http://schemas.microsoft.com/office/powerpoint/2010/main" val="70476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16056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4074" y="2946442"/>
            <a:ext cx="7168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pulso</a:t>
            </a:r>
            <a:r>
              <a:rPr lang="en-US" dirty="0" smtClean="0"/>
              <a:t> </a:t>
            </a:r>
            <a:r>
              <a:rPr lang="en-US" dirty="0" err="1" smtClean="0"/>
              <a:t>atinge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parede</a:t>
            </a:r>
            <a:r>
              <a:rPr lang="en-US" dirty="0"/>
              <a:t>,</a:t>
            </a:r>
            <a:r>
              <a:rPr lang="en-US" dirty="0" smtClean="0"/>
              <a:t> a </a:t>
            </a:r>
            <a:r>
              <a:rPr lang="en-US" dirty="0" err="1" smtClean="0"/>
              <a:t>corda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tem </a:t>
            </a:r>
            <a:r>
              <a:rPr lang="en-US" dirty="0" err="1" smtClean="0"/>
              <a:t>liberdade</a:t>
            </a:r>
            <a:r>
              <a:rPr lang="en-US" dirty="0" smtClean="0"/>
              <a:t> de se </a:t>
            </a:r>
            <a:r>
              <a:rPr lang="en-US" dirty="0" err="1" smtClean="0"/>
              <a:t>deslocar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transversal.</a:t>
            </a:r>
            <a:endParaRPr lang="en-US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-138466" y="843538"/>
            <a:ext cx="20083463" cy="1882375"/>
            <a:chOff x="-3214195" y="4858974"/>
            <a:chExt cx="20083536" cy="1882394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-3214195" y="4858974"/>
              <a:ext cx="20083536" cy="1691892"/>
              <a:chOff x="-3214195" y="4858974"/>
              <a:chExt cx="20083536" cy="1691892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476" y="4858974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141111" y="3795889"/>
            <a:ext cx="7038482" cy="906680"/>
            <a:chOff x="141111" y="3795889"/>
            <a:chExt cx="7038482" cy="906680"/>
          </a:xfrm>
        </p:grpSpPr>
        <p:sp>
          <p:nvSpPr>
            <p:cNvPr id="13" name="TextBox 12"/>
            <p:cNvSpPr txBox="1"/>
            <p:nvPr/>
          </p:nvSpPr>
          <p:spPr>
            <a:xfrm>
              <a:off x="141111" y="3795889"/>
              <a:ext cx="5337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 </a:t>
              </a:r>
              <a:r>
                <a:rPr lang="en-US" dirty="0" err="1" smtClean="0"/>
                <a:t>solução</a:t>
              </a:r>
              <a:r>
                <a:rPr lang="en-US" dirty="0" smtClean="0"/>
                <a:t> da </a:t>
              </a:r>
              <a:r>
                <a:rPr lang="en-US" dirty="0" err="1" smtClean="0"/>
                <a:t>equação</a:t>
              </a:r>
              <a:r>
                <a:rPr lang="en-US" dirty="0" smtClean="0"/>
                <a:t> de </a:t>
              </a:r>
              <a:r>
                <a:rPr lang="en-US" dirty="0" err="1" smtClean="0"/>
                <a:t>onda</a:t>
              </a:r>
              <a:r>
                <a:rPr lang="en-US" dirty="0" smtClean="0"/>
                <a:t> </a:t>
              </a:r>
              <a:r>
                <a:rPr lang="en-US" dirty="0" err="1" smtClean="0"/>
                <a:t>deve</a:t>
              </a:r>
              <a:r>
                <a:rPr lang="en-US" dirty="0" smtClean="0"/>
                <a:t> </a:t>
              </a:r>
              <a:r>
                <a:rPr lang="en-US" dirty="0" err="1" smtClean="0"/>
                <a:t>levar</a:t>
              </a:r>
              <a:r>
                <a:rPr lang="en-US" dirty="0" smtClean="0"/>
                <a:t> </a:t>
              </a:r>
              <a:r>
                <a:rPr lang="en-US" dirty="0" err="1" smtClean="0"/>
                <a:t>isto</a:t>
              </a:r>
              <a:r>
                <a:rPr lang="en-US" dirty="0" smtClean="0"/>
                <a:t> </a:t>
              </a:r>
              <a:r>
                <a:rPr lang="en-US" dirty="0" err="1" smtClean="0"/>
                <a:t>em</a:t>
              </a:r>
              <a:r>
                <a:rPr lang="en-US" dirty="0" smtClean="0"/>
                <a:t> </a:t>
              </a:r>
              <a:r>
                <a:rPr lang="en-US" dirty="0" err="1" smtClean="0"/>
                <a:t>conta</a:t>
              </a:r>
              <a:r>
                <a:rPr lang="en-US" dirty="0" smtClean="0"/>
                <a:t>: 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408" y="4373639"/>
              <a:ext cx="4187190" cy="328930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74973" y="4373639"/>
              <a:ext cx="1404620" cy="328930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19" y="5195147"/>
            <a:ext cx="2293620" cy="3289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4112" y="683554"/>
            <a:ext cx="959555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309521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9314" y="5177367"/>
            <a:ext cx="2275840" cy="34671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4977" y="5992848"/>
            <a:ext cx="3440430" cy="328930"/>
          </a:xfrm>
          <a:prstGeom prst="rect">
            <a:avLst/>
          </a:prstGeom>
          <a:ln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val="3111144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487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-463029" y="1320976"/>
            <a:ext cx="10888662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18653042"/>
              <a:gd name="connsiteY0" fmla="*/ 8997 h 800507"/>
              <a:gd name="connsiteX1" fmla="*/ 10779133 w 18653042"/>
              <a:gd name="connsiteY1" fmla="*/ 0 h 800507"/>
              <a:gd name="connsiteX2" fmla="*/ 12380942 w 18653042"/>
              <a:gd name="connsiteY2" fmla="*/ 800503 h 800507"/>
              <a:gd name="connsiteX3" fmla="*/ 13418849 w 18653042"/>
              <a:gd name="connsiteY3" fmla="*/ 12562 h 800507"/>
              <a:gd name="connsiteX4" fmla="*/ 18653042 w 18653042"/>
              <a:gd name="connsiteY4" fmla="*/ 35644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042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18653042" y="35644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193" y="4454966"/>
            <a:ext cx="4613159" cy="36471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1" y="683553"/>
            <a:ext cx="3880556" cy="3084113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421" y="3438736"/>
            <a:ext cx="3440430" cy="328930"/>
          </a:xfrm>
          <a:prstGeom prst="rect">
            <a:avLst/>
          </a:prstGeom>
          <a:ln>
            <a:solidFill>
              <a:srgbClr val="FF6600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-2509139" y="1264533"/>
            <a:ext cx="12768262" cy="2174433"/>
            <a:chOff x="-2407539" y="671866"/>
            <a:chExt cx="12768262" cy="2174433"/>
          </a:xfrm>
        </p:grpSpPr>
        <p:sp>
          <p:nvSpPr>
            <p:cNvPr id="15" name="Freeform 14"/>
            <p:cNvSpPr/>
            <p:nvPr/>
          </p:nvSpPr>
          <p:spPr bwMode="auto">
            <a:xfrm flipV="1">
              <a:off x="-2407539" y="671866"/>
              <a:ext cx="12768262" cy="1082233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4404381"/>
                <a:gd name="connsiteY0" fmla="*/ 8997 h 800507"/>
                <a:gd name="connsiteX1" fmla="*/ 10779133 w 34404381"/>
                <a:gd name="connsiteY1" fmla="*/ 0 h 800507"/>
                <a:gd name="connsiteX2" fmla="*/ 12380942 w 34404381"/>
                <a:gd name="connsiteY2" fmla="*/ 800503 h 800507"/>
                <a:gd name="connsiteX3" fmla="*/ 13418849 w 34404381"/>
                <a:gd name="connsiteY3" fmla="*/ 12562 h 800507"/>
                <a:gd name="connsiteX4" fmla="*/ 34404381 w 34404381"/>
                <a:gd name="connsiteY4" fmla="*/ 16809 h 800507"/>
                <a:gd name="connsiteX0" fmla="*/ 0 w 18348458"/>
                <a:gd name="connsiteY0" fmla="*/ 11024 h 802534"/>
                <a:gd name="connsiteX1" fmla="*/ 10779133 w 18348458"/>
                <a:gd name="connsiteY1" fmla="*/ 2027 h 802534"/>
                <a:gd name="connsiteX2" fmla="*/ 12380942 w 18348458"/>
                <a:gd name="connsiteY2" fmla="*/ 802530 h 802534"/>
                <a:gd name="connsiteX3" fmla="*/ 13418849 w 18348458"/>
                <a:gd name="connsiteY3" fmla="*/ 14589 h 802534"/>
                <a:gd name="connsiteX4" fmla="*/ 18348458 w 18348458"/>
                <a:gd name="connsiteY4" fmla="*/ 0 h 802534"/>
                <a:gd name="connsiteX0" fmla="*/ 0 w 27181390"/>
                <a:gd name="connsiteY0" fmla="*/ 29859 h 802534"/>
                <a:gd name="connsiteX1" fmla="*/ 19612065 w 27181390"/>
                <a:gd name="connsiteY1" fmla="*/ 2027 h 802534"/>
                <a:gd name="connsiteX2" fmla="*/ 21213874 w 27181390"/>
                <a:gd name="connsiteY2" fmla="*/ 802530 h 802534"/>
                <a:gd name="connsiteX3" fmla="*/ 22251781 w 27181390"/>
                <a:gd name="connsiteY3" fmla="*/ 14589 h 802534"/>
                <a:gd name="connsiteX4" fmla="*/ 27181390 w 27181390"/>
                <a:gd name="connsiteY4" fmla="*/ 0 h 802534"/>
                <a:gd name="connsiteX0" fmla="*/ 0 w 26354662"/>
                <a:gd name="connsiteY0" fmla="*/ 11023 h 802534"/>
                <a:gd name="connsiteX1" fmla="*/ 18785337 w 26354662"/>
                <a:gd name="connsiteY1" fmla="*/ 2027 h 802534"/>
                <a:gd name="connsiteX2" fmla="*/ 20387146 w 26354662"/>
                <a:gd name="connsiteY2" fmla="*/ 802530 h 802534"/>
                <a:gd name="connsiteX3" fmla="*/ 21425053 w 26354662"/>
                <a:gd name="connsiteY3" fmla="*/ 14589 h 802534"/>
                <a:gd name="connsiteX4" fmla="*/ 26354662 w 26354662"/>
                <a:gd name="connsiteY4" fmla="*/ 0 h 802534"/>
                <a:gd name="connsiteX0" fmla="*/ 0 w 23613407"/>
                <a:gd name="connsiteY0" fmla="*/ 29859 h 802534"/>
                <a:gd name="connsiteX1" fmla="*/ 16044082 w 23613407"/>
                <a:gd name="connsiteY1" fmla="*/ 2027 h 802534"/>
                <a:gd name="connsiteX2" fmla="*/ 17645891 w 23613407"/>
                <a:gd name="connsiteY2" fmla="*/ 802530 h 802534"/>
                <a:gd name="connsiteX3" fmla="*/ 18683798 w 23613407"/>
                <a:gd name="connsiteY3" fmla="*/ 14589 h 802534"/>
                <a:gd name="connsiteX4" fmla="*/ 23613407 w 23613407"/>
                <a:gd name="connsiteY4" fmla="*/ 0 h 802534"/>
                <a:gd name="connsiteX0" fmla="*/ 0 w 22264536"/>
                <a:gd name="connsiteY0" fmla="*/ 29859 h 802534"/>
                <a:gd name="connsiteX1" fmla="*/ 14695211 w 22264536"/>
                <a:gd name="connsiteY1" fmla="*/ 2027 h 802534"/>
                <a:gd name="connsiteX2" fmla="*/ 16297020 w 22264536"/>
                <a:gd name="connsiteY2" fmla="*/ 802530 h 802534"/>
                <a:gd name="connsiteX3" fmla="*/ 17334927 w 22264536"/>
                <a:gd name="connsiteY3" fmla="*/ 14589 h 802534"/>
                <a:gd name="connsiteX4" fmla="*/ 22264536 w 22264536"/>
                <a:gd name="connsiteY4" fmla="*/ 0 h 802534"/>
                <a:gd name="connsiteX0" fmla="*/ 0 w 21872928"/>
                <a:gd name="connsiteY0" fmla="*/ 11023 h 802534"/>
                <a:gd name="connsiteX1" fmla="*/ 14303603 w 21872928"/>
                <a:gd name="connsiteY1" fmla="*/ 2027 h 802534"/>
                <a:gd name="connsiteX2" fmla="*/ 15905412 w 21872928"/>
                <a:gd name="connsiteY2" fmla="*/ 802530 h 802534"/>
                <a:gd name="connsiteX3" fmla="*/ 16943319 w 21872928"/>
                <a:gd name="connsiteY3" fmla="*/ 14589 h 802534"/>
                <a:gd name="connsiteX4" fmla="*/ 21872928 w 21872928"/>
                <a:gd name="connsiteY4" fmla="*/ 0 h 80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928" h="802534">
                  <a:moveTo>
                    <a:pt x="0" y="11023"/>
                  </a:moveTo>
                  <a:lnTo>
                    <a:pt x="14303603" y="2027"/>
                  </a:lnTo>
                  <a:cubicBezTo>
                    <a:pt x="15279299" y="2048"/>
                    <a:pt x="15465459" y="800436"/>
                    <a:pt x="15905412" y="802530"/>
                  </a:cubicBezTo>
                  <a:cubicBezTo>
                    <a:pt x="16345365" y="804624"/>
                    <a:pt x="16057509" y="15489"/>
                    <a:pt x="16943319" y="14589"/>
                  </a:cubicBezTo>
                  <a:lnTo>
                    <a:pt x="21872928" y="0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Freeform 15"/>
            <p:cNvSpPr/>
            <p:nvPr/>
          </p:nvSpPr>
          <p:spPr bwMode="auto">
            <a:xfrm flipH="1">
              <a:off x="-2407539" y="1764066"/>
              <a:ext cx="12768262" cy="1082233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4404381"/>
                <a:gd name="connsiteY0" fmla="*/ 8997 h 800507"/>
                <a:gd name="connsiteX1" fmla="*/ 10779133 w 34404381"/>
                <a:gd name="connsiteY1" fmla="*/ 0 h 800507"/>
                <a:gd name="connsiteX2" fmla="*/ 12380942 w 34404381"/>
                <a:gd name="connsiteY2" fmla="*/ 800503 h 800507"/>
                <a:gd name="connsiteX3" fmla="*/ 13418849 w 34404381"/>
                <a:gd name="connsiteY3" fmla="*/ 12562 h 800507"/>
                <a:gd name="connsiteX4" fmla="*/ 34404381 w 34404381"/>
                <a:gd name="connsiteY4" fmla="*/ 16809 h 800507"/>
                <a:gd name="connsiteX0" fmla="*/ 0 w 18348458"/>
                <a:gd name="connsiteY0" fmla="*/ 11024 h 802534"/>
                <a:gd name="connsiteX1" fmla="*/ 10779133 w 18348458"/>
                <a:gd name="connsiteY1" fmla="*/ 2027 h 802534"/>
                <a:gd name="connsiteX2" fmla="*/ 12380942 w 18348458"/>
                <a:gd name="connsiteY2" fmla="*/ 802530 h 802534"/>
                <a:gd name="connsiteX3" fmla="*/ 13418849 w 18348458"/>
                <a:gd name="connsiteY3" fmla="*/ 14589 h 802534"/>
                <a:gd name="connsiteX4" fmla="*/ 18348458 w 18348458"/>
                <a:gd name="connsiteY4" fmla="*/ 0 h 802534"/>
                <a:gd name="connsiteX0" fmla="*/ 0 w 27181390"/>
                <a:gd name="connsiteY0" fmla="*/ 29859 h 802534"/>
                <a:gd name="connsiteX1" fmla="*/ 19612065 w 27181390"/>
                <a:gd name="connsiteY1" fmla="*/ 2027 h 802534"/>
                <a:gd name="connsiteX2" fmla="*/ 21213874 w 27181390"/>
                <a:gd name="connsiteY2" fmla="*/ 802530 h 802534"/>
                <a:gd name="connsiteX3" fmla="*/ 22251781 w 27181390"/>
                <a:gd name="connsiteY3" fmla="*/ 14589 h 802534"/>
                <a:gd name="connsiteX4" fmla="*/ 27181390 w 27181390"/>
                <a:gd name="connsiteY4" fmla="*/ 0 h 802534"/>
                <a:gd name="connsiteX0" fmla="*/ 0 w 26354662"/>
                <a:gd name="connsiteY0" fmla="*/ 11023 h 802534"/>
                <a:gd name="connsiteX1" fmla="*/ 18785337 w 26354662"/>
                <a:gd name="connsiteY1" fmla="*/ 2027 h 802534"/>
                <a:gd name="connsiteX2" fmla="*/ 20387146 w 26354662"/>
                <a:gd name="connsiteY2" fmla="*/ 802530 h 802534"/>
                <a:gd name="connsiteX3" fmla="*/ 21425053 w 26354662"/>
                <a:gd name="connsiteY3" fmla="*/ 14589 h 802534"/>
                <a:gd name="connsiteX4" fmla="*/ 26354662 w 26354662"/>
                <a:gd name="connsiteY4" fmla="*/ 0 h 802534"/>
                <a:gd name="connsiteX0" fmla="*/ 0 w 23613407"/>
                <a:gd name="connsiteY0" fmla="*/ 29859 h 802534"/>
                <a:gd name="connsiteX1" fmla="*/ 16044082 w 23613407"/>
                <a:gd name="connsiteY1" fmla="*/ 2027 h 802534"/>
                <a:gd name="connsiteX2" fmla="*/ 17645891 w 23613407"/>
                <a:gd name="connsiteY2" fmla="*/ 802530 h 802534"/>
                <a:gd name="connsiteX3" fmla="*/ 18683798 w 23613407"/>
                <a:gd name="connsiteY3" fmla="*/ 14589 h 802534"/>
                <a:gd name="connsiteX4" fmla="*/ 23613407 w 23613407"/>
                <a:gd name="connsiteY4" fmla="*/ 0 h 802534"/>
                <a:gd name="connsiteX0" fmla="*/ 0 w 22264536"/>
                <a:gd name="connsiteY0" fmla="*/ 29859 h 802534"/>
                <a:gd name="connsiteX1" fmla="*/ 14695211 w 22264536"/>
                <a:gd name="connsiteY1" fmla="*/ 2027 h 802534"/>
                <a:gd name="connsiteX2" fmla="*/ 16297020 w 22264536"/>
                <a:gd name="connsiteY2" fmla="*/ 802530 h 802534"/>
                <a:gd name="connsiteX3" fmla="*/ 17334927 w 22264536"/>
                <a:gd name="connsiteY3" fmla="*/ 14589 h 802534"/>
                <a:gd name="connsiteX4" fmla="*/ 22264536 w 22264536"/>
                <a:gd name="connsiteY4" fmla="*/ 0 h 802534"/>
                <a:gd name="connsiteX0" fmla="*/ 0 w 21872928"/>
                <a:gd name="connsiteY0" fmla="*/ 11023 h 802534"/>
                <a:gd name="connsiteX1" fmla="*/ 14303603 w 21872928"/>
                <a:gd name="connsiteY1" fmla="*/ 2027 h 802534"/>
                <a:gd name="connsiteX2" fmla="*/ 15905412 w 21872928"/>
                <a:gd name="connsiteY2" fmla="*/ 802530 h 802534"/>
                <a:gd name="connsiteX3" fmla="*/ 16943319 w 21872928"/>
                <a:gd name="connsiteY3" fmla="*/ 14589 h 802534"/>
                <a:gd name="connsiteX4" fmla="*/ 21872928 w 21872928"/>
                <a:gd name="connsiteY4" fmla="*/ 0 h 80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72928" h="802534">
                  <a:moveTo>
                    <a:pt x="0" y="11023"/>
                  </a:moveTo>
                  <a:lnTo>
                    <a:pt x="14303603" y="2027"/>
                  </a:lnTo>
                  <a:cubicBezTo>
                    <a:pt x="15279299" y="2048"/>
                    <a:pt x="15465459" y="800436"/>
                    <a:pt x="15905412" y="802530"/>
                  </a:cubicBezTo>
                  <a:cubicBezTo>
                    <a:pt x="16345365" y="804624"/>
                    <a:pt x="16057509" y="15489"/>
                    <a:pt x="16943319" y="14589"/>
                  </a:cubicBezTo>
                  <a:lnTo>
                    <a:pt x="21872928" y="0"/>
                  </a:lnTo>
                </a:path>
              </a:pathLst>
            </a:custGeom>
            <a:ln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68555" y="5415338"/>
            <a:ext cx="8518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complementar</a:t>
            </a:r>
            <a:r>
              <a:rPr lang="en-US" dirty="0" smtClean="0"/>
              <a:t> (</a:t>
            </a:r>
            <a:r>
              <a:rPr lang="en-US" dirty="0" err="1" smtClean="0"/>
              <a:t>propagante</a:t>
            </a:r>
            <a:r>
              <a:rPr lang="en-US" dirty="0" smtClean="0"/>
              <a:t>) </a:t>
            </a:r>
            <a:r>
              <a:rPr lang="en-US" dirty="0" err="1" smtClean="0"/>
              <a:t>é</a:t>
            </a:r>
            <a:r>
              <a:rPr lang="en-US" dirty="0" smtClean="0"/>
              <a:t> o </a:t>
            </a:r>
            <a:r>
              <a:rPr lang="en-US" dirty="0" err="1" smtClean="0"/>
              <a:t>espelho</a:t>
            </a:r>
            <a:r>
              <a:rPr lang="en-US" dirty="0" smtClean="0"/>
              <a:t> da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incidente</a:t>
            </a:r>
            <a:r>
              <a:rPr lang="en-US" dirty="0" smtClean="0"/>
              <a:t> </a:t>
            </a:r>
            <a:r>
              <a:rPr lang="en-US" dirty="0" err="1" smtClean="0"/>
              <a:t>após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reflexões</a:t>
            </a:r>
            <a:r>
              <a:rPr lang="en-US" dirty="0" smtClean="0"/>
              <a:t>: </a:t>
            </a:r>
            <a:r>
              <a:rPr lang="en-US" dirty="0" err="1" smtClean="0"/>
              <a:t>uma</a:t>
            </a:r>
            <a:r>
              <a:rPr lang="en-US" dirty="0" smtClean="0"/>
              <a:t> no </a:t>
            </a:r>
            <a:r>
              <a:rPr lang="en-US" dirty="0" err="1" smtClean="0"/>
              <a:t>eixo</a:t>
            </a:r>
            <a:r>
              <a:rPr lang="en-US" dirty="0" smtClean="0"/>
              <a:t> x, </a:t>
            </a:r>
            <a:r>
              <a:rPr lang="en-US" dirty="0" err="1" smtClean="0"/>
              <a:t>outra</a:t>
            </a:r>
            <a:r>
              <a:rPr lang="en-US" dirty="0" smtClean="0"/>
              <a:t> no </a:t>
            </a:r>
            <a:r>
              <a:rPr lang="en-US" dirty="0" err="1" smtClean="0"/>
              <a:t>eixo</a:t>
            </a:r>
            <a:r>
              <a:rPr lang="en-US" dirty="0" smtClean="0"/>
              <a:t> y.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ainda</a:t>
            </a:r>
            <a:r>
              <a:rPr lang="en-US" dirty="0" smtClean="0"/>
              <a:t>,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giro</a:t>
            </a:r>
            <a:r>
              <a:rPr lang="en-US" dirty="0" smtClean="0"/>
              <a:t> </a:t>
            </a:r>
            <a:r>
              <a:rPr lang="en-US" dirty="0" err="1" smtClean="0"/>
              <a:t>desta</a:t>
            </a:r>
            <a:r>
              <a:rPr lang="en-US" dirty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180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da </a:t>
            </a:r>
            <a:r>
              <a:rPr lang="en-US" dirty="0" err="1" smtClean="0"/>
              <a:t>origem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u="sng" dirty="0" err="1" smtClean="0"/>
              <a:t>função</a:t>
            </a:r>
            <a:r>
              <a:rPr lang="en-US" u="sng" dirty="0" smtClean="0"/>
              <a:t> </a:t>
            </a:r>
            <a:r>
              <a:rPr lang="en-US" u="sng" dirty="0" err="1" smtClean="0"/>
              <a:t>ímpar</a:t>
            </a:r>
            <a:r>
              <a:rPr lang="en-US" u="sng" dirty="0" smtClean="0"/>
              <a:t> </a:t>
            </a:r>
            <a:r>
              <a:rPr lang="en-US" u="sng" dirty="0" err="1" smtClean="0"/>
              <a:t>em</a:t>
            </a:r>
            <a:r>
              <a:rPr lang="en-US" u="sng" dirty="0" smtClean="0"/>
              <a:t> x.</a:t>
            </a:r>
            <a:endParaRPr lang="en-US" u="sng" dirty="0"/>
          </a:p>
        </p:txBody>
      </p:sp>
      <p:grpSp>
        <p:nvGrpSpPr>
          <p:cNvPr id="31" name="Group 30"/>
          <p:cNvGrpSpPr/>
          <p:nvPr/>
        </p:nvGrpSpPr>
        <p:grpSpPr>
          <a:xfrm>
            <a:off x="2597368" y="857649"/>
            <a:ext cx="6570033" cy="1908130"/>
            <a:chOff x="827088" y="1484313"/>
            <a:chExt cx="6570033" cy="190813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87172"/>
              <a:ext cx="6570033" cy="405271"/>
              <a:chOff x="827584" y="2986905"/>
              <a:chExt cx="6570435" cy="40592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827584" y="2986905"/>
                <a:ext cx="6307129" cy="10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287" y="3141646"/>
                <a:ext cx="280732" cy="25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11172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11" y="98778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806971" y="1320976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09" y="4296945"/>
            <a:ext cx="4613159" cy="364716"/>
          </a:xfrm>
          <a:prstGeom prst="rect">
            <a:avLst/>
          </a:prstGeom>
        </p:spPr>
      </p:pic>
      <p:sp>
        <p:nvSpPr>
          <p:cNvPr id="44" name="Freeform 43"/>
          <p:cNvSpPr/>
          <p:nvPr/>
        </p:nvSpPr>
        <p:spPr bwMode="auto">
          <a:xfrm rot="10800000" flipV="1">
            <a:off x="-12202590" y="2388728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1" y="683553"/>
            <a:ext cx="3880556" cy="3084113"/>
          </a:xfrm>
          <a:prstGeom prst="rect">
            <a:avLst/>
          </a:prstGeom>
          <a:solidFill>
            <a:srgbClr val="FF6600">
              <a:alpha val="30000"/>
            </a:srgbClr>
          </a:solidFill>
          <a:ln w="9525" cap="flat" cmpd="sng" algn="ctr">
            <a:solidFill>
              <a:schemeClr val="tx1">
                <a:alpha val="2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97368" y="885871"/>
            <a:ext cx="6570033" cy="1908130"/>
            <a:chOff x="827088" y="1484313"/>
            <a:chExt cx="6570033" cy="190813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87172"/>
              <a:ext cx="6570033" cy="405271"/>
              <a:chOff x="827584" y="2986905"/>
              <a:chExt cx="6570435" cy="40592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 flipV="1">
                <a:off x="827584" y="2986905"/>
                <a:ext cx="6307129" cy="1004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7287" y="3141646"/>
                <a:ext cx="280732" cy="251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493889" y="5249333"/>
            <a:ext cx="8087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Na </a:t>
            </a:r>
            <a:r>
              <a:rPr lang="en-US" dirty="0" err="1" smtClean="0"/>
              <a:t>reflexão</a:t>
            </a:r>
            <a:r>
              <a:rPr lang="en-US" dirty="0" smtClean="0"/>
              <a:t>, a </a:t>
            </a:r>
            <a:r>
              <a:rPr lang="en-US" dirty="0" err="1" smtClean="0"/>
              <a:t>onda</a:t>
            </a:r>
            <a:r>
              <a:rPr lang="en-US" dirty="0" smtClean="0"/>
              <a:t> </a:t>
            </a:r>
            <a:r>
              <a:rPr lang="en-US" dirty="0" err="1" smtClean="0"/>
              <a:t>retorna</a:t>
            </a:r>
            <a:r>
              <a:rPr lang="en-US" dirty="0" smtClean="0"/>
              <a:t> com a </a:t>
            </a:r>
            <a:r>
              <a:rPr lang="en-US" dirty="0" err="1" smtClean="0"/>
              <a:t>mesma</a:t>
            </a:r>
            <a:r>
              <a:rPr lang="en-US" dirty="0" smtClean="0"/>
              <a:t> amplitude, mas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inversão</a:t>
            </a:r>
            <a:r>
              <a:rPr lang="en-US" dirty="0" smtClean="0"/>
              <a:t> de </a:t>
            </a:r>
            <a:r>
              <a:rPr lang="en-US" dirty="0" err="1" smtClean="0"/>
              <a:t>sinal</a:t>
            </a:r>
            <a:r>
              <a:rPr lang="en-US" dirty="0" smtClean="0"/>
              <a:t>.</a:t>
            </a:r>
          </a:p>
          <a:p>
            <a:pPr algn="ctr"/>
            <a:endParaRPr lang="en-US" u="sng" dirty="0"/>
          </a:p>
          <a:p>
            <a:pPr algn="ctr"/>
            <a:r>
              <a:rPr lang="en-US" u="sng" dirty="0" err="1" smtClean="0"/>
              <a:t>Inversão</a:t>
            </a:r>
            <a:r>
              <a:rPr lang="en-US" u="sng" dirty="0" smtClean="0"/>
              <a:t> de </a:t>
            </a:r>
            <a:r>
              <a:rPr lang="en-US" u="sng" dirty="0" err="1" smtClean="0"/>
              <a:t>fase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356958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0.85642 3.703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33333E-6 L 0.81006 -0.0020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0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 bwMode="auto">
          <a:xfrm>
            <a:off x="649109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223" y="14112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-138466" y="843538"/>
            <a:ext cx="20083463" cy="1882375"/>
            <a:chOff x="-3214195" y="4858974"/>
            <a:chExt cx="20083536" cy="1882394"/>
          </a:xfrm>
        </p:grpSpPr>
        <p:grpSp>
          <p:nvGrpSpPr>
            <p:cNvPr id="18" name="Group 11"/>
            <p:cNvGrpSpPr>
              <a:grpSpLocks/>
            </p:cNvGrpSpPr>
            <p:nvPr/>
          </p:nvGrpSpPr>
          <p:grpSpPr bwMode="auto">
            <a:xfrm>
              <a:off x="-3214195" y="4858974"/>
              <a:ext cx="20083536" cy="1691892"/>
              <a:chOff x="-3214195" y="4858974"/>
              <a:chExt cx="20083536" cy="1691892"/>
            </a:xfrm>
          </p:grpSpPr>
          <p:grpSp>
            <p:nvGrpSpPr>
              <p:cNvPr id="20" name="Group 8"/>
              <p:cNvGrpSpPr>
                <a:grpSpLocks/>
              </p:cNvGrpSpPr>
              <p:nvPr/>
            </p:nvGrpSpPr>
            <p:grpSpPr bwMode="auto">
              <a:xfrm>
                <a:off x="-3214195" y="4895087"/>
                <a:ext cx="20083536" cy="1655779"/>
                <a:chOff x="-3214195" y="4895087"/>
                <a:chExt cx="20083536" cy="1655779"/>
              </a:xfrm>
            </p:grpSpPr>
            <p:grpSp>
              <p:nvGrpSpPr>
                <p:cNvPr id="22" name="Group 32"/>
                <p:cNvGrpSpPr>
                  <a:grpSpLocks/>
                </p:cNvGrpSpPr>
                <p:nvPr/>
              </p:nvGrpSpPr>
              <p:grpSpPr bwMode="auto">
                <a:xfrm>
                  <a:off x="-3214195" y="4895087"/>
                  <a:ext cx="20083536" cy="1655779"/>
                  <a:chOff x="-2700808" y="1485435"/>
                  <a:chExt cx="20083536" cy="1655779"/>
                </a:xfrm>
              </p:grpSpPr>
              <p:sp>
                <p:nvSpPr>
                  <p:cNvPr id="24" name="Freeform 23"/>
                  <p:cNvSpPr/>
                  <p:nvPr/>
                </p:nvSpPr>
                <p:spPr>
                  <a:xfrm flipV="1">
                    <a:off x="-2700808" y="1926765"/>
                    <a:ext cx="20083536" cy="1079511"/>
                  </a:xfrm>
                  <a:custGeom>
                    <a:avLst/>
                    <a:gdLst>
                      <a:gd name="connsiteX0" fmla="*/ 0 w 3302000"/>
                      <a:gd name="connsiteY0" fmla="*/ 29882 h 1464260"/>
                      <a:gd name="connsiteX1" fmla="*/ 1912470 w 3302000"/>
                      <a:gd name="connsiteY1" fmla="*/ 1464235 h 1464260"/>
                      <a:gd name="connsiteX2" fmla="*/ 3302000 w 3302000"/>
                      <a:gd name="connsiteY2" fmla="*/ 0 h 1464260"/>
                      <a:gd name="connsiteX3" fmla="*/ 3302000 w 3302000"/>
                      <a:gd name="connsiteY3" fmla="*/ 0 h 1464260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8613"/>
                      <a:gd name="connsiteX1" fmla="*/ 1658470 w 3302000"/>
                      <a:gd name="connsiteY1" fmla="*/ 717176 h 718613"/>
                      <a:gd name="connsiteX2" fmla="*/ 3302000 w 3302000"/>
                      <a:gd name="connsiteY2" fmla="*/ 0 h 718613"/>
                      <a:gd name="connsiteX3" fmla="*/ 3302000 w 3302000"/>
                      <a:gd name="connsiteY3" fmla="*/ 0 h 718613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3302000"/>
                      <a:gd name="connsiteY0" fmla="*/ 29882 h 717202"/>
                      <a:gd name="connsiteX1" fmla="*/ 1658470 w 3302000"/>
                      <a:gd name="connsiteY1" fmla="*/ 717176 h 717202"/>
                      <a:gd name="connsiteX2" fmla="*/ 3302000 w 3302000"/>
                      <a:gd name="connsiteY2" fmla="*/ 0 h 717202"/>
                      <a:gd name="connsiteX3" fmla="*/ 3302000 w 3302000"/>
                      <a:gd name="connsiteY3" fmla="*/ 0 h 717202"/>
                      <a:gd name="connsiteX0" fmla="*/ 0 w 7485529"/>
                      <a:gd name="connsiteY0" fmla="*/ 29884 h 717204"/>
                      <a:gd name="connsiteX1" fmla="*/ 1658470 w 7485529"/>
                      <a:gd name="connsiteY1" fmla="*/ 717178 h 717204"/>
                      <a:gd name="connsiteX2" fmla="*/ 3302000 w 7485529"/>
                      <a:gd name="connsiteY2" fmla="*/ 2 h 717204"/>
                      <a:gd name="connsiteX3" fmla="*/ 7485529 w 7485529"/>
                      <a:gd name="connsiteY3" fmla="*/ 709871 h 717204"/>
                      <a:gd name="connsiteX0" fmla="*/ 0 w 9069294"/>
                      <a:gd name="connsiteY0" fmla="*/ 132801 h 820121"/>
                      <a:gd name="connsiteX1" fmla="*/ 1658470 w 9069294"/>
                      <a:gd name="connsiteY1" fmla="*/ 820095 h 820121"/>
                      <a:gd name="connsiteX2" fmla="*/ 3302000 w 9069294"/>
                      <a:gd name="connsiteY2" fmla="*/ 102919 h 820121"/>
                      <a:gd name="connsiteX3" fmla="*/ 9069294 w 9069294"/>
                      <a:gd name="connsiteY3" fmla="*/ 157524 h 820121"/>
                      <a:gd name="connsiteX0" fmla="*/ 0 w 9069294"/>
                      <a:gd name="connsiteY0" fmla="*/ 95071 h 782391"/>
                      <a:gd name="connsiteX1" fmla="*/ 1658470 w 9069294"/>
                      <a:gd name="connsiteY1" fmla="*/ 782365 h 782391"/>
                      <a:gd name="connsiteX2" fmla="*/ 3302000 w 9069294"/>
                      <a:gd name="connsiteY2" fmla="*/ 65189 h 782391"/>
                      <a:gd name="connsiteX3" fmla="*/ 9069294 w 9069294"/>
                      <a:gd name="connsiteY3" fmla="*/ 119794 h 782391"/>
                      <a:gd name="connsiteX0" fmla="*/ 0 w 9069294"/>
                      <a:gd name="connsiteY0" fmla="*/ 30139 h 717459"/>
                      <a:gd name="connsiteX1" fmla="*/ 1658470 w 9069294"/>
                      <a:gd name="connsiteY1" fmla="*/ 717433 h 717459"/>
                      <a:gd name="connsiteX2" fmla="*/ 3302000 w 9069294"/>
                      <a:gd name="connsiteY2" fmla="*/ 257 h 717459"/>
                      <a:gd name="connsiteX3" fmla="*/ 9069294 w 9069294"/>
                      <a:gd name="connsiteY3" fmla="*/ 54862 h 717459"/>
                      <a:gd name="connsiteX0" fmla="*/ 0 w 14164235"/>
                      <a:gd name="connsiteY0" fmla="*/ 150 h 760303"/>
                      <a:gd name="connsiteX1" fmla="*/ 6753411 w 14164235"/>
                      <a:gd name="connsiteY1" fmla="*/ 760251 h 760303"/>
                      <a:gd name="connsiteX2" fmla="*/ 8396941 w 14164235"/>
                      <a:gd name="connsiteY2" fmla="*/ 43075 h 760303"/>
                      <a:gd name="connsiteX3" fmla="*/ 14164235 w 14164235"/>
                      <a:gd name="connsiteY3" fmla="*/ 97680 h 760303"/>
                      <a:gd name="connsiteX0" fmla="*/ 0 w 14164235"/>
                      <a:gd name="connsiteY0" fmla="*/ 150 h 760302"/>
                      <a:gd name="connsiteX1" fmla="*/ 6753411 w 14164235"/>
                      <a:gd name="connsiteY1" fmla="*/ 760251 h 760302"/>
                      <a:gd name="connsiteX2" fmla="*/ 8396941 w 14164235"/>
                      <a:gd name="connsiteY2" fmla="*/ 43075 h 760302"/>
                      <a:gd name="connsiteX3" fmla="*/ 14164235 w 14164235"/>
                      <a:gd name="connsiteY3" fmla="*/ 97680 h 760302"/>
                      <a:gd name="connsiteX0" fmla="*/ 0 w 13969999"/>
                      <a:gd name="connsiteY0" fmla="*/ 193697 h 953865"/>
                      <a:gd name="connsiteX1" fmla="*/ 6753411 w 13969999"/>
                      <a:gd name="connsiteY1" fmla="*/ 953798 h 953865"/>
                      <a:gd name="connsiteX2" fmla="*/ 8396941 w 13969999"/>
                      <a:gd name="connsiteY2" fmla="*/ 236622 h 953865"/>
                      <a:gd name="connsiteX3" fmla="*/ 13969999 w 13969999"/>
                      <a:gd name="connsiteY3" fmla="*/ 0 h 953865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3969999"/>
                      <a:gd name="connsiteY0" fmla="*/ 193697 h 954743"/>
                      <a:gd name="connsiteX1" fmla="*/ 6753411 w 13969999"/>
                      <a:gd name="connsiteY1" fmla="*/ 953798 h 954743"/>
                      <a:gd name="connsiteX2" fmla="*/ 13969999 w 13969999"/>
                      <a:gd name="connsiteY2" fmla="*/ 0 h 954743"/>
                      <a:gd name="connsiteX0" fmla="*/ 0 w 12459883"/>
                      <a:gd name="connsiteY0" fmla="*/ 5273 h 765374"/>
                      <a:gd name="connsiteX1" fmla="*/ 6753411 w 12459883"/>
                      <a:gd name="connsiteY1" fmla="*/ 765374 h 765374"/>
                      <a:gd name="connsiteX2" fmla="*/ 12459883 w 12459883"/>
                      <a:gd name="connsiteY2" fmla="*/ 0 h 765374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48433"/>
                      <a:gd name="connsiteY0" fmla="*/ 49238 h 809403"/>
                      <a:gd name="connsiteX1" fmla="*/ 6753411 w 12648433"/>
                      <a:gd name="connsiteY1" fmla="*/ 809339 h 809403"/>
                      <a:gd name="connsiteX2" fmla="*/ 12648433 w 12648433"/>
                      <a:gd name="connsiteY2" fmla="*/ 0 h 809403"/>
                      <a:gd name="connsiteX0" fmla="*/ 0 w 12619426"/>
                      <a:gd name="connsiteY0" fmla="*/ 11553 h 809342"/>
                      <a:gd name="connsiteX1" fmla="*/ 6724404 w 12619426"/>
                      <a:gd name="connsiteY1" fmla="*/ 809339 h 809342"/>
                      <a:gd name="connsiteX2" fmla="*/ 12619426 w 12619426"/>
                      <a:gd name="connsiteY2" fmla="*/ 0 h 809342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09356"/>
                      <a:gd name="connsiteX1" fmla="*/ 6724404 w 12619426"/>
                      <a:gd name="connsiteY1" fmla="*/ 809339 h 809356"/>
                      <a:gd name="connsiteX2" fmla="*/ 12619426 w 12619426"/>
                      <a:gd name="connsiteY2" fmla="*/ 0 h 809356"/>
                      <a:gd name="connsiteX0" fmla="*/ 0 w 12619426"/>
                      <a:gd name="connsiteY0" fmla="*/ 11553 h 812552"/>
                      <a:gd name="connsiteX1" fmla="*/ 5615729 w 12619426"/>
                      <a:gd name="connsiteY1" fmla="*/ 272630 h 812552"/>
                      <a:gd name="connsiteX2" fmla="*/ 6724404 w 12619426"/>
                      <a:gd name="connsiteY2" fmla="*/ 809339 h 812552"/>
                      <a:gd name="connsiteX3" fmla="*/ 12619426 w 12619426"/>
                      <a:gd name="connsiteY3" fmla="*/ 0 h 812552"/>
                      <a:gd name="connsiteX0" fmla="*/ 0 w 12619426"/>
                      <a:gd name="connsiteY0" fmla="*/ 47681 h 845474"/>
                      <a:gd name="connsiteX1" fmla="*/ 5354658 w 12619426"/>
                      <a:gd name="connsiteY1" fmla="*/ 51245 h 845474"/>
                      <a:gd name="connsiteX2" fmla="*/ 6724404 w 12619426"/>
                      <a:gd name="connsiteY2" fmla="*/ 845467 h 845474"/>
                      <a:gd name="connsiteX3" fmla="*/ 12619426 w 12619426"/>
                      <a:gd name="connsiteY3" fmla="*/ 36128 h 845474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09346"/>
                      <a:gd name="connsiteX1" fmla="*/ 5354658 w 12619426"/>
                      <a:gd name="connsiteY1" fmla="*/ 15117 h 809346"/>
                      <a:gd name="connsiteX2" fmla="*/ 6724404 w 12619426"/>
                      <a:gd name="connsiteY2" fmla="*/ 809339 h 809346"/>
                      <a:gd name="connsiteX3" fmla="*/ 12619426 w 12619426"/>
                      <a:gd name="connsiteY3" fmla="*/ 0 h 809346"/>
                      <a:gd name="connsiteX0" fmla="*/ 0 w 12619426"/>
                      <a:gd name="connsiteY0" fmla="*/ 11553 h 819146"/>
                      <a:gd name="connsiteX1" fmla="*/ 5354658 w 12619426"/>
                      <a:gd name="connsiteY1" fmla="*/ 15117 h 819146"/>
                      <a:gd name="connsiteX2" fmla="*/ 6724404 w 12619426"/>
                      <a:gd name="connsiteY2" fmla="*/ 809339 h 819146"/>
                      <a:gd name="connsiteX3" fmla="*/ 7298187 w 12619426"/>
                      <a:gd name="connsiteY3" fmla="*/ 429651 h 819146"/>
                      <a:gd name="connsiteX4" fmla="*/ 12619426 w 12619426"/>
                      <a:gd name="connsiteY4" fmla="*/ 0 h 819146"/>
                      <a:gd name="connsiteX0" fmla="*/ 0 w 12619426"/>
                      <a:gd name="connsiteY0" fmla="*/ 45951 h 843737"/>
                      <a:gd name="connsiteX1" fmla="*/ 5354658 w 12619426"/>
                      <a:gd name="connsiteY1" fmla="*/ 49515 h 843737"/>
                      <a:gd name="connsiteX2" fmla="*/ 6724404 w 12619426"/>
                      <a:gd name="connsiteY2" fmla="*/ 843737 h 843737"/>
                      <a:gd name="connsiteX3" fmla="*/ 7544753 w 12619426"/>
                      <a:gd name="connsiteY3" fmla="*/ 49516 h 843737"/>
                      <a:gd name="connsiteX4" fmla="*/ 12619426 w 12619426"/>
                      <a:gd name="connsiteY4" fmla="*/ 34398 h 843737"/>
                      <a:gd name="connsiteX0" fmla="*/ 0 w 12619426"/>
                      <a:gd name="connsiteY0" fmla="*/ 11553 h 809339"/>
                      <a:gd name="connsiteX1" fmla="*/ 5354658 w 12619426"/>
                      <a:gd name="connsiteY1" fmla="*/ 15117 h 809339"/>
                      <a:gd name="connsiteX2" fmla="*/ 6724404 w 12619426"/>
                      <a:gd name="connsiteY2" fmla="*/ 809339 h 809339"/>
                      <a:gd name="connsiteX3" fmla="*/ 7544753 w 12619426"/>
                      <a:gd name="connsiteY3" fmla="*/ 15118 h 809339"/>
                      <a:gd name="connsiteX4" fmla="*/ 12619426 w 12619426"/>
                      <a:gd name="connsiteY4" fmla="*/ 0 h 809339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803058"/>
                      <a:gd name="connsiteX1" fmla="*/ 5354658 w 12619426"/>
                      <a:gd name="connsiteY1" fmla="*/ 8836 h 803058"/>
                      <a:gd name="connsiteX2" fmla="*/ 6724404 w 12619426"/>
                      <a:gd name="connsiteY2" fmla="*/ 803058 h 803058"/>
                      <a:gd name="connsiteX3" fmla="*/ 7544753 w 12619426"/>
                      <a:gd name="connsiteY3" fmla="*/ 8837 h 803058"/>
                      <a:gd name="connsiteX4" fmla="*/ 12619426 w 12619426"/>
                      <a:gd name="connsiteY4" fmla="*/ 0 h 80305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448829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2619426"/>
                      <a:gd name="connsiteY0" fmla="*/ 5272 h 796778"/>
                      <a:gd name="connsiteX1" fmla="*/ 5354658 w 12619426"/>
                      <a:gd name="connsiteY1" fmla="*/ 8836 h 796778"/>
                      <a:gd name="connsiteX2" fmla="*/ 6506846 w 12619426"/>
                      <a:gd name="connsiteY2" fmla="*/ 796778 h 796778"/>
                      <a:gd name="connsiteX3" fmla="*/ 7544753 w 12619426"/>
                      <a:gd name="connsiteY3" fmla="*/ 8837 h 796778"/>
                      <a:gd name="connsiteX4" fmla="*/ 12619426 w 12619426"/>
                      <a:gd name="connsiteY4" fmla="*/ 0 h 796778"/>
                      <a:gd name="connsiteX0" fmla="*/ 0 w 18493522"/>
                      <a:gd name="connsiteY0" fmla="*/ 5272 h 796778"/>
                      <a:gd name="connsiteX1" fmla="*/ 11228754 w 18493522"/>
                      <a:gd name="connsiteY1" fmla="*/ 8836 h 796778"/>
                      <a:gd name="connsiteX2" fmla="*/ 12380942 w 18493522"/>
                      <a:gd name="connsiteY2" fmla="*/ 796778 h 796778"/>
                      <a:gd name="connsiteX3" fmla="*/ 13418849 w 18493522"/>
                      <a:gd name="connsiteY3" fmla="*/ 8837 h 796778"/>
                      <a:gd name="connsiteX4" fmla="*/ 18493522 w 18493522"/>
                      <a:gd name="connsiteY4" fmla="*/ 0 h 796778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12998 h 904504"/>
                      <a:gd name="connsiteX1" fmla="*/ 11228754 w 24440137"/>
                      <a:gd name="connsiteY1" fmla="*/ 116562 h 904504"/>
                      <a:gd name="connsiteX2" fmla="*/ 12380942 w 24440137"/>
                      <a:gd name="connsiteY2" fmla="*/ 904504 h 904504"/>
                      <a:gd name="connsiteX3" fmla="*/ 13418849 w 24440137"/>
                      <a:gd name="connsiteY3" fmla="*/ 116563 h 904504"/>
                      <a:gd name="connsiteX4" fmla="*/ 24440137 w 24440137"/>
                      <a:gd name="connsiteY4" fmla="*/ 97257 h 904504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283"/>
                      <a:gd name="connsiteX1" fmla="*/ 11228754 w 24440137"/>
                      <a:gd name="connsiteY1" fmla="*/ 19305 h 807283"/>
                      <a:gd name="connsiteX2" fmla="*/ 12380942 w 24440137"/>
                      <a:gd name="connsiteY2" fmla="*/ 807247 h 807283"/>
                      <a:gd name="connsiteX3" fmla="*/ 13418849 w 24440137"/>
                      <a:gd name="connsiteY3" fmla="*/ 19306 h 807283"/>
                      <a:gd name="connsiteX4" fmla="*/ 24440137 w 24440137"/>
                      <a:gd name="connsiteY4" fmla="*/ 0 h 807283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569"/>
                      <a:gd name="connsiteX1" fmla="*/ 11228754 w 24440137"/>
                      <a:gd name="connsiteY1" fmla="*/ 19305 h 807569"/>
                      <a:gd name="connsiteX2" fmla="*/ 12380942 w 24440137"/>
                      <a:gd name="connsiteY2" fmla="*/ 807247 h 807569"/>
                      <a:gd name="connsiteX3" fmla="*/ 13418849 w 24440137"/>
                      <a:gd name="connsiteY3" fmla="*/ 19306 h 807569"/>
                      <a:gd name="connsiteX4" fmla="*/ 24440137 w 24440137"/>
                      <a:gd name="connsiteY4" fmla="*/ 0 h 807569"/>
                      <a:gd name="connsiteX0" fmla="*/ 0 w 24440137"/>
                      <a:gd name="connsiteY0" fmla="*/ 15741 h 807247"/>
                      <a:gd name="connsiteX1" fmla="*/ 11228754 w 24440137"/>
                      <a:gd name="connsiteY1" fmla="*/ 19305 h 807247"/>
                      <a:gd name="connsiteX2" fmla="*/ 12380942 w 24440137"/>
                      <a:gd name="connsiteY2" fmla="*/ 807247 h 807247"/>
                      <a:gd name="connsiteX3" fmla="*/ 13418849 w 24440137"/>
                      <a:gd name="connsiteY3" fmla="*/ 19306 h 807247"/>
                      <a:gd name="connsiteX4" fmla="*/ 24440137 w 24440137"/>
                      <a:gd name="connsiteY4" fmla="*/ 0 h 807247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15741 h 807251"/>
                      <a:gd name="connsiteX1" fmla="*/ 10779133 w 24440137"/>
                      <a:gd name="connsiteY1" fmla="*/ 6744 h 807251"/>
                      <a:gd name="connsiteX2" fmla="*/ 12380942 w 24440137"/>
                      <a:gd name="connsiteY2" fmla="*/ 807247 h 807251"/>
                      <a:gd name="connsiteX3" fmla="*/ 13418849 w 24440137"/>
                      <a:gd name="connsiteY3" fmla="*/ 19306 h 807251"/>
                      <a:gd name="connsiteX4" fmla="*/ 24440137 w 24440137"/>
                      <a:gd name="connsiteY4" fmla="*/ 0 h 807251"/>
                      <a:gd name="connsiteX0" fmla="*/ 0 w 24440137"/>
                      <a:gd name="connsiteY0" fmla="*/ 8997 h 800507"/>
                      <a:gd name="connsiteX1" fmla="*/ 10779133 w 24440137"/>
                      <a:gd name="connsiteY1" fmla="*/ 0 h 800507"/>
                      <a:gd name="connsiteX2" fmla="*/ 12380942 w 24440137"/>
                      <a:gd name="connsiteY2" fmla="*/ 800503 h 800507"/>
                      <a:gd name="connsiteX3" fmla="*/ 13418849 w 24440137"/>
                      <a:gd name="connsiteY3" fmla="*/ 12562 h 800507"/>
                      <a:gd name="connsiteX4" fmla="*/ 24440137 w 24440137"/>
                      <a:gd name="connsiteY4" fmla="*/ 16809 h 800507"/>
                      <a:gd name="connsiteX0" fmla="*/ 0 w 34404381"/>
                      <a:gd name="connsiteY0" fmla="*/ 8997 h 800507"/>
                      <a:gd name="connsiteX1" fmla="*/ 10779133 w 34404381"/>
                      <a:gd name="connsiteY1" fmla="*/ 0 h 800507"/>
                      <a:gd name="connsiteX2" fmla="*/ 12380942 w 34404381"/>
                      <a:gd name="connsiteY2" fmla="*/ 800503 h 800507"/>
                      <a:gd name="connsiteX3" fmla="*/ 13418849 w 34404381"/>
                      <a:gd name="connsiteY3" fmla="*/ 12562 h 800507"/>
                      <a:gd name="connsiteX4" fmla="*/ 34404381 w 34404381"/>
                      <a:gd name="connsiteY4" fmla="*/ 16809 h 8005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404381" h="800507">
                        <a:moveTo>
                          <a:pt x="0" y="8997"/>
                        </a:moveTo>
                        <a:lnTo>
                          <a:pt x="10779133" y="0"/>
                        </a:lnTo>
                        <a:cubicBezTo>
                          <a:pt x="11754829" y="21"/>
                          <a:pt x="11940989" y="798409"/>
                          <a:pt x="12380942" y="800503"/>
                        </a:cubicBezTo>
                        <a:cubicBezTo>
                          <a:pt x="12820895" y="802597"/>
                          <a:pt x="12533039" y="13462"/>
                          <a:pt x="13418849" y="12562"/>
                        </a:cubicBezTo>
                        <a:lnTo>
                          <a:pt x="34404381" y="16809"/>
                        </a:lnTo>
                      </a:path>
                    </a:pathLst>
                  </a:cu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/>
                  </a:p>
                </p:txBody>
              </p:sp>
              <p:cxnSp>
                <p:nvCxnSpPr>
                  <p:cNvPr id="25" name="Straight Arrow Connector 24"/>
                  <p:cNvCxnSpPr/>
                  <p:nvPr/>
                </p:nvCxnSpPr>
                <p:spPr bwMode="auto">
                  <a:xfrm flipV="1">
                    <a:off x="4500119" y="1485435"/>
                    <a:ext cx="0" cy="1655779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23" name="Straight Arrow Connector 22"/>
                <p:cNvCxnSpPr/>
                <p:nvPr/>
              </p:nvCxnSpPr>
              <p:spPr bwMode="auto">
                <a:xfrm>
                  <a:off x="2699265" y="6406403"/>
                  <a:ext cx="3384562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21" name="Picture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9476" y="4858974"/>
                <a:ext cx="720080" cy="3249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6500322"/>
              <a:ext cx="296672" cy="241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794144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309521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646288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187" y="3242775"/>
            <a:ext cx="3888105" cy="635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69" y="5589130"/>
            <a:ext cx="3219450" cy="6438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4144" y="4309393"/>
            <a:ext cx="1766570" cy="6356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7160" y="4309393"/>
            <a:ext cx="4540250" cy="635635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spect="1"/>
          </p:cNvSpPr>
          <p:nvPr/>
        </p:nvSpPr>
        <p:spPr>
          <a:xfrm>
            <a:off x="3262001" y="14112"/>
            <a:ext cx="5897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Quando</a:t>
            </a:r>
            <a:r>
              <a:rPr lang="en-US" dirty="0" smtClean="0"/>
              <a:t> o </a:t>
            </a:r>
            <a:r>
              <a:rPr lang="en-US" dirty="0" err="1" smtClean="0"/>
              <a:t>pulso</a:t>
            </a:r>
            <a:r>
              <a:rPr lang="en-US" dirty="0" smtClean="0"/>
              <a:t> </a:t>
            </a:r>
            <a:r>
              <a:rPr lang="en-US" dirty="0" err="1" smtClean="0"/>
              <a:t>atinge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extremidade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, a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normal: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atrito</a:t>
            </a:r>
            <a:r>
              <a:rPr lang="en-US" dirty="0" smtClean="0"/>
              <a:t> no </a:t>
            </a:r>
            <a:r>
              <a:rPr lang="en-US" dirty="0" err="1" smtClean="0"/>
              <a:t>anel</a:t>
            </a:r>
            <a:r>
              <a:rPr lang="en-US" dirty="0" smtClean="0"/>
              <a:t>, </a:t>
            </a:r>
            <a:r>
              <a:rPr lang="en-US" dirty="0" err="1" smtClean="0"/>
              <a:t>que</a:t>
            </a:r>
            <a:r>
              <a:rPr lang="en-US" dirty="0" smtClean="0"/>
              <a:t> tem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desprezível</a:t>
            </a:r>
            <a:r>
              <a:rPr lang="en-US" dirty="0" smtClean="0"/>
              <a:t>, </a:t>
            </a:r>
            <a:r>
              <a:rPr lang="en-US" dirty="0" err="1" smtClean="0"/>
              <a:t>portanto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há</a:t>
            </a:r>
            <a:r>
              <a:rPr lang="en-US" dirty="0" smtClean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de </a:t>
            </a:r>
            <a:r>
              <a:rPr lang="en-US" dirty="0" err="1" smtClean="0"/>
              <a:t>tensão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y (</a:t>
            </a:r>
            <a:r>
              <a:rPr lang="en-US" dirty="0" err="1" smtClean="0"/>
              <a:t>paralela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perturbação</a:t>
            </a:r>
            <a:r>
              <a:rPr lang="en-US" dirty="0" smtClean="0"/>
              <a:t>).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289" y="5746340"/>
            <a:ext cx="2113280" cy="3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30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54879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48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90102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000000"/>
                </a:solidFill>
              </a:rPr>
              <a:t>Pensando no pulso se propagando, temos uma quantidade finita de energia, colocada na corda em um certo intervalo de tempo.</a:t>
            </a:r>
            <a:endParaRPr lang="pt-BR" sz="1600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9985199" y="663180"/>
            <a:ext cx="19767375" cy="1865312"/>
            <a:chOff x="-9985199" y="663180"/>
            <a:chExt cx="19767375" cy="1865312"/>
          </a:xfrm>
        </p:grpSpPr>
        <p:pic>
          <p:nvPicPr>
            <p:cNvPr id="32770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1817" y="663180"/>
              <a:ext cx="16827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Freeform 21"/>
            <p:cNvSpPr/>
            <p:nvPr/>
          </p:nvSpPr>
          <p:spPr bwMode="auto">
            <a:xfrm flipV="1">
              <a:off x="-9985199" y="1104505"/>
              <a:ext cx="19767375" cy="1079500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2900" h="800507">
                  <a:moveTo>
                    <a:pt x="0" y="27833"/>
                  </a:moveTo>
                  <a:lnTo>
                    <a:pt x="17784562" y="0"/>
                  </a:lnTo>
                  <a:cubicBezTo>
                    <a:pt x="18760258" y="21"/>
                    <a:pt x="18946418" y="798409"/>
                    <a:pt x="19386371" y="800503"/>
                  </a:cubicBezTo>
                  <a:cubicBezTo>
                    <a:pt x="19826324" y="802597"/>
                    <a:pt x="19538468" y="13462"/>
                    <a:pt x="20424278" y="12562"/>
                  </a:cubicBezTo>
                  <a:lnTo>
                    <a:pt x="33862900" y="634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9227" y="663180"/>
              <a:ext cx="3416300" cy="1865312"/>
              <a:chOff x="19227" y="1018780"/>
              <a:chExt cx="3416300" cy="1865312"/>
            </a:xfrm>
          </p:grpSpPr>
          <p:cxnSp>
            <p:nvCxnSpPr>
              <p:cNvPr id="8" name="Straight Arrow Connector 7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2774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29" name="Straight Arrow Connector 28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32789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7" name="Group 6"/>
          <p:cNvGrpSpPr/>
          <p:nvPr/>
        </p:nvGrpSpPr>
        <p:grpSpPr>
          <a:xfrm>
            <a:off x="-9985199" y="2469547"/>
            <a:ext cx="19767375" cy="2026772"/>
            <a:chOff x="-9985199" y="2469547"/>
            <a:chExt cx="19767375" cy="2026772"/>
          </a:xfrm>
        </p:grpSpPr>
        <p:sp>
          <p:nvSpPr>
            <p:cNvPr id="37" name="Freeform 36"/>
            <p:cNvSpPr/>
            <p:nvPr/>
          </p:nvSpPr>
          <p:spPr bwMode="auto">
            <a:xfrm flipV="1">
              <a:off x="-9985199" y="3419834"/>
              <a:ext cx="19767375" cy="1076485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798272">
                  <a:moveTo>
                    <a:pt x="0" y="403021"/>
                  </a:moveTo>
                  <a:lnTo>
                    <a:pt x="17784562" y="375188"/>
                  </a:lnTo>
                  <a:cubicBezTo>
                    <a:pt x="18641155" y="309477"/>
                    <a:pt x="18317788" y="67879"/>
                    <a:pt x="18773306" y="8757"/>
                  </a:cubicBezTo>
                  <a:cubicBezTo>
                    <a:pt x="19228824" y="-50365"/>
                    <a:pt x="19271954" y="203572"/>
                    <a:pt x="19362200" y="359488"/>
                  </a:cubicBezTo>
                  <a:cubicBezTo>
                    <a:pt x="19452446" y="515404"/>
                    <a:pt x="19543079" y="841178"/>
                    <a:pt x="19836929" y="793568"/>
                  </a:cubicBezTo>
                  <a:cubicBezTo>
                    <a:pt x="20130779" y="745958"/>
                    <a:pt x="20097033" y="437237"/>
                    <a:pt x="20424278" y="387750"/>
                  </a:cubicBezTo>
                  <a:lnTo>
                    <a:pt x="33862900" y="3815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9227" y="2469547"/>
              <a:ext cx="3416300" cy="1865312"/>
              <a:chOff x="19227" y="1018780"/>
              <a:chExt cx="3416300" cy="1865312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1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44" name="Straight Arrow Connector 43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46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9374" y="2528492"/>
              <a:ext cx="1249010" cy="517063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9" name="Group 8"/>
          <p:cNvGrpSpPr/>
          <p:nvPr/>
        </p:nvGrpSpPr>
        <p:grpSpPr>
          <a:xfrm>
            <a:off x="-9985199" y="4501547"/>
            <a:ext cx="19767375" cy="1865312"/>
            <a:chOff x="-9985199" y="4501547"/>
            <a:chExt cx="19767375" cy="1865312"/>
          </a:xfrm>
        </p:grpSpPr>
        <p:sp>
          <p:nvSpPr>
            <p:cNvPr id="48" name="Freeform 47"/>
            <p:cNvSpPr/>
            <p:nvPr/>
          </p:nvSpPr>
          <p:spPr bwMode="auto">
            <a:xfrm flipV="1">
              <a:off x="-9985199" y="5453699"/>
              <a:ext cx="19767375" cy="589852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  <a:gd name="connsiteX0" fmla="*/ 0 w 33862900"/>
                <a:gd name="connsiteY0" fmla="*/ 43540 h 437408"/>
                <a:gd name="connsiteX1" fmla="*/ 17784562 w 33862900"/>
                <a:gd name="connsiteY1" fmla="*/ 15707 h 437408"/>
                <a:gd name="connsiteX2" fmla="*/ 18797481 w 33862900"/>
                <a:gd name="connsiteY2" fmla="*/ 423623 h 437408"/>
                <a:gd name="connsiteX3" fmla="*/ 19362200 w 33862900"/>
                <a:gd name="connsiteY3" fmla="*/ 7 h 437408"/>
                <a:gd name="connsiteX4" fmla="*/ 19836929 w 33862900"/>
                <a:gd name="connsiteY4" fmla="*/ 434087 h 437408"/>
                <a:gd name="connsiteX5" fmla="*/ 20424278 w 33862900"/>
                <a:gd name="connsiteY5" fmla="*/ 28269 h 437408"/>
                <a:gd name="connsiteX6" fmla="*/ 33862900 w 33862900"/>
                <a:gd name="connsiteY6" fmla="*/ 22052 h 437408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437407">
                  <a:moveTo>
                    <a:pt x="0" y="43539"/>
                  </a:moveTo>
                  <a:lnTo>
                    <a:pt x="17784562" y="15706"/>
                  </a:lnTo>
                  <a:cubicBezTo>
                    <a:pt x="18641155" y="-50005"/>
                    <a:pt x="18341964" y="419959"/>
                    <a:pt x="18797481" y="423622"/>
                  </a:cubicBezTo>
                  <a:cubicBezTo>
                    <a:pt x="19252998" y="427285"/>
                    <a:pt x="19092268" y="-1738"/>
                    <a:pt x="19362200" y="6"/>
                  </a:cubicBezTo>
                  <a:cubicBezTo>
                    <a:pt x="19632132" y="1750"/>
                    <a:pt x="19543079" y="481696"/>
                    <a:pt x="19836929" y="434086"/>
                  </a:cubicBezTo>
                  <a:cubicBezTo>
                    <a:pt x="20130779" y="386476"/>
                    <a:pt x="20097033" y="77755"/>
                    <a:pt x="20424278" y="28268"/>
                  </a:cubicBezTo>
                  <a:lnTo>
                    <a:pt x="33862900" y="22051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19227" y="4501547"/>
              <a:ext cx="3416300" cy="1865312"/>
              <a:chOff x="19227" y="1018780"/>
              <a:chExt cx="3416300" cy="1865312"/>
            </a:xfrm>
          </p:grpSpPr>
          <p:cxnSp>
            <p:nvCxnSpPr>
              <p:cNvPr id="51" name="Straight Arrow Connector 50"/>
              <p:cNvCxnSpPr/>
              <p:nvPr/>
            </p:nvCxnSpPr>
            <p:spPr bwMode="auto">
              <a:xfrm flipV="1">
                <a:off x="1305102" y="101878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2" name="Group 31"/>
              <p:cNvGrpSpPr>
                <a:grpSpLocks/>
              </p:cNvGrpSpPr>
              <p:nvPr/>
            </p:nvGrpSpPr>
            <p:grpSpPr bwMode="auto">
              <a:xfrm>
                <a:off x="19227" y="2530080"/>
                <a:ext cx="3416300" cy="354012"/>
                <a:chOff x="827584" y="2996952"/>
                <a:chExt cx="3416509" cy="354582"/>
              </a:xfrm>
            </p:grpSpPr>
            <p:cxnSp>
              <p:nvCxnSpPr>
                <p:cNvPr id="53" name="Straight Arrow Connector 52"/>
                <p:cNvCxnSpPr/>
                <p:nvPr/>
              </p:nvCxnSpPr>
              <p:spPr bwMode="auto">
                <a:xfrm>
                  <a:off x="827584" y="2996952"/>
                  <a:ext cx="3384757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54" name="Picture 3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67944" y="3193927"/>
                  <a:ext cx="176149" cy="1576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435" y="4573375"/>
              <a:ext cx="2806422" cy="477030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424047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/>
        </p:nvSpPr>
        <p:spPr bwMode="auto">
          <a:xfrm flipV="1">
            <a:off x="-964294" y="1337504"/>
            <a:ext cx="7662862" cy="1092767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33577653"/>
              <a:gd name="connsiteY0" fmla="*/ 0 h 810345"/>
              <a:gd name="connsiteX1" fmla="*/ 9952405 w 33577653"/>
              <a:gd name="connsiteY1" fmla="*/ 9838 h 810345"/>
              <a:gd name="connsiteX2" fmla="*/ 11554214 w 33577653"/>
              <a:gd name="connsiteY2" fmla="*/ 810341 h 810345"/>
              <a:gd name="connsiteX3" fmla="*/ 12592121 w 33577653"/>
              <a:gd name="connsiteY3" fmla="*/ 22400 h 810345"/>
              <a:gd name="connsiteX4" fmla="*/ 33577653 w 33577653"/>
              <a:gd name="connsiteY4" fmla="*/ 26647 h 810345"/>
              <a:gd name="connsiteX0" fmla="*/ 0 w 32663901"/>
              <a:gd name="connsiteY0" fmla="*/ 0 h 848016"/>
              <a:gd name="connsiteX1" fmla="*/ 9038653 w 32663901"/>
              <a:gd name="connsiteY1" fmla="*/ 47509 h 848016"/>
              <a:gd name="connsiteX2" fmla="*/ 10640462 w 32663901"/>
              <a:gd name="connsiteY2" fmla="*/ 848012 h 848016"/>
              <a:gd name="connsiteX3" fmla="*/ 11678369 w 32663901"/>
              <a:gd name="connsiteY3" fmla="*/ 60071 h 848016"/>
              <a:gd name="connsiteX4" fmla="*/ 32663901 w 32663901"/>
              <a:gd name="connsiteY4" fmla="*/ 64318 h 848016"/>
              <a:gd name="connsiteX0" fmla="*/ 0 w 32968485"/>
              <a:gd name="connsiteY0" fmla="*/ 46668 h 800507"/>
              <a:gd name="connsiteX1" fmla="*/ 9343237 w 32968485"/>
              <a:gd name="connsiteY1" fmla="*/ 0 h 800507"/>
              <a:gd name="connsiteX2" fmla="*/ 10945046 w 32968485"/>
              <a:gd name="connsiteY2" fmla="*/ 800503 h 800507"/>
              <a:gd name="connsiteX3" fmla="*/ 11982953 w 32968485"/>
              <a:gd name="connsiteY3" fmla="*/ 12562 h 800507"/>
              <a:gd name="connsiteX4" fmla="*/ 32968485 w 32968485"/>
              <a:gd name="connsiteY4" fmla="*/ 16809 h 800507"/>
              <a:gd name="connsiteX0" fmla="*/ 0 w 32968485"/>
              <a:gd name="connsiteY0" fmla="*/ 0 h 829181"/>
              <a:gd name="connsiteX1" fmla="*/ 9343237 w 32968485"/>
              <a:gd name="connsiteY1" fmla="*/ 28674 h 829181"/>
              <a:gd name="connsiteX2" fmla="*/ 10945046 w 32968485"/>
              <a:gd name="connsiteY2" fmla="*/ 829177 h 829181"/>
              <a:gd name="connsiteX3" fmla="*/ 11982953 w 32968485"/>
              <a:gd name="connsiteY3" fmla="*/ 41236 h 829181"/>
              <a:gd name="connsiteX4" fmla="*/ 32968485 w 32968485"/>
              <a:gd name="connsiteY4" fmla="*/ 45483 h 829181"/>
              <a:gd name="connsiteX0" fmla="*/ 0 w 33011997"/>
              <a:gd name="connsiteY0" fmla="*/ 46668 h 800507"/>
              <a:gd name="connsiteX1" fmla="*/ 9386749 w 33011997"/>
              <a:gd name="connsiteY1" fmla="*/ 0 h 800507"/>
              <a:gd name="connsiteX2" fmla="*/ 10988558 w 33011997"/>
              <a:gd name="connsiteY2" fmla="*/ 800503 h 800507"/>
              <a:gd name="connsiteX3" fmla="*/ 12026465 w 33011997"/>
              <a:gd name="connsiteY3" fmla="*/ 12562 h 800507"/>
              <a:gd name="connsiteX4" fmla="*/ 33011997 w 33011997"/>
              <a:gd name="connsiteY4" fmla="*/ 16809 h 800507"/>
              <a:gd name="connsiteX0" fmla="*/ 0 w 33011997"/>
              <a:gd name="connsiteY0" fmla="*/ 27833 h 800507"/>
              <a:gd name="connsiteX1" fmla="*/ 9386749 w 33011997"/>
              <a:gd name="connsiteY1" fmla="*/ 0 h 800507"/>
              <a:gd name="connsiteX2" fmla="*/ 10988558 w 33011997"/>
              <a:gd name="connsiteY2" fmla="*/ 800503 h 800507"/>
              <a:gd name="connsiteX3" fmla="*/ 12026465 w 33011997"/>
              <a:gd name="connsiteY3" fmla="*/ 12562 h 800507"/>
              <a:gd name="connsiteX4" fmla="*/ 33011997 w 33011997"/>
              <a:gd name="connsiteY4" fmla="*/ 16809 h 800507"/>
              <a:gd name="connsiteX0" fmla="*/ 0 w 20524057"/>
              <a:gd name="connsiteY0" fmla="*/ 27833 h 800507"/>
              <a:gd name="connsiteX1" fmla="*/ 9386749 w 20524057"/>
              <a:gd name="connsiteY1" fmla="*/ 0 h 800507"/>
              <a:gd name="connsiteX2" fmla="*/ 10988558 w 20524057"/>
              <a:gd name="connsiteY2" fmla="*/ 800503 h 800507"/>
              <a:gd name="connsiteX3" fmla="*/ 12026465 w 20524057"/>
              <a:gd name="connsiteY3" fmla="*/ 12562 h 800507"/>
              <a:gd name="connsiteX4" fmla="*/ 20524057 w 20524057"/>
              <a:gd name="connsiteY4" fmla="*/ 16809 h 800507"/>
              <a:gd name="connsiteX0" fmla="*/ 0 w 13127020"/>
              <a:gd name="connsiteY0" fmla="*/ 0 h 810345"/>
              <a:gd name="connsiteX1" fmla="*/ 1989712 w 13127020"/>
              <a:gd name="connsiteY1" fmla="*/ 9838 h 810345"/>
              <a:gd name="connsiteX2" fmla="*/ 3591521 w 13127020"/>
              <a:gd name="connsiteY2" fmla="*/ 810341 h 810345"/>
              <a:gd name="connsiteX3" fmla="*/ 4629428 w 13127020"/>
              <a:gd name="connsiteY3" fmla="*/ 22400 h 810345"/>
              <a:gd name="connsiteX4" fmla="*/ 13127020 w 13127020"/>
              <a:gd name="connsiteY4" fmla="*/ 26647 h 8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27020" h="810345">
                <a:moveTo>
                  <a:pt x="0" y="0"/>
                </a:moveTo>
                <a:lnTo>
                  <a:pt x="1989712" y="9838"/>
                </a:lnTo>
                <a:cubicBezTo>
                  <a:pt x="2965408" y="9859"/>
                  <a:pt x="3151568" y="808247"/>
                  <a:pt x="3591521" y="810341"/>
                </a:cubicBezTo>
                <a:cubicBezTo>
                  <a:pt x="4031474" y="812435"/>
                  <a:pt x="3743618" y="23300"/>
                  <a:pt x="4629428" y="22400"/>
                </a:cubicBezTo>
                <a:lnTo>
                  <a:pt x="13127020" y="266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Block Arc 2"/>
          <p:cNvSpPr/>
          <p:nvPr/>
        </p:nvSpPr>
        <p:spPr bwMode="auto">
          <a:xfrm>
            <a:off x="3977858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443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H="1" flipV="1">
            <a:off x="1938697" y="1349198"/>
            <a:ext cx="7358062" cy="1092767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  <a:gd name="connsiteX0" fmla="*/ 0 w 21785905"/>
              <a:gd name="connsiteY0" fmla="*/ 8997 h 800507"/>
              <a:gd name="connsiteX1" fmla="*/ 10779133 w 21785905"/>
              <a:gd name="connsiteY1" fmla="*/ 0 h 800507"/>
              <a:gd name="connsiteX2" fmla="*/ 12380942 w 21785905"/>
              <a:gd name="connsiteY2" fmla="*/ 800503 h 800507"/>
              <a:gd name="connsiteX3" fmla="*/ 13418849 w 21785905"/>
              <a:gd name="connsiteY3" fmla="*/ 12562 h 800507"/>
              <a:gd name="connsiteX4" fmla="*/ 21785905 w 21785905"/>
              <a:gd name="connsiteY4" fmla="*/ 16809 h 800507"/>
              <a:gd name="connsiteX0" fmla="*/ 0 w 12604877"/>
              <a:gd name="connsiteY0" fmla="*/ 0 h 810345"/>
              <a:gd name="connsiteX1" fmla="*/ 1598105 w 12604877"/>
              <a:gd name="connsiteY1" fmla="*/ 9838 h 810345"/>
              <a:gd name="connsiteX2" fmla="*/ 3199914 w 12604877"/>
              <a:gd name="connsiteY2" fmla="*/ 810341 h 810345"/>
              <a:gd name="connsiteX3" fmla="*/ 4237821 w 12604877"/>
              <a:gd name="connsiteY3" fmla="*/ 22400 h 810345"/>
              <a:gd name="connsiteX4" fmla="*/ 12604877 w 12604877"/>
              <a:gd name="connsiteY4" fmla="*/ 26647 h 81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04877" h="810345">
                <a:moveTo>
                  <a:pt x="0" y="0"/>
                </a:moveTo>
                <a:lnTo>
                  <a:pt x="1598105" y="9838"/>
                </a:lnTo>
                <a:cubicBezTo>
                  <a:pt x="2573801" y="9859"/>
                  <a:pt x="2759961" y="808247"/>
                  <a:pt x="3199914" y="810341"/>
                </a:cubicBezTo>
                <a:cubicBezTo>
                  <a:pt x="3639867" y="812435"/>
                  <a:pt x="3352011" y="23300"/>
                  <a:pt x="4237821" y="22400"/>
                </a:cubicBezTo>
                <a:lnTo>
                  <a:pt x="12604877" y="26647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122893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19228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3975037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568" y="4330890"/>
            <a:ext cx="622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a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ímpar</a:t>
            </a:r>
            <a:r>
              <a:rPr lang="en-US" dirty="0" smtClean="0"/>
              <a:t>,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primitiva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par </a:t>
            </a:r>
            <a:r>
              <a:rPr lang="en-US" dirty="0" err="1" smtClean="0"/>
              <a:t>em</a:t>
            </a:r>
            <a:r>
              <a:rPr lang="en-US" dirty="0" smtClean="0"/>
              <a:t> x!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corresponde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do </a:t>
            </a:r>
            <a:r>
              <a:rPr lang="en-US" dirty="0" err="1" smtClean="0"/>
              <a:t>eixo</a:t>
            </a:r>
            <a:r>
              <a:rPr lang="en-US" dirty="0" smtClean="0"/>
              <a:t> y.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22" y="3432118"/>
            <a:ext cx="2113280" cy="3219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72" y="4638828"/>
            <a:ext cx="1717040" cy="3054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50" y="5927760"/>
            <a:ext cx="3863340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8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ck Arc 2"/>
          <p:cNvSpPr/>
          <p:nvPr/>
        </p:nvSpPr>
        <p:spPr bwMode="auto">
          <a:xfrm>
            <a:off x="3977858" y="225777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34443"/>
            <a:ext cx="32337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Reflexão</a:t>
            </a:r>
            <a:r>
              <a:rPr lang="en-US" sz="3200" u="sng" dirty="0" smtClean="0">
                <a:solidFill>
                  <a:srgbClr val="008000"/>
                </a:solidFill>
                <a:latin typeface="Calibri"/>
                <a:cs typeface="Calibri"/>
              </a:rPr>
              <a:t> de </a:t>
            </a:r>
            <a:r>
              <a:rPr lang="en-US" sz="3200" u="sng" dirty="0" err="1" smtClean="0">
                <a:solidFill>
                  <a:srgbClr val="008000"/>
                </a:solidFill>
                <a:latin typeface="Calibri"/>
                <a:cs typeface="Calibri"/>
              </a:rPr>
              <a:t>ondas</a:t>
            </a:r>
            <a:endParaRPr lang="en-US" sz="3200" u="sng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24" name="Freeform 23"/>
          <p:cNvSpPr/>
          <p:nvPr/>
        </p:nvSpPr>
        <p:spPr bwMode="auto">
          <a:xfrm flipV="1">
            <a:off x="-6138505" y="1349198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4122893" y="683554"/>
            <a:ext cx="179523" cy="2700332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019228" y="885871"/>
            <a:ext cx="3416300" cy="1866900"/>
            <a:chOff x="827088" y="1484313"/>
            <a:chExt cx="3416300" cy="1866900"/>
          </a:xfrm>
        </p:grpSpPr>
        <p:grpSp>
          <p:nvGrpSpPr>
            <p:cNvPr id="26" name="Group 31"/>
            <p:cNvGrpSpPr>
              <a:grpSpLocks/>
            </p:cNvGrpSpPr>
            <p:nvPr/>
          </p:nvGrpSpPr>
          <p:grpSpPr bwMode="auto">
            <a:xfrm>
              <a:off x="827088" y="2997200"/>
              <a:ext cx="3416300" cy="354013"/>
              <a:chOff x="827584" y="2996952"/>
              <a:chExt cx="3416509" cy="354582"/>
            </a:xfrm>
          </p:grpSpPr>
          <p:cxnSp>
            <p:nvCxnSpPr>
              <p:cNvPr id="27" name="Straight Arrow Connector 26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30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9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2478" y="1507067"/>
              <a:ext cx="168275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" name="Straight Arrow Connector 29"/>
            <p:cNvCxnSpPr/>
            <p:nvPr/>
          </p:nvCxnSpPr>
          <p:spPr bwMode="auto">
            <a:xfrm flipV="1">
              <a:off x="2116138" y="1484313"/>
              <a:ext cx="0" cy="165735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2" name="Block Arc 31"/>
          <p:cNvSpPr/>
          <p:nvPr/>
        </p:nvSpPr>
        <p:spPr bwMode="auto">
          <a:xfrm flipV="1">
            <a:off x="3975037" y="2269067"/>
            <a:ext cx="427255" cy="269425"/>
          </a:xfrm>
          <a:prstGeom prst="blockArc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 flipH="1" flipV="1">
            <a:off x="-5418844" y="1362904"/>
            <a:ext cx="20083463" cy="1079500"/>
          </a:xfrm>
          <a:custGeom>
            <a:avLst/>
            <a:gdLst>
              <a:gd name="connsiteX0" fmla="*/ 0 w 3302000"/>
              <a:gd name="connsiteY0" fmla="*/ 29882 h 1464260"/>
              <a:gd name="connsiteX1" fmla="*/ 1912470 w 3302000"/>
              <a:gd name="connsiteY1" fmla="*/ 1464235 h 1464260"/>
              <a:gd name="connsiteX2" fmla="*/ 3302000 w 3302000"/>
              <a:gd name="connsiteY2" fmla="*/ 0 h 1464260"/>
              <a:gd name="connsiteX3" fmla="*/ 3302000 w 3302000"/>
              <a:gd name="connsiteY3" fmla="*/ 0 h 1464260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8613"/>
              <a:gd name="connsiteX1" fmla="*/ 1658470 w 3302000"/>
              <a:gd name="connsiteY1" fmla="*/ 717176 h 718613"/>
              <a:gd name="connsiteX2" fmla="*/ 3302000 w 3302000"/>
              <a:gd name="connsiteY2" fmla="*/ 0 h 718613"/>
              <a:gd name="connsiteX3" fmla="*/ 3302000 w 3302000"/>
              <a:gd name="connsiteY3" fmla="*/ 0 h 718613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3302000"/>
              <a:gd name="connsiteY0" fmla="*/ 29882 h 717202"/>
              <a:gd name="connsiteX1" fmla="*/ 1658470 w 3302000"/>
              <a:gd name="connsiteY1" fmla="*/ 717176 h 717202"/>
              <a:gd name="connsiteX2" fmla="*/ 3302000 w 3302000"/>
              <a:gd name="connsiteY2" fmla="*/ 0 h 717202"/>
              <a:gd name="connsiteX3" fmla="*/ 3302000 w 3302000"/>
              <a:gd name="connsiteY3" fmla="*/ 0 h 717202"/>
              <a:gd name="connsiteX0" fmla="*/ 0 w 7485529"/>
              <a:gd name="connsiteY0" fmla="*/ 29884 h 717204"/>
              <a:gd name="connsiteX1" fmla="*/ 1658470 w 7485529"/>
              <a:gd name="connsiteY1" fmla="*/ 717178 h 717204"/>
              <a:gd name="connsiteX2" fmla="*/ 3302000 w 7485529"/>
              <a:gd name="connsiteY2" fmla="*/ 2 h 717204"/>
              <a:gd name="connsiteX3" fmla="*/ 7485529 w 7485529"/>
              <a:gd name="connsiteY3" fmla="*/ 709871 h 717204"/>
              <a:gd name="connsiteX0" fmla="*/ 0 w 9069294"/>
              <a:gd name="connsiteY0" fmla="*/ 132801 h 820121"/>
              <a:gd name="connsiteX1" fmla="*/ 1658470 w 9069294"/>
              <a:gd name="connsiteY1" fmla="*/ 820095 h 820121"/>
              <a:gd name="connsiteX2" fmla="*/ 3302000 w 9069294"/>
              <a:gd name="connsiteY2" fmla="*/ 102919 h 820121"/>
              <a:gd name="connsiteX3" fmla="*/ 9069294 w 9069294"/>
              <a:gd name="connsiteY3" fmla="*/ 157524 h 820121"/>
              <a:gd name="connsiteX0" fmla="*/ 0 w 9069294"/>
              <a:gd name="connsiteY0" fmla="*/ 95071 h 782391"/>
              <a:gd name="connsiteX1" fmla="*/ 1658470 w 9069294"/>
              <a:gd name="connsiteY1" fmla="*/ 782365 h 782391"/>
              <a:gd name="connsiteX2" fmla="*/ 3302000 w 9069294"/>
              <a:gd name="connsiteY2" fmla="*/ 65189 h 782391"/>
              <a:gd name="connsiteX3" fmla="*/ 9069294 w 9069294"/>
              <a:gd name="connsiteY3" fmla="*/ 119794 h 782391"/>
              <a:gd name="connsiteX0" fmla="*/ 0 w 9069294"/>
              <a:gd name="connsiteY0" fmla="*/ 30139 h 717459"/>
              <a:gd name="connsiteX1" fmla="*/ 1658470 w 9069294"/>
              <a:gd name="connsiteY1" fmla="*/ 717433 h 717459"/>
              <a:gd name="connsiteX2" fmla="*/ 3302000 w 9069294"/>
              <a:gd name="connsiteY2" fmla="*/ 257 h 717459"/>
              <a:gd name="connsiteX3" fmla="*/ 9069294 w 9069294"/>
              <a:gd name="connsiteY3" fmla="*/ 54862 h 717459"/>
              <a:gd name="connsiteX0" fmla="*/ 0 w 14164235"/>
              <a:gd name="connsiteY0" fmla="*/ 150 h 760303"/>
              <a:gd name="connsiteX1" fmla="*/ 6753411 w 14164235"/>
              <a:gd name="connsiteY1" fmla="*/ 760251 h 760303"/>
              <a:gd name="connsiteX2" fmla="*/ 8396941 w 14164235"/>
              <a:gd name="connsiteY2" fmla="*/ 43075 h 760303"/>
              <a:gd name="connsiteX3" fmla="*/ 14164235 w 14164235"/>
              <a:gd name="connsiteY3" fmla="*/ 97680 h 760303"/>
              <a:gd name="connsiteX0" fmla="*/ 0 w 14164235"/>
              <a:gd name="connsiteY0" fmla="*/ 150 h 760302"/>
              <a:gd name="connsiteX1" fmla="*/ 6753411 w 14164235"/>
              <a:gd name="connsiteY1" fmla="*/ 760251 h 760302"/>
              <a:gd name="connsiteX2" fmla="*/ 8396941 w 14164235"/>
              <a:gd name="connsiteY2" fmla="*/ 43075 h 760302"/>
              <a:gd name="connsiteX3" fmla="*/ 14164235 w 14164235"/>
              <a:gd name="connsiteY3" fmla="*/ 97680 h 760302"/>
              <a:gd name="connsiteX0" fmla="*/ 0 w 13969999"/>
              <a:gd name="connsiteY0" fmla="*/ 193697 h 953865"/>
              <a:gd name="connsiteX1" fmla="*/ 6753411 w 13969999"/>
              <a:gd name="connsiteY1" fmla="*/ 953798 h 953865"/>
              <a:gd name="connsiteX2" fmla="*/ 8396941 w 13969999"/>
              <a:gd name="connsiteY2" fmla="*/ 236622 h 953865"/>
              <a:gd name="connsiteX3" fmla="*/ 13969999 w 13969999"/>
              <a:gd name="connsiteY3" fmla="*/ 0 h 953865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3969999"/>
              <a:gd name="connsiteY0" fmla="*/ 193697 h 954743"/>
              <a:gd name="connsiteX1" fmla="*/ 6753411 w 13969999"/>
              <a:gd name="connsiteY1" fmla="*/ 953798 h 954743"/>
              <a:gd name="connsiteX2" fmla="*/ 13969999 w 13969999"/>
              <a:gd name="connsiteY2" fmla="*/ 0 h 954743"/>
              <a:gd name="connsiteX0" fmla="*/ 0 w 12459883"/>
              <a:gd name="connsiteY0" fmla="*/ 5273 h 765374"/>
              <a:gd name="connsiteX1" fmla="*/ 6753411 w 12459883"/>
              <a:gd name="connsiteY1" fmla="*/ 765374 h 765374"/>
              <a:gd name="connsiteX2" fmla="*/ 12459883 w 12459883"/>
              <a:gd name="connsiteY2" fmla="*/ 0 h 765374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48433"/>
              <a:gd name="connsiteY0" fmla="*/ 49238 h 809403"/>
              <a:gd name="connsiteX1" fmla="*/ 6753411 w 12648433"/>
              <a:gd name="connsiteY1" fmla="*/ 809339 h 809403"/>
              <a:gd name="connsiteX2" fmla="*/ 12648433 w 12648433"/>
              <a:gd name="connsiteY2" fmla="*/ 0 h 809403"/>
              <a:gd name="connsiteX0" fmla="*/ 0 w 12619426"/>
              <a:gd name="connsiteY0" fmla="*/ 11553 h 809342"/>
              <a:gd name="connsiteX1" fmla="*/ 6724404 w 12619426"/>
              <a:gd name="connsiteY1" fmla="*/ 809339 h 809342"/>
              <a:gd name="connsiteX2" fmla="*/ 12619426 w 12619426"/>
              <a:gd name="connsiteY2" fmla="*/ 0 h 809342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09356"/>
              <a:gd name="connsiteX1" fmla="*/ 6724404 w 12619426"/>
              <a:gd name="connsiteY1" fmla="*/ 809339 h 809356"/>
              <a:gd name="connsiteX2" fmla="*/ 12619426 w 12619426"/>
              <a:gd name="connsiteY2" fmla="*/ 0 h 809356"/>
              <a:gd name="connsiteX0" fmla="*/ 0 w 12619426"/>
              <a:gd name="connsiteY0" fmla="*/ 11553 h 812552"/>
              <a:gd name="connsiteX1" fmla="*/ 5615729 w 12619426"/>
              <a:gd name="connsiteY1" fmla="*/ 272630 h 812552"/>
              <a:gd name="connsiteX2" fmla="*/ 6724404 w 12619426"/>
              <a:gd name="connsiteY2" fmla="*/ 809339 h 812552"/>
              <a:gd name="connsiteX3" fmla="*/ 12619426 w 12619426"/>
              <a:gd name="connsiteY3" fmla="*/ 0 h 812552"/>
              <a:gd name="connsiteX0" fmla="*/ 0 w 12619426"/>
              <a:gd name="connsiteY0" fmla="*/ 47681 h 845474"/>
              <a:gd name="connsiteX1" fmla="*/ 5354658 w 12619426"/>
              <a:gd name="connsiteY1" fmla="*/ 51245 h 845474"/>
              <a:gd name="connsiteX2" fmla="*/ 6724404 w 12619426"/>
              <a:gd name="connsiteY2" fmla="*/ 845467 h 845474"/>
              <a:gd name="connsiteX3" fmla="*/ 12619426 w 12619426"/>
              <a:gd name="connsiteY3" fmla="*/ 36128 h 845474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09346"/>
              <a:gd name="connsiteX1" fmla="*/ 5354658 w 12619426"/>
              <a:gd name="connsiteY1" fmla="*/ 15117 h 809346"/>
              <a:gd name="connsiteX2" fmla="*/ 6724404 w 12619426"/>
              <a:gd name="connsiteY2" fmla="*/ 809339 h 809346"/>
              <a:gd name="connsiteX3" fmla="*/ 12619426 w 12619426"/>
              <a:gd name="connsiteY3" fmla="*/ 0 h 809346"/>
              <a:gd name="connsiteX0" fmla="*/ 0 w 12619426"/>
              <a:gd name="connsiteY0" fmla="*/ 11553 h 819146"/>
              <a:gd name="connsiteX1" fmla="*/ 5354658 w 12619426"/>
              <a:gd name="connsiteY1" fmla="*/ 15117 h 819146"/>
              <a:gd name="connsiteX2" fmla="*/ 6724404 w 12619426"/>
              <a:gd name="connsiteY2" fmla="*/ 809339 h 819146"/>
              <a:gd name="connsiteX3" fmla="*/ 7298187 w 12619426"/>
              <a:gd name="connsiteY3" fmla="*/ 429651 h 819146"/>
              <a:gd name="connsiteX4" fmla="*/ 12619426 w 12619426"/>
              <a:gd name="connsiteY4" fmla="*/ 0 h 819146"/>
              <a:gd name="connsiteX0" fmla="*/ 0 w 12619426"/>
              <a:gd name="connsiteY0" fmla="*/ 45951 h 843737"/>
              <a:gd name="connsiteX1" fmla="*/ 5354658 w 12619426"/>
              <a:gd name="connsiteY1" fmla="*/ 49515 h 843737"/>
              <a:gd name="connsiteX2" fmla="*/ 6724404 w 12619426"/>
              <a:gd name="connsiteY2" fmla="*/ 843737 h 843737"/>
              <a:gd name="connsiteX3" fmla="*/ 7544753 w 12619426"/>
              <a:gd name="connsiteY3" fmla="*/ 49516 h 843737"/>
              <a:gd name="connsiteX4" fmla="*/ 12619426 w 12619426"/>
              <a:gd name="connsiteY4" fmla="*/ 34398 h 843737"/>
              <a:gd name="connsiteX0" fmla="*/ 0 w 12619426"/>
              <a:gd name="connsiteY0" fmla="*/ 11553 h 809339"/>
              <a:gd name="connsiteX1" fmla="*/ 5354658 w 12619426"/>
              <a:gd name="connsiteY1" fmla="*/ 15117 h 809339"/>
              <a:gd name="connsiteX2" fmla="*/ 6724404 w 12619426"/>
              <a:gd name="connsiteY2" fmla="*/ 809339 h 809339"/>
              <a:gd name="connsiteX3" fmla="*/ 7544753 w 12619426"/>
              <a:gd name="connsiteY3" fmla="*/ 15118 h 809339"/>
              <a:gd name="connsiteX4" fmla="*/ 12619426 w 12619426"/>
              <a:gd name="connsiteY4" fmla="*/ 0 h 809339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803058"/>
              <a:gd name="connsiteX1" fmla="*/ 5354658 w 12619426"/>
              <a:gd name="connsiteY1" fmla="*/ 8836 h 803058"/>
              <a:gd name="connsiteX2" fmla="*/ 6724404 w 12619426"/>
              <a:gd name="connsiteY2" fmla="*/ 803058 h 803058"/>
              <a:gd name="connsiteX3" fmla="*/ 7544753 w 12619426"/>
              <a:gd name="connsiteY3" fmla="*/ 8837 h 803058"/>
              <a:gd name="connsiteX4" fmla="*/ 12619426 w 12619426"/>
              <a:gd name="connsiteY4" fmla="*/ 0 h 80305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448829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2619426"/>
              <a:gd name="connsiteY0" fmla="*/ 5272 h 796778"/>
              <a:gd name="connsiteX1" fmla="*/ 5354658 w 12619426"/>
              <a:gd name="connsiteY1" fmla="*/ 8836 h 796778"/>
              <a:gd name="connsiteX2" fmla="*/ 6506846 w 12619426"/>
              <a:gd name="connsiteY2" fmla="*/ 796778 h 796778"/>
              <a:gd name="connsiteX3" fmla="*/ 7544753 w 12619426"/>
              <a:gd name="connsiteY3" fmla="*/ 8837 h 796778"/>
              <a:gd name="connsiteX4" fmla="*/ 12619426 w 12619426"/>
              <a:gd name="connsiteY4" fmla="*/ 0 h 796778"/>
              <a:gd name="connsiteX0" fmla="*/ 0 w 18493522"/>
              <a:gd name="connsiteY0" fmla="*/ 5272 h 796778"/>
              <a:gd name="connsiteX1" fmla="*/ 11228754 w 18493522"/>
              <a:gd name="connsiteY1" fmla="*/ 8836 h 796778"/>
              <a:gd name="connsiteX2" fmla="*/ 12380942 w 18493522"/>
              <a:gd name="connsiteY2" fmla="*/ 796778 h 796778"/>
              <a:gd name="connsiteX3" fmla="*/ 13418849 w 18493522"/>
              <a:gd name="connsiteY3" fmla="*/ 8837 h 796778"/>
              <a:gd name="connsiteX4" fmla="*/ 18493522 w 18493522"/>
              <a:gd name="connsiteY4" fmla="*/ 0 h 796778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12998 h 904504"/>
              <a:gd name="connsiteX1" fmla="*/ 11228754 w 24440137"/>
              <a:gd name="connsiteY1" fmla="*/ 116562 h 904504"/>
              <a:gd name="connsiteX2" fmla="*/ 12380942 w 24440137"/>
              <a:gd name="connsiteY2" fmla="*/ 904504 h 904504"/>
              <a:gd name="connsiteX3" fmla="*/ 13418849 w 24440137"/>
              <a:gd name="connsiteY3" fmla="*/ 116563 h 904504"/>
              <a:gd name="connsiteX4" fmla="*/ 24440137 w 24440137"/>
              <a:gd name="connsiteY4" fmla="*/ 97257 h 904504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283"/>
              <a:gd name="connsiteX1" fmla="*/ 11228754 w 24440137"/>
              <a:gd name="connsiteY1" fmla="*/ 19305 h 807283"/>
              <a:gd name="connsiteX2" fmla="*/ 12380942 w 24440137"/>
              <a:gd name="connsiteY2" fmla="*/ 807247 h 807283"/>
              <a:gd name="connsiteX3" fmla="*/ 13418849 w 24440137"/>
              <a:gd name="connsiteY3" fmla="*/ 19306 h 807283"/>
              <a:gd name="connsiteX4" fmla="*/ 24440137 w 24440137"/>
              <a:gd name="connsiteY4" fmla="*/ 0 h 807283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569"/>
              <a:gd name="connsiteX1" fmla="*/ 11228754 w 24440137"/>
              <a:gd name="connsiteY1" fmla="*/ 19305 h 807569"/>
              <a:gd name="connsiteX2" fmla="*/ 12380942 w 24440137"/>
              <a:gd name="connsiteY2" fmla="*/ 807247 h 807569"/>
              <a:gd name="connsiteX3" fmla="*/ 13418849 w 24440137"/>
              <a:gd name="connsiteY3" fmla="*/ 19306 h 807569"/>
              <a:gd name="connsiteX4" fmla="*/ 24440137 w 24440137"/>
              <a:gd name="connsiteY4" fmla="*/ 0 h 807569"/>
              <a:gd name="connsiteX0" fmla="*/ 0 w 24440137"/>
              <a:gd name="connsiteY0" fmla="*/ 15741 h 807247"/>
              <a:gd name="connsiteX1" fmla="*/ 11228754 w 24440137"/>
              <a:gd name="connsiteY1" fmla="*/ 19305 h 807247"/>
              <a:gd name="connsiteX2" fmla="*/ 12380942 w 24440137"/>
              <a:gd name="connsiteY2" fmla="*/ 807247 h 807247"/>
              <a:gd name="connsiteX3" fmla="*/ 13418849 w 24440137"/>
              <a:gd name="connsiteY3" fmla="*/ 19306 h 807247"/>
              <a:gd name="connsiteX4" fmla="*/ 24440137 w 24440137"/>
              <a:gd name="connsiteY4" fmla="*/ 0 h 807247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15741 h 807251"/>
              <a:gd name="connsiteX1" fmla="*/ 10779133 w 24440137"/>
              <a:gd name="connsiteY1" fmla="*/ 6744 h 807251"/>
              <a:gd name="connsiteX2" fmla="*/ 12380942 w 24440137"/>
              <a:gd name="connsiteY2" fmla="*/ 807247 h 807251"/>
              <a:gd name="connsiteX3" fmla="*/ 13418849 w 24440137"/>
              <a:gd name="connsiteY3" fmla="*/ 19306 h 807251"/>
              <a:gd name="connsiteX4" fmla="*/ 24440137 w 24440137"/>
              <a:gd name="connsiteY4" fmla="*/ 0 h 807251"/>
              <a:gd name="connsiteX0" fmla="*/ 0 w 24440137"/>
              <a:gd name="connsiteY0" fmla="*/ 8997 h 800507"/>
              <a:gd name="connsiteX1" fmla="*/ 10779133 w 24440137"/>
              <a:gd name="connsiteY1" fmla="*/ 0 h 800507"/>
              <a:gd name="connsiteX2" fmla="*/ 12380942 w 24440137"/>
              <a:gd name="connsiteY2" fmla="*/ 800503 h 800507"/>
              <a:gd name="connsiteX3" fmla="*/ 13418849 w 24440137"/>
              <a:gd name="connsiteY3" fmla="*/ 12562 h 800507"/>
              <a:gd name="connsiteX4" fmla="*/ 24440137 w 24440137"/>
              <a:gd name="connsiteY4" fmla="*/ 16809 h 800507"/>
              <a:gd name="connsiteX0" fmla="*/ 0 w 34404381"/>
              <a:gd name="connsiteY0" fmla="*/ 8997 h 800507"/>
              <a:gd name="connsiteX1" fmla="*/ 10779133 w 34404381"/>
              <a:gd name="connsiteY1" fmla="*/ 0 h 800507"/>
              <a:gd name="connsiteX2" fmla="*/ 12380942 w 34404381"/>
              <a:gd name="connsiteY2" fmla="*/ 800503 h 800507"/>
              <a:gd name="connsiteX3" fmla="*/ 13418849 w 34404381"/>
              <a:gd name="connsiteY3" fmla="*/ 12562 h 800507"/>
              <a:gd name="connsiteX4" fmla="*/ 34404381 w 34404381"/>
              <a:gd name="connsiteY4" fmla="*/ 16809 h 800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04381" h="800507">
                <a:moveTo>
                  <a:pt x="0" y="8997"/>
                </a:moveTo>
                <a:lnTo>
                  <a:pt x="10779133" y="0"/>
                </a:lnTo>
                <a:cubicBezTo>
                  <a:pt x="11754829" y="21"/>
                  <a:pt x="11940989" y="798409"/>
                  <a:pt x="12380942" y="800503"/>
                </a:cubicBezTo>
                <a:cubicBezTo>
                  <a:pt x="12820895" y="802597"/>
                  <a:pt x="12533039" y="13462"/>
                  <a:pt x="13418849" y="12562"/>
                </a:cubicBezTo>
                <a:lnTo>
                  <a:pt x="34404381" y="1680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35" y="3448628"/>
            <a:ext cx="3888105" cy="3054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18568" y="4330890"/>
            <a:ext cx="6225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 a </a:t>
            </a:r>
            <a:r>
              <a:rPr lang="en-US" dirty="0" err="1" smtClean="0"/>
              <a:t>derivada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ímpar</a:t>
            </a:r>
            <a:r>
              <a:rPr lang="en-US" dirty="0" smtClean="0"/>
              <a:t>, a </a:t>
            </a:r>
            <a:r>
              <a:rPr lang="en-US" dirty="0" err="1" smtClean="0"/>
              <a:t>função</a:t>
            </a:r>
            <a:r>
              <a:rPr lang="en-US" dirty="0" smtClean="0"/>
              <a:t> </a:t>
            </a:r>
            <a:r>
              <a:rPr lang="en-US" dirty="0" err="1" smtClean="0"/>
              <a:t>primitiva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par </a:t>
            </a:r>
            <a:r>
              <a:rPr lang="en-US" dirty="0" err="1" smtClean="0"/>
              <a:t>em</a:t>
            </a:r>
            <a:r>
              <a:rPr lang="en-US" dirty="0" smtClean="0"/>
              <a:t> x!</a:t>
            </a:r>
          </a:p>
          <a:p>
            <a:endParaRPr lang="en-US" dirty="0"/>
          </a:p>
          <a:p>
            <a:r>
              <a:rPr lang="en-US" dirty="0" smtClean="0"/>
              <a:t>A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err="1" smtClean="0"/>
              <a:t>corresponde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única</a:t>
            </a:r>
            <a:r>
              <a:rPr lang="en-US" dirty="0" smtClean="0"/>
              <a:t>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torno</a:t>
            </a:r>
            <a:r>
              <a:rPr lang="en-US" dirty="0" smtClean="0"/>
              <a:t> do </a:t>
            </a:r>
            <a:r>
              <a:rPr lang="en-US" dirty="0" err="1" smtClean="0"/>
              <a:t>eixo</a:t>
            </a:r>
            <a:r>
              <a:rPr lang="en-US" dirty="0" smtClean="0"/>
              <a:t> y.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622" y="3432118"/>
            <a:ext cx="2113280" cy="3219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772" y="4638828"/>
            <a:ext cx="1717040" cy="3054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6050" y="5927760"/>
            <a:ext cx="3863340" cy="3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33785 -0.002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92" y="-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33489 -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72" y="908050"/>
            <a:ext cx="4465775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0" y="73025"/>
            <a:ext cx="9144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>
                <a:solidFill>
                  <a:srgbClr val="0000CC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Modos Normais</a:t>
            </a:r>
          </a:p>
        </p:txBody>
      </p:sp>
    </p:spTree>
    <p:extLst>
      <p:ext uri="{BB962C8B-B14F-4D97-AF65-F5344CB8AC3E}">
        <p14:creationId xmlns:p14="http://schemas.microsoft.com/office/powerpoint/2010/main" val="1200371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5040060" y="-37550"/>
            <a:ext cx="41039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-391700" y="0"/>
            <a:ext cx="4028344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7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90730" y="-37550"/>
            <a:ext cx="2753270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391700" y="0"/>
            <a:ext cx="4028344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989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6390730" y="-37550"/>
            <a:ext cx="2753270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1904" y="0"/>
            <a:ext cx="27677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8072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SUPE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550"/>
            <a:ext cx="9144000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7728958" y="-37550"/>
            <a:ext cx="1415041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-541904" y="0"/>
            <a:ext cx="2767739" cy="689555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Times New Roman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097850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817" y="663180"/>
            <a:ext cx="1682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34925" y="44450"/>
            <a:ext cx="9010297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1600" dirty="0" smtClean="0">
                <a:solidFill>
                  <a:srgbClr val="000000"/>
                </a:solidFill>
              </a:rPr>
              <a:t>Pensando no pulso se propagando, temos uma quantidade finita de energia, colocada na corda em um certo intervalo de tempo.</a:t>
            </a:r>
            <a:endParaRPr lang="pt-BR" sz="160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227" y="663180"/>
            <a:ext cx="3416300" cy="1865312"/>
            <a:chOff x="19227" y="1018780"/>
            <a:chExt cx="3416300" cy="1865312"/>
          </a:xfrm>
        </p:grpSpPr>
        <p:cxnSp>
          <p:nvCxnSpPr>
            <p:cNvPr id="8" name="Straight Arrow Connector 7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2774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2789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8" name="Group 37"/>
          <p:cNvGrpSpPr/>
          <p:nvPr/>
        </p:nvGrpSpPr>
        <p:grpSpPr>
          <a:xfrm>
            <a:off x="19227" y="2469547"/>
            <a:ext cx="3416300" cy="1865312"/>
            <a:chOff x="19227" y="1018780"/>
            <a:chExt cx="3416300" cy="1865312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44" name="Straight Arrow Connector 43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46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374" y="2528492"/>
            <a:ext cx="1249010" cy="51706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</p:pic>
      <p:grpSp>
        <p:nvGrpSpPr>
          <p:cNvPr id="3" name="Group 2"/>
          <p:cNvGrpSpPr/>
          <p:nvPr/>
        </p:nvGrpSpPr>
        <p:grpSpPr>
          <a:xfrm>
            <a:off x="-9985199" y="1104505"/>
            <a:ext cx="19767375" cy="4939046"/>
            <a:chOff x="-9985199" y="1104505"/>
            <a:chExt cx="19767375" cy="4939046"/>
          </a:xfrm>
        </p:grpSpPr>
        <p:sp>
          <p:nvSpPr>
            <p:cNvPr id="22" name="Freeform 21"/>
            <p:cNvSpPr/>
            <p:nvPr/>
          </p:nvSpPr>
          <p:spPr bwMode="auto">
            <a:xfrm flipV="1">
              <a:off x="-9985199" y="1104505"/>
              <a:ext cx="19767375" cy="1079500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62900" h="800507">
                  <a:moveTo>
                    <a:pt x="0" y="27833"/>
                  </a:moveTo>
                  <a:lnTo>
                    <a:pt x="17784562" y="0"/>
                  </a:lnTo>
                  <a:cubicBezTo>
                    <a:pt x="18760258" y="21"/>
                    <a:pt x="18946418" y="798409"/>
                    <a:pt x="19386371" y="800503"/>
                  </a:cubicBezTo>
                  <a:cubicBezTo>
                    <a:pt x="19826324" y="802597"/>
                    <a:pt x="19538468" y="13462"/>
                    <a:pt x="20424278" y="12562"/>
                  </a:cubicBezTo>
                  <a:lnTo>
                    <a:pt x="33862900" y="6345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V="1">
              <a:off x="-9985199" y="3419834"/>
              <a:ext cx="19767375" cy="1076485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798272">
                  <a:moveTo>
                    <a:pt x="0" y="403021"/>
                  </a:moveTo>
                  <a:lnTo>
                    <a:pt x="17784562" y="375188"/>
                  </a:lnTo>
                  <a:cubicBezTo>
                    <a:pt x="18641155" y="309477"/>
                    <a:pt x="18317788" y="67879"/>
                    <a:pt x="18773306" y="8757"/>
                  </a:cubicBezTo>
                  <a:cubicBezTo>
                    <a:pt x="19228824" y="-50365"/>
                    <a:pt x="19271954" y="203572"/>
                    <a:pt x="19362200" y="359488"/>
                  </a:cubicBezTo>
                  <a:cubicBezTo>
                    <a:pt x="19452446" y="515404"/>
                    <a:pt x="19543079" y="841178"/>
                    <a:pt x="19836929" y="793568"/>
                  </a:cubicBezTo>
                  <a:cubicBezTo>
                    <a:pt x="20130779" y="745958"/>
                    <a:pt x="20097033" y="437237"/>
                    <a:pt x="20424278" y="387750"/>
                  </a:cubicBezTo>
                  <a:lnTo>
                    <a:pt x="33862900" y="381533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  <p:sp>
          <p:nvSpPr>
            <p:cNvPr id="48" name="Freeform 47"/>
            <p:cNvSpPr/>
            <p:nvPr/>
          </p:nvSpPr>
          <p:spPr bwMode="auto">
            <a:xfrm flipV="1">
              <a:off x="-9985199" y="5453699"/>
              <a:ext cx="19767375" cy="589852"/>
            </a:xfrm>
            <a:custGeom>
              <a:avLst/>
              <a:gdLst>
                <a:gd name="connsiteX0" fmla="*/ 0 w 3302000"/>
                <a:gd name="connsiteY0" fmla="*/ 29882 h 1464260"/>
                <a:gd name="connsiteX1" fmla="*/ 1912470 w 3302000"/>
                <a:gd name="connsiteY1" fmla="*/ 1464235 h 1464260"/>
                <a:gd name="connsiteX2" fmla="*/ 3302000 w 3302000"/>
                <a:gd name="connsiteY2" fmla="*/ 0 h 1464260"/>
                <a:gd name="connsiteX3" fmla="*/ 3302000 w 3302000"/>
                <a:gd name="connsiteY3" fmla="*/ 0 h 1464260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8613"/>
                <a:gd name="connsiteX1" fmla="*/ 1658470 w 3302000"/>
                <a:gd name="connsiteY1" fmla="*/ 717176 h 718613"/>
                <a:gd name="connsiteX2" fmla="*/ 3302000 w 3302000"/>
                <a:gd name="connsiteY2" fmla="*/ 0 h 718613"/>
                <a:gd name="connsiteX3" fmla="*/ 3302000 w 3302000"/>
                <a:gd name="connsiteY3" fmla="*/ 0 h 718613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3302000"/>
                <a:gd name="connsiteY0" fmla="*/ 29882 h 717202"/>
                <a:gd name="connsiteX1" fmla="*/ 1658470 w 3302000"/>
                <a:gd name="connsiteY1" fmla="*/ 717176 h 717202"/>
                <a:gd name="connsiteX2" fmla="*/ 3302000 w 3302000"/>
                <a:gd name="connsiteY2" fmla="*/ 0 h 717202"/>
                <a:gd name="connsiteX3" fmla="*/ 3302000 w 3302000"/>
                <a:gd name="connsiteY3" fmla="*/ 0 h 717202"/>
                <a:gd name="connsiteX0" fmla="*/ 0 w 7485529"/>
                <a:gd name="connsiteY0" fmla="*/ 29884 h 717204"/>
                <a:gd name="connsiteX1" fmla="*/ 1658470 w 7485529"/>
                <a:gd name="connsiteY1" fmla="*/ 717178 h 717204"/>
                <a:gd name="connsiteX2" fmla="*/ 3302000 w 7485529"/>
                <a:gd name="connsiteY2" fmla="*/ 2 h 717204"/>
                <a:gd name="connsiteX3" fmla="*/ 7485529 w 7485529"/>
                <a:gd name="connsiteY3" fmla="*/ 709871 h 717204"/>
                <a:gd name="connsiteX0" fmla="*/ 0 w 9069294"/>
                <a:gd name="connsiteY0" fmla="*/ 132801 h 820121"/>
                <a:gd name="connsiteX1" fmla="*/ 1658470 w 9069294"/>
                <a:gd name="connsiteY1" fmla="*/ 820095 h 820121"/>
                <a:gd name="connsiteX2" fmla="*/ 3302000 w 9069294"/>
                <a:gd name="connsiteY2" fmla="*/ 102919 h 820121"/>
                <a:gd name="connsiteX3" fmla="*/ 9069294 w 9069294"/>
                <a:gd name="connsiteY3" fmla="*/ 157524 h 820121"/>
                <a:gd name="connsiteX0" fmla="*/ 0 w 9069294"/>
                <a:gd name="connsiteY0" fmla="*/ 95071 h 782391"/>
                <a:gd name="connsiteX1" fmla="*/ 1658470 w 9069294"/>
                <a:gd name="connsiteY1" fmla="*/ 782365 h 782391"/>
                <a:gd name="connsiteX2" fmla="*/ 3302000 w 9069294"/>
                <a:gd name="connsiteY2" fmla="*/ 65189 h 782391"/>
                <a:gd name="connsiteX3" fmla="*/ 9069294 w 9069294"/>
                <a:gd name="connsiteY3" fmla="*/ 119794 h 782391"/>
                <a:gd name="connsiteX0" fmla="*/ 0 w 9069294"/>
                <a:gd name="connsiteY0" fmla="*/ 30139 h 717459"/>
                <a:gd name="connsiteX1" fmla="*/ 1658470 w 9069294"/>
                <a:gd name="connsiteY1" fmla="*/ 717433 h 717459"/>
                <a:gd name="connsiteX2" fmla="*/ 3302000 w 9069294"/>
                <a:gd name="connsiteY2" fmla="*/ 257 h 717459"/>
                <a:gd name="connsiteX3" fmla="*/ 9069294 w 9069294"/>
                <a:gd name="connsiteY3" fmla="*/ 54862 h 717459"/>
                <a:gd name="connsiteX0" fmla="*/ 0 w 14164235"/>
                <a:gd name="connsiteY0" fmla="*/ 150 h 760303"/>
                <a:gd name="connsiteX1" fmla="*/ 6753411 w 14164235"/>
                <a:gd name="connsiteY1" fmla="*/ 760251 h 760303"/>
                <a:gd name="connsiteX2" fmla="*/ 8396941 w 14164235"/>
                <a:gd name="connsiteY2" fmla="*/ 43075 h 760303"/>
                <a:gd name="connsiteX3" fmla="*/ 14164235 w 14164235"/>
                <a:gd name="connsiteY3" fmla="*/ 97680 h 760303"/>
                <a:gd name="connsiteX0" fmla="*/ 0 w 14164235"/>
                <a:gd name="connsiteY0" fmla="*/ 150 h 760302"/>
                <a:gd name="connsiteX1" fmla="*/ 6753411 w 14164235"/>
                <a:gd name="connsiteY1" fmla="*/ 760251 h 760302"/>
                <a:gd name="connsiteX2" fmla="*/ 8396941 w 14164235"/>
                <a:gd name="connsiteY2" fmla="*/ 43075 h 760302"/>
                <a:gd name="connsiteX3" fmla="*/ 14164235 w 14164235"/>
                <a:gd name="connsiteY3" fmla="*/ 97680 h 760302"/>
                <a:gd name="connsiteX0" fmla="*/ 0 w 13969999"/>
                <a:gd name="connsiteY0" fmla="*/ 193697 h 953865"/>
                <a:gd name="connsiteX1" fmla="*/ 6753411 w 13969999"/>
                <a:gd name="connsiteY1" fmla="*/ 953798 h 953865"/>
                <a:gd name="connsiteX2" fmla="*/ 8396941 w 13969999"/>
                <a:gd name="connsiteY2" fmla="*/ 236622 h 953865"/>
                <a:gd name="connsiteX3" fmla="*/ 13969999 w 13969999"/>
                <a:gd name="connsiteY3" fmla="*/ 0 h 953865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3969999"/>
                <a:gd name="connsiteY0" fmla="*/ 193697 h 954743"/>
                <a:gd name="connsiteX1" fmla="*/ 6753411 w 13969999"/>
                <a:gd name="connsiteY1" fmla="*/ 953798 h 954743"/>
                <a:gd name="connsiteX2" fmla="*/ 13969999 w 13969999"/>
                <a:gd name="connsiteY2" fmla="*/ 0 h 954743"/>
                <a:gd name="connsiteX0" fmla="*/ 0 w 12459883"/>
                <a:gd name="connsiteY0" fmla="*/ 5273 h 765374"/>
                <a:gd name="connsiteX1" fmla="*/ 6753411 w 12459883"/>
                <a:gd name="connsiteY1" fmla="*/ 765374 h 765374"/>
                <a:gd name="connsiteX2" fmla="*/ 12459883 w 12459883"/>
                <a:gd name="connsiteY2" fmla="*/ 0 h 765374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48433"/>
                <a:gd name="connsiteY0" fmla="*/ 49238 h 809403"/>
                <a:gd name="connsiteX1" fmla="*/ 6753411 w 12648433"/>
                <a:gd name="connsiteY1" fmla="*/ 809339 h 809403"/>
                <a:gd name="connsiteX2" fmla="*/ 12648433 w 12648433"/>
                <a:gd name="connsiteY2" fmla="*/ 0 h 809403"/>
                <a:gd name="connsiteX0" fmla="*/ 0 w 12619426"/>
                <a:gd name="connsiteY0" fmla="*/ 11553 h 809342"/>
                <a:gd name="connsiteX1" fmla="*/ 6724404 w 12619426"/>
                <a:gd name="connsiteY1" fmla="*/ 809339 h 809342"/>
                <a:gd name="connsiteX2" fmla="*/ 12619426 w 12619426"/>
                <a:gd name="connsiteY2" fmla="*/ 0 h 809342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09356"/>
                <a:gd name="connsiteX1" fmla="*/ 6724404 w 12619426"/>
                <a:gd name="connsiteY1" fmla="*/ 809339 h 809356"/>
                <a:gd name="connsiteX2" fmla="*/ 12619426 w 12619426"/>
                <a:gd name="connsiteY2" fmla="*/ 0 h 809356"/>
                <a:gd name="connsiteX0" fmla="*/ 0 w 12619426"/>
                <a:gd name="connsiteY0" fmla="*/ 11553 h 812552"/>
                <a:gd name="connsiteX1" fmla="*/ 5615729 w 12619426"/>
                <a:gd name="connsiteY1" fmla="*/ 272630 h 812552"/>
                <a:gd name="connsiteX2" fmla="*/ 6724404 w 12619426"/>
                <a:gd name="connsiteY2" fmla="*/ 809339 h 812552"/>
                <a:gd name="connsiteX3" fmla="*/ 12619426 w 12619426"/>
                <a:gd name="connsiteY3" fmla="*/ 0 h 812552"/>
                <a:gd name="connsiteX0" fmla="*/ 0 w 12619426"/>
                <a:gd name="connsiteY0" fmla="*/ 47681 h 845474"/>
                <a:gd name="connsiteX1" fmla="*/ 5354658 w 12619426"/>
                <a:gd name="connsiteY1" fmla="*/ 51245 h 845474"/>
                <a:gd name="connsiteX2" fmla="*/ 6724404 w 12619426"/>
                <a:gd name="connsiteY2" fmla="*/ 845467 h 845474"/>
                <a:gd name="connsiteX3" fmla="*/ 12619426 w 12619426"/>
                <a:gd name="connsiteY3" fmla="*/ 36128 h 845474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09346"/>
                <a:gd name="connsiteX1" fmla="*/ 5354658 w 12619426"/>
                <a:gd name="connsiteY1" fmla="*/ 15117 h 809346"/>
                <a:gd name="connsiteX2" fmla="*/ 6724404 w 12619426"/>
                <a:gd name="connsiteY2" fmla="*/ 809339 h 809346"/>
                <a:gd name="connsiteX3" fmla="*/ 12619426 w 12619426"/>
                <a:gd name="connsiteY3" fmla="*/ 0 h 809346"/>
                <a:gd name="connsiteX0" fmla="*/ 0 w 12619426"/>
                <a:gd name="connsiteY0" fmla="*/ 11553 h 819146"/>
                <a:gd name="connsiteX1" fmla="*/ 5354658 w 12619426"/>
                <a:gd name="connsiteY1" fmla="*/ 15117 h 819146"/>
                <a:gd name="connsiteX2" fmla="*/ 6724404 w 12619426"/>
                <a:gd name="connsiteY2" fmla="*/ 809339 h 819146"/>
                <a:gd name="connsiteX3" fmla="*/ 7298187 w 12619426"/>
                <a:gd name="connsiteY3" fmla="*/ 429651 h 819146"/>
                <a:gd name="connsiteX4" fmla="*/ 12619426 w 12619426"/>
                <a:gd name="connsiteY4" fmla="*/ 0 h 819146"/>
                <a:gd name="connsiteX0" fmla="*/ 0 w 12619426"/>
                <a:gd name="connsiteY0" fmla="*/ 45951 h 843737"/>
                <a:gd name="connsiteX1" fmla="*/ 5354658 w 12619426"/>
                <a:gd name="connsiteY1" fmla="*/ 49515 h 843737"/>
                <a:gd name="connsiteX2" fmla="*/ 6724404 w 12619426"/>
                <a:gd name="connsiteY2" fmla="*/ 843737 h 843737"/>
                <a:gd name="connsiteX3" fmla="*/ 7544753 w 12619426"/>
                <a:gd name="connsiteY3" fmla="*/ 49516 h 843737"/>
                <a:gd name="connsiteX4" fmla="*/ 12619426 w 12619426"/>
                <a:gd name="connsiteY4" fmla="*/ 34398 h 843737"/>
                <a:gd name="connsiteX0" fmla="*/ 0 w 12619426"/>
                <a:gd name="connsiteY0" fmla="*/ 11553 h 809339"/>
                <a:gd name="connsiteX1" fmla="*/ 5354658 w 12619426"/>
                <a:gd name="connsiteY1" fmla="*/ 15117 h 809339"/>
                <a:gd name="connsiteX2" fmla="*/ 6724404 w 12619426"/>
                <a:gd name="connsiteY2" fmla="*/ 809339 h 809339"/>
                <a:gd name="connsiteX3" fmla="*/ 7544753 w 12619426"/>
                <a:gd name="connsiteY3" fmla="*/ 15118 h 809339"/>
                <a:gd name="connsiteX4" fmla="*/ 12619426 w 12619426"/>
                <a:gd name="connsiteY4" fmla="*/ 0 h 809339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803058"/>
                <a:gd name="connsiteX1" fmla="*/ 5354658 w 12619426"/>
                <a:gd name="connsiteY1" fmla="*/ 8836 h 803058"/>
                <a:gd name="connsiteX2" fmla="*/ 6724404 w 12619426"/>
                <a:gd name="connsiteY2" fmla="*/ 803058 h 803058"/>
                <a:gd name="connsiteX3" fmla="*/ 7544753 w 12619426"/>
                <a:gd name="connsiteY3" fmla="*/ 8837 h 803058"/>
                <a:gd name="connsiteX4" fmla="*/ 12619426 w 12619426"/>
                <a:gd name="connsiteY4" fmla="*/ 0 h 80305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448829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2619426"/>
                <a:gd name="connsiteY0" fmla="*/ 5272 h 796778"/>
                <a:gd name="connsiteX1" fmla="*/ 5354658 w 12619426"/>
                <a:gd name="connsiteY1" fmla="*/ 8836 h 796778"/>
                <a:gd name="connsiteX2" fmla="*/ 6506846 w 12619426"/>
                <a:gd name="connsiteY2" fmla="*/ 796778 h 796778"/>
                <a:gd name="connsiteX3" fmla="*/ 7544753 w 12619426"/>
                <a:gd name="connsiteY3" fmla="*/ 8837 h 796778"/>
                <a:gd name="connsiteX4" fmla="*/ 12619426 w 12619426"/>
                <a:gd name="connsiteY4" fmla="*/ 0 h 796778"/>
                <a:gd name="connsiteX0" fmla="*/ 0 w 18493522"/>
                <a:gd name="connsiteY0" fmla="*/ 5272 h 796778"/>
                <a:gd name="connsiteX1" fmla="*/ 11228754 w 18493522"/>
                <a:gd name="connsiteY1" fmla="*/ 8836 h 796778"/>
                <a:gd name="connsiteX2" fmla="*/ 12380942 w 18493522"/>
                <a:gd name="connsiteY2" fmla="*/ 796778 h 796778"/>
                <a:gd name="connsiteX3" fmla="*/ 13418849 w 18493522"/>
                <a:gd name="connsiteY3" fmla="*/ 8837 h 796778"/>
                <a:gd name="connsiteX4" fmla="*/ 18493522 w 18493522"/>
                <a:gd name="connsiteY4" fmla="*/ 0 h 796778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12998 h 904504"/>
                <a:gd name="connsiteX1" fmla="*/ 11228754 w 24440137"/>
                <a:gd name="connsiteY1" fmla="*/ 116562 h 904504"/>
                <a:gd name="connsiteX2" fmla="*/ 12380942 w 24440137"/>
                <a:gd name="connsiteY2" fmla="*/ 904504 h 904504"/>
                <a:gd name="connsiteX3" fmla="*/ 13418849 w 24440137"/>
                <a:gd name="connsiteY3" fmla="*/ 116563 h 904504"/>
                <a:gd name="connsiteX4" fmla="*/ 24440137 w 24440137"/>
                <a:gd name="connsiteY4" fmla="*/ 97257 h 904504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283"/>
                <a:gd name="connsiteX1" fmla="*/ 11228754 w 24440137"/>
                <a:gd name="connsiteY1" fmla="*/ 19305 h 807283"/>
                <a:gd name="connsiteX2" fmla="*/ 12380942 w 24440137"/>
                <a:gd name="connsiteY2" fmla="*/ 807247 h 807283"/>
                <a:gd name="connsiteX3" fmla="*/ 13418849 w 24440137"/>
                <a:gd name="connsiteY3" fmla="*/ 19306 h 807283"/>
                <a:gd name="connsiteX4" fmla="*/ 24440137 w 24440137"/>
                <a:gd name="connsiteY4" fmla="*/ 0 h 807283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569"/>
                <a:gd name="connsiteX1" fmla="*/ 11228754 w 24440137"/>
                <a:gd name="connsiteY1" fmla="*/ 19305 h 807569"/>
                <a:gd name="connsiteX2" fmla="*/ 12380942 w 24440137"/>
                <a:gd name="connsiteY2" fmla="*/ 807247 h 807569"/>
                <a:gd name="connsiteX3" fmla="*/ 13418849 w 24440137"/>
                <a:gd name="connsiteY3" fmla="*/ 19306 h 807569"/>
                <a:gd name="connsiteX4" fmla="*/ 24440137 w 24440137"/>
                <a:gd name="connsiteY4" fmla="*/ 0 h 807569"/>
                <a:gd name="connsiteX0" fmla="*/ 0 w 24440137"/>
                <a:gd name="connsiteY0" fmla="*/ 15741 h 807247"/>
                <a:gd name="connsiteX1" fmla="*/ 11228754 w 24440137"/>
                <a:gd name="connsiteY1" fmla="*/ 19305 h 807247"/>
                <a:gd name="connsiteX2" fmla="*/ 12380942 w 24440137"/>
                <a:gd name="connsiteY2" fmla="*/ 807247 h 807247"/>
                <a:gd name="connsiteX3" fmla="*/ 13418849 w 24440137"/>
                <a:gd name="connsiteY3" fmla="*/ 19306 h 807247"/>
                <a:gd name="connsiteX4" fmla="*/ 24440137 w 24440137"/>
                <a:gd name="connsiteY4" fmla="*/ 0 h 807247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15741 h 807251"/>
                <a:gd name="connsiteX1" fmla="*/ 10779133 w 24440137"/>
                <a:gd name="connsiteY1" fmla="*/ 6744 h 807251"/>
                <a:gd name="connsiteX2" fmla="*/ 12380942 w 24440137"/>
                <a:gd name="connsiteY2" fmla="*/ 807247 h 807251"/>
                <a:gd name="connsiteX3" fmla="*/ 13418849 w 24440137"/>
                <a:gd name="connsiteY3" fmla="*/ 19306 h 807251"/>
                <a:gd name="connsiteX4" fmla="*/ 24440137 w 24440137"/>
                <a:gd name="connsiteY4" fmla="*/ 0 h 807251"/>
                <a:gd name="connsiteX0" fmla="*/ 0 w 24440137"/>
                <a:gd name="connsiteY0" fmla="*/ 8997 h 800507"/>
                <a:gd name="connsiteX1" fmla="*/ 10779133 w 24440137"/>
                <a:gd name="connsiteY1" fmla="*/ 0 h 800507"/>
                <a:gd name="connsiteX2" fmla="*/ 12380942 w 24440137"/>
                <a:gd name="connsiteY2" fmla="*/ 800503 h 800507"/>
                <a:gd name="connsiteX3" fmla="*/ 13418849 w 24440137"/>
                <a:gd name="connsiteY3" fmla="*/ 12562 h 800507"/>
                <a:gd name="connsiteX4" fmla="*/ 24440137 w 24440137"/>
                <a:gd name="connsiteY4" fmla="*/ 16809 h 800507"/>
                <a:gd name="connsiteX0" fmla="*/ 0 w 31445566"/>
                <a:gd name="connsiteY0" fmla="*/ 27833 h 800507"/>
                <a:gd name="connsiteX1" fmla="*/ 17784562 w 31445566"/>
                <a:gd name="connsiteY1" fmla="*/ 0 h 800507"/>
                <a:gd name="connsiteX2" fmla="*/ 19386371 w 31445566"/>
                <a:gd name="connsiteY2" fmla="*/ 800503 h 800507"/>
                <a:gd name="connsiteX3" fmla="*/ 20424278 w 31445566"/>
                <a:gd name="connsiteY3" fmla="*/ 12562 h 800507"/>
                <a:gd name="connsiteX4" fmla="*/ 31445566 w 31445566"/>
                <a:gd name="connsiteY4" fmla="*/ 16809 h 800507"/>
                <a:gd name="connsiteX0" fmla="*/ 0 w 33862900"/>
                <a:gd name="connsiteY0" fmla="*/ 27833 h 800507"/>
                <a:gd name="connsiteX1" fmla="*/ 17784562 w 33862900"/>
                <a:gd name="connsiteY1" fmla="*/ 0 h 800507"/>
                <a:gd name="connsiteX2" fmla="*/ 19386371 w 33862900"/>
                <a:gd name="connsiteY2" fmla="*/ 800503 h 800507"/>
                <a:gd name="connsiteX3" fmla="*/ 20424278 w 33862900"/>
                <a:gd name="connsiteY3" fmla="*/ 12562 h 800507"/>
                <a:gd name="connsiteX4" fmla="*/ 33862900 w 33862900"/>
                <a:gd name="connsiteY4" fmla="*/ 6345 h 800507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9386371 w 33862900"/>
                <a:gd name="connsiteY2" fmla="*/ 800503 h 811010"/>
                <a:gd name="connsiteX3" fmla="*/ 19716065 w 33862900"/>
                <a:gd name="connsiteY3" fmla="*/ 428844 h 811010"/>
                <a:gd name="connsiteX4" fmla="*/ 20424278 w 33862900"/>
                <a:gd name="connsiteY4" fmla="*/ 12562 h 811010"/>
                <a:gd name="connsiteX5" fmla="*/ 33862900 w 33862900"/>
                <a:gd name="connsiteY5" fmla="*/ 6345 h 811010"/>
                <a:gd name="connsiteX0" fmla="*/ 0 w 33862900"/>
                <a:gd name="connsiteY0" fmla="*/ 27833 h 811010"/>
                <a:gd name="connsiteX1" fmla="*/ 17784562 w 33862900"/>
                <a:gd name="connsiteY1" fmla="*/ 0 h 811010"/>
                <a:gd name="connsiteX2" fmla="*/ 18821652 w 33862900"/>
                <a:gd name="connsiteY2" fmla="*/ 428844 h 811010"/>
                <a:gd name="connsiteX3" fmla="*/ 19386371 w 33862900"/>
                <a:gd name="connsiteY3" fmla="*/ 800503 h 811010"/>
                <a:gd name="connsiteX4" fmla="*/ 19716065 w 33862900"/>
                <a:gd name="connsiteY4" fmla="*/ 428844 h 811010"/>
                <a:gd name="connsiteX5" fmla="*/ 20424278 w 33862900"/>
                <a:gd name="connsiteY5" fmla="*/ 12562 h 811010"/>
                <a:gd name="connsiteX6" fmla="*/ 33862900 w 33862900"/>
                <a:gd name="connsiteY6" fmla="*/ 6345 h 811010"/>
                <a:gd name="connsiteX0" fmla="*/ 0 w 33862900"/>
                <a:gd name="connsiteY0" fmla="*/ 43533 h 466255"/>
                <a:gd name="connsiteX1" fmla="*/ 17784562 w 33862900"/>
                <a:gd name="connsiteY1" fmla="*/ 15700 h 466255"/>
                <a:gd name="connsiteX2" fmla="*/ 18821652 w 33862900"/>
                <a:gd name="connsiteY2" fmla="*/ 444544 h 466255"/>
                <a:gd name="connsiteX3" fmla="*/ 19362200 w 33862900"/>
                <a:gd name="connsiteY3" fmla="*/ 0 h 466255"/>
                <a:gd name="connsiteX4" fmla="*/ 19716065 w 33862900"/>
                <a:gd name="connsiteY4" fmla="*/ 444544 h 466255"/>
                <a:gd name="connsiteX5" fmla="*/ 20424278 w 33862900"/>
                <a:gd name="connsiteY5" fmla="*/ 28262 h 466255"/>
                <a:gd name="connsiteX6" fmla="*/ 33862900 w 33862900"/>
                <a:gd name="connsiteY6" fmla="*/ 22045 h 466255"/>
                <a:gd name="connsiteX0" fmla="*/ 0 w 33862900"/>
                <a:gd name="connsiteY0" fmla="*/ 414679 h 839732"/>
                <a:gd name="connsiteX1" fmla="*/ 17784562 w 33862900"/>
                <a:gd name="connsiteY1" fmla="*/ 386846 h 839732"/>
                <a:gd name="connsiteX2" fmla="*/ 18773306 w 33862900"/>
                <a:gd name="connsiteY2" fmla="*/ 20415 h 839732"/>
                <a:gd name="connsiteX3" fmla="*/ 19362200 w 33862900"/>
                <a:gd name="connsiteY3" fmla="*/ 371146 h 839732"/>
                <a:gd name="connsiteX4" fmla="*/ 19716065 w 33862900"/>
                <a:gd name="connsiteY4" fmla="*/ 815690 h 839732"/>
                <a:gd name="connsiteX5" fmla="*/ 20424278 w 33862900"/>
                <a:gd name="connsiteY5" fmla="*/ 399408 h 839732"/>
                <a:gd name="connsiteX6" fmla="*/ 33862900 w 33862900"/>
                <a:gd name="connsiteY6" fmla="*/ 393191 h 839732"/>
                <a:gd name="connsiteX0" fmla="*/ 0 w 33862900"/>
                <a:gd name="connsiteY0" fmla="*/ 423112 h 848165"/>
                <a:gd name="connsiteX1" fmla="*/ 17784562 w 33862900"/>
                <a:gd name="connsiteY1" fmla="*/ 395279 h 848165"/>
                <a:gd name="connsiteX2" fmla="*/ 18773306 w 33862900"/>
                <a:gd name="connsiteY2" fmla="*/ 28848 h 848165"/>
                <a:gd name="connsiteX3" fmla="*/ 19362200 w 33862900"/>
                <a:gd name="connsiteY3" fmla="*/ 379579 h 848165"/>
                <a:gd name="connsiteX4" fmla="*/ 19716065 w 33862900"/>
                <a:gd name="connsiteY4" fmla="*/ 824123 h 848165"/>
                <a:gd name="connsiteX5" fmla="*/ 20424278 w 33862900"/>
                <a:gd name="connsiteY5" fmla="*/ 407841 h 848165"/>
                <a:gd name="connsiteX6" fmla="*/ 33862900 w 33862900"/>
                <a:gd name="connsiteY6" fmla="*/ 401624 h 848165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19583 h 844636"/>
                <a:gd name="connsiteX1" fmla="*/ 17784562 w 33862900"/>
                <a:gd name="connsiteY1" fmla="*/ 391750 h 844636"/>
                <a:gd name="connsiteX2" fmla="*/ 18773306 w 33862900"/>
                <a:gd name="connsiteY2" fmla="*/ 25319 h 844636"/>
                <a:gd name="connsiteX3" fmla="*/ 19362200 w 33862900"/>
                <a:gd name="connsiteY3" fmla="*/ 376050 h 844636"/>
                <a:gd name="connsiteX4" fmla="*/ 19716065 w 33862900"/>
                <a:gd name="connsiteY4" fmla="*/ 820594 h 844636"/>
                <a:gd name="connsiteX5" fmla="*/ 20424278 w 33862900"/>
                <a:gd name="connsiteY5" fmla="*/ 404312 h 844636"/>
                <a:gd name="connsiteX6" fmla="*/ 33862900 w 33862900"/>
                <a:gd name="connsiteY6" fmla="*/ 398095 h 844636"/>
                <a:gd name="connsiteX0" fmla="*/ 0 w 33862900"/>
                <a:gd name="connsiteY0" fmla="*/ 440370 h 865423"/>
                <a:gd name="connsiteX1" fmla="*/ 17784562 w 33862900"/>
                <a:gd name="connsiteY1" fmla="*/ 412537 h 865423"/>
                <a:gd name="connsiteX2" fmla="*/ 18773306 w 33862900"/>
                <a:gd name="connsiteY2" fmla="*/ 46106 h 865423"/>
                <a:gd name="connsiteX3" fmla="*/ 19362200 w 33862900"/>
                <a:gd name="connsiteY3" fmla="*/ 396837 h 865423"/>
                <a:gd name="connsiteX4" fmla="*/ 19716065 w 33862900"/>
                <a:gd name="connsiteY4" fmla="*/ 841381 h 865423"/>
                <a:gd name="connsiteX5" fmla="*/ 20424278 w 33862900"/>
                <a:gd name="connsiteY5" fmla="*/ 425099 h 865423"/>
                <a:gd name="connsiteX6" fmla="*/ 33862900 w 33862900"/>
                <a:gd name="connsiteY6" fmla="*/ 418882 h 865423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716065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47295"/>
                <a:gd name="connsiteX1" fmla="*/ 17784562 w 33862900"/>
                <a:gd name="connsiteY1" fmla="*/ 394409 h 847295"/>
                <a:gd name="connsiteX2" fmla="*/ 18773306 w 33862900"/>
                <a:gd name="connsiteY2" fmla="*/ 27978 h 847295"/>
                <a:gd name="connsiteX3" fmla="*/ 19362200 w 33862900"/>
                <a:gd name="connsiteY3" fmla="*/ 378709 h 847295"/>
                <a:gd name="connsiteX4" fmla="*/ 19957797 w 33862900"/>
                <a:gd name="connsiteY4" fmla="*/ 823253 h 847295"/>
                <a:gd name="connsiteX5" fmla="*/ 20424278 w 33862900"/>
                <a:gd name="connsiteY5" fmla="*/ 406971 h 847295"/>
                <a:gd name="connsiteX6" fmla="*/ 33862900 w 33862900"/>
                <a:gd name="connsiteY6" fmla="*/ 400754 h 847295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2242 h 827563"/>
                <a:gd name="connsiteX1" fmla="*/ 17784562 w 33862900"/>
                <a:gd name="connsiteY1" fmla="*/ 394409 h 827563"/>
                <a:gd name="connsiteX2" fmla="*/ 18773306 w 33862900"/>
                <a:gd name="connsiteY2" fmla="*/ 27978 h 827563"/>
                <a:gd name="connsiteX3" fmla="*/ 19362200 w 33862900"/>
                <a:gd name="connsiteY3" fmla="*/ 378709 h 827563"/>
                <a:gd name="connsiteX4" fmla="*/ 19957797 w 33862900"/>
                <a:gd name="connsiteY4" fmla="*/ 823253 h 827563"/>
                <a:gd name="connsiteX5" fmla="*/ 20424278 w 33862900"/>
                <a:gd name="connsiteY5" fmla="*/ 406971 h 827563"/>
                <a:gd name="connsiteX6" fmla="*/ 33862900 w 33862900"/>
                <a:gd name="connsiteY6" fmla="*/ 400754 h 827563"/>
                <a:gd name="connsiteX0" fmla="*/ 0 w 33862900"/>
                <a:gd name="connsiteY0" fmla="*/ 424197 h 829879"/>
                <a:gd name="connsiteX1" fmla="*/ 17784562 w 33862900"/>
                <a:gd name="connsiteY1" fmla="*/ 396364 h 829879"/>
                <a:gd name="connsiteX2" fmla="*/ 18773306 w 33862900"/>
                <a:gd name="connsiteY2" fmla="*/ 29933 h 829879"/>
                <a:gd name="connsiteX3" fmla="*/ 19362200 w 33862900"/>
                <a:gd name="connsiteY3" fmla="*/ 380664 h 829879"/>
                <a:gd name="connsiteX4" fmla="*/ 19957797 w 33862900"/>
                <a:gd name="connsiteY4" fmla="*/ 825208 h 829879"/>
                <a:gd name="connsiteX5" fmla="*/ 20424278 w 33862900"/>
                <a:gd name="connsiteY5" fmla="*/ 408926 h 829879"/>
                <a:gd name="connsiteX6" fmla="*/ 33862900 w 33862900"/>
                <a:gd name="connsiteY6" fmla="*/ 402709 h 829879"/>
                <a:gd name="connsiteX0" fmla="*/ 0 w 33862900"/>
                <a:gd name="connsiteY0" fmla="*/ 422140 h 817095"/>
                <a:gd name="connsiteX1" fmla="*/ 17784562 w 33862900"/>
                <a:gd name="connsiteY1" fmla="*/ 394307 h 817095"/>
                <a:gd name="connsiteX2" fmla="*/ 18773306 w 33862900"/>
                <a:gd name="connsiteY2" fmla="*/ 27876 h 817095"/>
                <a:gd name="connsiteX3" fmla="*/ 19362200 w 33862900"/>
                <a:gd name="connsiteY3" fmla="*/ 378607 h 817095"/>
                <a:gd name="connsiteX4" fmla="*/ 19836929 w 33862900"/>
                <a:gd name="connsiteY4" fmla="*/ 812687 h 817095"/>
                <a:gd name="connsiteX5" fmla="*/ 20424278 w 33862900"/>
                <a:gd name="connsiteY5" fmla="*/ 406869 h 817095"/>
                <a:gd name="connsiteX6" fmla="*/ 33862900 w 33862900"/>
                <a:gd name="connsiteY6" fmla="*/ 400652 h 817095"/>
                <a:gd name="connsiteX0" fmla="*/ 0 w 33862900"/>
                <a:gd name="connsiteY0" fmla="*/ 423674 h 818925"/>
                <a:gd name="connsiteX1" fmla="*/ 17784562 w 33862900"/>
                <a:gd name="connsiteY1" fmla="*/ 395841 h 818925"/>
                <a:gd name="connsiteX2" fmla="*/ 18773306 w 33862900"/>
                <a:gd name="connsiteY2" fmla="*/ 29410 h 818925"/>
                <a:gd name="connsiteX3" fmla="*/ 19362200 w 33862900"/>
                <a:gd name="connsiteY3" fmla="*/ 380141 h 818925"/>
                <a:gd name="connsiteX4" fmla="*/ 19836929 w 33862900"/>
                <a:gd name="connsiteY4" fmla="*/ 814221 h 818925"/>
                <a:gd name="connsiteX5" fmla="*/ 20424278 w 33862900"/>
                <a:gd name="connsiteY5" fmla="*/ 408403 h 818925"/>
                <a:gd name="connsiteX6" fmla="*/ 33862900 w 33862900"/>
                <a:gd name="connsiteY6" fmla="*/ 402186 h 818925"/>
                <a:gd name="connsiteX0" fmla="*/ 0 w 33862900"/>
                <a:gd name="connsiteY0" fmla="*/ 403021 h 798272"/>
                <a:gd name="connsiteX1" fmla="*/ 17784562 w 33862900"/>
                <a:gd name="connsiteY1" fmla="*/ 375188 h 798272"/>
                <a:gd name="connsiteX2" fmla="*/ 18773306 w 33862900"/>
                <a:gd name="connsiteY2" fmla="*/ 8757 h 798272"/>
                <a:gd name="connsiteX3" fmla="*/ 19362200 w 33862900"/>
                <a:gd name="connsiteY3" fmla="*/ 359488 h 798272"/>
                <a:gd name="connsiteX4" fmla="*/ 19836929 w 33862900"/>
                <a:gd name="connsiteY4" fmla="*/ 793568 h 798272"/>
                <a:gd name="connsiteX5" fmla="*/ 20424278 w 33862900"/>
                <a:gd name="connsiteY5" fmla="*/ 387750 h 798272"/>
                <a:gd name="connsiteX6" fmla="*/ 33862900 w 33862900"/>
                <a:gd name="connsiteY6" fmla="*/ 381533 h 798272"/>
                <a:gd name="connsiteX0" fmla="*/ 0 w 33862900"/>
                <a:gd name="connsiteY0" fmla="*/ 43540 h 437408"/>
                <a:gd name="connsiteX1" fmla="*/ 17784562 w 33862900"/>
                <a:gd name="connsiteY1" fmla="*/ 15707 h 437408"/>
                <a:gd name="connsiteX2" fmla="*/ 18797481 w 33862900"/>
                <a:gd name="connsiteY2" fmla="*/ 423623 h 437408"/>
                <a:gd name="connsiteX3" fmla="*/ 19362200 w 33862900"/>
                <a:gd name="connsiteY3" fmla="*/ 7 h 437408"/>
                <a:gd name="connsiteX4" fmla="*/ 19836929 w 33862900"/>
                <a:gd name="connsiteY4" fmla="*/ 434087 h 437408"/>
                <a:gd name="connsiteX5" fmla="*/ 20424278 w 33862900"/>
                <a:gd name="connsiteY5" fmla="*/ 28269 h 437408"/>
                <a:gd name="connsiteX6" fmla="*/ 33862900 w 33862900"/>
                <a:gd name="connsiteY6" fmla="*/ 22052 h 437408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  <a:gd name="connsiteX0" fmla="*/ 0 w 33862900"/>
                <a:gd name="connsiteY0" fmla="*/ 43539 h 437407"/>
                <a:gd name="connsiteX1" fmla="*/ 17784562 w 33862900"/>
                <a:gd name="connsiteY1" fmla="*/ 15706 h 437407"/>
                <a:gd name="connsiteX2" fmla="*/ 18797481 w 33862900"/>
                <a:gd name="connsiteY2" fmla="*/ 423622 h 437407"/>
                <a:gd name="connsiteX3" fmla="*/ 19362200 w 33862900"/>
                <a:gd name="connsiteY3" fmla="*/ 6 h 437407"/>
                <a:gd name="connsiteX4" fmla="*/ 19836929 w 33862900"/>
                <a:gd name="connsiteY4" fmla="*/ 434086 h 437407"/>
                <a:gd name="connsiteX5" fmla="*/ 20424278 w 33862900"/>
                <a:gd name="connsiteY5" fmla="*/ 28268 h 437407"/>
                <a:gd name="connsiteX6" fmla="*/ 33862900 w 33862900"/>
                <a:gd name="connsiteY6" fmla="*/ 22051 h 437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862900" h="437407">
                  <a:moveTo>
                    <a:pt x="0" y="43539"/>
                  </a:moveTo>
                  <a:lnTo>
                    <a:pt x="17784562" y="15706"/>
                  </a:lnTo>
                  <a:cubicBezTo>
                    <a:pt x="18641155" y="-50005"/>
                    <a:pt x="18341964" y="419959"/>
                    <a:pt x="18797481" y="423622"/>
                  </a:cubicBezTo>
                  <a:cubicBezTo>
                    <a:pt x="19252998" y="427285"/>
                    <a:pt x="19092268" y="-1738"/>
                    <a:pt x="19362200" y="6"/>
                  </a:cubicBezTo>
                  <a:cubicBezTo>
                    <a:pt x="19632132" y="1750"/>
                    <a:pt x="19543079" y="481696"/>
                    <a:pt x="19836929" y="434086"/>
                  </a:cubicBezTo>
                  <a:cubicBezTo>
                    <a:pt x="20130779" y="386476"/>
                    <a:pt x="20097033" y="77755"/>
                    <a:pt x="20424278" y="28268"/>
                  </a:cubicBezTo>
                  <a:lnTo>
                    <a:pt x="33862900" y="22051"/>
                  </a:ln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dirty="0">
                <a:solidFill>
                  <a:srgbClr val="000000"/>
                </a:solidFill>
                <a:latin typeface="Times New Roman"/>
                <a:ea typeface="ＭＳ Ｐゴシック"/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9227" y="4501547"/>
            <a:ext cx="3416300" cy="1865312"/>
            <a:chOff x="19227" y="1018780"/>
            <a:chExt cx="3416300" cy="1865312"/>
          </a:xfrm>
        </p:grpSpPr>
        <p:cxnSp>
          <p:nvCxnSpPr>
            <p:cNvPr id="51" name="Straight Arrow Connector 50"/>
            <p:cNvCxnSpPr/>
            <p:nvPr/>
          </p:nvCxnSpPr>
          <p:spPr bwMode="auto">
            <a:xfrm flipV="1">
              <a:off x="1305102" y="1018780"/>
              <a:ext cx="0" cy="165576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52" name="Group 31"/>
            <p:cNvGrpSpPr>
              <a:grpSpLocks/>
            </p:cNvGrpSpPr>
            <p:nvPr/>
          </p:nvGrpSpPr>
          <p:grpSpPr bwMode="auto">
            <a:xfrm>
              <a:off x="19227" y="2530080"/>
              <a:ext cx="3416300" cy="354012"/>
              <a:chOff x="827584" y="2996952"/>
              <a:chExt cx="3416509" cy="354582"/>
            </a:xfrm>
          </p:grpSpPr>
          <p:cxnSp>
            <p:nvCxnSpPr>
              <p:cNvPr id="53" name="Straight Arrow Connector 52"/>
              <p:cNvCxnSpPr/>
              <p:nvPr/>
            </p:nvCxnSpPr>
            <p:spPr bwMode="auto">
              <a:xfrm>
                <a:off x="827584" y="2996952"/>
                <a:ext cx="3384757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54" name="Picture 3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67944" y="3193927"/>
                <a:ext cx="176149" cy="1576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435" y="4573375"/>
            <a:ext cx="2806422" cy="47703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2947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81481E-6 L 0.95278 0.0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63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4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Intensidade, ondas harmônicas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620811" y="40304"/>
            <a:ext cx="3776677" cy="379381"/>
            <a:chOff x="109244" y="1212006"/>
            <a:chExt cx="3776677" cy="379381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53" y="1307188"/>
              <a:ext cx="3312368" cy="28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13"/>
            <p:cNvSpPr txBox="1">
              <a:spLocks noChangeArrowheads="1"/>
            </p:cNvSpPr>
            <p:nvPr/>
          </p:nvSpPr>
          <p:spPr bwMode="auto">
            <a:xfrm>
              <a:off x="109244" y="1212006"/>
              <a:ext cx="1106087" cy="379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400" smtClean="0"/>
                <a:t>Se:</a:t>
              </a:r>
              <a:endParaRPr lang="pt-BR" sz="14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343368" y="541613"/>
            <a:ext cx="9487368" cy="1655762"/>
            <a:chOff x="-343368" y="1019538"/>
            <a:chExt cx="9487368" cy="1655762"/>
          </a:xfrm>
        </p:grpSpPr>
        <p:pic>
          <p:nvPicPr>
            <p:cNvPr id="16" name="Picture 1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38373"/>
              <a:ext cx="9144000" cy="75628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-343368" y="1019538"/>
              <a:ext cx="9140626" cy="1655762"/>
              <a:chOff x="-128058" y="3822320"/>
              <a:chExt cx="9140626" cy="1655762"/>
            </a:xfrm>
          </p:grpSpPr>
          <p:cxnSp>
            <p:nvCxnSpPr>
              <p:cNvPr id="23" name="Straight Arrow Connector 22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-128058" y="4734898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7675" y="3840474"/>
                <a:ext cx="735406" cy="292581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4887832"/>
                <a:ext cx="106680" cy="213360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-343368" y="1936370"/>
            <a:ext cx="9487368" cy="1706289"/>
            <a:chOff x="-343368" y="2332365"/>
            <a:chExt cx="9487368" cy="1706289"/>
          </a:xfrm>
        </p:grpSpPr>
        <p:pic>
          <p:nvPicPr>
            <p:cNvPr id="39" name="Picture 38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2889076"/>
              <a:ext cx="9144000" cy="756285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-343368" y="2332365"/>
              <a:ext cx="9140626" cy="1706289"/>
              <a:chOff x="-337638" y="2574782"/>
              <a:chExt cx="9140626" cy="1706289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337638" y="2625309"/>
                <a:ext cx="9140626" cy="1655762"/>
                <a:chOff x="-128058" y="3822320"/>
                <a:chExt cx="9140626" cy="1655762"/>
              </a:xfrm>
            </p:grpSpPr>
            <p:cxnSp>
              <p:nvCxnSpPr>
                <p:cNvPr id="19" name="Straight Arrow Connector 18"/>
                <p:cNvCxnSpPr/>
                <p:nvPr/>
              </p:nvCxnSpPr>
              <p:spPr bwMode="auto">
                <a:xfrm flipV="1">
                  <a:off x="1157817" y="3822320"/>
                  <a:ext cx="0" cy="1655762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-128058" y="4734898"/>
                  <a:ext cx="9140626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54438" y="4887832"/>
                  <a:ext cx="106680" cy="213360"/>
                </a:xfrm>
                <a:prstGeom prst="rect">
                  <a:avLst/>
                </a:prstGeom>
              </p:spPr>
            </p:pic>
          </p:grpSp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9545" y="2574782"/>
                <a:ext cx="664807" cy="433815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13049" y="2396275"/>
              <a:ext cx="3630951" cy="55805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-343368" y="3372981"/>
            <a:ext cx="9487368" cy="1682911"/>
            <a:chOff x="-343368" y="3809941"/>
            <a:chExt cx="9487368" cy="1682911"/>
          </a:xfrm>
        </p:grpSpPr>
        <p:pic>
          <p:nvPicPr>
            <p:cNvPr id="38" name="Picture 37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4375233"/>
              <a:ext cx="9144000" cy="756285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-343368" y="3837090"/>
              <a:ext cx="9140626" cy="1655762"/>
              <a:chOff x="-128058" y="3822320"/>
              <a:chExt cx="9140626" cy="1655762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-128058" y="4734898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488783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5588" y="3809941"/>
              <a:ext cx="742183" cy="48430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86987" y="4015222"/>
              <a:ext cx="3457013" cy="55805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3" name="Group 42"/>
          <p:cNvGrpSpPr/>
          <p:nvPr/>
        </p:nvGrpSpPr>
        <p:grpSpPr>
          <a:xfrm>
            <a:off x="-343368" y="5149916"/>
            <a:ext cx="9502782" cy="1655762"/>
            <a:chOff x="-343368" y="5149916"/>
            <a:chExt cx="9502782" cy="1655762"/>
          </a:xfrm>
        </p:grpSpPr>
        <p:pic>
          <p:nvPicPr>
            <p:cNvPr id="40" name="Picture 39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5668589"/>
              <a:ext cx="9144000" cy="1008380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-343368" y="5149916"/>
              <a:ext cx="9140626" cy="1655762"/>
              <a:chOff x="-128058" y="3822320"/>
              <a:chExt cx="9140626" cy="165576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-128058" y="5349373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54438" y="502438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3815" y="5254454"/>
              <a:ext cx="650764" cy="23839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620811" y="5322710"/>
              <a:ext cx="4538603" cy="345879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177350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416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Intensidade, ondas harmônicas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94" y="528236"/>
            <a:ext cx="8903324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Ao invés de analisarmos a potência injetada, podemos estudar</a:t>
            </a:r>
            <a:br>
              <a:rPr lang="pt-BR" dirty="0" smtClean="0"/>
            </a:br>
            <a:r>
              <a:rPr lang="pt-BR" dirty="0" smtClean="0"/>
              <a:t>				 o </a:t>
            </a:r>
            <a:r>
              <a:rPr lang="pt-BR" u="sng" dirty="0" smtClean="0"/>
              <a:t>trabalho médio</a:t>
            </a:r>
            <a:r>
              <a:rPr lang="pt-BR" dirty="0" smtClean="0"/>
              <a:t> realizado por ciclo: a </a:t>
            </a:r>
            <a:r>
              <a:rPr lang="pt-BR" b="1" u="sng" dirty="0" smtClean="0"/>
              <a:t>Intensidade</a:t>
            </a:r>
            <a:r>
              <a:rPr lang="pt-BR" dirty="0" smtClean="0"/>
              <a:t> da onda periódica.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68" y="3996187"/>
            <a:ext cx="2539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Valor </a:t>
            </a:r>
            <a:r>
              <a:rPr lang="en-US" dirty="0" err="1" smtClean="0"/>
              <a:t>médio</a:t>
            </a:r>
            <a:r>
              <a:rPr lang="en-US" dirty="0" smtClean="0"/>
              <a:t> de sin</a:t>
            </a:r>
            <a:r>
              <a:rPr lang="en-US" baseline="30000" dirty="0" smtClean="0"/>
              <a:t>2</a:t>
            </a:r>
            <a:r>
              <a:rPr lang="en-US" dirty="0" smtClean="0"/>
              <a:t> = 1/2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-358782" y="1428482"/>
            <a:ext cx="9502782" cy="1655762"/>
            <a:chOff x="-343368" y="5149916"/>
            <a:chExt cx="9502782" cy="1655762"/>
          </a:xfrm>
        </p:grpSpPr>
        <p:pic>
          <p:nvPicPr>
            <p:cNvPr id="31" name="Picture 30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668589"/>
              <a:ext cx="9144000" cy="1008380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>
              <a:off x="-343368" y="5149916"/>
              <a:ext cx="9140626" cy="1655762"/>
              <a:chOff x="-128058" y="3822320"/>
              <a:chExt cx="9140626" cy="1655762"/>
            </a:xfrm>
          </p:grpSpPr>
          <p:cxnSp>
            <p:nvCxnSpPr>
              <p:cNvPr id="35" name="Straight Arrow Connector 34"/>
              <p:cNvCxnSpPr/>
              <p:nvPr/>
            </p:nvCxnSpPr>
            <p:spPr bwMode="auto">
              <a:xfrm flipV="1">
                <a:off x="1157817" y="3822320"/>
                <a:ext cx="0" cy="165576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>
                <a:off x="-128058" y="5349373"/>
                <a:ext cx="9140626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54438" y="5024382"/>
                <a:ext cx="106680" cy="213360"/>
              </a:xfrm>
              <a:prstGeom prst="rect">
                <a:avLst/>
              </a:prstGeom>
            </p:spPr>
          </p:pic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3815" y="5254454"/>
              <a:ext cx="650764" cy="23839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20811" y="5322710"/>
              <a:ext cx="4538603" cy="3458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42" name="Group 41"/>
          <p:cNvGrpSpPr/>
          <p:nvPr/>
        </p:nvGrpSpPr>
        <p:grpSpPr>
          <a:xfrm>
            <a:off x="1188020" y="1947155"/>
            <a:ext cx="2266797" cy="1717809"/>
            <a:chOff x="1188020" y="1947155"/>
            <a:chExt cx="2266797" cy="1717809"/>
          </a:xfrm>
        </p:grpSpPr>
        <p:sp>
          <p:nvSpPr>
            <p:cNvPr id="38" name="Rectangle 37"/>
            <p:cNvSpPr/>
            <p:nvPr/>
          </p:nvSpPr>
          <p:spPr>
            <a:xfrm>
              <a:off x="1188020" y="1947155"/>
              <a:ext cx="2266797" cy="100838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297264" y="3295632"/>
              <a:ext cx="10372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Um </a:t>
              </a:r>
              <a:r>
                <a:rPr lang="en-US" dirty="0" err="1" smtClean="0"/>
                <a:t>ciclo</a:t>
              </a:r>
              <a:r>
                <a:rPr lang="en-US" dirty="0" smtClean="0"/>
                <a:t> </a:t>
              </a:r>
            </a:p>
          </p:txBody>
        </p: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783" y="3295632"/>
            <a:ext cx="3762768" cy="6547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864170" y="4639880"/>
            <a:ext cx="3502713" cy="788441"/>
            <a:chOff x="2864170" y="4639880"/>
            <a:chExt cx="3502713" cy="788441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66731" y="4639880"/>
              <a:ext cx="1000152" cy="78844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864170" y="4683439"/>
              <a:ext cx="1829203" cy="744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5620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55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dirty="0" smtClean="0">
                <a:solidFill>
                  <a:srgbClr val="FF0000"/>
                </a:solidFill>
                <a:latin typeface="Calibri"/>
                <a:cs typeface="Calibri"/>
              </a:rPr>
              <a:t>Densidade de energia (ondas harmônicas)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7794" y="437044"/>
            <a:ext cx="8903324" cy="771805"/>
            <a:chOff x="57794" y="437044"/>
            <a:chExt cx="8903324" cy="771805"/>
          </a:xfrm>
        </p:grpSpPr>
        <p:sp>
          <p:nvSpPr>
            <p:cNvPr id="11" name="TextBox 10"/>
            <p:cNvSpPr txBox="1"/>
            <p:nvPr/>
          </p:nvSpPr>
          <p:spPr>
            <a:xfrm>
              <a:off x="57794" y="528236"/>
              <a:ext cx="8903324" cy="4847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dirty="0" smtClean="0"/>
                <a:t>Um elemento de corda </a:t>
              </a:r>
              <a:r>
                <a:rPr lang="pt-BR" i="1" dirty="0" err="1" smtClean="0"/>
                <a:t>dx</a:t>
              </a:r>
              <a:r>
                <a:rPr lang="pt-BR" dirty="0" smtClean="0"/>
                <a:t> tem energia cinética instantânea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21622" y="437044"/>
              <a:ext cx="3176588" cy="77180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6709" y="1987067"/>
            <a:ext cx="8881501" cy="787257"/>
            <a:chOff x="64944" y="1440261"/>
            <a:chExt cx="8881501" cy="787257"/>
          </a:xfrm>
        </p:grpSpPr>
        <p:sp>
          <p:nvSpPr>
            <p:cNvPr id="5" name="TextBox 4"/>
            <p:cNvSpPr txBox="1"/>
            <p:nvPr/>
          </p:nvSpPr>
          <p:spPr>
            <a:xfrm>
              <a:off x="64944" y="1617735"/>
              <a:ext cx="5891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 </a:t>
              </a:r>
              <a:r>
                <a:rPr lang="en-US" dirty="0" err="1" smtClean="0"/>
                <a:t>que</a:t>
              </a:r>
              <a:r>
                <a:rPr lang="en-US" dirty="0" smtClean="0"/>
                <a:t> </a:t>
              </a:r>
              <a:r>
                <a:rPr lang="en-US" dirty="0" err="1" smtClean="0"/>
                <a:t>corresponde</a:t>
              </a:r>
              <a:r>
                <a:rPr lang="en-US" dirty="0" smtClean="0"/>
                <a:t> a </a:t>
              </a:r>
              <a:r>
                <a:rPr lang="en-US" dirty="0" err="1" smtClean="0"/>
                <a:t>uma</a:t>
              </a:r>
              <a:r>
                <a:rPr lang="en-US" dirty="0" smtClean="0"/>
                <a:t> </a:t>
              </a:r>
              <a:r>
                <a:rPr lang="en-US" u="sng" dirty="0" err="1" smtClean="0"/>
                <a:t>densidade</a:t>
              </a:r>
              <a:r>
                <a:rPr lang="en-US" u="sng" dirty="0" smtClean="0"/>
                <a:t> linear</a:t>
              </a:r>
              <a:r>
                <a:rPr lang="en-US" dirty="0" smtClean="0"/>
                <a:t> de </a:t>
              </a:r>
              <a:r>
                <a:rPr lang="en-US" dirty="0" err="1" smtClean="0"/>
                <a:t>energia</a:t>
              </a:r>
              <a:r>
                <a:rPr lang="en-US" dirty="0" smtClean="0"/>
                <a:t> </a:t>
              </a:r>
              <a:r>
                <a:rPr lang="en-US" dirty="0" err="1" smtClean="0"/>
                <a:t>cinética</a:t>
              </a:r>
              <a:r>
                <a:rPr lang="en-US" dirty="0" smtClean="0"/>
                <a:t> 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7737" y="1440261"/>
              <a:ext cx="2908708" cy="787257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68847" y="3302004"/>
            <a:ext cx="5696847" cy="606629"/>
            <a:chOff x="259453" y="2822223"/>
            <a:chExt cx="5696847" cy="60662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03236" y="2822223"/>
              <a:ext cx="1653064" cy="60662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59453" y="2921000"/>
              <a:ext cx="40437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Ou</a:t>
              </a:r>
              <a:r>
                <a:rPr lang="en-US" dirty="0" smtClean="0"/>
                <a:t>, </a:t>
              </a:r>
              <a:r>
                <a:rPr lang="en-US" dirty="0" err="1" smtClean="0"/>
                <a:t>olhando</a:t>
              </a:r>
              <a:r>
                <a:rPr lang="en-US" dirty="0" smtClean="0"/>
                <a:t> </a:t>
              </a:r>
              <a:r>
                <a:rPr lang="en-US" dirty="0" err="1" smtClean="0"/>
                <a:t>para</a:t>
              </a:r>
              <a:r>
                <a:rPr lang="en-US" dirty="0" smtClean="0"/>
                <a:t> o valor </a:t>
              </a:r>
              <a:r>
                <a:rPr lang="en-US" dirty="0" err="1" smtClean="0"/>
                <a:t>médio</a:t>
              </a:r>
              <a:r>
                <a:rPr lang="en-US" dirty="0" smtClean="0"/>
                <a:t> no tempo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8847" y="4292090"/>
            <a:ext cx="8354852" cy="2260044"/>
            <a:chOff x="259453" y="3797174"/>
            <a:chExt cx="8354852" cy="2260044"/>
          </a:xfrm>
        </p:grpSpPr>
        <p:sp>
          <p:nvSpPr>
            <p:cNvPr id="10" name="TextBox 9"/>
            <p:cNvSpPr txBox="1"/>
            <p:nvPr/>
          </p:nvSpPr>
          <p:spPr>
            <a:xfrm>
              <a:off x="259453" y="4191906"/>
              <a:ext cx="421857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Cada</a:t>
              </a:r>
              <a:r>
                <a:rPr lang="en-US" dirty="0" smtClean="0"/>
                <a:t> </a:t>
              </a:r>
              <a:r>
                <a:rPr lang="en-US" dirty="0" err="1" smtClean="0"/>
                <a:t>elemento</a:t>
              </a:r>
              <a:r>
                <a:rPr lang="en-US" dirty="0" smtClean="0"/>
                <a:t> de </a:t>
              </a:r>
              <a:r>
                <a:rPr lang="en-US" dirty="0" err="1" smtClean="0"/>
                <a:t>corda</a:t>
              </a:r>
              <a:r>
                <a:rPr lang="en-US" dirty="0" smtClean="0"/>
                <a:t> </a:t>
              </a:r>
              <a:r>
                <a:rPr lang="en-US" dirty="0" err="1" smtClean="0"/>
                <a:t>executa</a:t>
              </a:r>
              <a:r>
                <a:rPr lang="en-US" dirty="0" smtClean="0"/>
                <a:t> um </a:t>
              </a:r>
              <a:r>
                <a:rPr lang="en-US" dirty="0" err="1" smtClean="0"/>
                <a:t>movimento</a:t>
              </a:r>
              <a:r>
                <a:rPr lang="en-US" dirty="0" smtClean="0"/>
                <a:t> </a:t>
              </a:r>
              <a:r>
                <a:rPr lang="en-US" dirty="0" err="1" smtClean="0"/>
                <a:t>harmônico</a:t>
              </a:r>
              <a:r>
                <a:rPr lang="en-US" dirty="0" smtClean="0"/>
                <a:t>: </a:t>
              </a:r>
              <a:r>
                <a:rPr lang="en-US" dirty="0" err="1" smtClean="0"/>
                <a:t>lembrando</a:t>
              </a:r>
              <a:r>
                <a:rPr lang="en-US" dirty="0" smtClean="0"/>
                <a:t> do </a:t>
              </a:r>
              <a:r>
                <a:rPr lang="en-US" dirty="0" err="1" smtClean="0"/>
                <a:t>oscilador</a:t>
              </a:r>
              <a:r>
                <a:rPr lang="en-US" dirty="0" smtClean="0"/>
                <a:t> </a:t>
              </a:r>
              <a:r>
                <a:rPr lang="en-US" dirty="0" err="1" smtClean="0"/>
                <a:t>visto</a:t>
              </a:r>
              <a:r>
                <a:rPr lang="en-US" dirty="0" smtClean="0"/>
                <a:t> </a:t>
              </a:r>
              <a:r>
                <a:rPr lang="en-US" dirty="0" err="1" smtClean="0"/>
                <a:t>nas</a:t>
              </a:r>
              <a:r>
                <a:rPr lang="en-US" dirty="0" smtClean="0"/>
                <a:t> </a:t>
              </a:r>
              <a:r>
                <a:rPr lang="en-US" dirty="0" err="1" smtClean="0"/>
                <a:t>etapas</a:t>
              </a:r>
              <a:r>
                <a:rPr lang="en-US" dirty="0" smtClean="0"/>
                <a:t> </a:t>
              </a:r>
              <a:r>
                <a:rPr lang="en-US" dirty="0" err="1" smtClean="0"/>
                <a:t>anteriores</a:t>
              </a:r>
              <a:r>
                <a:rPr lang="en-US" dirty="0" smtClean="0"/>
                <a:t>,</a:t>
              </a:r>
              <a:br>
                <a:rPr lang="en-US" dirty="0" smtClean="0"/>
              </a:br>
              <a:r>
                <a:rPr lang="en-US" dirty="0" smtClean="0"/>
                <a:t> a </a:t>
              </a:r>
              <a:r>
                <a:rPr lang="en-US" dirty="0" err="1" smtClean="0"/>
                <a:t>média</a:t>
              </a:r>
              <a:r>
                <a:rPr lang="en-US" dirty="0" smtClean="0"/>
                <a:t> </a:t>
              </a:r>
              <a:r>
                <a:rPr lang="en-US" dirty="0" err="1" smtClean="0"/>
                <a:t>periódica</a:t>
              </a:r>
              <a:r>
                <a:rPr lang="en-US" dirty="0" smtClean="0"/>
                <a:t> da </a:t>
              </a:r>
              <a:r>
                <a:rPr lang="en-US" dirty="0" err="1" smtClean="0"/>
                <a:t>energia</a:t>
              </a:r>
              <a:r>
                <a:rPr lang="en-US" dirty="0" smtClean="0"/>
                <a:t> </a:t>
              </a:r>
              <a:r>
                <a:rPr lang="en-US" dirty="0" err="1" smtClean="0"/>
                <a:t>cinética</a:t>
              </a:r>
              <a:r>
                <a:rPr lang="en-US" dirty="0" smtClean="0"/>
                <a:t> (K) e </a:t>
              </a:r>
              <a:r>
                <a:rPr lang="en-US" dirty="0" err="1" smtClean="0"/>
                <a:t>potencial</a:t>
              </a:r>
              <a:r>
                <a:rPr lang="en-US" dirty="0" smtClean="0"/>
                <a:t> (U) </a:t>
              </a:r>
              <a:r>
                <a:rPr lang="en-US" dirty="0" err="1" smtClean="0"/>
                <a:t>são</a:t>
              </a:r>
              <a:r>
                <a:rPr lang="en-US" dirty="0" smtClean="0"/>
                <a:t> </a:t>
              </a:r>
              <a:r>
                <a:rPr lang="en-US" dirty="0" err="1" smtClean="0"/>
                <a:t>iguais</a:t>
              </a:r>
              <a:r>
                <a:rPr lang="en-US" dirty="0" smtClean="0"/>
                <a:t>.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5198005" y="3797174"/>
              <a:ext cx="3416300" cy="2260044"/>
              <a:chOff x="5198005" y="3797174"/>
              <a:chExt cx="3416300" cy="2260044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5470702" y="4306201"/>
                <a:ext cx="2864555" cy="1397005"/>
                <a:chOff x="5444067" y="3869267"/>
                <a:chExt cx="2864555" cy="1397005"/>
              </a:xfrm>
            </p:grpSpPr>
            <p:sp>
              <p:nvSpPr>
                <p:cNvPr id="18" name="Rectangle 17"/>
                <p:cNvSpPr/>
                <p:nvPr/>
              </p:nvSpPr>
              <p:spPr>
                <a:xfrm>
                  <a:off x="5444067" y="3869267"/>
                  <a:ext cx="2864555" cy="1397005"/>
                </a:xfrm>
                <a:prstGeom prst="rect">
                  <a:avLst/>
                </a:prstGeom>
                <a:ln w="19050" cmpd="sng"/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 flipV="1">
                  <a:off x="5444067" y="3869267"/>
                  <a:ext cx="2864555" cy="1397005"/>
                </a:xfrm>
                <a:custGeom>
                  <a:avLst/>
                  <a:gdLst>
                    <a:gd name="connsiteX0" fmla="*/ 0 w 2878666"/>
                    <a:gd name="connsiteY0" fmla="*/ 409222 h 1402968"/>
                    <a:gd name="connsiteX1" fmla="*/ 1509888 w 2878666"/>
                    <a:gd name="connsiteY1" fmla="*/ 1397000 h 1402968"/>
                    <a:gd name="connsiteX2" fmla="*/ 2878666 w 2878666"/>
                    <a:gd name="connsiteY2" fmla="*/ 0 h 1402968"/>
                    <a:gd name="connsiteX0" fmla="*/ 0 w 2864555"/>
                    <a:gd name="connsiteY0" fmla="*/ 14111 h 1397004"/>
                    <a:gd name="connsiteX1" fmla="*/ 149577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4"/>
                    <a:gd name="connsiteX1" fmla="*/ 143862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555" h="1397005">
                      <a:moveTo>
                        <a:pt x="0" y="14111"/>
                      </a:moveTo>
                      <a:cubicBezTo>
                        <a:pt x="457905" y="681802"/>
                        <a:pt x="961201" y="1399352"/>
                        <a:pt x="1438627" y="1397000"/>
                      </a:cubicBezTo>
                      <a:cubicBezTo>
                        <a:pt x="1916053" y="1394648"/>
                        <a:pt x="2420055" y="664398"/>
                        <a:pt x="2864555" y="0"/>
                      </a:cubicBezTo>
                    </a:path>
                  </a:pathLst>
                </a:custGeom>
                <a:ln w="19050" cmpd="sng">
                  <a:solidFill>
                    <a:srgbClr val="3366FF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 flipH="1">
                  <a:off x="5444067" y="3869267"/>
                  <a:ext cx="2864555" cy="1397005"/>
                </a:xfrm>
                <a:custGeom>
                  <a:avLst/>
                  <a:gdLst>
                    <a:gd name="connsiteX0" fmla="*/ 0 w 2878666"/>
                    <a:gd name="connsiteY0" fmla="*/ 409222 h 1402968"/>
                    <a:gd name="connsiteX1" fmla="*/ 1509888 w 2878666"/>
                    <a:gd name="connsiteY1" fmla="*/ 1397000 h 1402968"/>
                    <a:gd name="connsiteX2" fmla="*/ 2878666 w 2878666"/>
                    <a:gd name="connsiteY2" fmla="*/ 0 h 1402968"/>
                    <a:gd name="connsiteX0" fmla="*/ 0 w 2864555"/>
                    <a:gd name="connsiteY0" fmla="*/ 14111 h 1397004"/>
                    <a:gd name="connsiteX1" fmla="*/ 149577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4"/>
                    <a:gd name="connsiteX1" fmla="*/ 1438627 w 2864555"/>
                    <a:gd name="connsiteY1" fmla="*/ 1397000 h 1397004"/>
                    <a:gd name="connsiteX2" fmla="*/ 2864555 w 2864555"/>
                    <a:gd name="connsiteY2" fmla="*/ 0 h 1397004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  <a:gd name="connsiteX0" fmla="*/ 0 w 2864555"/>
                    <a:gd name="connsiteY0" fmla="*/ 14111 h 1397005"/>
                    <a:gd name="connsiteX1" fmla="*/ 1438627 w 2864555"/>
                    <a:gd name="connsiteY1" fmla="*/ 1397000 h 1397005"/>
                    <a:gd name="connsiteX2" fmla="*/ 2864555 w 2864555"/>
                    <a:gd name="connsiteY2" fmla="*/ 0 h 13970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555" h="1397005">
                      <a:moveTo>
                        <a:pt x="0" y="14111"/>
                      </a:moveTo>
                      <a:cubicBezTo>
                        <a:pt x="457905" y="681802"/>
                        <a:pt x="961201" y="1399352"/>
                        <a:pt x="1438627" y="1397000"/>
                      </a:cubicBezTo>
                      <a:cubicBezTo>
                        <a:pt x="1916053" y="1394648"/>
                        <a:pt x="2420055" y="664398"/>
                        <a:pt x="2864555" y="0"/>
                      </a:cubicBezTo>
                    </a:path>
                  </a:pathLst>
                </a:custGeom>
                <a:ln w="19050" cmpd="sng">
                  <a:solidFill>
                    <a:srgbClr val="FF0000"/>
                  </a:solidFill>
                </a:ln>
              </p:spPr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5198005" y="4114800"/>
                <a:ext cx="3416300" cy="1942418"/>
                <a:chOff x="19227" y="941674"/>
                <a:chExt cx="3416300" cy="1942418"/>
              </a:xfrm>
            </p:grpSpPr>
            <p:cxnSp>
              <p:nvCxnSpPr>
                <p:cNvPr id="50" name="Straight Arrow Connector 49"/>
                <p:cNvCxnSpPr/>
                <p:nvPr/>
              </p:nvCxnSpPr>
              <p:spPr bwMode="auto">
                <a:xfrm flipV="1">
                  <a:off x="1724202" y="941674"/>
                  <a:ext cx="0" cy="173286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1" name="Group 31"/>
                <p:cNvGrpSpPr>
                  <a:grpSpLocks/>
                </p:cNvGrpSpPr>
                <p:nvPr/>
              </p:nvGrpSpPr>
              <p:grpSpPr bwMode="auto">
                <a:xfrm>
                  <a:off x="19227" y="2530080"/>
                  <a:ext cx="3416300" cy="354012"/>
                  <a:chOff x="827584" y="2996952"/>
                  <a:chExt cx="3416509" cy="354582"/>
                </a:xfrm>
              </p:grpSpPr>
              <p:cxnSp>
                <p:nvCxnSpPr>
                  <p:cNvPr id="52" name="Straight Arrow Connector 51"/>
                  <p:cNvCxnSpPr/>
                  <p:nvPr/>
                </p:nvCxnSpPr>
                <p:spPr bwMode="auto">
                  <a:xfrm>
                    <a:off x="827584" y="2996952"/>
                    <a:ext cx="3384757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pic>
                <p:nvPicPr>
                  <p:cNvPr id="53" name="Picture 30"/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67944" y="3193927"/>
                    <a:ext cx="176149" cy="1576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1" name="TextBox 20"/>
              <p:cNvSpPr txBox="1"/>
              <p:nvPr/>
            </p:nvSpPr>
            <p:spPr>
              <a:xfrm>
                <a:off x="6629400" y="3797174"/>
                <a:ext cx="6911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366FF"/>
                    </a:solidFill>
                  </a:rPr>
                  <a:t>K</a:t>
                </a:r>
                <a:r>
                  <a:rPr lang="en-US" dirty="0" smtClean="0"/>
                  <a:t> ,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355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44" y="40304"/>
            <a:ext cx="553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u="sng" smtClean="0">
                <a:solidFill>
                  <a:srgbClr val="FF0000"/>
                </a:solidFill>
                <a:latin typeface="Calibri"/>
                <a:cs typeface="Calibri"/>
              </a:rPr>
              <a:t>Densidade de energia (ondas harmônicas)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794" y="528236"/>
            <a:ext cx="8903324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mtClean="0"/>
              <a:t>Podemos calcular então a densidade de energia total da onda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834" y="1185334"/>
            <a:ext cx="2977444" cy="565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7222" y="2638778"/>
            <a:ext cx="3626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Lembrando da intensidade calculada: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373" y="2460170"/>
            <a:ext cx="1755405" cy="71483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15092" y="5597168"/>
            <a:ext cx="523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mtClean="0"/>
              <a:t>Fluxo de energia é constante em uma onda periódica.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27" y="3416321"/>
            <a:ext cx="862245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mtClean="0"/>
              <a:t>Vemos que a intensidade corresponde ao produto entre a velocidade v e a densidade linear média de energia.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476" y="4316567"/>
            <a:ext cx="1367897" cy="7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6631"/>
            <a:ext cx="7416824" cy="583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5973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653</Words>
  <Application>Microsoft Macintosh PowerPoint</Application>
  <PresentationFormat>On-screen Show (4:3)</PresentationFormat>
  <Paragraphs>78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9_Default Design</vt:lpstr>
      <vt:lpstr>Default Design</vt:lpstr>
      <vt:lpstr>10_Default Design</vt:lpstr>
      <vt:lpstr>11_Default Design</vt:lpstr>
      <vt:lpstr>1_Default Design</vt:lpstr>
      <vt:lpstr>12_Default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Inst. de Física da 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Marcelo Martinelli</dc:creator>
  <cp:keywords/>
  <dc:description/>
  <cp:lastModifiedBy>Marcelo Martinelli</cp:lastModifiedBy>
  <cp:revision>58</cp:revision>
  <dcterms:created xsi:type="dcterms:W3CDTF">2014-08-06T19:29:00Z</dcterms:created>
  <dcterms:modified xsi:type="dcterms:W3CDTF">2020-09-11T13:11:29Z</dcterms:modified>
  <cp:category/>
</cp:coreProperties>
</file>