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342" r:id="rId2"/>
    <p:sldId id="316" r:id="rId3"/>
    <p:sldId id="343" r:id="rId4"/>
    <p:sldId id="317" r:id="rId5"/>
    <p:sldId id="318" r:id="rId6"/>
    <p:sldId id="319" r:id="rId7"/>
    <p:sldId id="345" r:id="rId8"/>
    <p:sldId id="349" r:id="rId9"/>
    <p:sldId id="323" r:id="rId10"/>
    <p:sldId id="324" r:id="rId11"/>
    <p:sldId id="325" r:id="rId12"/>
    <p:sldId id="328" r:id="rId13"/>
    <p:sldId id="344" r:id="rId14"/>
    <p:sldId id="347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48" r:id="rId23"/>
    <p:sldId id="337" r:id="rId24"/>
    <p:sldId id="338" r:id="rId25"/>
    <p:sldId id="339" r:id="rId26"/>
    <p:sldId id="340" r:id="rId27"/>
    <p:sldId id="34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1" clrIdx="0">
    <p:extLst>
      <p:ext uri="{19B8F6BF-5375-455C-9EA6-DF929625EA0E}">
        <p15:presenceInfo xmlns="" xmlns:p15="http://schemas.microsoft.com/office/powerpoint/2012/main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275BB"/>
    <a:srgbClr val="FD8A44"/>
    <a:srgbClr val="006600"/>
    <a:srgbClr val="797E9F"/>
    <a:srgbClr val="BBB5B5"/>
    <a:srgbClr val="8CAF47"/>
    <a:srgbClr val="7AAEA0"/>
    <a:srgbClr val="82B4A7"/>
    <a:srgbClr val="9F8AB8"/>
    <a:srgbClr val="A4C8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91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F1BA0-EC65-430D-AAE7-5117D991251A}" type="slidenum">
              <a:rPr lang="en-US"/>
              <a:pPr/>
              <a:t>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774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6C95-FA1D-4DF7-870B-FE848FAE7DEA}" type="slidenum">
              <a:rPr lang="en-US"/>
              <a:pPr/>
              <a:t>11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46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29A68-1B9C-4BF6-97D9-C9EC2A207E6B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04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29A68-1B9C-4BF6-97D9-C9EC2A207E6B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92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29A68-1B9C-4BF6-97D9-C9EC2A207E6B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59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E2C77-1858-4CA5-A84C-74B8C6FD78D8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10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02382-2E12-49B9-9D70-D7F29D81599F}" type="slidenum">
              <a:rPr lang="en-US"/>
              <a:pPr/>
              <a:t>16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79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955BE-DE7F-4581-9114-7AD5B4A31B97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16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53387-5A94-47D4-BE36-40AA8E24C809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64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EA50A-6C7E-40F9-8A30-389B98F8B1DA}" type="slidenum">
              <a:rPr lang="en-US"/>
              <a:pPr/>
              <a:t>19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47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8E5B7-083F-447C-B044-46884D5CD844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1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F1BA0-EC65-430D-AAE7-5117D991251A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11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0E2DD-D9BA-4DAD-89E4-C8CABFBC7ECC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51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0E2DD-D9BA-4DAD-89E4-C8CABFBC7ECC}" type="slidenum">
              <a:rPr lang="en-US"/>
              <a:pPr/>
              <a:t>22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612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39BD2-3EF6-4161-A8F0-A0C5A7BEA705}" type="slidenum">
              <a:rPr lang="en-US"/>
              <a:pPr/>
              <a:t>23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28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888D4-905E-48C3-85EC-AABD39A7AA9E}" type="slidenum">
              <a:rPr lang="en-US"/>
              <a:pPr/>
              <a:t>24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3647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9A70A-CB90-4450-A3B5-4A649F6B797A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915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259A3-FA2D-49DE-9AA4-D5AFAA8698A6}" type="slidenum">
              <a:rPr lang="en-US"/>
              <a:pPr/>
              <a:t>26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821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F9469-5768-4FD5-9569-A5F1426A7C51}" type="slidenum">
              <a:rPr lang="en-US"/>
              <a:pPr/>
              <a:t>27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1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DD2DE-6F5D-4AAB-8698-0AD26D766167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90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34095-B738-4F50-A6C4-2CAAC26A0228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2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E5CE4-CBA3-41AC-97DB-4D585B0F44FE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60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E5CE4-CBA3-41AC-97DB-4D585B0F44FE}" type="slidenum">
              <a:rPr lang="en-US"/>
              <a:pPr/>
              <a:t>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8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E5CE4-CBA3-41AC-97DB-4D585B0F44FE}" type="slidenum">
              <a:rPr lang="en-US"/>
              <a:pPr/>
              <a:t>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2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852D0-9AD3-4062-9280-CD654C725DCE}" type="slidenum">
              <a:rPr lang="en-US"/>
              <a:pPr/>
              <a:t>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41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75E49-7FDC-491C-B854-F995965BB8D8}" type="slidenum">
              <a:rPr lang="en-US"/>
              <a:pPr/>
              <a:t>10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05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855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85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249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3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78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2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435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60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30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1" y="-36226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Capítulo</a:t>
            </a:r>
            <a:r>
              <a:rPr lang="en-US" dirty="0"/>
              <a:t> 13</a:t>
            </a:r>
          </a:p>
          <a:p>
            <a:r>
              <a:rPr lang="en-US" dirty="0" err="1"/>
              <a:t>Empreendedorismo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Empreendedorismo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Empreendedorismo pode:</a:t>
            </a:r>
          </a:p>
          <a:p>
            <a:pPr lvl="1"/>
            <a:r>
              <a:rPr lang="pt-BR" dirty="0" smtClean="0"/>
              <a:t>promover crescimento econômico</a:t>
            </a:r>
          </a:p>
          <a:p>
            <a:pPr lvl="1"/>
            <a:r>
              <a:rPr lang="pt-BR" dirty="0" smtClean="0"/>
              <a:t>criar emprego</a:t>
            </a:r>
          </a:p>
          <a:p>
            <a:pPr lvl="1"/>
            <a:r>
              <a:rPr lang="pt-BR" dirty="0" smtClean="0"/>
              <a:t>gerar </a:t>
            </a:r>
            <a:r>
              <a:rPr lang="pt-BR" dirty="0"/>
              <a:t>prosperidade para os cidadãos</a:t>
            </a:r>
          </a:p>
          <a:p>
            <a:pPr lvl="1"/>
            <a:r>
              <a:rPr lang="pt-BR" dirty="0"/>
              <a:t>há uma forte relação positiva entre a taxa de atividade empresarial e o desenvolvimento econômico de uma nação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998073A5-F9BB-4795-BC61-23C291DFCB1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2668168"/>
              </p:ext>
            </p:extLst>
          </p:nvPr>
        </p:nvGraphicFramePr>
        <p:xfrm>
          <a:off x="6934200" y="4495800"/>
          <a:ext cx="1912872" cy="1905000"/>
        </p:xfrm>
        <a:graphic>
          <a:graphicData uri="http://schemas.openxmlformats.org/presentationml/2006/ole">
            <p:oleObj spid="_x0000_s1104" name="Clip" r:id="rId5" imgW="3482566" imgH="34689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462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Empreendedorismo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pt-BR" dirty="0"/>
              <a:t>Deve haver um equilíbrio (cultural) </a:t>
            </a:r>
            <a:r>
              <a:rPr lang="pt-BR" dirty="0" smtClean="0"/>
              <a:t>entre:</a:t>
            </a:r>
          </a:p>
          <a:p>
            <a:pPr lvl="1"/>
            <a:r>
              <a:rPr lang="pt-BR" dirty="0" smtClean="0"/>
              <a:t>a iniciativa individual e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espírito de cooperação e a propriedade da inovação.</a:t>
            </a:r>
          </a:p>
          <a:p>
            <a:r>
              <a:rPr lang="pt-BR" dirty="0" smtClean="0"/>
              <a:t>Sucesso de empresas empreendedoras: </a:t>
            </a:r>
          </a:p>
          <a:p>
            <a:pPr lvl="1"/>
            <a:r>
              <a:rPr lang="pt-BR" dirty="0" smtClean="0"/>
              <a:t>fornecer autonomia apropriada</a:t>
            </a:r>
          </a:p>
          <a:p>
            <a:pPr lvl="1"/>
            <a:r>
              <a:rPr lang="pt-BR" dirty="0" smtClean="0"/>
              <a:t>oferecer </a:t>
            </a:r>
            <a:r>
              <a:rPr lang="pt-BR" dirty="0"/>
              <a:t>incentivos para a iniciativa individual</a:t>
            </a:r>
          </a:p>
          <a:p>
            <a:pPr lvl="1"/>
            <a:r>
              <a:rPr lang="pt-BR" dirty="0"/>
              <a:t>promover a cooperação e a posse de uma </a:t>
            </a:r>
            <a:r>
              <a:rPr lang="pt-BR" dirty="0" smtClean="0"/>
              <a:t>inovação</a:t>
            </a:r>
            <a:endParaRPr lang="pt-B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77138310-33A5-49A4-A4BE-DDCF3CB2B477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6490287"/>
              </p:ext>
            </p:extLst>
          </p:nvPr>
        </p:nvGraphicFramePr>
        <p:xfrm>
          <a:off x="7391400" y="4648200"/>
          <a:ext cx="1606812" cy="1600200"/>
        </p:xfrm>
        <a:graphic>
          <a:graphicData uri="http://schemas.openxmlformats.org/presentationml/2006/ole">
            <p:oleObj spid="_x0000_s2128" name="Clip" r:id="rId5" imgW="3482566" imgH="34689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34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Inovação</a:t>
            </a:r>
            <a:r>
              <a:rPr lang="en-US" dirty="0"/>
              <a:t> incremental e radical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CDEC7A79-FDDD-499B-900C-40D37D5727B9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Inovação incremental: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é </a:t>
            </a:r>
            <a:r>
              <a:rPr lang="pt-BR" dirty="0">
                <a:solidFill>
                  <a:schemeClr val="tx1"/>
                </a:solidFill>
              </a:rPr>
              <a:t>o caso usual para a inovação nas </a:t>
            </a:r>
            <a:r>
              <a:rPr lang="pt-BR" dirty="0" smtClean="0">
                <a:solidFill>
                  <a:schemeClr val="tx1"/>
                </a:solidFill>
              </a:rPr>
              <a:t>organizações.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fornece </a:t>
            </a:r>
            <a:r>
              <a:rPr lang="pt-BR" dirty="0">
                <a:solidFill>
                  <a:schemeClr val="tx1"/>
                </a:solidFill>
              </a:rPr>
              <a:t>pequenos incrementos em linhas de produtos </a:t>
            </a:r>
            <a:r>
              <a:rPr lang="pt-BR" dirty="0" smtClean="0">
                <a:solidFill>
                  <a:schemeClr val="tx1"/>
                </a:solidFill>
              </a:rPr>
              <a:t>atuais.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melhora </a:t>
            </a:r>
            <a:r>
              <a:rPr lang="pt-BR" dirty="0">
                <a:solidFill>
                  <a:schemeClr val="tx1"/>
                </a:solidFill>
              </a:rPr>
              <a:t>processos e conhecimentos </a:t>
            </a:r>
            <a:r>
              <a:rPr lang="pt-BR" dirty="0" smtClean="0">
                <a:solidFill>
                  <a:schemeClr val="tx1"/>
                </a:solidFill>
              </a:rPr>
              <a:t>existentes.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pode criar valor.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Inovação radical: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é </a:t>
            </a:r>
            <a:r>
              <a:rPr lang="pt-BR" dirty="0">
                <a:solidFill>
                  <a:schemeClr val="tx1"/>
                </a:solidFill>
              </a:rPr>
              <a:t>rara por causa da dificuldade e risco.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fornece importantes inovações tecnológicas.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cria </a:t>
            </a:r>
            <a:r>
              <a:rPr lang="pt-BR" dirty="0">
                <a:solidFill>
                  <a:schemeClr val="tx1"/>
                </a:solidFill>
              </a:rPr>
              <a:t>processos e novos </a:t>
            </a:r>
            <a:r>
              <a:rPr lang="pt-BR" dirty="0" smtClean="0">
                <a:solidFill>
                  <a:schemeClr val="tx1"/>
                </a:solidFill>
              </a:rPr>
              <a:t>conhecimentos.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pode criar valor.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4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utoUpdateAnimBg="0"/>
      <p:bldP spid="7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Empreendimento corporativo interno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CDEC7A79-FDDD-499B-900C-40D37D5727B9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1490689"/>
            <a:ext cx="7353300" cy="4665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0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Empreendimento corporativo interno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conjunto de atividades que costumam criar invenções e inovações através de meios </a:t>
            </a:r>
            <a:r>
              <a:rPr lang="pt-BR" dirty="0" smtClean="0"/>
              <a:t>internos.</a:t>
            </a:r>
          </a:p>
          <a:p>
            <a:pPr lvl="1"/>
            <a:r>
              <a:rPr lang="pt-BR" dirty="0" smtClean="0"/>
              <a:t>Gestores </a:t>
            </a:r>
            <a:r>
              <a:rPr lang="pt-BR" dirty="0"/>
              <a:t>de </a:t>
            </a:r>
            <a:r>
              <a:rPr lang="pt-BR" dirty="0" err="1"/>
              <a:t>P&amp;D</a:t>
            </a:r>
            <a:r>
              <a:rPr lang="pt-BR" dirty="0"/>
              <a:t> estão ligados ao sucesso em se aventurar no corporativo </a:t>
            </a:r>
            <a:r>
              <a:rPr lang="pt-BR" dirty="0" smtClean="0"/>
              <a:t>interno.</a:t>
            </a:r>
          </a:p>
          <a:p>
            <a:r>
              <a:rPr lang="pt-BR" dirty="0" smtClean="0"/>
              <a:t>Produto campeão</a:t>
            </a:r>
          </a:p>
          <a:p>
            <a:pPr lvl="1"/>
            <a:r>
              <a:rPr lang="pt-BR" dirty="0" smtClean="0"/>
              <a:t>Um </a:t>
            </a:r>
            <a:r>
              <a:rPr lang="pt-BR" dirty="0"/>
              <a:t>membro organizacional com uma visão empreendedora de um novo bem ou serviço que pretende criar apoio para comercialização da </a:t>
            </a:r>
            <a:r>
              <a:rPr lang="pt-BR" dirty="0" err="1"/>
              <a:t>ideia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CDEC7A79-FDDD-499B-900C-40D37D5727B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0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Empreendimento corporativo interno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Um processo de cima para baixo de inovação serve para: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seguir </a:t>
            </a:r>
            <a:r>
              <a:rPr lang="pt-BR" dirty="0"/>
              <a:t>a novas </a:t>
            </a:r>
            <a:r>
              <a:rPr lang="pt-BR" dirty="0" err="1"/>
              <a:t>ideias</a:t>
            </a:r>
            <a:r>
              <a:rPr lang="pt-BR" dirty="0"/>
              <a:t>, muitas vezes através de um processo </a:t>
            </a:r>
            <a:r>
              <a:rPr lang="pt-BR" dirty="0" smtClean="0"/>
              <a:t>político.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desenvolver </a:t>
            </a:r>
            <a:r>
              <a:rPr lang="pt-BR" dirty="0"/>
              <a:t>e coordenar a comercialização de um novo bem ou serviço, até alcançar o sucesso no </a:t>
            </a:r>
            <a:r>
              <a:rPr lang="pt-BR" dirty="0" smtClean="0"/>
              <a:t>mercado.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Formas </a:t>
            </a:r>
            <a:r>
              <a:rPr lang="pt-BR" dirty="0"/>
              <a:t>de empreendedorismo corporativo interno: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Comportamento estratégico autônomo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Comportamento estratégico induzido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94008570-0627-4A92-B245-66767B3CC537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3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Empreendimento</a:t>
            </a:r>
            <a:r>
              <a:rPr lang="en-US" dirty="0"/>
              <a:t>: </a:t>
            </a:r>
            <a:r>
              <a:rPr lang="en-US" dirty="0" err="1"/>
              <a:t>comportamentos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Comportamento estratégico autônomo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Com </a:t>
            </a:r>
            <a:r>
              <a:rPr lang="pt-BR" dirty="0"/>
              <a:t>base no conhecimento da empresa e nos recursos que são as fontes de inovação da </a:t>
            </a:r>
            <a:r>
              <a:rPr lang="pt-BR" dirty="0" smtClean="0"/>
              <a:t>empresa.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Capacidades </a:t>
            </a:r>
            <a:r>
              <a:rPr lang="pt-BR" dirty="0"/>
              <a:t>tecnológicas e competências da empresa são sua base para novos produtos e </a:t>
            </a:r>
            <a:r>
              <a:rPr lang="pt-BR" dirty="0" smtClean="0"/>
              <a:t>processos.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Comportamento estratégico induzido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Um </a:t>
            </a:r>
            <a:r>
              <a:rPr lang="pt-BR" dirty="0"/>
              <a:t>processo de cima para baixo pelo qual a estrutura e a estratégia atual da empresa promovem inovações de </a:t>
            </a:r>
            <a:r>
              <a:rPr lang="pt-BR" dirty="0" smtClean="0"/>
              <a:t>produto.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A </a:t>
            </a:r>
            <a:r>
              <a:rPr lang="pt-BR" dirty="0"/>
              <a:t>estratégia local é filtrada através de uma hierarquia estrutural correspondente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BEAAD317-D434-4E4E-9166-BC313679B5D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7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Implementação</a:t>
            </a:r>
            <a:r>
              <a:rPr lang="en-US" dirty="0"/>
              <a:t> de </a:t>
            </a:r>
            <a:r>
              <a:rPr lang="en-US" dirty="0" err="1"/>
              <a:t>inovações</a:t>
            </a:r>
            <a:r>
              <a:rPr lang="en-US" dirty="0"/>
              <a:t> </a:t>
            </a:r>
            <a:r>
              <a:rPr lang="en-US" dirty="0" err="1"/>
              <a:t>internas</a:t>
            </a:r>
            <a:endParaRPr lang="en-US" dirty="0"/>
          </a:p>
        </p:txBody>
      </p:sp>
      <p:sp>
        <p:nvSpPr>
          <p:cNvPr id="1873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Ser inovador e desenvolver empreendimentos internos </a:t>
            </a:r>
            <a:r>
              <a:rPr lang="pt-BR" dirty="0" smtClean="0"/>
              <a:t>requerem:</a:t>
            </a:r>
          </a:p>
          <a:p>
            <a:pPr lvl="1"/>
            <a:r>
              <a:rPr lang="pt-BR" dirty="0" smtClean="0"/>
              <a:t>uma mentalidade empresarial</a:t>
            </a:r>
          </a:p>
          <a:p>
            <a:pPr lvl="1"/>
            <a:r>
              <a:rPr lang="pt-BR" dirty="0" smtClean="0"/>
              <a:t>propensão ao risco</a:t>
            </a:r>
          </a:p>
          <a:p>
            <a:pPr lvl="1"/>
            <a:r>
              <a:rPr lang="pt-BR" dirty="0" smtClean="0"/>
              <a:t>ênfase na execução</a:t>
            </a:r>
          </a:p>
          <a:p>
            <a:r>
              <a:rPr lang="pt-BR" dirty="0" smtClean="0"/>
              <a:t>Indivíduos </a:t>
            </a:r>
            <a:r>
              <a:rPr lang="pt-BR" dirty="0"/>
              <a:t>com uma mentalidade empresarial:</a:t>
            </a:r>
          </a:p>
          <a:p>
            <a:pPr lvl="1"/>
            <a:r>
              <a:rPr lang="pt-BR" dirty="0"/>
              <a:t>envolvem as energias de cada um na sua área, tanto dentro como fora da organização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8677AA54-2811-4A54-855F-D0F9F2DC8D6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37507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uiExpand="1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4"/>
          </a:xfrm>
        </p:spPr>
        <p:txBody>
          <a:bodyPr>
            <a:normAutofit fontScale="90000"/>
          </a:bodyPr>
          <a:lstStyle/>
          <a:p>
            <a:r>
              <a:rPr lang="pt-BR" dirty="0"/>
              <a:t>Equipes de desenvolvimento de produto multifuncional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75547441-802E-44E8-9C20-A2D8F6575B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97400" y="1485900"/>
            <a:ext cx="4546600" cy="36195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pt-BR" sz="2400" dirty="0"/>
              <a:t>Facilitar a integração das atividades associadas a diferentes funções </a:t>
            </a:r>
            <a:r>
              <a:rPr lang="pt-BR" sz="2400" dirty="0" smtClean="0"/>
              <a:t>organizacionais.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pt-BR" sz="2000" dirty="0" smtClean="0"/>
              <a:t>Projeto, fabricação, marketing etc.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pt-BR" sz="2400" dirty="0" smtClean="0"/>
              <a:t>Novos </a:t>
            </a:r>
            <a:r>
              <a:rPr lang="pt-BR" sz="2400" dirty="0"/>
              <a:t>processos de desenvolvimento de produto podem ser concluídos mais rapidamente.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pt-BR" sz="2000" dirty="0"/>
              <a:t>Produtos podem ser mais facilmente comercializados quando equipes multifuncionais trabalham de forma </a:t>
            </a:r>
            <a:r>
              <a:rPr lang="pt-BR" sz="2000" dirty="0" smtClean="0"/>
              <a:t>eficaz.</a:t>
            </a:r>
            <a:endParaRPr lang="pt-BR" sz="2000" dirty="0"/>
          </a:p>
        </p:txBody>
      </p:sp>
      <p:grpSp>
        <p:nvGrpSpPr>
          <p:cNvPr id="189472" name="Group 32"/>
          <p:cNvGrpSpPr>
            <a:grpSpLocks/>
          </p:cNvGrpSpPr>
          <p:nvPr/>
        </p:nvGrpSpPr>
        <p:grpSpPr bwMode="auto">
          <a:xfrm>
            <a:off x="1009650" y="1592263"/>
            <a:ext cx="2603500" cy="1385887"/>
            <a:chOff x="720" y="996"/>
            <a:chExt cx="1640" cy="873"/>
          </a:xfrm>
        </p:grpSpPr>
        <p:sp>
          <p:nvSpPr>
            <p:cNvPr id="189445" name="Rectangle 5"/>
            <p:cNvSpPr>
              <a:spLocks noChangeArrowheads="1"/>
            </p:cNvSpPr>
            <p:nvPr/>
          </p:nvSpPr>
          <p:spPr bwMode="auto">
            <a:xfrm>
              <a:off x="1385" y="996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129" y="1339"/>
              <a:ext cx="311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Rectangle 7"/>
            <p:cNvSpPr>
              <a:spLocks noChangeArrowheads="1"/>
            </p:cNvSpPr>
            <p:nvPr/>
          </p:nvSpPr>
          <p:spPr bwMode="auto">
            <a:xfrm>
              <a:off x="1640" y="1339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Rectangle 8"/>
            <p:cNvSpPr>
              <a:spLocks noChangeArrowheads="1"/>
            </p:cNvSpPr>
            <p:nvPr/>
          </p:nvSpPr>
          <p:spPr bwMode="auto">
            <a:xfrm>
              <a:off x="720" y="1683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Rectangle 9"/>
            <p:cNvSpPr>
              <a:spLocks noChangeArrowheads="1"/>
            </p:cNvSpPr>
            <p:nvPr/>
          </p:nvSpPr>
          <p:spPr bwMode="auto">
            <a:xfrm>
              <a:off x="1163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Rectangle 10"/>
            <p:cNvSpPr>
              <a:spLocks noChangeArrowheads="1"/>
            </p:cNvSpPr>
            <p:nvPr/>
          </p:nvSpPr>
          <p:spPr bwMode="auto">
            <a:xfrm>
              <a:off x="2050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Rectangle 11"/>
            <p:cNvSpPr>
              <a:spLocks noChangeArrowheads="1"/>
            </p:cNvSpPr>
            <p:nvPr/>
          </p:nvSpPr>
          <p:spPr bwMode="auto">
            <a:xfrm>
              <a:off x="1606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52" name="AutoShape 12"/>
            <p:cNvCxnSpPr>
              <a:cxnSpLocks noChangeShapeType="1"/>
              <a:stCxn id="189445" idx="2"/>
              <a:endCxn id="189446" idx="0"/>
            </p:cNvCxnSpPr>
            <p:nvPr/>
          </p:nvCxnSpPr>
          <p:spPr bwMode="auto">
            <a:xfrm rot="5400000">
              <a:off x="1333" y="1133"/>
              <a:ext cx="157" cy="256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3" name="AutoShape 13"/>
            <p:cNvCxnSpPr>
              <a:cxnSpLocks noChangeShapeType="1"/>
              <a:stCxn id="189445" idx="2"/>
              <a:endCxn id="189447" idx="0"/>
            </p:cNvCxnSpPr>
            <p:nvPr/>
          </p:nvCxnSpPr>
          <p:spPr bwMode="auto">
            <a:xfrm rot="16200000" flipH="1">
              <a:off x="1589" y="1133"/>
              <a:ext cx="157" cy="255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4" name="AutoShape 14"/>
            <p:cNvCxnSpPr>
              <a:cxnSpLocks noChangeShapeType="1"/>
              <a:stCxn id="189446" idx="2"/>
              <a:endCxn id="189448" idx="0"/>
            </p:cNvCxnSpPr>
            <p:nvPr/>
          </p:nvCxnSpPr>
          <p:spPr bwMode="auto">
            <a:xfrm rot="5400000">
              <a:off x="1001" y="1399"/>
              <a:ext cx="158" cy="409"/>
            </a:xfrm>
            <a:prstGeom prst="bentConnector3">
              <a:avLst>
                <a:gd name="adj1" fmla="val 50000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5" name="AutoShape 15"/>
            <p:cNvCxnSpPr>
              <a:cxnSpLocks noChangeShapeType="1"/>
              <a:stCxn id="189446" idx="2"/>
              <a:endCxn id="189449" idx="0"/>
            </p:cNvCxnSpPr>
            <p:nvPr/>
          </p:nvCxnSpPr>
          <p:spPr bwMode="auto">
            <a:xfrm rot="16200000" flipH="1">
              <a:off x="1222" y="1587"/>
              <a:ext cx="158" cy="34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6" name="AutoShape 16"/>
            <p:cNvCxnSpPr>
              <a:cxnSpLocks noChangeShapeType="1"/>
              <a:stCxn id="189447" idx="2"/>
              <a:endCxn id="189451" idx="0"/>
            </p:cNvCxnSpPr>
            <p:nvPr/>
          </p:nvCxnSpPr>
          <p:spPr bwMode="auto">
            <a:xfrm rot="5400000">
              <a:off x="1699" y="1587"/>
              <a:ext cx="158" cy="34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7" name="AutoShape 17"/>
            <p:cNvCxnSpPr>
              <a:cxnSpLocks noChangeShapeType="1"/>
              <a:stCxn id="189447" idx="2"/>
              <a:endCxn id="189450" idx="0"/>
            </p:cNvCxnSpPr>
            <p:nvPr/>
          </p:nvCxnSpPr>
          <p:spPr bwMode="auto">
            <a:xfrm rot="16200000" flipH="1">
              <a:off x="1921" y="1399"/>
              <a:ext cx="158" cy="410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460" name="Rectangle 20"/>
          <p:cNvSpPr>
            <a:spLocks noChangeArrowheads="1"/>
          </p:cNvSpPr>
          <p:nvPr/>
        </p:nvSpPr>
        <p:spPr bwMode="blackWhite">
          <a:xfrm>
            <a:off x="914400" y="4322763"/>
            <a:ext cx="2828925" cy="116363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Equipes de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Desenvolvimento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Produto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Multifuncional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9467" name="Group 27"/>
          <p:cNvGrpSpPr>
            <a:grpSpLocks/>
          </p:cNvGrpSpPr>
          <p:nvPr/>
        </p:nvGrpSpPr>
        <p:grpSpPr bwMode="auto">
          <a:xfrm>
            <a:off x="1281113" y="2871788"/>
            <a:ext cx="2087562" cy="1435100"/>
            <a:chOff x="493" y="2055"/>
            <a:chExt cx="1315" cy="904"/>
          </a:xfrm>
        </p:grpSpPr>
        <p:sp>
          <p:nvSpPr>
            <p:cNvPr id="189468" name="Line 28"/>
            <p:cNvSpPr>
              <a:spLocks noChangeShapeType="1"/>
            </p:cNvSpPr>
            <p:nvPr/>
          </p:nvSpPr>
          <p:spPr bwMode="auto">
            <a:xfrm>
              <a:off x="493" y="2071"/>
              <a:ext cx="460" cy="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9" name="Line 29"/>
            <p:cNvSpPr>
              <a:spLocks noChangeShapeType="1"/>
            </p:cNvSpPr>
            <p:nvPr/>
          </p:nvSpPr>
          <p:spPr bwMode="auto">
            <a:xfrm>
              <a:off x="937" y="2063"/>
              <a:ext cx="131" cy="8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Line 30"/>
            <p:cNvSpPr>
              <a:spLocks noChangeShapeType="1"/>
            </p:cNvSpPr>
            <p:nvPr/>
          </p:nvSpPr>
          <p:spPr bwMode="auto">
            <a:xfrm flipH="1">
              <a:off x="1192" y="2055"/>
              <a:ext cx="181" cy="9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Line 31"/>
            <p:cNvSpPr>
              <a:spLocks noChangeShapeType="1"/>
            </p:cNvSpPr>
            <p:nvPr/>
          </p:nvSpPr>
          <p:spPr bwMode="auto">
            <a:xfrm flipH="1">
              <a:off x="1348" y="2055"/>
              <a:ext cx="460" cy="9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36314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autoUpdateAnimBg="0"/>
      <p:bldP spid="1894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8401"/>
          </a:xfrm>
        </p:spPr>
        <p:txBody>
          <a:bodyPr>
            <a:normAutofit fontScale="90000"/>
          </a:bodyPr>
          <a:lstStyle/>
          <a:p>
            <a:r>
              <a:rPr lang="pt-BR" dirty="0"/>
              <a:t>Equipes de desenvolvimento de produto multifuncional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81106" y="1600200"/>
            <a:ext cx="4605693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pt-BR" dirty="0"/>
              <a:t>Estágios de desenvolvimento de produto são agrupados em processos paralelos ou sobrepostos, permitindo que a empresa </a:t>
            </a:r>
            <a:r>
              <a:rPr lang="pt-BR" dirty="0" err="1"/>
              <a:t>adeque</a:t>
            </a:r>
            <a:r>
              <a:rPr lang="pt-BR" dirty="0"/>
              <a:t> seus esforços de desenvolvimento de </a:t>
            </a:r>
            <a:r>
              <a:rPr lang="pt-BR" dirty="0" smtClean="0"/>
              <a:t>produto.</a:t>
            </a:r>
          </a:p>
          <a:p>
            <a:pPr lvl="1"/>
            <a:r>
              <a:rPr lang="pt-BR" dirty="0" smtClean="0"/>
              <a:t>Competências essenciais únicas</a:t>
            </a:r>
          </a:p>
          <a:p>
            <a:pPr lvl="1"/>
            <a:r>
              <a:rPr lang="pt-BR" dirty="0" smtClean="0"/>
              <a:t>Necessidades do mercado</a:t>
            </a:r>
            <a:endParaRPr lang="pt-BR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87AA8660-D7F1-420B-8B9C-423E913E05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51" name="Group 32"/>
          <p:cNvGrpSpPr>
            <a:grpSpLocks/>
          </p:cNvGrpSpPr>
          <p:nvPr/>
        </p:nvGrpSpPr>
        <p:grpSpPr bwMode="auto">
          <a:xfrm>
            <a:off x="1009650" y="1592263"/>
            <a:ext cx="2603500" cy="1385887"/>
            <a:chOff x="720" y="996"/>
            <a:chExt cx="1640" cy="873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385" y="996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129" y="1339"/>
              <a:ext cx="311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1640" y="1339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720" y="1683"/>
              <a:ext cx="310" cy="18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1163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2050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606" y="1683"/>
              <a:ext cx="310" cy="18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AutoShape 12"/>
            <p:cNvCxnSpPr>
              <a:cxnSpLocks noChangeShapeType="1"/>
              <a:stCxn id="52" idx="2"/>
              <a:endCxn id="53" idx="0"/>
            </p:cNvCxnSpPr>
            <p:nvPr/>
          </p:nvCxnSpPr>
          <p:spPr bwMode="auto">
            <a:xfrm rot="5400000">
              <a:off x="1333" y="1133"/>
              <a:ext cx="157" cy="256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3"/>
            <p:cNvCxnSpPr>
              <a:cxnSpLocks noChangeShapeType="1"/>
              <a:stCxn id="52" idx="2"/>
              <a:endCxn id="54" idx="0"/>
            </p:cNvCxnSpPr>
            <p:nvPr/>
          </p:nvCxnSpPr>
          <p:spPr bwMode="auto">
            <a:xfrm rot="16200000" flipH="1">
              <a:off x="1589" y="1133"/>
              <a:ext cx="157" cy="255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4"/>
            <p:cNvCxnSpPr>
              <a:cxnSpLocks noChangeShapeType="1"/>
              <a:stCxn id="53" idx="2"/>
              <a:endCxn id="55" idx="0"/>
            </p:cNvCxnSpPr>
            <p:nvPr/>
          </p:nvCxnSpPr>
          <p:spPr bwMode="auto">
            <a:xfrm rot="5400000">
              <a:off x="1001" y="1399"/>
              <a:ext cx="158" cy="409"/>
            </a:xfrm>
            <a:prstGeom prst="bentConnector3">
              <a:avLst>
                <a:gd name="adj1" fmla="val 50000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5"/>
            <p:cNvCxnSpPr>
              <a:cxnSpLocks noChangeShapeType="1"/>
              <a:stCxn id="53" idx="2"/>
              <a:endCxn id="56" idx="0"/>
            </p:cNvCxnSpPr>
            <p:nvPr/>
          </p:nvCxnSpPr>
          <p:spPr bwMode="auto">
            <a:xfrm rot="16200000" flipH="1">
              <a:off x="1222" y="1587"/>
              <a:ext cx="158" cy="34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16"/>
            <p:cNvCxnSpPr>
              <a:cxnSpLocks noChangeShapeType="1"/>
              <a:stCxn id="54" idx="2"/>
              <a:endCxn id="58" idx="0"/>
            </p:cNvCxnSpPr>
            <p:nvPr/>
          </p:nvCxnSpPr>
          <p:spPr bwMode="auto">
            <a:xfrm rot="5400000">
              <a:off x="1699" y="1587"/>
              <a:ext cx="158" cy="34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17"/>
            <p:cNvCxnSpPr>
              <a:cxnSpLocks noChangeShapeType="1"/>
              <a:stCxn id="54" idx="2"/>
              <a:endCxn id="57" idx="0"/>
            </p:cNvCxnSpPr>
            <p:nvPr/>
          </p:nvCxnSpPr>
          <p:spPr bwMode="auto">
            <a:xfrm rot="16200000" flipH="1">
              <a:off x="1921" y="1399"/>
              <a:ext cx="158" cy="410"/>
            </a:xfrm>
            <a:prstGeom prst="bentConnector3">
              <a:avLst>
                <a:gd name="adj1" fmla="val 49731"/>
              </a:avLst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27"/>
          <p:cNvGrpSpPr>
            <a:grpSpLocks/>
          </p:cNvGrpSpPr>
          <p:nvPr/>
        </p:nvGrpSpPr>
        <p:grpSpPr bwMode="auto">
          <a:xfrm>
            <a:off x="1281113" y="2871788"/>
            <a:ext cx="2087562" cy="1435100"/>
            <a:chOff x="493" y="2055"/>
            <a:chExt cx="1315" cy="904"/>
          </a:xfrm>
        </p:grpSpPr>
        <p:sp>
          <p:nvSpPr>
            <p:cNvPr id="67" name="Line 28"/>
            <p:cNvSpPr>
              <a:spLocks noChangeShapeType="1"/>
            </p:cNvSpPr>
            <p:nvPr/>
          </p:nvSpPr>
          <p:spPr bwMode="auto">
            <a:xfrm>
              <a:off x="493" y="2071"/>
              <a:ext cx="460" cy="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937" y="2063"/>
              <a:ext cx="131" cy="8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H="1">
              <a:off x="1192" y="2055"/>
              <a:ext cx="181" cy="9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>
              <a:off x="1348" y="2055"/>
              <a:ext cx="460" cy="9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oval" w="med" len="lg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20"/>
          <p:cNvSpPr>
            <a:spLocks noChangeArrowheads="1"/>
          </p:cNvSpPr>
          <p:nvPr/>
        </p:nvSpPr>
        <p:spPr bwMode="blackWhite">
          <a:xfrm>
            <a:off x="914400" y="4322763"/>
            <a:ext cx="2828925" cy="116363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Equipes de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Desenvolvimento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Produto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Multifuncional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 autoUpdateAnimBg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i="1" dirty="0"/>
              <a:t>O estudo deste capítulo dará a você o conhecimento de administração estratégica necessário para: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en-US" i="1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Definir empreendedorismo estratégico e empreendedorismo corporativo.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Definir empreendedorismo e oportunidades de empreendimento, bem como explicar sua importância.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Definir invenção, inovação e imitação e descrever a relação entre esses termos.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Descrever empreendedores e a mentalidade empreendedora.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Explicar o empreendedorismo internacional e sua importância.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Descrever como as empresas desenvolvem inovações internamente.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Explicar como as empresas usam estratégias cooperativas para inovar.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Descrever como as empresas usam aquisições como um meio para inovar.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Explicar como o empreendedorismo estratégico ajuda as empresas a criar valor.</a:t>
            </a:r>
            <a:endParaRPr lang="en-US" sz="29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8BFE36B1-1134-4684-938D-68910FF3316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2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Barreiras à eficácia de equipes multifuncionais</a:t>
            </a:r>
            <a:endParaRPr lang="en-US" dirty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pPr lvl="1"/>
            <a:r>
              <a:rPr lang="pt-BR" dirty="0" smtClean="0"/>
              <a:t>Percepções e diferentes orientações</a:t>
            </a:r>
          </a:p>
          <a:p>
            <a:pPr lvl="1"/>
            <a:r>
              <a:rPr lang="pt-BR" dirty="0" smtClean="0"/>
              <a:t>Indivíduos </a:t>
            </a:r>
            <a:r>
              <a:rPr lang="pt-BR" dirty="0"/>
              <a:t>de funções separadas têm diferentes </a:t>
            </a:r>
            <a:r>
              <a:rPr lang="pt-BR" dirty="0" smtClean="0"/>
              <a:t>orientações.</a:t>
            </a:r>
          </a:p>
          <a:p>
            <a:pPr lvl="2"/>
            <a:r>
              <a:rPr lang="pt-BR" dirty="0" smtClean="0"/>
              <a:t>Criar </a:t>
            </a:r>
            <a:r>
              <a:rPr lang="pt-BR" dirty="0"/>
              <a:t>abordagens diferentes para atividades de desenvolvimento de produto.</a:t>
            </a:r>
          </a:p>
          <a:p>
            <a:r>
              <a:rPr lang="pt-BR" dirty="0" smtClean="0"/>
              <a:t>Políticas organizacionais</a:t>
            </a:r>
          </a:p>
          <a:p>
            <a:pPr lvl="2"/>
            <a:r>
              <a:rPr lang="pt-BR" dirty="0" smtClean="0"/>
              <a:t>Causam </a:t>
            </a:r>
            <a:r>
              <a:rPr lang="pt-BR" dirty="0"/>
              <a:t>a agressiva concorrência por recursos entre diferentes funções </a:t>
            </a:r>
            <a:r>
              <a:rPr lang="pt-BR" dirty="0" smtClean="0"/>
              <a:t>organizacionais.</a:t>
            </a:r>
          </a:p>
          <a:p>
            <a:pPr lvl="2"/>
            <a:r>
              <a:rPr lang="pt-BR" dirty="0" smtClean="0"/>
              <a:t>As </a:t>
            </a:r>
            <a:r>
              <a:rPr lang="pt-BR" dirty="0"/>
              <a:t>organizações devem atingir integração multifuncional com mínimo conflito político.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3EA0C1F5-0F29-4BE5-B0A6-F512E5351D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7675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Facilitar a integração e inovação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compartilhados:</a:t>
            </a:r>
          </a:p>
          <a:p>
            <a:r>
              <a:rPr lang="pt-BR" dirty="0" smtClean="0"/>
              <a:t>são </a:t>
            </a:r>
            <a:r>
              <a:rPr lang="pt-BR" dirty="0"/>
              <a:t>moldados em torno da intenção estratégica da empresa e da </a:t>
            </a:r>
            <a:r>
              <a:rPr lang="pt-BR" dirty="0" smtClean="0"/>
              <a:t>missão.</a:t>
            </a:r>
          </a:p>
          <a:p>
            <a:pPr lvl="1"/>
            <a:r>
              <a:rPr lang="pt-BR" dirty="0" smtClean="0"/>
              <a:t>tornam-se </a:t>
            </a:r>
            <a:r>
              <a:rPr lang="pt-BR" dirty="0"/>
              <a:t>a ligação que promove a integração entre unidades funcionais.</a:t>
            </a:r>
          </a:p>
          <a:p>
            <a:r>
              <a:rPr lang="pt-BR" dirty="0" smtClean="0"/>
              <a:t>Liderança eficaz:</a:t>
            </a:r>
          </a:p>
          <a:p>
            <a:pPr lvl="1"/>
            <a:r>
              <a:rPr lang="pt-BR" dirty="0" smtClean="0"/>
              <a:t>define </a:t>
            </a:r>
            <a:r>
              <a:rPr lang="pt-BR" dirty="0"/>
              <a:t>metas e aloca recursos</a:t>
            </a:r>
          </a:p>
          <a:p>
            <a:pPr lvl="1"/>
            <a:r>
              <a:rPr lang="pt-BR" dirty="0"/>
              <a:t>Objetivos incluem o desenvolvimento integrado e a comercialização de novos bens e serviços</a:t>
            </a:r>
          </a:p>
          <a:p>
            <a:pPr lvl="1"/>
            <a:r>
              <a:rPr lang="pt-BR" dirty="0" smtClean="0"/>
              <a:t>Comunicação eficaz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117AB91A-C3C8-496D-B595-DF636E52F8E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Criação de valor através de processos de inovação internos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117AB91A-C3C8-496D-B595-DF636E52F8E9}" type="slidenum">
              <a:rPr lang="en-US"/>
              <a:pPr/>
              <a:t>22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1362102"/>
            <a:ext cx="8467725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29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Inovação através de estratégias de cooperação</a:t>
            </a:r>
            <a:endParaRPr lang="en-US" dirty="0"/>
          </a:p>
        </p:txBody>
      </p:sp>
      <p:sp>
        <p:nvSpPr>
          <p:cNvPr id="20173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Cooperação e integração de conhecimentos e recursos são necessárias para comercializar com sucesso as invenções.</a:t>
            </a:r>
          </a:p>
          <a:p>
            <a:r>
              <a:rPr lang="pt-BR" dirty="0"/>
              <a:t>Empresas empreendedoras precisam de recursos de investimento de capital e de distribuição.</a:t>
            </a:r>
          </a:p>
          <a:p>
            <a:r>
              <a:rPr lang="pt-BR" dirty="0"/>
              <a:t>As empresas estabelecidas precisam do conhecimento tecnológico possuído pelas empresas empreendedoras.</a:t>
            </a:r>
          </a:p>
          <a:p>
            <a:r>
              <a:rPr lang="pt-BR" dirty="0"/>
              <a:t>Empresas inovam através da partilha de seus conhecimentos e habilidades em uma relação de cooperação.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2868077C-FC42-42A7-9211-24373AF570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11772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Inovação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de </a:t>
            </a:r>
            <a:r>
              <a:rPr lang="en-US" dirty="0" err="1"/>
              <a:t>aquisições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pt-BR" dirty="0" smtClean="0"/>
              <a:t>Aquisições: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rapidamente </a:t>
            </a:r>
            <a:r>
              <a:rPr lang="pt-BR" dirty="0"/>
              <a:t>podem estender a linha de produtos.</a:t>
            </a:r>
          </a:p>
          <a:p>
            <a:pPr lvl="1">
              <a:spcBef>
                <a:spcPct val="35000"/>
              </a:spcBef>
            </a:pPr>
            <a:r>
              <a:rPr lang="pt-BR" dirty="0"/>
              <a:t>podem rapidamente aumentar as receitas da empresa.</a:t>
            </a:r>
          </a:p>
          <a:p>
            <a:pPr>
              <a:spcBef>
                <a:spcPct val="35000"/>
              </a:spcBef>
            </a:pPr>
            <a:r>
              <a:rPr lang="pt-BR" dirty="0" smtClean="0"/>
              <a:t>Principais riscos das aquisições: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A </a:t>
            </a:r>
            <a:r>
              <a:rPr lang="pt-BR" dirty="0"/>
              <a:t>empresa poderá substituir a capacidade de comprar inovações para uma capacidade de produzir inovações </a:t>
            </a:r>
            <a:r>
              <a:rPr lang="pt-BR" dirty="0" smtClean="0"/>
              <a:t>internamente.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A </a:t>
            </a:r>
            <a:r>
              <a:rPr lang="pt-BR" dirty="0"/>
              <a:t>empresa pode perder intensidade nos esforços de </a:t>
            </a:r>
            <a:r>
              <a:rPr lang="pt-BR" dirty="0" err="1" smtClean="0"/>
              <a:t>P&amp;D</a:t>
            </a:r>
            <a:r>
              <a:rPr lang="pt-BR" dirty="0" smtClean="0"/>
              <a:t>.</a:t>
            </a:r>
          </a:p>
          <a:p>
            <a:pPr lvl="1">
              <a:spcBef>
                <a:spcPct val="35000"/>
              </a:spcBef>
            </a:pPr>
            <a:r>
              <a:rPr lang="pt-BR" dirty="0" smtClean="0"/>
              <a:t>A </a:t>
            </a:r>
            <a:r>
              <a:rPr lang="pt-BR" dirty="0"/>
              <a:t>empresa pode perder sua capacidade de produzir </a:t>
            </a:r>
            <a:r>
              <a:rPr lang="pt-BR" dirty="0" smtClean="0"/>
              <a:t>patentes.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80365358-E983-4395-B176-C232E70243F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8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para </a:t>
            </a:r>
            <a:r>
              <a:rPr lang="en-US" dirty="0" err="1"/>
              <a:t>empreendimentos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 smtClean="0"/>
              <a:t>Empresas de </a:t>
            </a:r>
            <a:r>
              <a:rPr lang="pt-BR" i="1" dirty="0" err="1" smtClean="0">
                <a:solidFill>
                  <a:srgbClr val="FF0000"/>
                </a:solidFill>
              </a:rPr>
              <a:t>Venture</a:t>
            </a:r>
            <a:r>
              <a:rPr lang="pt-BR" i="1" dirty="0" smtClean="0">
                <a:solidFill>
                  <a:srgbClr val="FF0000"/>
                </a:solidFill>
              </a:rPr>
              <a:t> Capital</a:t>
            </a:r>
            <a:r>
              <a:rPr lang="pt-BR" dirty="0" smtClean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buscam </a:t>
            </a:r>
            <a:r>
              <a:rPr lang="pt-BR" dirty="0"/>
              <a:t>altos retornos sobre seus </a:t>
            </a:r>
            <a:r>
              <a:rPr lang="pt-BR" dirty="0" smtClean="0"/>
              <a:t>investimentos.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valorizam </a:t>
            </a:r>
            <a:r>
              <a:rPr lang="pt-BR" dirty="0"/>
              <a:t>a competência do empreendedor ou do capital humano da </a:t>
            </a:r>
            <a:r>
              <a:rPr lang="pt-BR" dirty="0" smtClean="0"/>
              <a:t>empresa.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esperam </a:t>
            </a:r>
            <a:r>
              <a:rPr lang="pt-BR" dirty="0"/>
              <a:t>superar a rivalidade competitiva e alcançar a </a:t>
            </a:r>
            <a:r>
              <a:rPr lang="pt-BR" dirty="0" smtClean="0"/>
              <a:t>experiência.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avaliam </a:t>
            </a:r>
            <a:r>
              <a:rPr lang="pt-BR" dirty="0"/>
              <a:t>o grau de instabilidade no mercado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79CCD44A-0765-41F8-8240-7CC0B9B01217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0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para </a:t>
            </a:r>
            <a:r>
              <a:rPr lang="en-US" dirty="0" err="1"/>
              <a:t>empreendimentos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Ofertas públicas iniciais (</a:t>
            </a:r>
            <a:r>
              <a:rPr lang="pt-BR" dirty="0" err="1" smtClean="0"/>
              <a:t>IPOs</a:t>
            </a:r>
            <a:r>
              <a:rPr lang="pt-BR" dirty="0" smtClean="0"/>
              <a:t>):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são </a:t>
            </a:r>
            <a:r>
              <a:rPr lang="pt-BR" dirty="0"/>
              <a:t>novas ações para refletir o elevado potencial da </a:t>
            </a:r>
            <a:r>
              <a:rPr lang="pt-BR" dirty="0" smtClean="0"/>
              <a:t>empresa.</a:t>
            </a:r>
          </a:p>
          <a:p>
            <a:pPr lvl="1">
              <a:spcBef>
                <a:spcPct val="50000"/>
              </a:spcBef>
            </a:pPr>
            <a:r>
              <a:rPr lang="pt-BR" dirty="0" err="1" smtClean="0"/>
              <a:t>frequentemente</a:t>
            </a:r>
            <a:r>
              <a:rPr lang="pt-BR" dirty="0" smtClean="0"/>
              <a:t> </a:t>
            </a:r>
            <a:r>
              <a:rPr lang="pt-BR" dirty="0"/>
              <a:t>geram maiores investimentos de capital, que podem ser obtidos de capitalistas de </a:t>
            </a:r>
            <a:r>
              <a:rPr lang="pt-BR" dirty="0" smtClean="0"/>
              <a:t>risco.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banqueiros </a:t>
            </a:r>
            <a:r>
              <a:rPr lang="pt-BR" dirty="0"/>
              <a:t>de investimento </a:t>
            </a:r>
            <a:r>
              <a:rPr lang="pt-BR" dirty="0" err="1"/>
              <a:t>frequentemente</a:t>
            </a:r>
            <a:r>
              <a:rPr lang="pt-BR" dirty="0"/>
              <a:t> desempenham um papel importante no desenvolvimento e na oferta de </a:t>
            </a:r>
            <a:r>
              <a:rPr lang="pt-BR" dirty="0" err="1"/>
              <a:t>IPOs</a:t>
            </a:r>
            <a:r>
              <a:rPr lang="pt-BR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empresas que tenham recebido previamente o capital de risco de apoio geralmente recebem maiores retornos de </a:t>
            </a:r>
            <a:r>
              <a:rPr lang="pt-BR" dirty="0" err="1"/>
              <a:t>IPOs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C62A32DF-F3AB-4309-A637-E89D0473986E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2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>
            <a:normAutofit fontScale="90000"/>
          </a:bodyPr>
          <a:lstStyle/>
          <a:p>
            <a:r>
              <a:rPr lang="pt-BR" dirty="0"/>
              <a:t>Criação de valor através de empreendedorismo estratégico</a:t>
            </a:r>
            <a:endParaRPr lang="en-US" dirty="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Ser eficaz na identificação de oportunidades</a:t>
            </a:r>
          </a:p>
          <a:p>
            <a:r>
              <a:rPr lang="pt-BR" dirty="0"/>
              <a:t>Ser flexível e disposto a assumir riscos</a:t>
            </a:r>
          </a:p>
          <a:p>
            <a:r>
              <a:rPr lang="pt-BR" dirty="0"/>
              <a:t>Ter recursos e capacidades suficientes para explorar e identificar oportunidades</a:t>
            </a:r>
          </a:p>
          <a:p>
            <a:r>
              <a:rPr lang="pt-BR" dirty="0"/>
              <a:t>Sustentar uma </a:t>
            </a:r>
            <a:r>
              <a:rPr lang="pt-BR"/>
              <a:t>vantagem competitiva e, </a:t>
            </a:r>
            <a:r>
              <a:rPr lang="pt-BR" dirty="0"/>
              <a:t>ao mesmo tempo, identificar e explorar oportunidades</a:t>
            </a:r>
          </a:p>
          <a:p>
            <a:r>
              <a:rPr lang="pt-BR" dirty="0"/>
              <a:t>Desenvolver uma mentalidade empreendedora entre gestores e funcionários</a:t>
            </a:r>
          </a:p>
          <a:p>
            <a:r>
              <a:rPr lang="pt-BR" dirty="0"/>
              <a:t>Procurar entrar e competir em mercados internacionais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3635FF31-BA1C-427C-B207-07404CD9B18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8036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uiExpand="1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Empreendedorismo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Empreendedorismo estratégico</a:t>
            </a:r>
          </a:p>
          <a:p>
            <a:r>
              <a:rPr lang="pt-BR" dirty="0" smtClean="0"/>
              <a:t>Tomar </a:t>
            </a:r>
            <a:r>
              <a:rPr lang="pt-BR" dirty="0"/>
              <a:t>ações empreendedoras, usando uma perspectiva </a:t>
            </a:r>
            <a:r>
              <a:rPr lang="pt-BR" dirty="0" smtClean="0"/>
              <a:t>estratégica.</a:t>
            </a:r>
          </a:p>
          <a:p>
            <a:pPr lvl="1"/>
            <a:r>
              <a:rPr lang="pt-BR" dirty="0" smtClean="0"/>
              <a:t>Engajar-se </a:t>
            </a:r>
            <a:r>
              <a:rPr lang="pt-BR" dirty="0"/>
              <a:t>em oportunidades simultâneas buscando vantagem </a:t>
            </a:r>
            <a:r>
              <a:rPr lang="pt-BR" dirty="0" smtClean="0"/>
              <a:t>competitiva.</a:t>
            </a:r>
          </a:p>
          <a:p>
            <a:pPr lvl="1"/>
            <a:r>
              <a:rPr lang="pt-BR" dirty="0" smtClean="0"/>
              <a:t>Projetar </a:t>
            </a:r>
            <a:r>
              <a:rPr lang="pt-BR" dirty="0"/>
              <a:t>e implementar estratégias empresariais para criar </a:t>
            </a:r>
            <a:r>
              <a:rPr lang="pt-BR" dirty="0" smtClean="0"/>
              <a:t>riqueza.</a:t>
            </a:r>
          </a:p>
          <a:p>
            <a:r>
              <a:rPr lang="pt-BR" dirty="0" smtClean="0"/>
              <a:t>Empreendedorismo corporativo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uso ou a aplicação de empreendedorismo dentro de uma empresa </a:t>
            </a:r>
            <a:r>
              <a:rPr lang="pt-BR" dirty="0" smtClean="0"/>
              <a:t>estabelecida.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8BFE36B1-1134-4684-938D-68910FF3316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94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Empreendedorismo</a:t>
            </a:r>
            <a:r>
              <a:rPr lang="en-US" dirty="0"/>
              <a:t> e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Empreendedorismo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processo pelo qual os indivíduos, equipes ou organizações identificam e perseguem oportunidades empresariais sem serem imediatamente restringidos pelos recursos que controlam atualmente.</a:t>
            </a:r>
          </a:p>
          <a:p>
            <a:r>
              <a:rPr lang="pt-BR" dirty="0"/>
              <a:t>Empresas que incentivam o empreendedorismo são:</a:t>
            </a:r>
          </a:p>
          <a:p>
            <a:pPr lvl="1"/>
            <a:r>
              <a:rPr lang="pt-BR" dirty="0"/>
              <a:t>tomadoras de risco, comprometidas com a </a:t>
            </a:r>
            <a:r>
              <a:rPr lang="pt-BR" dirty="0" smtClean="0"/>
              <a:t>inovação.</a:t>
            </a:r>
          </a:p>
          <a:p>
            <a:pPr lvl="1"/>
            <a:r>
              <a:rPr lang="pt-BR" dirty="0" smtClean="0"/>
              <a:t>proativas </a:t>
            </a:r>
            <a:r>
              <a:rPr lang="pt-BR" dirty="0"/>
              <a:t>na criação de oportunidades, ao invés de esperar para responder às oportunidades criadas por outros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DBFCBEC0-61A7-4320-8015-6FE9DECC1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3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Oportunidades empresariais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Condições </a:t>
            </a:r>
            <a:r>
              <a:rPr lang="pt-BR" dirty="0"/>
              <a:t>em que novos produtos ou serviços podem satisfazer a uma necessidade do mercado.</a:t>
            </a:r>
          </a:p>
          <a:p>
            <a:pPr>
              <a:spcBef>
                <a:spcPct val="50000"/>
              </a:spcBef>
            </a:pPr>
            <a:r>
              <a:rPr lang="pt-BR" dirty="0"/>
              <a:t>Empresários ou gestores empresariais devem ser capazes de: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identificar oportunidades não são percebidas pelos outros.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tomar ações para explorar as oportunidades.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estabelecer uma vantagem competitiva.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31D35099-5156-44F8-97C2-7DBEFCC0836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0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A842DF31-A952-4551-8300-9788E712C312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inovação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813055"/>
            <a:ext cx="5181600" cy="2314575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pt-BR" sz="2400" dirty="0"/>
              <a:t>O ato de criar ou desenvolver um novo produto ou processo</a:t>
            </a:r>
          </a:p>
          <a:p>
            <a:pPr marL="342900" indent="-342900">
              <a:lnSpc>
                <a:spcPct val="90000"/>
              </a:lnSpc>
            </a:pPr>
            <a:r>
              <a:rPr lang="pt-BR" sz="2400" dirty="0"/>
              <a:t>Traz algo novo</a:t>
            </a:r>
          </a:p>
          <a:p>
            <a:pPr marL="342900" indent="-342900">
              <a:lnSpc>
                <a:spcPct val="90000"/>
              </a:lnSpc>
            </a:pPr>
            <a:r>
              <a:rPr lang="pt-BR" sz="2400" dirty="0"/>
              <a:t>Critérios técnicos são usados para determinar o sucesso de uma invenção</a:t>
            </a:r>
            <a:endParaRPr lang="en-US" sz="2400" dirty="0"/>
          </a:p>
        </p:txBody>
      </p:sp>
      <p:sp>
        <p:nvSpPr>
          <p:cNvPr id="156679" name="AutoShape 7"/>
          <p:cNvSpPr>
            <a:spLocks/>
          </p:cNvSpPr>
          <p:nvPr/>
        </p:nvSpPr>
        <p:spPr bwMode="auto">
          <a:xfrm>
            <a:off x="2666365" y="1760539"/>
            <a:ext cx="914400" cy="2362200"/>
          </a:xfrm>
          <a:prstGeom prst="leftBrace">
            <a:avLst>
              <a:gd name="adj1" fmla="val 0"/>
              <a:gd name="adj2" fmla="val 18954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596900" y="1760539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Invenção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9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A842DF31-A952-4551-8300-9788E712C312}" type="slidenum">
              <a:rPr lang="en-US"/>
              <a:pPr/>
              <a:t>7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inovação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0816" y="1473200"/>
            <a:ext cx="5181600" cy="3581400"/>
          </a:xfrm>
        </p:spPr>
        <p:txBody>
          <a:bodyPr>
            <a:noAutofit/>
          </a:bodyPr>
          <a:lstStyle/>
          <a:p>
            <a:r>
              <a:rPr lang="pt-BR" sz="2000" dirty="0"/>
              <a:t>O processo de criação de uma invenção de um produto comercial</a:t>
            </a:r>
          </a:p>
          <a:p>
            <a:r>
              <a:rPr lang="pt-BR" sz="2000" dirty="0"/>
              <a:t>Traz algo novo para ser utilizado</a:t>
            </a:r>
          </a:p>
          <a:p>
            <a:r>
              <a:rPr lang="pt-BR" sz="2000" dirty="0"/>
              <a:t>É um resultado-chave das empresas empreendedoras</a:t>
            </a:r>
          </a:p>
          <a:p>
            <a:r>
              <a:rPr lang="pt-BR" sz="2000" dirty="0"/>
              <a:t>Muitas vezes é a fonte de sucesso competitivo</a:t>
            </a:r>
          </a:p>
          <a:p>
            <a:r>
              <a:rPr lang="pt-BR" sz="2000" dirty="0"/>
              <a:t>Critérios comerciais são usados para determinar o sucesso de uma inovação</a:t>
            </a:r>
            <a:endParaRPr lang="en-US" sz="2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2657221" y="1330324"/>
            <a:ext cx="914400" cy="3775075"/>
          </a:xfrm>
          <a:prstGeom prst="leftBrace">
            <a:avLst>
              <a:gd name="adj1" fmla="val 0"/>
              <a:gd name="adj2" fmla="val 4889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96900" y="1760539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Invenção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596900" y="2711451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Inovação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5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A842DF31-A952-4551-8300-9788E712C312}" type="slidenum">
              <a:rPr lang="en-US"/>
              <a:pPr/>
              <a:t>8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inovação</a:t>
            </a:r>
            <a:endParaRPr lang="en-US" dirty="0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blackWhite">
          <a:xfrm>
            <a:off x="596900" y="1760539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Invenção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596900" y="2711451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Inovação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96899" y="3662363"/>
            <a:ext cx="2054225" cy="89535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Imitação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2651124" y="1616393"/>
            <a:ext cx="914400" cy="2971800"/>
          </a:xfrm>
          <a:prstGeom prst="leftBrace">
            <a:avLst>
              <a:gd name="adj1" fmla="val 0"/>
              <a:gd name="adj2" fmla="val 85097"/>
            </a:avLst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31996" y="1760539"/>
            <a:ext cx="4800600" cy="27876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adoção de uma inovação por empresas similares</a:t>
            </a:r>
          </a:p>
          <a:p>
            <a:r>
              <a:rPr lang="pt-BR" sz="2400" dirty="0"/>
              <a:t>Geralmente leva à padronização do produto ou processo</a:t>
            </a:r>
          </a:p>
          <a:p>
            <a:r>
              <a:rPr lang="pt-BR" sz="2400" dirty="0"/>
              <a:t>Produtos à base de imitação muitas vezes são oferecidos a preços mais baixos, mas com menos recursos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680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Empreendedores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Empreendedores:</a:t>
            </a:r>
          </a:p>
          <a:p>
            <a:pPr lvl="1"/>
            <a:r>
              <a:rPr lang="pt-BR" dirty="0" smtClean="0"/>
              <a:t>Indivíduos</a:t>
            </a:r>
            <a:r>
              <a:rPr lang="pt-BR" dirty="0"/>
              <a:t>, agindo de forma independente ou como parte de uma organização, que criam um novo empreendimento ou desenvolvem uma inovação, assumindo riscos, entrando no mercado com </a:t>
            </a:r>
            <a:r>
              <a:rPr lang="pt-BR" dirty="0" smtClean="0"/>
              <a:t>inovações.</a:t>
            </a:r>
          </a:p>
          <a:p>
            <a:pPr lvl="1"/>
            <a:r>
              <a:rPr lang="pt-BR" dirty="0" smtClean="0"/>
              <a:t>Pode </a:t>
            </a:r>
            <a:r>
              <a:rPr lang="pt-BR" dirty="0"/>
              <a:t>ser qualquer gestor ou funcionário em uma </a:t>
            </a:r>
            <a:r>
              <a:rPr lang="pt-BR" dirty="0" smtClean="0"/>
              <a:t>organização.</a:t>
            </a:r>
          </a:p>
          <a:p>
            <a:r>
              <a:rPr lang="pt-BR" dirty="0" smtClean="0"/>
              <a:t>Capacidades empresariais:</a:t>
            </a:r>
          </a:p>
          <a:p>
            <a:pPr lvl="1"/>
            <a:r>
              <a:rPr lang="pt-BR" dirty="0" smtClean="0"/>
              <a:t>Capital intelectual</a:t>
            </a:r>
          </a:p>
          <a:p>
            <a:pPr lvl="1"/>
            <a:r>
              <a:rPr lang="pt-BR" dirty="0" smtClean="0"/>
              <a:t>Mentalidade empreendedora</a:t>
            </a:r>
          </a:p>
          <a:p>
            <a:pPr lvl="1"/>
            <a:r>
              <a:rPr lang="pt-BR" dirty="0" smtClean="0"/>
              <a:t>Transferência </a:t>
            </a:r>
            <a:r>
              <a:rPr lang="pt-BR" dirty="0"/>
              <a:t>de competências empreendedoras para outros</a:t>
            </a:r>
          </a:p>
          <a:p>
            <a:pPr lvl="1"/>
            <a:r>
              <a:rPr lang="pt-BR" dirty="0" smtClean="0"/>
              <a:t>Capital humano eficaz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13–</a:t>
            </a:r>
            <a:fld id="{32441E5E-9E05-4008-87FD-4F869397661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5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 bldLvl="2" autoUpdateAnimBg="0"/>
    </p:bldLst>
  </p:timing>
</p:sld>
</file>

<file path=ppt/theme/theme1.xml><?xml version="1.0" encoding="utf-8"?>
<a:theme xmlns:a="http://schemas.openxmlformats.org/drawingml/2006/main" name="1_Strategic Management 11e">
  <a:themeElements>
    <a:clrScheme name="Hitt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2666</Words>
  <Application>Microsoft Office PowerPoint</Application>
  <PresentationFormat>Apresentação na tela (4:3)</PresentationFormat>
  <Paragraphs>259</Paragraphs>
  <Slides>27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1_Strategic Management 11e</vt:lpstr>
      <vt:lpstr>Clip</vt:lpstr>
      <vt:lpstr>Slide 1</vt:lpstr>
      <vt:lpstr>Objetivos</vt:lpstr>
      <vt:lpstr>Empreendedorismo estratégico</vt:lpstr>
      <vt:lpstr>Empreendedorismo e oportunidades empresariais</vt:lpstr>
      <vt:lpstr>Oportunidades empresariais</vt:lpstr>
      <vt:lpstr>O processo de inovação</vt:lpstr>
      <vt:lpstr>O processo de inovação</vt:lpstr>
      <vt:lpstr>O processo de inovação</vt:lpstr>
      <vt:lpstr>Empreendedores</vt:lpstr>
      <vt:lpstr>Empreendedorismo internacional</vt:lpstr>
      <vt:lpstr>Empreendedorismo internacional</vt:lpstr>
      <vt:lpstr>Inovação incremental e radical</vt:lpstr>
      <vt:lpstr>Empreendimento corporativo interno</vt:lpstr>
      <vt:lpstr>Empreendimento corporativo interno</vt:lpstr>
      <vt:lpstr>Empreendimento corporativo interno</vt:lpstr>
      <vt:lpstr>Empreendimento: comportamentos estratégicos</vt:lpstr>
      <vt:lpstr>Implementação de inovações internas</vt:lpstr>
      <vt:lpstr>Equipes de desenvolvimento de produto multifuncional</vt:lpstr>
      <vt:lpstr>Equipes de desenvolvimento de produto multifuncional</vt:lpstr>
      <vt:lpstr>Barreiras à eficácia de equipes multifuncionais</vt:lpstr>
      <vt:lpstr>Facilitar a integração e inovação</vt:lpstr>
      <vt:lpstr>Criação de valor através de processos de inovação internos</vt:lpstr>
      <vt:lpstr>Inovação através de estratégias de cooperação</vt:lpstr>
      <vt:lpstr>Inovação através de aquisições</vt:lpstr>
      <vt:lpstr>Capital para empreendimentos empresariais</vt:lpstr>
      <vt:lpstr>Capital para empreendimentos empresariais</vt:lpstr>
      <vt:lpstr>Criação de valor através de empreendedorismo estratégico</vt:lpstr>
    </vt:vector>
  </TitlesOfParts>
  <Manager>Julia Chase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13</dc:subject>
  <dc:creator>Charlie Cook - ccook@uwa.edu</dc:creator>
  <cp:lastModifiedBy>EasyPC</cp:lastModifiedBy>
  <cp:revision>244</cp:revision>
  <dcterms:created xsi:type="dcterms:W3CDTF">2013-05-29T18:31:50Z</dcterms:created>
  <dcterms:modified xsi:type="dcterms:W3CDTF">2020-11-19T11:46:43Z</dcterms:modified>
</cp:coreProperties>
</file>