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37"/>
  </p:notesMasterIdLst>
  <p:sldIdLst>
    <p:sldId id="350" r:id="rId2"/>
    <p:sldId id="351" r:id="rId3"/>
    <p:sldId id="316" r:id="rId4"/>
    <p:sldId id="317" r:id="rId5"/>
    <p:sldId id="318" r:id="rId6"/>
    <p:sldId id="319" r:id="rId7"/>
    <p:sldId id="320" r:id="rId8"/>
    <p:sldId id="352" r:id="rId9"/>
    <p:sldId id="322" r:id="rId10"/>
    <p:sldId id="353" r:id="rId11"/>
    <p:sldId id="354" r:id="rId12"/>
    <p:sldId id="355" r:id="rId13"/>
    <p:sldId id="326" r:id="rId14"/>
    <p:sldId id="328" r:id="rId15"/>
    <p:sldId id="356" r:id="rId16"/>
    <p:sldId id="330" r:id="rId17"/>
    <p:sldId id="361" r:id="rId18"/>
    <p:sldId id="360" r:id="rId19"/>
    <p:sldId id="332" r:id="rId20"/>
    <p:sldId id="357" r:id="rId21"/>
    <p:sldId id="334" r:id="rId22"/>
    <p:sldId id="335" r:id="rId23"/>
    <p:sldId id="337" r:id="rId24"/>
    <p:sldId id="362" r:id="rId25"/>
    <p:sldId id="338" r:id="rId26"/>
    <p:sldId id="339" r:id="rId27"/>
    <p:sldId id="340" r:id="rId28"/>
    <p:sldId id="341" r:id="rId29"/>
    <p:sldId id="342" r:id="rId30"/>
    <p:sldId id="343" r:id="rId31"/>
    <p:sldId id="344" r:id="rId32"/>
    <p:sldId id="358" r:id="rId33"/>
    <p:sldId id="346" r:id="rId34"/>
    <p:sldId id="347" r:id="rId35"/>
    <p:sldId id="348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tiana Tanaka" initials="TT" lastIdx="2" clrIdx="0">
    <p:extLst>
      <p:ext uri="{19B8F6BF-5375-455C-9EA6-DF929625EA0E}">
        <p15:presenceInfo xmlns="" xmlns:p15="http://schemas.microsoft.com/office/powerpoint/2012/main" userId="f2228cf9de75e66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00"/>
    <a:srgbClr val="797E9F"/>
    <a:srgbClr val="BBB5B5"/>
    <a:srgbClr val="8CAF47"/>
    <a:srgbClr val="7AAEA0"/>
    <a:srgbClr val="82B4A7"/>
    <a:srgbClr val="9F8AB8"/>
    <a:srgbClr val="A4C8BF"/>
    <a:srgbClr val="FFFFEB"/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541" autoAdjust="0"/>
    <p:restoredTop sz="94660"/>
  </p:normalViewPr>
  <p:slideViewPr>
    <p:cSldViewPr>
      <p:cViewPr varScale="1">
        <p:scale>
          <a:sx n="69" d="100"/>
          <a:sy n="69" d="100"/>
        </p:scale>
        <p:origin x="-144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84291-4053-4375-8EBE-FFA7D94251BE}" type="datetimeFigureOut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71624-06E7-4587-BD41-0D72A31AD3E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56398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EC841F-970F-4BDE-96A5-E51D7575C155}" type="slidenum">
              <a:rPr lang="en-US"/>
              <a:pPr/>
              <a:t>3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1377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F531D2-EDC0-4348-AA1D-DFF0672BAF54}" type="slidenum">
              <a:rPr lang="en-US"/>
              <a:pPr/>
              <a:t>12</a:t>
            </a:fld>
            <a:endParaRPr 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5740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59939A-7A25-4753-B0F9-0837C10A46A1}" type="slidenum">
              <a:rPr lang="en-US"/>
              <a:pPr/>
              <a:t>13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3003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086091-4283-4BD0-9D30-9D946D6A9BF9}" type="slidenum">
              <a:rPr lang="en-US"/>
              <a:pPr/>
              <a:t>14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13614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086091-4283-4BD0-9D30-9D946D6A9BF9}" type="slidenum">
              <a:rPr lang="en-US"/>
              <a:pPr/>
              <a:t>15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6454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B5FD95-5BE1-47ED-8881-82EBF9A09089}" type="slidenum">
              <a:rPr lang="en-US"/>
              <a:pPr/>
              <a:t>16</a:t>
            </a:fld>
            <a:endParaRPr 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0304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B5FD95-5BE1-47ED-8881-82EBF9A09089}" type="slidenum">
              <a:rPr lang="en-US"/>
              <a:pPr/>
              <a:t>17</a:t>
            </a:fld>
            <a:endParaRPr 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21160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B5FD95-5BE1-47ED-8881-82EBF9A09089}" type="slidenum">
              <a:rPr lang="en-US"/>
              <a:pPr/>
              <a:t>18</a:t>
            </a:fld>
            <a:endParaRPr 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5581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D39FC0-1850-4F50-B68D-2866FFD7CB4F}" type="slidenum">
              <a:rPr lang="en-US"/>
              <a:pPr/>
              <a:t>19</a:t>
            </a:fld>
            <a:endParaRPr 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53201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D39FC0-1850-4F50-B68D-2866FFD7CB4F}" type="slidenum">
              <a:rPr lang="en-US"/>
              <a:pPr/>
              <a:t>20</a:t>
            </a:fld>
            <a:endParaRPr 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82758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9D47D0-492E-4E94-88C5-EB4199681CE5}" type="slidenum">
              <a:rPr lang="en-US"/>
              <a:pPr/>
              <a:t>21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6354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83B206-792C-457A-8040-16E1E9B8962C}" type="slidenum">
              <a:rPr lang="en-US"/>
              <a:pPr/>
              <a:t>4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27654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7B4C24-62A6-4AB9-9AB0-DCF12A6F8C49}" type="slidenum">
              <a:rPr lang="en-US"/>
              <a:pPr/>
              <a:t>22</a:t>
            </a:fld>
            <a:endParaRPr 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11719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2578CF-6AC9-4347-AE85-AE0ED3A90668}" type="slidenum">
              <a:rPr lang="en-US"/>
              <a:pPr/>
              <a:t>23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76849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2578CF-6AC9-4347-AE85-AE0ED3A90668}" type="slidenum">
              <a:rPr lang="en-US"/>
              <a:pPr/>
              <a:t>24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6915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115142-2257-4D45-9598-15F2A5A5CD3C}" type="slidenum">
              <a:rPr lang="en-US"/>
              <a:pPr/>
              <a:t>25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30012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B891A4-946A-47E2-A1C3-71DD7D807240}" type="slidenum">
              <a:rPr lang="en-US"/>
              <a:pPr/>
              <a:t>26</a:t>
            </a:fld>
            <a:endParaRPr lang="en-US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06214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13321D-1DBC-4B39-A97C-2499CC989A82}" type="slidenum">
              <a:rPr lang="en-US"/>
              <a:pPr/>
              <a:t>27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39576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7FC416-A0E9-4AE0-A9C6-72A0B2DF99D2}" type="slidenum">
              <a:rPr lang="en-US"/>
              <a:pPr/>
              <a:t>28</a:t>
            </a:fld>
            <a:endParaRPr lang="en-US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22842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7E54AA-3CC4-427F-A656-3E5FB54D6643}" type="slidenum">
              <a:rPr lang="en-US"/>
              <a:pPr/>
              <a:t>29</a:t>
            </a:fld>
            <a:endParaRPr lang="en-US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90936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50D6AB-4B93-4CE4-A120-C961409BA724}" type="slidenum">
              <a:rPr lang="en-US"/>
              <a:pPr/>
              <a:t>30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14686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FA27C4-EDAA-4EF2-855D-63702D4A3F36}" type="slidenum">
              <a:rPr lang="en-US"/>
              <a:pPr/>
              <a:t>31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9640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328BD5-276F-4B5E-87CF-C33F4E562991}" type="slidenum">
              <a:rPr lang="en-US"/>
              <a:pPr/>
              <a:t>5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67674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FA27C4-EDAA-4EF2-855D-63702D4A3F36}" type="slidenum">
              <a:rPr lang="en-US"/>
              <a:pPr/>
              <a:t>32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13728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5BA163-BE23-493F-A857-E482E84A87DD}" type="slidenum">
              <a:rPr lang="en-US"/>
              <a:pPr/>
              <a:t>33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83184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04743F-EEAE-40C5-8E64-CEC23607915A}" type="slidenum">
              <a:rPr lang="en-US"/>
              <a:pPr/>
              <a:t>34</a:t>
            </a:fld>
            <a:endParaRPr 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94896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B6032E-1F2C-4019-B408-E080EDEA6C16}" type="slidenum">
              <a:rPr lang="en-US"/>
              <a:pPr/>
              <a:t>35</a:t>
            </a:fld>
            <a:endParaRPr lang="en-US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7930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83AF85-1E82-41EE-93BE-BC73E782C1FD}" type="slidenum">
              <a:rPr lang="en-US"/>
              <a:pPr/>
              <a:t>6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0060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048335-4892-4D80-A62E-E6F4CE04EB9D}" type="slidenum">
              <a:rPr lang="en-US"/>
              <a:pPr/>
              <a:t>7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07863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048335-4892-4D80-A62E-E6F4CE04EB9D}" type="slidenum">
              <a:rPr lang="en-US"/>
              <a:pPr/>
              <a:t>8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9861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F531D2-EDC0-4348-AA1D-DFF0672BAF54}" type="slidenum">
              <a:rPr lang="en-US"/>
              <a:pPr/>
              <a:t>9</a:t>
            </a:fld>
            <a:endParaRPr 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1501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F531D2-EDC0-4348-AA1D-DFF0672BAF54}" type="slidenum">
              <a:rPr lang="en-US"/>
              <a:pPr/>
              <a:t>10</a:t>
            </a:fld>
            <a:endParaRPr 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4205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F531D2-EDC0-4348-AA1D-DFF0672BAF54}" type="slidenum">
              <a:rPr lang="en-US"/>
              <a:pPr/>
              <a:t>11</a:t>
            </a:fld>
            <a:endParaRPr 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4250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4" name="Picture 3" descr="HittPPTCov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969" cy="6400800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5181600"/>
            <a:ext cx="9144000" cy="121920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712231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830763"/>
          </a:xfrm>
          <a:ln>
            <a:noFill/>
          </a:ln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9" name="Picture 8" descr="HittPPTHead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>
            <a:lvl1pPr>
              <a:def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1066800"/>
            <a:ext cx="914400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40940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ittPPTHead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>
            <a:lvl1pPr>
              <a:defRPr lang="en-US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066800"/>
            <a:ext cx="914400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83010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ittPPTHead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>
            <a:lvl1pPr>
              <a:defRPr lang="en-US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066800"/>
            <a:ext cx="914400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78853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ittPPTHead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066800"/>
            <a:ext cx="914400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55287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ittPPTHead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>
            <a:lvl1pPr>
              <a:def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066800"/>
            <a:ext cx="914400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91733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ne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9" name="Picture 8" descr="HittPPTHead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>
            <a:lvl1pPr>
              <a:def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1066800"/>
            <a:ext cx="914400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00908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84771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7912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just"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6477000"/>
            <a:ext cx="914400" cy="244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71271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1–</a:t>
            </a:r>
            <a:fld id="{31C2FF8C-6163-4BE2-A987-19791D97A05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Capítulo</a:t>
            </a:r>
            <a:r>
              <a:rPr lang="en-US" dirty="0"/>
              <a:t> 9</a:t>
            </a:r>
            <a:br>
              <a:rPr lang="en-US" dirty="0"/>
            </a:br>
            <a:r>
              <a:rPr lang="en-US" dirty="0" err="1"/>
              <a:t>Estratégias</a:t>
            </a:r>
            <a:r>
              <a:rPr lang="en-US" dirty="0"/>
              <a:t> de </a:t>
            </a:r>
            <a:r>
              <a:rPr lang="en-US" dirty="0" err="1"/>
              <a:t>cooperação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2856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9–</a:t>
            </a:r>
            <a:fld id="{ACCAAEBA-9BC8-4672-AAD2-06B10367BEBF}" type="slidenum">
              <a:rPr lang="en-US"/>
              <a:pPr/>
              <a:t>10</a:t>
            </a:fld>
            <a:endParaRPr lang="en-US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Motivos</a:t>
            </a:r>
            <a:r>
              <a:rPr lang="en-US" dirty="0"/>
              <a:t> para </a:t>
            </a:r>
            <a:r>
              <a:rPr lang="en-US" dirty="0" err="1"/>
              <a:t>alianças</a:t>
            </a:r>
            <a:r>
              <a:rPr lang="en-US" dirty="0"/>
              <a:t> </a:t>
            </a:r>
            <a:r>
              <a:rPr lang="en-US" dirty="0" err="1"/>
              <a:t>estratégicas</a:t>
            </a:r>
            <a:endParaRPr lang="en-US" dirty="0"/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387350" y="1884363"/>
            <a:ext cx="2805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pt-BR" sz="2800" b="1" i="1" dirty="0" smtClean="0"/>
              <a:t>Ciclo rápido</a:t>
            </a:r>
            <a:endParaRPr kumimoji="1" lang="pt-BR" sz="3200" b="1" i="1" dirty="0"/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3124200" y="1884363"/>
            <a:ext cx="5440363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4950" indent="-234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25000"/>
              </a:spcBef>
              <a:buFontTx/>
              <a:buChar char="•"/>
            </a:pPr>
            <a:r>
              <a:rPr kumimoji="1" lang="pt-BR" sz="2400" dirty="0"/>
              <a:t>Acelerar o desenvolvimento de novos bens ou serviços</a:t>
            </a:r>
          </a:p>
          <a:p>
            <a:pPr eaLnBrk="0" hangingPunct="0">
              <a:spcBef>
                <a:spcPct val="25000"/>
              </a:spcBef>
              <a:buFontTx/>
              <a:buChar char="•"/>
            </a:pPr>
            <a:r>
              <a:rPr kumimoji="1" lang="pt-BR" sz="2400" dirty="0"/>
              <a:t>Acelerar a entrada no novo mercado</a:t>
            </a:r>
          </a:p>
          <a:p>
            <a:pPr eaLnBrk="0" hangingPunct="0">
              <a:spcBef>
                <a:spcPct val="25000"/>
              </a:spcBef>
              <a:buFontTx/>
              <a:buChar char="•"/>
            </a:pPr>
            <a:r>
              <a:rPr kumimoji="1" lang="pt-BR" sz="2400" dirty="0"/>
              <a:t>Manter a liderança de mercado</a:t>
            </a:r>
          </a:p>
          <a:p>
            <a:pPr eaLnBrk="0" hangingPunct="0">
              <a:spcBef>
                <a:spcPct val="25000"/>
              </a:spcBef>
              <a:buFontTx/>
              <a:buChar char="•"/>
            </a:pPr>
            <a:r>
              <a:rPr kumimoji="1" lang="pt-BR" sz="2400" dirty="0"/>
              <a:t>Formar um padrão de tecnologia da indústria</a:t>
            </a:r>
          </a:p>
          <a:p>
            <a:pPr eaLnBrk="0" hangingPunct="0">
              <a:spcBef>
                <a:spcPct val="25000"/>
              </a:spcBef>
              <a:buFontTx/>
              <a:buChar char="•"/>
            </a:pPr>
            <a:r>
              <a:rPr kumimoji="1" lang="pt-BR" sz="2400" dirty="0" smtClean="0"/>
              <a:t>Superar a incerteza</a:t>
            </a:r>
            <a:endParaRPr kumimoji="1" lang="pt-BR" sz="2400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95066" y="1219200"/>
            <a:ext cx="19671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u="sng" dirty="0"/>
              <a:t>Mercado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124200" y="1219200"/>
            <a:ext cx="49704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3200" b="1" u="sng" dirty="0"/>
              <a:t>Motivos</a:t>
            </a:r>
            <a:endParaRPr lang="en-US" sz="3200" b="1" u="sng" dirty="0"/>
          </a:p>
        </p:txBody>
      </p:sp>
    </p:spTree>
    <p:extLst>
      <p:ext uri="{BB962C8B-B14F-4D97-AF65-F5344CB8AC3E}">
        <p14:creationId xmlns="" xmlns:p14="http://schemas.microsoft.com/office/powerpoint/2010/main" val="281765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0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0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0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0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3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9–</a:t>
            </a:r>
            <a:fld id="{ACCAAEBA-9BC8-4672-AAD2-06B10367BEBF}" type="slidenum">
              <a:rPr lang="en-US"/>
              <a:pPr/>
              <a:t>11</a:t>
            </a:fld>
            <a:endParaRPr lang="en-US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Motivos</a:t>
            </a:r>
            <a:r>
              <a:rPr lang="en-US" dirty="0"/>
              <a:t> para </a:t>
            </a:r>
            <a:r>
              <a:rPr lang="en-US" dirty="0" err="1"/>
              <a:t>alianças</a:t>
            </a:r>
            <a:r>
              <a:rPr lang="en-US" dirty="0"/>
              <a:t> </a:t>
            </a:r>
            <a:r>
              <a:rPr lang="en-US" dirty="0" err="1"/>
              <a:t>estratégicas</a:t>
            </a:r>
            <a:endParaRPr lang="en-US" dirty="0"/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387350" y="1884363"/>
            <a:ext cx="28051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pt-BR" sz="2800" b="1" i="1" dirty="0" smtClean="0"/>
              <a:t>Ciclo padrão</a:t>
            </a:r>
            <a:endParaRPr kumimoji="1" lang="pt-BR" sz="3200" b="1" i="1" dirty="0"/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3124200" y="1884363"/>
            <a:ext cx="5440363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4950" indent="-234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10000"/>
              </a:spcBef>
              <a:buFontTx/>
              <a:buChar char="•"/>
            </a:pPr>
            <a:r>
              <a:rPr kumimoji="1" lang="pt-BR" sz="2000" dirty="0"/>
              <a:t>Ganho de poder de mercado (reduzir o excesso de capacidade da indústria)</a:t>
            </a:r>
          </a:p>
          <a:p>
            <a:pPr eaLnBrk="0" hangingPunct="0">
              <a:spcBef>
                <a:spcPct val="10000"/>
              </a:spcBef>
              <a:buFontTx/>
              <a:buChar char="•"/>
            </a:pPr>
            <a:r>
              <a:rPr kumimoji="1" lang="pt-BR" sz="2000" dirty="0"/>
              <a:t>Obter acesso a recursos complementares</a:t>
            </a:r>
          </a:p>
          <a:p>
            <a:pPr eaLnBrk="0" hangingPunct="0">
              <a:spcBef>
                <a:spcPct val="10000"/>
              </a:spcBef>
              <a:buFontTx/>
              <a:buChar char="•"/>
            </a:pPr>
            <a:r>
              <a:rPr kumimoji="1" lang="pt-BR" sz="2000" dirty="0"/>
              <a:t>Estabelecer as economias de escala</a:t>
            </a:r>
          </a:p>
          <a:p>
            <a:pPr eaLnBrk="0" hangingPunct="0">
              <a:spcBef>
                <a:spcPct val="10000"/>
              </a:spcBef>
              <a:buFontTx/>
              <a:buChar char="•"/>
            </a:pPr>
            <a:r>
              <a:rPr kumimoji="1" lang="pt-BR" sz="2000" dirty="0"/>
              <a:t>Superar as barreiras ao comércio</a:t>
            </a:r>
          </a:p>
          <a:p>
            <a:pPr eaLnBrk="0" hangingPunct="0">
              <a:spcBef>
                <a:spcPct val="10000"/>
              </a:spcBef>
              <a:buFontTx/>
              <a:buChar char="•"/>
            </a:pPr>
            <a:r>
              <a:rPr kumimoji="1" lang="pt-BR" sz="2000" dirty="0"/>
              <a:t>Desafios competitivos de outros concorrentes</a:t>
            </a:r>
          </a:p>
          <a:p>
            <a:pPr eaLnBrk="0" hangingPunct="0">
              <a:spcBef>
                <a:spcPct val="10000"/>
              </a:spcBef>
              <a:buFontTx/>
              <a:buChar char="•"/>
            </a:pPr>
            <a:r>
              <a:rPr kumimoji="1" lang="pt-BR" sz="2000" dirty="0"/>
              <a:t>Partilhar recursos para grandes projetos de capital</a:t>
            </a:r>
          </a:p>
          <a:p>
            <a:pPr eaLnBrk="0" hangingPunct="0">
              <a:spcBef>
                <a:spcPct val="10000"/>
              </a:spcBef>
              <a:buFontTx/>
              <a:buChar char="•"/>
            </a:pPr>
            <a:r>
              <a:rPr kumimoji="1" lang="pt-BR" sz="2000" dirty="0"/>
              <a:t>Aprender novas técnicas de negócios</a:t>
            </a:r>
            <a:endParaRPr kumimoji="1" lang="en-US" sz="2000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95066" y="1219200"/>
            <a:ext cx="19671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u="sng" dirty="0"/>
              <a:t>Mercado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124200" y="1219200"/>
            <a:ext cx="49704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3200" b="1" u="sng" dirty="0"/>
              <a:t>Motivos</a:t>
            </a:r>
            <a:endParaRPr lang="en-US" sz="3200" b="1" u="sng" dirty="0"/>
          </a:p>
        </p:txBody>
      </p:sp>
    </p:spTree>
    <p:extLst>
      <p:ext uri="{BB962C8B-B14F-4D97-AF65-F5344CB8AC3E}">
        <p14:creationId xmlns="" xmlns:p14="http://schemas.microsoft.com/office/powerpoint/2010/main" val="247522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0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0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0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0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0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0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3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9–</a:t>
            </a:r>
            <a:fld id="{ACCAAEBA-9BC8-4672-AAD2-06B10367BEBF}" type="slidenum">
              <a:rPr lang="en-US"/>
              <a:pPr/>
              <a:t>12</a:t>
            </a:fld>
            <a:endParaRPr lang="en-US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Estratégias cooperativas de negócios</a:t>
            </a:r>
            <a:endParaRPr lang="en-US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570" y="1519237"/>
            <a:ext cx="7397517" cy="41957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327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9–</a:t>
            </a:r>
            <a:fld id="{201E865E-307E-42C4-97D2-B1729081E816}" type="slidenum">
              <a:rPr lang="en-US"/>
              <a:pPr/>
              <a:t>13</a:t>
            </a:fld>
            <a:endParaRPr lang="en-US"/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Estratégias cooperativas de negócios</a:t>
            </a:r>
            <a:endParaRPr lang="en-US" sz="1800" dirty="0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62450" y="1371600"/>
            <a:ext cx="4781550" cy="2743200"/>
          </a:xfrm>
        </p:spPr>
        <p:txBody>
          <a:bodyPr>
            <a:normAutofit fontScale="92500" lnSpcReduction="10000"/>
          </a:bodyPr>
          <a:lstStyle/>
          <a:p>
            <a:pPr marL="234950" indent="-234950">
              <a:lnSpc>
                <a:spcPct val="90000"/>
              </a:lnSpc>
            </a:pPr>
            <a:r>
              <a:rPr lang="pt-BR" sz="2400" dirty="0"/>
              <a:t>Combinar os ativos das empresas parceiras de maneiras complementares para criar novo valor</a:t>
            </a:r>
          </a:p>
          <a:p>
            <a:pPr marL="234950" indent="-234950">
              <a:lnSpc>
                <a:spcPct val="90000"/>
              </a:lnSpc>
            </a:pPr>
            <a:r>
              <a:rPr lang="pt-BR" sz="2400" dirty="0"/>
              <a:t>Incluem a distribuição, o fornecedor ou alianças de terceirização, onde as empresas contam com parceiros para construir vantagem competitiva</a:t>
            </a:r>
            <a:endParaRPr lang="en-US" sz="2400" dirty="0"/>
          </a:p>
        </p:txBody>
      </p:sp>
      <p:sp>
        <p:nvSpPr>
          <p:cNvPr id="171012" name="AutoShape 4"/>
          <p:cNvSpPr>
            <a:spLocks/>
          </p:cNvSpPr>
          <p:nvPr/>
        </p:nvSpPr>
        <p:spPr bwMode="auto">
          <a:xfrm>
            <a:off x="3352800" y="1371600"/>
            <a:ext cx="838200" cy="2819400"/>
          </a:xfrm>
          <a:prstGeom prst="leftBrace">
            <a:avLst>
              <a:gd name="adj1" fmla="val 0"/>
              <a:gd name="adj2" fmla="val 18019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4" name="Rectangle 6"/>
          <p:cNvSpPr>
            <a:spLocks noChangeArrowheads="1"/>
          </p:cNvSpPr>
          <p:nvPr/>
        </p:nvSpPr>
        <p:spPr bwMode="blackWhite">
          <a:xfrm>
            <a:off x="304801" y="1331913"/>
            <a:ext cx="3200400" cy="1030287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Alianças estratégicas</a:t>
            </a:r>
          </a:p>
          <a:p>
            <a:pPr algn="ctr" eaLnBrk="0" hangingPunct="0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complementares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16659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7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2" grpId="0" animBg="1"/>
      <p:bldP spid="1710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9–</a:t>
            </a:r>
            <a:fld id="{471F3173-29E5-4E27-B3CE-978406BBBED3}" type="slidenum">
              <a:rPr lang="en-US"/>
              <a:pPr/>
              <a:t>14</a:t>
            </a:fld>
            <a:endParaRPr lang="en-US"/>
          </a:p>
        </p:txBody>
      </p:sp>
      <p:sp>
        <p:nvSpPr>
          <p:cNvPr id="2222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3084"/>
          </a:xfrm>
        </p:spPr>
        <p:txBody>
          <a:bodyPr>
            <a:normAutofit fontScale="90000"/>
          </a:bodyPr>
          <a:lstStyle/>
          <a:p>
            <a:r>
              <a:rPr lang="pt-BR" dirty="0"/>
              <a:t>Alianças estratégicas complementares verticais e horizontais</a:t>
            </a:r>
            <a:endParaRPr lang="en-US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1313034"/>
            <a:ext cx="6734202" cy="54395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760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22213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45000"/>
              </a:spcBef>
            </a:pPr>
            <a:r>
              <a:rPr lang="pt-BR" sz="2400" dirty="0" smtClean="0"/>
              <a:t>Aliança estratégica complementar vertical</a:t>
            </a:r>
          </a:p>
          <a:p>
            <a:pPr>
              <a:spcBef>
                <a:spcPct val="45000"/>
              </a:spcBef>
            </a:pPr>
            <a:r>
              <a:rPr lang="pt-BR" sz="2000" dirty="0" smtClean="0"/>
              <a:t>Formada </a:t>
            </a:r>
            <a:r>
              <a:rPr lang="pt-BR" sz="2000" dirty="0"/>
              <a:t>entre empresas que concordam em usar suas habilidades e capacidades em diferentes fases da cadeia de valor para criar valor para ambas as </a:t>
            </a:r>
            <a:r>
              <a:rPr lang="pt-BR" sz="2000" dirty="0" smtClean="0"/>
              <a:t>empresas.</a:t>
            </a:r>
          </a:p>
          <a:p>
            <a:pPr lvl="2">
              <a:spcBef>
                <a:spcPct val="45000"/>
              </a:spcBef>
            </a:pPr>
            <a:r>
              <a:rPr lang="pt-BR" sz="1800" dirty="0" smtClean="0"/>
              <a:t>Terceirização </a:t>
            </a:r>
            <a:r>
              <a:rPr lang="pt-BR" sz="1800" dirty="0"/>
              <a:t>é um exemplo deste tipo de </a:t>
            </a:r>
            <a:r>
              <a:rPr lang="pt-BR" sz="1800" dirty="0" smtClean="0"/>
              <a:t>aliança.</a:t>
            </a:r>
          </a:p>
          <a:p>
            <a:pPr>
              <a:spcBef>
                <a:spcPct val="45000"/>
              </a:spcBef>
            </a:pPr>
            <a:r>
              <a:rPr lang="pt-BR" sz="2400" dirty="0" smtClean="0"/>
              <a:t>Aliança estratégica complementar horizontal</a:t>
            </a:r>
          </a:p>
          <a:p>
            <a:pPr>
              <a:spcBef>
                <a:spcPct val="45000"/>
              </a:spcBef>
            </a:pPr>
            <a:r>
              <a:rPr lang="pt-BR" sz="2000" dirty="0" smtClean="0"/>
              <a:t>Formada </a:t>
            </a:r>
            <a:r>
              <a:rPr lang="pt-BR" sz="2000" dirty="0"/>
              <a:t>quando parceiros concordam em combinam seus recursos e habilidades para criar valor na mesma fase da cadeia de valor.</a:t>
            </a:r>
          </a:p>
          <a:p>
            <a:pPr>
              <a:spcBef>
                <a:spcPct val="45000"/>
              </a:spcBef>
            </a:pPr>
            <a:r>
              <a:rPr lang="pt-BR" sz="1800" dirty="0"/>
              <a:t>Foco são oportunidades de desenvolvimento e distribuição de produtos em longo prazo.</a:t>
            </a:r>
          </a:p>
          <a:p>
            <a:pPr>
              <a:spcBef>
                <a:spcPct val="45000"/>
              </a:spcBef>
            </a:pPr>
            <a:r>
              <a:rPr lang="pt-BR" sz="1800" dirty="0"/>
              <a:t>Os parceiros podem tornar-se concorrentes, o que requer uma grande quantidade de confiança entre os parceiros</a:t>
            </a:r>
            <a:r>
              <a:rPr lang="pt-BR" sz="1800" dirty="0" smtClean="0"/>
              <a:t>.</a:t>
            </a:r>
            <a:endParaRPr lang="pt-BR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9–</a:t>
            </a:r>
            <a:fld id="{471F3173-29E5-4E27-B3CE-978406BBBED3}" type="slidenum">
              <a:rPr lang="en-US"/>
              <a:pPr/>
              <a:t>15</a:t>
            </a:fld>
            <a:endParaRPr lang="en-US"/>
          </a:p>
        </p:txBody>
      </p:sp>
      <p:sp>
        <p:nvSpPr>
          <p:cNvPr id="2222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Alianças</a:t>
            </a:r>
            <a:r>
              <a:rPr lang="en-US" dirty="0"/>
              <a:t> </a:t>
            </a:r>
            <a:r>
              <a:rPr lang="en-US" dirty="0" err="1"/>
              <a:t>estratégicas</a:t>
            </a:r>
            <a:r>
              <a:rPr lang="en-US" dirty="0"/>
              <a:t> </a:t>
            </a:r>
            <a:r>
              <a:rPr lang="en-US" dirty="0" err="1"/>
              <a:t>complementares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7400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2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2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2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2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2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2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1" name="AutoShape 4"/>
          <p:cNvSpPr>
            <a:spLocks/>
          </p:cNvSpPr>
          <p:nvPr/>
        </p:nvSpPr>
        <p:spPr bwMode="auto">
          <a:xfrm>
            <a:off x="3505200" y="1447800"/>
            <a:ext cx="838200" cy="3352800"/>
          </a:xfrm>
          <a:prstGeom prst="leftBrace">
            <a:avLst>
              <a:gd name="adj1" fmla="val 0"/>
              <a:gd name="adj2" fmla="val 47681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9–</a:t>
            </a:r>
            <a:fld id="{21025FBD-489A-4C8B-8D98-262D0A66CE3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Estratégia de redução de incerteza</a:t>
            </a:r>
            <a:endParaRPr lang="en-US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519613" y="1409700"/>
            <a:ext cx="4624387" cy="33909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Ocorre quando as empresas se unem para responder a uma ação estratégica de outro concorrente</a:t>
            </a:r>
          </a:p>
          <a:p>
            <a:r>
              <a:rPr lang="pt-BR" sz="2400" dirty="0"/>
              <a:t>Por serem difíceis de reverter e caras para operar, alianças estratégicas são formadas principalmente para responder a ações estratégicas ao invés de táticas</a:t>
            </a:r>
            <a:endParaRPr lang="en-US" sz="2400" dirty="0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blackWhite">
          <a:xfrm>
            <a:off x="520700" y="1422400"/>
            <a:ext cx="3124200" cy="1106488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Alianças estratégicas</a:t>
            </a:r>
          </a:p>
          <a:p>
            <a:pPr algn="ctr" eaLnBrk="0" hangingPunct="0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complementares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blackWhite">
          <a:xfrm>
            <a:off x="520700" y="2601119"/>
            <a:ext cx="3124200" cy="1054100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Concorrência</a:t>
            </a:r>
            <a:b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Aumento de alianças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91647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9–</a:t>
            </a:r>
            <a:fld id="{21025FBD-489A-4C8B-8D98-262D0A66CE3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Estratégia de redução de incerteza</a:t>
            </a:r>
            <a:endParaRPr lang="en-US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97400" y="1379538"/>
            <a:ext cx="4546600" cy="3497262"/>
          </a:xfrm>
        </p:spPr>
        <p:txBody>
          <a:bodyPr>
            <a:normAutofit fontScale="92500" lnSpcReduction="20000"/>
          </a:bodyPr>
          <a:lstStyle/>
          <a:p>
            <a:r>
              <a:rPr lang="pt-BR" sz="2400" dirty="0"/>
              <a:t>Utilizada como proteção contra risco e incerteza.</a:t>
            </a:r>
          </a:p>
          <a:p>
            <a:r>
              <a:rPr lang="pt-BR" sz="2400" dirty="0"/>
              <a:t>Essas alianças são mais notadas nos mercados de ciclo rápido.</a:t>
            </a:r>
          </a:p>
          <a:p>
            <a:r>
              <a:rPr lang="pt-BR" sz="2400" dirty="0"/>
              <a:t>Uma aliança pode ser formada para reduzir a incerteza associada com o desenvolvimento de novos produtos ou padrões de tecnologia</a:t>
            </a:r>
            <a:r>
              <a:rPr lang="en-US" sz="2400" dirty="0"/>
              <a:t>.</a:t>
            </a:r>
          </a:p>
        </p:txBody>
      </p:sp>
      <p:sp>
        <p:nvSpPr>
          <p:cNvPr id="181252" name="AutoShape 4"/>
          <p:cNvSpPr>
            <a:spLocks/>
          </p:cNvSpPr>
          <p:nvPr/>
        </p:nvSpPr>
        <p:spPr bwMode="auto">
          <a:xfrm>
            <a:off x="3505200" y="1447800"/>
            <a:ext cx="838200" cy="3429000"/>
          </a:xfrm>
          <a:prstGeom prst="leftBrace">
            <a:avLst>
              <a:gd name="adj1" fmla="val 0"/>
              <a:gd name="adj2" fmla="val 78380"/>
            </a:avLst>
          </a:prstGeom>
          <a:noFill/>
          <a:ln w="38100">
            <a:solidFill>
              <a:schemeClr val="accent3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blackWhite">
          <a:xfrm>
            <a:off x="520700" y="1422400"/>
            <a:ext cx="3124200" cy="1106488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Alianças estratégicas</a:t>
            </a:r>
          </a:p>
          <a:p>
            <a:pPr algn="ctr" eaLnBrk="0" hangingPunct="0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complementares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blackWhite">
          <a:xfrm>
            <a:off x="520700" y="2601119"/>
            <a:ext cx="3124200" cy="1054100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Concorrência</a:t>
            </a:r>
            <a:b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Aumento de alianças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blackWhite">
          <a:xfrm>
            <a:off x="520700" y="3727450"/>
            <a:ext cx="3124200" cy="1066800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Incerteza</a:t>
            </a:r>
          </a:p>
          <a:p>
            <a:pPr algn="ctr" eaLnBrk="0" hangingPunct="0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Redução de alianças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648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1" name="AutoShape 4"/>
          <p:cNvSpPr>
            <a:spLocks/>
          </p:cNvSpPr>
          <p:nvPr/>
        </p:nvSpPr>
        <p:spPr bwMode="auto">
          <a:xfrm>
            <a:off x="3505200" y="2608471"/>
            <a:ext cx="838200" cy="3304757"/>
          </a:xfrm>
          <a:prstGeom prst="leftBrace">
            <a:avLst>
              <a:gd name="adj1" fmla="val 0"/>
              <a:gd name="adj2" fmla="val 84229"/>
            </a:avLst>
          </a:prstGeom>
          <a:noFill/>
          <a:ln w="38100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9–</a:t>
            </a:r>
            <a:fld id="{21025FBD-489A-4C8B-8D98-262D0A66CE3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Estratégia de redução de incerteza</a:t>
            </a:r>
            <a:endParaRPr lang="en-US" dirty="0"/>
          </a:p>
        </p:txBody>
      </p:sp>
      <p:sp>
        <p:nvSpPr>
          <p:cNvPr id="181254" name="Rectangle 6"/>
          <p:cNvSpPr>
            <a:spLocks noChangeArrowheads="1"/>
          </p:cNvSpPr>
          <p:nvPr/>
        </p:nvSpPr>
        <p:spPr bwMode="blackWhite">
          <a:xfrm>
            <a:off x="520700" y="1422400"/>
            <a:ext cx="3124200" cy="1106488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Alianças estratégicas</a:t>
            </a:r>
          </a:p>
          <a:p>
            <a:pPr algn="ctr" eaLnBrk="0" hangingPunct="0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complementares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blackWhite">
          <a:xfrm>
            <a:off x="520700" y="2601119"/>
            <a:ext cx="3124200" cy="1054100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Concorrência</a:t>
            </a:r>
            <a:b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Aumento de alianças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blackWhite">
          <a:xfrm>
            <a:off x="520700" y="3727450"/>
            <a:ext cx="3124200" cy="1066800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Incerteza</a:t>
            </a:r>
          </a:p>
          <a:p>
            <a:pPr algn="ctr" eaLnBrk="0" hangingPunct="0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Redução de alianças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blackWhite">
          <a:xfrm>
            <a:off x="520700" y="4866481"/>
            <a:ext cx="3124200" cy="1066800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Concorrência</a:t>
            </a:r>
            <a:b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Redução de alianças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343400" y="2608471"/>
            <a:ext cx="4800600" cy="324961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indent="-227013"/>
            <a:r>
              <a:rPr lang="pt-BR" sz="2000" dirty="0"/>
              <a:t>Criada para evitar a concorrência destrutiva ou excessiva</a:t>
            </a:r>
          </a:p>
          <a:p>
            <a:pPr marL="227013" indent="-227013"/>
            <a:r>
              <a:rPr lang="pt-BR" sz="2000" b="1" dirty="0"/>
              <a:t>Conluio explícito: quando as empresas negociam diretamente acordos para reduzir a concorrência (ilegal) de preços e saída de produção.</a:t>
            </a:r>
          </a:p>
          <a:p>
            <a:pPr marL="227013" indent="-227013"/>
            <a:r>
              <a:rPr lang="pt-BR" sz="2000" b="1" dirty="0"/>
              <a:t>Conluio tácito: quando as empresas indiretamente coordenam sua produção e as decisões de preços, observando as ações e respostas da outra empresa.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42708373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pt-BR" sz="2400" dirty="0"/>
              <a:t>Alianças estratégicas de negócios complementares, especialmente as verticais, têm a maior probabilidade de criar uma vantagem competitiva sustentável</a:t>
            </a:r>
            <a:r>
              <a:rPr lang="en-US" sz="2400" dirty="0"/>
              <a:t>.</a:t>
            </a:r>
          </a:p>
          <a:p>
            <a:pPr>
              <a:spcBef>
                <a:spcPct val="50000"/>
              </a:spcBef>
            </a:pPr>
            <a:r>
              <a:rPr lang="pt-BR" sz="2400" dirty="0"/>
              <a:t>Alianças complementares horizontais são, por vezes, difíceis de manter porque são frequentes entre concorrentes rivais</a:t>
            </a:r>
            <a:r>
              <a:rPr lang="en-US" sz="2400" dirty="0"/>
              <a:t>.</a:t>
            </a:r>
          </a:p>
          <a:p>
            <a:pPr>
              <a:spcBef>
                <a:spcPct val="50000"/>
              </a:spcBef>
            </a:pPr>
            <a:r>
              <a:rPr lang="pt-BR" sz="2400" dirty="0"/>
              <a:t>Vantagens competitivas resultantes de concorrência e incerteza reduzindo estratégias tendem a ser temporárias</a:t>
            </a:r>
            <a:r>
              <a:rPr lang="en-US" sz="2400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9–</a:t>
            </a:r>
            <a:fld id="{252F93BE-C686-4F08-9F24-BA461568C8FC}" type="slidenum">
              <a:rPr lang="en-US"/>
              <a:pPr/>
              <a:t>19</a:t>
            </a:fld>
            <a:endParaRPr lang="en-US"/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de estratégias de cooperação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5886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1–</a:t>
            </a:r>
            <a:fld id="{31C2FF8C-6163-4BE2-A987-19791D97A05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Objetivos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1272198"/>
            <a:ext cx="8229600" cy="83099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Estudar este capítulo dará a você o conhecimento de gestão estratégica necessário para: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6992" y="2223589"/>
            <a:ext cx="7924800" cy="37856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Definir estratégias de cooperação e explicar por que as empresas as utilizam.  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Definir e discutir os três tipos principais de alianças estratégicas.  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Identificar as estratégias cooperativas de negócios e descrever seu uso.  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Discutir o uso de estratégias cooperativas corporativas.  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Entender a importância das alianças estratégicas entre vários países como estratégia de cooperação internacional.  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Explicar os riscos das estratégias de cooperação.  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Descrever duas abordagens utilizadas para administrar as estratégias de cooperação.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870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9–</a:t>
            </a:r>
            <a:fld id="{252F93BE-C686-4F08-9F24-BA461568C8FC}" type="slidenum">
              <a:rPr lang="en-US"/>
              <a:pPr/>
              <a:t>20</a:t>
            </a:fld>
            <a:endParaRPr lang="en-US"/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Estratégias</a:t>
            </a:r>
            <a:r>
              <a:rPr lang="en-US" dirty="0"/>
              <a:t> </a:t>
            </a:r>
            <a:r>
              <a:rPr lang="en-US" dirty="0" err="1"/>
              <a:t>cooperativas</a:t>
            </a:r>
            <a:r>
              <a:rPr lang="en-US" dirty="0"/>
              <a:t> </a:t>
            </a:r>
            <a:r>
              <a:rPr lang="en-US" dirty="0" err="1"/>
              <a:t>corporativas</a:t>
            </a:r>
            <a:endParaRPr lang="en-US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771676"/>
            <a:ext cx="8728126" cy="24955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661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>
          <a:xfrm>
            <a:off x="1240464" y="1341437"/>
            <a:ext cx="6629400" cy="4830763"/>
          </a:xfrm>
        </p:spPr>
        <p:txBody>
          <a:bodyPr>
            <a:normAutofit lnSpcReduction="10000"/>
          </a:bodyPr>
          <a:lstStyle/>
          <a:p>
            <a:pPr>
              <a:spcBef>
                <a:spcPct val="50000"/>
              </a:spcBef>
            </a:pPr>
            <a:r>
              <a:rPr lang="pt-BR" dirty="0" smtClean="0"/>
              <a:t>Estratégias de nível empresarial</a:t>
            </a:r>
          </a:p>
          <a:p>
            <a:pPr>
              <a:spcBef>
                <a:spcPct val="50000"/>
              </a:spcBef>
            </a:pPr>
            <a:r>
              <a:rPr lang="pt-BR" dirty="0" smtClean="0"/>
              <a:t>Ajudar </a:t>
            </a:r>
            <a:r>
              <a:rPr lang="pt-BR" dirty="0"/>
              <a:t>a empresa a diversificar em termos </a:t>
            </a:r>
            <a:r>
              <a:rPr lang="pt-BR" dirty="0" smtClean="0"/>
              <a:t>de:</a:t>
            </a:r>
          </a:p>
          <a:p>
            <a:pPr lvl="2">
              <a:spcBef>
                <a:spcPct val="50000"/>
              </a:spcBef>
            </a:pPr>
            <a:r>
              <a:rPr lang="pt-BR" sz="2400" dirty="0" smtClean="0"/>
              <a:t>produtos oferecidos ao mercado</a:t>
            </a:r>
          </a:p>
          <a:p>
            <a:pPr lvl="2">
              <a:spcBef>
                <a:spcPct val="50000"/>
              </a:spcBef>
            </a:pPr>
            <a:r>
              <a:rPr lang="pt-BR" sz="2400" dirty="0" smtClean="0"/>
              <a:t>mercados </a:t>
            </a:r>
            <a:r>
              <a:rPr lang="pt-BR" sz="2400" dirty="0"/>
              <a:t>que ela serve</a:t>
            </a:r>
          </a:p>
          <a:p>
            <a:pPr marL="0" lvl="2" indent="466725">
              <a:spcBef>
                <a:spcPct val="50000"/>
              </a:spcBef>
            </a:pPr>
            <a:r>
              <a:rPr lang="pt-BR" sz="2800" dirty="0"/>
              <a:t>Exigem menos compromissos de recurso</a:t>
            </a:r>
          </a:p>
          <a:p>
            <a:pPr marL="0" lvl="2" indent="466725">
              <a:spcBef>
                <a:spcPct val="50000"/>
              </a:spcBef>
            </a:pPr>
            <a:r>
              <a:rPr lang="pt-BR" sz="2800" dirty="0"/>
              <a:t>Permitem maior flexibilidade em termos de esforços para diversificar as operações dos </a:t>
            </a:r>
            <a:r>
              <a:rPr lang="pt-BR" sz="2800" dirty="0" smtClean="0"/>
              <a:t>parceiros</a:t>
            </a:r>
            <a:endParaRPr lang="pt-BR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9–</a:t>
            </a:r>
            <a:fld id="{F7FC0B57-9747-4AD8-899B-60A86C34BC98}" type="slidenum">
              <a:rPr lang="en-US"/>
              <a:pPr/>
              <a:t>21</a:t>
            </a:fld>
            <a:endParaRPr lang="en-US"/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Estratégia cooperativa corporativa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932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9–</a:t>
            </a:r>
            <a:fld id="{10D247A9-9264-4E20-AD27-0506CD5A661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Diversificação</a:t>
            </a:r>
            <a:r>
              <a:rPr lang="en-US" dirty="0"/>
              <a:t> das </a:t>
            </a:r>
            <a:r>
              <a:rPr lang="en-US" dirty="0" err="1"/>
              <a:t>alianças</a:t>
            </a:r>
            <a:r>
              <a:rPr lang="en-US" dirty="0"/>
              <a:t> </a:t>
            </a:r>
            <a:r>
              <a:rPr lang="en-US" dirty="0" err="1"/>
              <a:t>estratégicas</a:t>
            </a:r>
            <a:endParaRPr lang="en-US" dirty="0"/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43400" y="1447800"/>
            <a:ext cx="4546600" cy="3581400"/>
          </a:xfrm>
        </p:spPr>
        <p:txBody>
          <a:bodyPr>
            <a:normAutofit/>
          </a:bodyPr>
          <a:lstStyle/>
          <a:p>
            <a:pPr marL="227013" indent="-227013"/>
            <a:r>
              <a:rPr lang="pt-BR" sz="2000" dirty="0"/>
              <a:t>Permite que uma empresa se expanda em novos produtos ou áreas de mercado sem completar uma fusão ou uma aquisição</a:t>
            </a:r>
          </a:p>
          <a:p>
            <a:pPr marL="227013" indent="-227013"/>
            <a:r>
              <a:rPr lang="pt-BR" sz="2000" dirty="0"/>
              <a:t>Fornece alguns dos potenciais benefícios sinérgicos de uma fusão ou aquisição, mas com menos risco e maiores níveis de flexibilidade</a:t>
            </a:r>
          </a:p>
          <a:p>
            <a:pPr marL="227013" indent="-227013"/>
            <a:r>
              <a:rPr lang="pt-BR" sz="2000" dirty="0"/>
              <a:t>Permite um "teste" se uma futura fusão entre os parceiros beneficiaria ambas as partes</a:t>
            </a:r>
            <a:endParaRPr lang="en-US" sz="2000" dirty="0"/>
          </a:p>
        </p:txBody>
      </p:sp>
      <p:sp>
        <p:nvSpPr>
          <p:cNvPr id="193540" name="AutoShape 4"/>
          <p:cNvSpPr>
            <a:spLocks/>
          </p:cNvSpPr>
          <p:nvPr/>
        </p:nvSpPr>
        <p:spPr bwMode="auto">
          <a:xfrm>
            <a:off x="3657600" y="1447800"/>
            <a:ext cx="838200" cy="3581400"/>
          </a:xfrm>
          <a:prstGeom prst="leftBrace">
            <a:avLst>
              <a:gd name="adj1" fmla="val 0"/>
              <a:gd name="adj2" fmla="val 15069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blackWhite">
          <a:xfrm>
            <a:off x="533400" y="1422400"/>
            <a:ext cx="3124200" cy="1106488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Diversificação das</a:t>
            </a:r>
          </a:p>
          <a:p>
            <a:pPr algn="ctr" eaLnBrk="0" hangingPunct="0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alianças</a:t>
            </a:r>
          </a:p>
          <a:p>
            <a:pPr algn="ctr" eaLnBrk="0" hangingPunct="0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estratégicas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55634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9–</a:t>
            </a:r>
            <a:fld id="{8BFC91ED-F28B-47D7-9BFC-8881DE1C71C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Franquias</a:t>
            </a:r>
            <a:endParaRPr lang="en-US" dirty="0"/>
          </a:p>
        </p:txBody>
      </p:sp>
      <p:sp>
        <p:nvSpPr>
          <p:cNvPr id="10" name="AutoShape 4"/>
          <p:cNvSpPr>
            <a:spLocks/>
          </p:cNvSpPr>
          <p:nvPr/>
        </p:nvSpPr>
        <p:spPr bwMode="auto">
          <a:xfrm>
            <a:off x="3644646" y="1975644"/>
            <a:ext cx="838200" cy="1905000"/>
          </a:xfrm>
          <a:prstGeom prst="leftBrace">
            <a:avLst>
              <a:gd name="adj1" fmla="val 0"/>
              <a:gd name="adj2" fmla="val 59491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267200" y="2057400"/>
            <a:ext cx="4546600" cy="270668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863" indent="-169863"/>
            <a:r>
              <a:rPr lang="pt-BR" sz="2000" dirty="0"/>
              <a:t>Cria o conjunto das economias de escopo entre duas ou mais empresas</a:t>
            </a:r>
          </a:p>
          <a:p>
            <a:pPr marL="169863" indent="-169863"/>
            <a:r>
              <a:rPr lang="pt-BR" sz="2000" dirty="0"/>
              <a:t>Cria sinergia através de múltiplas funções ou vários negócios entre empresas de parceiros</a:t>
            </a:r>
            <a:endParaRPr lang="en-US" sz="2000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blackWhite">
          <a:xfrm>
            <a:off x="533400" y="2603500"/>
            <a:ext cx="3124200" cy="1054100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Aliança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 eaLnBrk="0" hangingPunct="0"/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estratégica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/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sinérgica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blackWhite">
          <a:xfrm>
            <a:off x="533400" y="1422400"/>
            <a:ext cx="3124200" cy="1106488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Diversificação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das</a:t>
            </a:r>
          </a:p>
          <a:p>
            <a:pPr algn="ctr" eaLnBrk="0" hangingPunct="0"/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alianças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/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estratégicas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4080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9–</a:t>
            </a:r>
            <a:fld id="{8BFC91ED-F28B-47D7-9BFC-8881DE1C71C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Franquias</a:t>
            </a:r>
            <a:endParaRPr lang="en-US" dirty="0"/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68800" y="1905000"/>
            <a:ext cx="4775200" cy="2873375"/>
          </a:xfrm>
        </p:spPr>
        <p:txBody>
          <a:bodyPr>
            <a:normAutofit lnSpcReduction="10000"/>
          </a:bodyPr>
          <a:lstStyle/>
          <a:p>
            <a:pPr marL="227013" indent="-227013"/>
            <a:r>
              <a:rPr lang="pt-BR" sz="2000" dirty="0"/>
              <a:t>Espalham-se riscos e utilizam-se recursos, capacidades e competências sem fusão ou aquisição de outra empresa</a:t>
            </a:r>
          </a:p>
          <a:p>
            <a:pPr marL="227013" indent="-227013"/>
            <a:r>
              <a:rPr lang="pt-BR" sz="2000" dirty="0"/>
              <a:t>Uma relação contratual (franquia) é desenvolvida entre duas partes, franqueado e franqueador</a:t>
            </a:r>
          </a:p>
          <a:p>
            <a:pPr marL="227013" indent="-227013"/>
            <a:r>
              <a:rPr lang="pt-BR" sz="2000" dirty="0"/>
              <a:t>Uma alternativa ao crescimento através de fusões e aquisições</a:t>
            </a:r>
            <a:endParaRPr lang="en-US" sz="2000" dirty="0"/>
          </a:p>
        </p:txBody>
      </p:sp>
      <p:sp>
        <p:nvSpPr>
          <p:cNvPr id="197636" name="AutoShape 4"/>
          <p:cNvSpPr>
            <a:spLocks/>
          </p:cNvSpPr>
          <p:nvPr/>
        </p:nvSpPr>
        <p:spPr bwMode="auto">
          <a:xfrm>
            <a:off x="3352800" y="1828800"/>
            <a:ext cx="1219200" cy="2895600"/>
          </a:xfrm>
          <a:prstGeom prst="leftBrace">
            <a:avLst>
              <a:gd name="adj1" fmla="val 0"/>
              <a:gd name="adj2" fmla="val 82944"/>
            </a:avLst>
          </a:prstGeom>
          <a:noFill/>
          <a:ln w="38100">
            <a:solidFill>
              <a:schemeClr val="accent3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1" name="Rectangle 9"/>
          <p:cNvSpPr>
            <a:spLocks noChangeArrowheads="1"/>
          </p:cNvSpPr>
          <p:nvPr/>
        </p:nvSpPr>
        <p:spPr bwMode="blackWhite">
          <a:xfrm>
            <a:off x="533400" y="2603500"/>
            <a:ext cx="3124200" cy="1054100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Aliança </a:t>
            </a:r>
          </a:p>
          <a:p>
            <a:pPr algn="ctr" eaLnBrk="0" hangingPunct="0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estratégica</a:t>
            </a:r>
          </a:p>
          <a:p>
            <a:pPr algn="ctr" eaLnBrk="0" hangingPunct="0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sinérgica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7644" name="Rectangle 12"/>
          <p:cNvSpPr>
            <a:spLocks noChangeArrowheads="1"/>
          </p:cNvSpPr>
          <p:nvPr/>
        </p:nvSpPr>
        <p:spPr bwMode="blackWhite">
          <a:xfrm>
            <a:off x="533400" y="3732212"/>
            <a:ext cx="3124200" cy="1066800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Franquias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blackWhite">
          <a:xfrm>
            <a:off x="533400" y="1422400"/>
            <a:ext cx="3124200" cy="1106488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Diversificação das</a:t>
            </a:r>
          </a:p>
          <a:p>
            <a:pPr algn="ctr" eaLnBrk="0" hangingPunct="0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alianças</a:t>
            </a:r>
          </a:p>
          <a:p>
            <a:pPr algn="ctr" eaLnBrk="0" hangingPunct="0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estratégicas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4116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97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6" grpId="0" animBg="1"/>
      <p:bldP spid="1976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9968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pt-BR" dirty="0"/>
              <a:t>Avaliação de estratégias cooperativas corporativas</a:t>
            </a:r>
            <a:endParaRPr lang="en-US" dirty="0"/>
          </a:p>
        </p:txBody>
      </p:sp>
      <p:sp>
        <p:nvSpPr>
          <p:cNvPr id="199684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22250" indent="-222250">
              <a:spcBef>
                <a:spcPct val="30000"/>
              </a:spcBef>
              <a:tabLst>
                <a:tab pos="3435350" algn="l"/>
              </a:tabLst>
            </a:pPr>
            <a:r>
              <a:rPr lang="pt-BR" dirty="0"/>
              <a:t>Em relação às estratégias de negócios</a:t>
            </a:r>
          </a:p>
          <a:p>
            <a:pPr marL="222250" indent="-222250">
              <a:spcBef>
                <a:spcPct val="30000"/>
              </a:spcBef>
              <a:tabLst>
                <a:tab pos="3435350" algn="l"/>
              </a:tabLst>
            </a:pPr>
            <a:r>
              <a:rPr lang="pt-BR" dirty="0" smtClean="0">
                <a:solidFill>
                  <a:schemeClr val="tx1"/>
                </a:solidFill>
              </a:rPr>
              <a:t>Mais amplas em escopo</a:t>
            </a:r>
          </a:p>
          <a:p>
            <a:pPr marL="222250" indent="-222250">
              <a:spcBef>
                <a:spcPct val="30000"/>
              </a:spcBef>
              <a:tabLst>
                <a:tab pos="3435350" algn="l"/>
              </a:tabLst>
            </a:pPr>
            <a:r>
              <a:rPr lang="pt-BR" dirty="0" smtClean="0">
                <a:solidFill>
                  <a:schemeClr val="tx1"/>
                </a:solidFill>
              </a:rPr>
              <a:t>Mais complexas</a:t>
            </a:r>
          </a:p>
          <a:p>
            <a:pPr marL="222250" indent="-222250">
              <a:spcBef>
                <a:spcPct val="30000"/>
              </a:spcBef>
              <a:tabLst>
                <a:tab pos="3435350" algn="l"/>
              </a:tabLst>
            </a:pPr>
            <a:r>
              <a:rPr lang="pt-BR" dirty="0" smtClean="0">
                <a:solidFill>
                  <a:schemeClr val="tx1"/>
                </a:solidFill>
              </a:rPr>
              <a:t>Mais caras</a:t>
            </a:r>
          </a:p>
          <a:p>
            <a:pPr marL="222250" indent="-222250">
              <a:spcBef>
                <a:spcPct val="30000"/>
              </a:spcBef>
              <a:tabLst>
                <a:tab pos="3435350" algn="l"/>
              </a:tabLst>
            </a:pPr>
            <a:r>
              <a:rPr lang="pt-BR" dirty="0" smtClean="0"/>
              <a:t>Podem </a:t>
            </a:r>
            <a:r>
              <a:rPr lang="pt-BR" dirty="0"/>
              <a:t>levar à vantagem competitiva e valor </a:t>
            </a:r>
            <a:r>
              <a:rPr lang="pt-BR" dirty="0" smtClean="0"/>
              <a:t>quando:</a:t>
            </a:r>
          </a:p>
          <a:p>
            <a:pPr marL="625475" lvl="1" indent="-284163">
              <a:spcBef>
                <a:spcPct val="30000"/>
              </a:spcBef>
              <a:tabLst>
                <a:tab pos="3435350" algn="l"/>
              </a:tabLst>
            </a:pPr>
            <a:r>
              <a:rPr lang="pt-BR" dirty="0" smtClean="0">
                <a:solidFill>
                  <a:schemeClr val="tx1"/>
                </a:solidFill>
              </a:rPr>
              <a:t>experiências </a:t>
            </a:r>
            <a:r>
              <a:rPr lang="pt-BR" dirty="0">
                <a:solidFill>
                  <a:schemeClr val="tx1"/>
                </a:solidFill>
              </a:rPr>
              <a:t>de sucesso da aliança são </a:t>
            </a:r>
            <a:r>
              <a:rPr lang="pt-BR" dirty="0" smtClean="0">
                <a:solidFill>
                  <a:schemeClr val="tx1"/>
                </a:solidFill>
              </a:rPr>
              <a:t>internalizadas.</a:t>
            </a:r>
          </a:p>
          <a:p>
            <a:pPr marL="625475" lvl="1" indent="-284163">
              <a:spcBef>
                <a:spcPct val="30000"/>
              </a:spcBef>
              <a:tabLst>
                <a:tab pos="3435350" algn="l"/>
              </a:tabLst>
            </a:pPr>
            <a:r>
              <a:rPr lang="pt-BR" dirty="0" smtClean="0">
                <a:solidFill>
                  <a:schemeClr val="tx1"/>
                </a:solidFill>
              </a:rPr>
              <a:t>a </a:t>
            </a:r>
            <a:r>
              <a:rPr lang="pt-BR" dirty="0">
                <a:solidFill>
                  <a:schemeClr val="tx1"/>
                </a:solidFill>
              </a:rPr>
              <a:t>empresa usa tais estratégias para desenvolver o conhecimento útil sobre como ter sucesso no futuro</a:t>
            </a:r>
            <a:r>
              <a:rPr lang="pt-BR" dirty="0" smtClean="0">
                <a:solidFill>
                  <a:schemeClr val="tx1"/>
                </a:solidFill>
              </a:rPr>
              <a:t>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9–</a:t>
            </a:r>
            <a:fld id="{6281E93F-D8E3-4FDF-B58C-B878A65F833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43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9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9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9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9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9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9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Estratégia</a:t>
            </a:r>
            <a:r>
              <a:rPr lang="en-US" dirty="0"/>
              <a:t> de </a:t>
            </a:r>
            <a:r>
              <a:rPr lang="en-US" dirty="0" err="1"/>
              <a:t>cooperação</a:t>
            </a:r>
            <a:r>
              <a:rPr lang="en-US" dirty="0"/>
              <a:t> </a:t>
            </a:r>
            <a:r>
              <a:rPr lang="en-US" dirty="0" err="1"/>
              <a:t>internacional</a:t>
            </a:r>
            <a:endParaRPr lang="en-US" dirty="0"/>
          </a:p>
        </p:txBody>
      </p:sp>
      <p:sp>
        <p:nvSpPr>
          <p:cNvPr id="2017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50000"/>
              </a:spcBef>
            </a:pPr>
            <a:r>
              <a:rPr lang="pt-BR" dirty="0"/>
              <a:t>Aliança estratégica de cooperação </a:t>
            </a:r>
            <a:r>
              <a:rPr lang="pt-BR" dirty="0" smtClean="0"/>
              <a:t>trans fronteiriça</a:t>
            </a:r>
            <a:endParaRPr lang="pt-BR" dirty="0"/>
          </a:p>
          <a:p>
            <a:pPr>
              <a:spcBef>
                <a:spcPct val="50000"/>
              </a:spcBef>
            </a:pPr>
            <a:r>
              <a:rPr lang="pt-BR" dirty="0">
                <a:solidFill>
                  <a:schemeClr val="tx1"/>
                </a:solidFill>
              </a:rPr>
              <a:t>Uma estratégia em que as empresas com sede em nações diferentes combinam seus recursos e capacidades para criar uma vantagem competitiva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lvl="1">
              <a:spcBef>
                <a:spcPct val="50000"/>
              </a:spcBef>
            </a:pPr>
            <a:r>
              <a:rPr lang="pt-BR" dirty="0">
                <a:solidFill>
                  <a:schemeClr val="tx1"/>
                </a:solidFill>
              </a:rPr>
              <a:t>Uma empresa pode se tornar </a:t>
            </a:r>
            <a:r>
              <a:rPr lang="pt-BR" dirty="0" smtClean="0">
                <a:solidFill>
                  <a:schemeClr val="tx1"/>
                </a:solidFill>
              </a:rPr>
              <a:t>trans fronteiriça </a:t>
            </a:r>
            <a:r>
              <a:rPr lang="pt-BR" dirty="0">
                <a:solidFill>
                  <a:schemeClr val="tx1"/>
                </a:solidFill>
              </a:rPr>
              <a:t>de alianças estratégicas para alavancar as competências essenciais que são a base do seu sucesso doméstico para expandir em mercados internacionais.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9–</a:t>
            </a:r>
            <a:fld id="{EE018978-5956-431B-8F2E-271A20A723C1}" type="slidenum">
              <a:rPr lang="en-US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452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en-US" dirty="0" err="1"/>
              <a:t>Estratégia</a:t>
            </a:r>
            <a:r>
              <a:rPr lang="en-US" dirty="0"/>
              <a:t> de </a:t>
            </a:r>
            <a:r>
              <a:rPr lang="en-US" dirty="0" err="1"/>
              <a:t>cooperação</a:t>
            </a:r>
            <a:r>
              <a:rPr lang="en-US" dirty="0"/>
              <a:t> </a:t>
            </a:r>
            <a:r>
              <a:rPr lang="en-US" dirty="0" err="1"/>
              <a:t>internacional</a:t>
            </a:r>
            <a:endParaRPr lang="en-US" dirty="0"/>
          </a:p>
        </p:txBody>
      </p:sp>
      <p:sp>
        <p:nvSpPr>
          <p:cNvPr id="2037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pt-BR" dirty="0"/>
              <a:t>Aliança estratégica sinérgica</a:t>
            </a:r>
            <a:endParaRPr lang="en-US" dirty="0"/>
          </a:p>
          <a:p>
            <a:pPr lvl="1">
              <a:spcBef>
                <a:spcPct val="50000"/>
              </a:spcBef>
            </a:pPr>
            <a:r>
              <a:rPr lang="pt-BR" dirty="0">
                <a:solidFill>
                  <a:schemeClr val="tx1"/>
                </a:solidFill>
              </a:rPr>
              <a:t>Permite o compartilhamento do risco, reduzindo o investimento financeiro de risco</a:t>
            </a:r>
          </a:p>
          <a:p>
            <a:pPr lvl="1">
              <a:spcBef>
                <a:spcPct val="50000"/>
              </a:spcBef>
            </a:pPr>
            <a:r>
              <a:rPr lang="pt-BR" dirty="0">
                <a:solidFill>
                  <a:schemeClr val="tx1"/>
                </a:solidFill>
              </a:rPr>
              <a:t>Alianças internacionais podem ser difíceis de gerenciar devido a diferenças de estilos de gestão, culturas ou restrições regulamentares.</a:t>
            </a:r>
          </a:p>
          <a:p>
            <a:pPr lvl="1">
              <a:spcBef>
                <a:spcPct val="50000"/>
              </a:spcBef>
            </a:pPr>
            <a:r>
              <a:rPr lang="pt-BR" dirty="0">
                <a:solidFill>
                  <a:schemeClr val="tx1"/>
                </a:solidFill>
              </a:rPr>
              <a:t>Deve avaliar a intenção estratégica do parceiro de tal modo que este não tenha acesso a alguma tecnologia importante e se torne um concorrente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9–</a:t>
            </a:r>
            <a:fld id="{BCB7257C-4C0A-4A6B-9B33-46F1EBF48CB7}" type="slidenum">
              <a:rPr lang="en-US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654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05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35000"/>
              </a:spcBef>
            </a:pPr>
            <a:r>
              <a:rPr lang="pt-BR" dirty="0"/>
              <a:t>Uma estratégia cooperativa onde várias empresas concordam para formar várias parcerias a fim de alcançar objetivos </a:t>
            </a:r>
            <a:r>
              <a:rPr lang="pt-BR" dirty="0" smtClean="0"/>
              <a:t>comuns.</a:t>
            </a:r>
          </a:p>
          <a:p>
            <a:pPr lvl="1">
              <a:spcBef>
                <a:spcPct val="35000"/>
              </a:spcBef>
            </a:pPr>
            <a:r>
              <a:rPr lang="pt-BR" dirty="0" smtClean="0"/>
              <a:t>Rede de aliança estável</a:t>
            </a:r>
          </a:p>
          <a:p>
            <a:pPr lvl="1">
              <a:spcBef>
                <a:spcPct val="35000"/>
              </a:spcBef>
            </a:pPr>
            <a:r>
              <a:rPr lang="pt-BR" dirty="0" smtClean="0"/>
              <a:t>Rede dinâmica de alianças</a:t>
            </a:r>
          </a:p>
          <a:p>
            <a:pPr>
              <a:spcBef>
                <a:spcPct val="35000"/>
              </a:spcBef>
            </a:pPr>
            <a:r>
              <a:rPr lang="pt-BR" dirty="0" smtClean="0"/>
              <a:t>Eficazes </a:t>
            </a:r>
            <a:r>
              <a:rPr lang="pt-BR" dirty="0"/>
              <a:t>relações sociais e interações entre parceiros são as chaves para uma estratégia de sucesso da rede cooperativa.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9–</a:t>
            </a:r>
            <a:fld id="{8783E5E2-1D4A-4AED-8C70-6AA894DA2806}" type="slidenum">
              <a:rPr lang="en-US"/>
              <a:pPr/>
              <a:t>28</a:t>
            </a:fld>
            <a:endParaRPr lang="en-US"/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Estratégia</a:t>
            </a:r>
            <a:r>
              <a:rPr lang="en-US" dirty="0"/>
              <a:t> de </a:t>
            </a:r>
            <a:r>
              <a:rPr lang="en-US" dirty="0" err="1"/>
              <a:t>cooperação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rede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58405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9–</a:t>
            </a:r>
            <a:fld id="{3AE78AC4-E1F0-40E8-BBCD-61B1C350888A}" type="slidenum">
              <a:rPr lang="en-US"/>
              <a:pPr/>
              <a:t>29</a:t>
            </a:fld>
            <a:endParaRPr lang="en-US"/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Estratégia</a:t>
            </a:r>
            <a:r>
              <a:rPr lang="en-US" dirty="0"/>
              <a:t> de </a:t>
            </a:r>
            <a:r>
              <a:rPr lang="en-US" dirty="0" err="1"/>
              <a:t>cooperação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rede</a:t>
            </a:r>
            <a:r>
              <a:rPr lang="en-US" dirty="0"/>
              <a:t> </a:t>
            </a:r>
          </a:p>
        </p:txBody>
      </p:sp>
      <p:sp>
        <p:nvSpPr>
          <p:cNvPr id="207875" name="Rectangle 3"/>
          <p:cNvSpPr>
            <a:spLocks noChangeArrowheads="1"/>
          </p:cNvSpPr>
          <p:nvPr/>
        </p:nvSpPr>
        <p:spPr bwMode="auto">
          <a:xfrm>
            <a:off x="3962400" y="1528763"/>
            <a:ext cx="4495800" cy="350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90513" indent="-290513">
              <a:spcBef>
                <a:spcPct val="20000"/>
              </a:spcBef>
              <a:buChar char="•"/>
              <a:defRPr sz="280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240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pt-BR" sz="2400" dirty="0">
                <a:solidFill>
                  <a:schemeClr val="tx1"/>
                </a:solidFill>
                <a:effectLst/>
              </a:rPr>
              <a:t>Relacionamentos de longo prazo que aparecem frequentemente em  indústrias maduras onde a demanda é relativamente constante e previsível</a:t>
            </a:r>
          </a:p>
          <a:p>
            <a:r>
              <a:rPr lang="pt-BR" sz="2400" dirty="0">
                <a:solidFill>
                  <a:schemeClr val="tx1"/>
                </a:solidFill>
                <a:effectLst/>
              </a:rPr>
              <a:t>Redes estáveis são construídas para exploração das economias (escala e/ou escopo) disponíveis entre as empresas</a:t>
            </a:r>
            <a:endParaRPr lang="en-US" sz="2400" dirty="0">
              <a:solidFill>
                <a:schemeClr val="tx1"/>
              </a:solidFill>
              <a:effectLst/>
            </a:endParaRPr>
          </a:p>
        </p:txBody>
      </p:sp>
      <p:sp>
        <p:nvSpPr>
          <p:cNvPr id="207876" name="AutoShape 4"/>
          <p:cNvSpPr>
            <a:spLocks/>
          </p:cNvSpPr>
          <p:nvPr/>
        </p:nvSpPr>
        <p:spPr bwMode="auto">
          <a:xfrm>
            <a:off x="3505200" y="1524000"/>
            <a:ext cx="838200" cy="3429000"/>
          </a:xfrm>
          <a:prstGeom prst="leftBrace">
            <a:avLst>
              <a:gd name="adj1" fmla="val 0"/>
              <a:gd name="adj2" fmla="val 13380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blackWhite">
          <a:xfrm>
            <a:off x="520700" y="1408113"/>
            <a:ext cx="3124200" cy="1106487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Redes de alianças</a:t>
            </a:r>
          </a:p>
          <a:p>
            <a:pPr algn="ctr" eaLnBrk="0" hangingPunct="0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estáveis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983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6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40000"/>
              </a:spcBef>
            </a:pPr>
            <a:r>
              <a:rPr lang="pt-BR" dirty="0" smtClean="0"/>
              <a:t>Estratégia de cooperação</a:t>
            </a:r>
          </a:p>
          <a:p>
            <a:pPr>
              <a:spcBef>
                <a:spcPct val="40000"/>
              </a:spcBef>
            </a:pPr>
            <a:r>
              <a:rPr lang="pt-BR" dirty="0" smtClean="0"/>
              <a:t>Uma </a:t>
            </a:r>
            <a:r>
              <a:rPr lang="pt-BR" dirty="0"/>
              <a:t>estratégia em que as empresas trabalham juntas para alcançar um objetivo comum.</a:t>
            </a:r>
          </a:p>
          <a:p>
            <a:pPr>
              <a:spcBef>
                <a:spcPct val="40000"/>
              </a:spcBef>
            </a:pPr>
            <a:r>
              <a:rPr lang="pt-BR" dirty="0"/>
              <a:t>Cooperar com outras empresas é uma estratégia que:</a:t>
            </a:r>
          </a:p>
          <a:p>
            <a:pPr>
              <a:spcBef>
                <a:spcPct val="40000"/>
              </a:spcBef>
            </a:pPr>
            <a:r>
              <a:rPr lang="pt-BR" dirty="0"/>
              <a:t>cria valor para um cliente</a:t>
            </a:r>
            <a:r>
              <a:rPr lang="en-US" dirty="0"/>
              <a:t>.</a:t>
            </a:r>
          </a:p>
          <a:p>
            <a:pPr lvl="1">
              <a:spcBef>
                <a:spcPct val="40000"/>
              </a:spcBef>
            </a:pPr>
            <a:r>
              <a:rPr lang="pt-BR" dirty="0"/>
              <a:t>excede o custo de construção de valor para o cliente de outras maneiras.</a:t>
            </a:r>
          </a:p>
          <a:p>
            <a:pPr lvl="1">
              <a:spcBef>
                <a:spcPct val="40000"/>
              </a:spcBef>
            </a:pPr>
            <a:r>
              <a:rPr lang="pt-BR" dirty="0"/>
              <a:t>estabelece uma posição favorável em relação aos concorrentes.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9–</a:t>
            </a:r>
            <a:fld id="{5238D2C2-44C1-4E7C-B494-3D8FB08F43EB}" type="slidenum">
              <a:rPr lang="en-US"/>
              <a:pPr/>
              <a:t>3</a:t>
            </a:fld>
            <a:endParaRPr lang="en-US"/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Estratégia</a:t>
            </a:r>
            <a:r>
              <a:rPr lang="en-US" dirty="0"/>
              <a:t> de </a:t>
            </a:r>
            <a:r>
              <a:rPr lang="en-US" dirty="0" err="1"/>
              <a:t>cooperação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5068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Estratégia</a:t>
            </a:r>
            <a:r>
              <a:rPr lang="en-US" dirty="0"/>
              <a:t> de </a:t>
            </a:r>
            <a:r>
              <a:rPr lang="en-US" dirty="0" err="1"/>
              <a:t>cooperação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rede</a:t>
            </a:r>
            <a:r>
              <a:rPr lang="en-US" dirty="0"/>
              <a:t> 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9–</a:t>
            </a:r>
            <a:fld id="{C2B4679A-65EA-482E-B6CF-2FC9AD918797}" type="slidenum">
              <a:rPr lang="en-US"/>
              <a:pPr/>
              <a:t>30</a:t>
            </a:fld>
            <a:endParaRPr lang="en-US"/>
          </a:p>
        </p:txBody>
      </p:sp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4038600" y="1479550"/>
            <a:ext cx="4419600" cy="403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90513" indent="-290513">
              <a:spcBef>
                <a:spcPct val="20000"/>
              </a:spcBef>
              <a:buChar char="•"/>
              <a:defRPr sz="280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240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>
              <a:spcBef>
                <a:spcPct val="35000"/>
              </a:spcBef>
            </a:pPr>
            <a:r>
              <a:rPr lang="pt-BR" sz="2000" dirty="0">
                <a:solidFill>
                  <a:schemeClr val="tx1"/>
                </a:solidFill>
                <a:effectLst/>
              </a:rPr>
              <a:t>Arranjos que evoluem em indústrias com a rápida evolução tecnológica, conduzindo ao produto curtos ciclos de vida</a:t>
            </a:r>
          </a:p>
          <a:p>
            <a:pPr>
              <a:spcBef>
                <a:spcPct val="35000"/>
              </a:spcBef>
            </a:pPr>
            <a:r>
              <a:rPr lang="pt-BR" sz="2000" dirty="0">
                <a:solidFill>
                  <a:schemeClr val="tx1"/>
                </a:solidFill>
                <a:effectLst/>
              </a:rPr>
              <a:t>Usadas principalmente para estimular rápido a inovação de produto, a criação de valor e as entradas subsequentes de mercado bem-sucedidas</a:t>
            </a:r>
          </a:p>
          <a:p>
            <a:pPr>
              <a:spcBef>
                <a:spcPct val="35000"/>
              </a:spcBef>
            </a:pPr>
            <a:r>
              <a:rPr lang="pt-BR" sz="2000" dirty="0">
                <a:solidFill>
                  <a:schemeClr val="tx1"/>
                </a:solidFill>
                <a:effectLst/>
              </a:rPr>
              <a:t>A finalidade é muitas vezes a exploração de novas ideias</a:t>
            </a:r>
            <a:endParaRPr lang="en-US" sz="2000" dirty="0">
              <a:solidFill>
                <a:schemeClr val="tx1"/>
              </a:solidFill>
              <a:effectLst/>
            </a:endParaRPr>
          </a:p>
        </p:txBody>
      </p:sp>
      <p:sp>
        <p:nvSpPr>
          <p:cNvPr id="209924" name="AutoShape 4"/>
          <p:cNvSpPr>
            <a:spLocks/>
          </p:cNvSpPr>
          <p:nvPr/>
        </p:nvSpPr>
        <p:spPr bwMode="auto">
          <a:xfrm>
            <a:off x="3505200" y="1447800"/>
            <a:ext cx="838200" cy="4114800"/>
          </a:xfrm>
          <a:prstGeom prst="leftBrace">
            <a:avLst>
              <a:gd name="adj1" fmla="val 0"/>
              <a:gd name="adj2" fmla="val 39546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29" name="Rectangle 9"/>
          <p:cNvSpPr>
            <a:spLocks noChangeArrowheads="1"/>
          </p:cNvSpPr>
          <p:nvPr/>
        </p:nvSpPr>
        <p:spPr bwMode="blackWhite">
          <a:xfrm>
            <a:off x="520700" y="2595372"/>
            <a:ext cx="3124200" cy="1066800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Redes de alianças</a:t>
            </a:r>
          </a:p>
          <a:p>
            <a:pPr algn="ctr" eaLnBrk="0" hangingPunct="0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dinâmicas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blackWhite">
          <a:xfrm>
            <a:off x="520700" y="1408113"/>
            <a:ext cx="3124200" cy="1106487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Redes de alianças</a:t>
            </a:r>
          </a:p>
          <a:p>
            <a:pPr algn="ctr" eaLnBrk="0" hangingPunct="0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estáveis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970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09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4" grpId="0" animBg="1"/>
      <p:bldP spid="209929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pt-BR" dirty="0"/>
              <a:t>Riscos da concorrência em estratégias cooperativas</a:t>
            </a:r>
            <a:endParaRPr lang="en-US" dirty="0"/>
          </a:p>
        </p:txBody>
      </p:sp>
      <p:sp>
        <p:nvSpPr>
          <p:cNvPr id="2119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50000"/>
              </a:spcBef>
            </a:pPr>
            <a:r>
              <a:rPr lang="pt-BR" dirty="0"/>
              <a:t>Parceiros podem agir de forma oportunista.</a:t>
            </a:r>
          </a:p>
          <a:p>
            <a:pPr>
              <a:spcBef>
                <a:spcPct val="50000"/>
              </a:spcBef>
            </a:pPr>
            <a:r>
              <a:rPr lang="pt-BR" dirty="0"/>
              <a:t>Parceiros podem deturpar competências que trouxeram para a parceria.</a:t>
            </a:r>
          </a:p>
          <a:p>
            <a:pPr>
              <a:spcBef>
                <a:spcPct val="50000"/>
              </a:spcBef>
            </a:pPr>
            <a:r>
              <a:rPr lang="pt-BR" dirty="0"/>
              <a:t>Parceiros não conseguem disponibilizar capacidades e recursos comprometidos com outros parceiros.</a:t>
            </a:r>
          </a:p>
          <a:p>
            <a:pPr>
              <a:spcBef>
                <a:spcPct val="50000"/>
              </a:spcBef>
            </a:pPr>
            <a:r>
              <a:rPr lang="pt-BR" dirty="0"/>
              <a:t>Um parceiro pode fazer investimentos que são específicos para a aliança, enquanto seu parceiro não o faz.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9–</a:t>
            </a:r>
            <a:fld id="{86CAD792-1C39-4308-9726-E772C125C178}" type="slidenum">
              <a:rPr lang="en-US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619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pt-BR" dirty="0"/>
              <a:t>Gerenciamento de riscos competitivos em estratégias cooperativas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9–</a:t>
            </a:r>
            <a:fld id="{86CAD792-1C39-4308-9726-E772C125C178}" type="slidenum">
              <a:rPr lang="en-US"/>
              <a:pPr/>
              <a:t>32</a:t>
            </a:fld>
            <a:endParaRPr lang="en-US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412" y="1557337"/>
            <a:ext cx="8639175" cy="37433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2536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9220200" cy="1044575"/>
          </a:xfrm>
        </p:spPr>
        <p:txBody>
          <a:bodyPr>
            <a:normAutofit fontScale="90000"/>
          </a:bodyPr>
          <a:lstStyle/>
          <a:p>
            <a:r>
              <a:rPr lang="pt-BR" dirty="0"/>
              <a:t>Gerenciamento de riscos em estratégias cooperativas</a:t>
            </a:r>
            <a:endParaRPr lang="en-US" dirty="0"/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9–</a:t>
            </a:r>
            <a:fld id="{F4E3E0BE-3F3C-4F90-B3F2-8104EDCF34F3}" type="slidenum">
              <a:rPr lang="en-US"/>
              <a:pPr/>
              <a:t>33</a:t>
            </a:fld>
            <a:endParaRPr lang="en-US"/>
          </a:p>
        </p:txBody>
      </p:sp>
      <p:sp>
        <p:nvSpPr>
          <p:cNvPr id="216069" name="Rectangle 5"/>
          <p:cNvSpPr>
            <a:spLocks noChangeArrowheads="1"/>
          </p:cNvSpPr>
          <p:nvPr/>
        </p:nvSpPr>
        <p:spPr bwMode="blackWhite">
          <a:xfrm>
            <a:off x="777875" y="4038600"/>
            <a:ext cx="2727325" cy="1295400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Abordagens de</a:t>
            </a:r>
          </a:p>
          <a:p>
            <a:pPr algn="ctr" eaLnBrk="0" hangingPunct="0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risco e gestão de ativos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6072" name="Rectangle 8"/>
          <p:cNvSpPr>
            <a:spLocks noChangeArrowheads="1"/>
          </p:cNvSpPr>
          <p:nvPr/>
        </p:nvSpPr>
        <p:spPr bwMode="blackWhite">
          <a:xfrm>
            <a:off x="777875" y="5562600"/>
            <a:ext cx="2727325" cy="609600"/>
          </a:xfrm>
          <a:prstGeom prst="rect">
            <a:avLst/>
          </a:prstGeom>
          <a:ln/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Resultados desejados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6075" name="Rectangle 11"/>
          <p:cNvSpPr>
            <a:spLocks noChangeArrowheads="1"/>
          </p:cNvSpPr>
          <p:nvPr/>
        </p:nvSpPr>
        <p:spPr bwMode="blackWhite">
          <a:xfrm>
            <a:off x="777875" y="1425575"/>
            <a:ext cx="2727325" cy="2232025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Riscos </a:t>
            </a:r>
          </a:p>
          <a:p>
            <a:pPr algn="ctr" eaLnBrk="0" hangingPunct="0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competitivos</a:t>
            </a:r>
            <a:b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216077" name="AutoShape 13"/>
          <p:cNvCxnSpPr>
            <a:cxnSpLocks noChangeShapeType="1"/>
            <a:stCxn id="216075" idx="2"/>
            <a:endCxn id="216069" idx="0"/>
          </p:cNvCxnSpPr>
          <p:nvPr/>
        </p:nvCxnSpPr>
        <p:spPr bwMode="blackWhite">
          <a:xfrm>
            <a:off x="2141538" y="3657600"/>
            <a:ext cx="0" cy="381000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6078" name="AutoShape 14"/>
          <p:cNvCxnSpPr>
            <a:cxnSpLocks noChangeShapeType="1"/>
            <a:stCxn id="216069" idx="2"/>
            <a:endCxn id="216072" idx="0"/>
          </p:cNvCxnSpPr>
          <p:nvPr/>
        </p:nvCxnSpPr>
        <p:spPr bwMode="blackWhite">
          <a:xfrm>
            <a:off x="2141538" y="5334000"/>
            <a:ext cx="0" cy="228600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6079" name="Rectangle 15"/>
          <p:cNvSpPr>
            <a:spLocks noChangeArrowheads="1"/>
          </p:cNvSpPr>
          <p:nvPr/>
        </p:nvSpPr>
        <p:spPr bwMode="auto">
          <a:xfrm>
            <a:off x="3598863" y="4114800"/>
            <a:ext cx="4859337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34950" indent="-234950">
              <a:spcBef>
                <a:spcPct val="20000"/>
              </a:spcBef>
              <a:buChar char="•"/>
              <a:defRPr sz="280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240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pt-BR" sz="2000" dirty="0" smtClean="0">
                <a:solidFill>
                  <a:schemeClr val="tx1"/>
                </a:solidFill>
                <a:effectLst/>
              </a:rPr>
              <a:t>Gestão e contratos detalhados</a:t>
            </a:r>
          </a:p>
          <a:p>
            <a:pPr>
              <a:spcBef>
                <a:spcPct val="30000"/>
              </a:spcBef>
            </a:pPr>
            <a:r>
              <a:rPr lang="pt-BR" sz="2000" dirty="0" smtClean="0">
                <a:solidFill>
                  <a:schemeClr val="tx1"/>
                </a:solidFill>
                <a:effectLst/>
              </a:rPr>
              <a:t>Desenvolvendo relações de confiança</a:t>
            </a:r>
          </a:p>
          <a:p>
            <a:pPr>
              <a:spcBef>
                <a:spcPct val="30000"/>
              </a:spcBef>
            </a:pPr>
            <a:endParaRPr lang="pt-BR" sz="2000" dirty="0" smtClean="0">
              <a:solidFill>
                <a:schemeClr val="tx1"/>
              </a:solidFill>
              <a:effectLst/>
            </a:endParaRPr>
          </a:p>
          <a:p>
            <a:pPr>
              <a:spcBef>
                <a:spcPct val="30000"/>
              </a:spcBef>
            </a:pPr>
            <a:r>
              <a:rPr lang="pt-BR" sz="2000" dirty="0" smtClean="0">
                <a:solidFill>
                  <a:schemeClr val="tx1"/>
                </a:solidFill>
                <a:effectLst/>
              </a:rPr>
              <a:t>Criação de valor</a:t>
            </a:r>
            <a:endParaRPr lang="pt-BR" sz="2000" dirty="0">
              <a:solidFill>
                <a:schemeClr val="tx1"/>
              </a:solidFill>
              <a:effectLst/>
            </a:endParaRPr>
          </a:p>
        </p:txBody>
      </p:sp>
      <p:sp>
        <p:nvSpPr>
          <p:cNvPr id="216080" name="Rectangle 16"/>
          <p:cNvSpPr>
            <a:spLocks noChangeArrowheads="1"/>
          </p:cNvSpPr>
          <p:nvPr/>
        </p:nvSpPr>
        <p:spPr bwMode="auto">
          <a:xfrm>
            <a:off x="3598863" y="1495425"/>
            <a:ext cx="4859337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34950" indent="-234950">
              <a:spcBef>
                <a:spcPct val="20000"/>
              </a:spcBef>
              <a:buChar char="•"/>
              <a:defRPr sz="280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240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pt-BR" sz="2000" dirty="0" smtClean="0">
                <a:solidFill>
                  <a:schemeClr val="tx1"/>
                </a:solidFill>
                <a:effectLst/>
              </a:rPr>
              <a:t>Contratos inadequados</a:t>
            </a:r>
          </a:p>
          <a:p>
            <a:pPr>
              <a:spcBef>
                <a:spcPct val="30000"/>
              </a:spcBef>
            </a:pPr>
            <a:r>
              <a:rPr lang="pt-BR" sz="2000" dirty="0" smtClean="0">
                <a:solidFill>
                  <a:schemeClr val="tx1"/>
                </a:solidFill>
                <a:effectLst/>
              </a:rPr>
              <a:t>Deturpação de competências</a:t>
            </a:r>
          </a:p>
          <a:p>
            <a:pPr>
              <a:spcBef>
                <a:spcPct val="30000"/>
              </a:spcBef>
            </a:pPr>
            <a:r>
              <a:rPr lang="pt-BR" sz="2000" dirty="0" smtClean="0">
                <a:solidFill>
                  <a:schemeClr val="tx1"/>
                </a:solidFill>
                <a:effectLst/>
              </a:rPr>
              <a:t>Parceiros </a:t>
            </a:r>
            <a:r>
              <a:rPr lang="pt-BR" sz="2000" dirty="0">
                <a:solidFill>
                  <a:schemeClr val="tx1"/>
                </a:solidFill>
                <a:effectLst/>
              </a:rPr>
              <a:t>para usar seus recursos complementares</a:t>
            </a:r>
          </a:p>
          <a:p>
            <a:pPr>
              <a:spcBef>
                <a:spcPct val="30000"/>
              </a:spcBef>
            </a:pPr>
            <a:r>
              <a:rPr lang="pt-BR" sz="2000" dirty="0">
                <a:solidFill>
                  <a:schemeClr val="tx1"/>
                </a:solidFill>
                <a:effectLst/>
              </a:rPr>
              <a:t>Refém de investimentos específicos do parceiro de </a:t>
            </a:r>
            <a:r>
              <a:rPr lang="pt-BR" sz="2000" dirty="0" smtClean="0">
                <a:solidFill>
                  <a:schemeClr val="tx1"/>
                </a:solidFill>
                <a:effectLst/>
              </a:rPr>
              <a:t>aliança</a:t>
            </a:r>
            <a:endParaRPr lang="pt-BR" sz="20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87000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16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6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6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6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6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216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6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16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500"/>
                                        <p:tgtEl>
                                          <p:spTgt spid="216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9" grpId="0" animBg="1"/>
      <p:bldP spid="216072" grpId="0" animBg="1"/>
      <p:bldP spid="21607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18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pt-BR" dirty="0"/>
              <a:t>Abordagem de gestão de minimização de custo </a:t>
            </a:r>
          </a:p>
          <a:p>
            <a:pPr>
              <a:spcBef>
                <a:spcPct val="50000"/>
              </a:spcBef>
            </a:pPr>
            <a:r>
              <a:rPr lang="pt-BR" dirty="0"/>
              <a:t>Ter contratos formais com parceiros</a:t>
            </a:r>
          </a:p>
          <a:p>
            <a:pPr>
              <a:spcBef>
                <a:spcPct val="50000"/>
              </a:spcBef>
            </a:pPr>
            <a:r>
              <a:rPr lang="pt-BR" dirty="0"/>
              <a:t>Especificar como estratégia a ser monitorada</a:t>
            </a:r>
          </a:p>
          <a:p>
            <a:pPr>
              <a:spcBef>
                <a:spcPct val="50000"/>
              </a:spcBef>
            </a:pPr>
            <a:r>
              <a:rPr lang="pt-BR" dirty="0"/>
              <a:t>Especificar como o comportamento de parceiro deve ser controlado</a:t>
            </a:r>
          </a:p>
          <a:p>
            <a:pPr>
              <a:spcBef>
                <a:spcPct val="50000"/>
              </a:spcBef>
            </a:pPr>
            <a:r>
              <a:rPr lang="pt-BR" dirty="0"/>
              <a:t>Definir metas que minimizar custos e evitar comportamento oportunista pelos parceiros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9–</a:t>
            </a:r>
            <a:fld id="{E44D9D10-91E1-4DB3-8984-05B73740A312}" type="slidenum">
              <a:rPr lang="en-US"/>
              <a:pPr/>
              <a:t>34</a:t>
            </a:fld>
            <a:endParaRPr lang="en-US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Gestão de estratégias de cooperação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2454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pt-BR" dirty="0"/>
              <a:t>Gestão de estratégias de cooperação</a:t>
            </a:r>
            <a:endParaRPr lang="en-US" dirty="0"/>
          </a:p>
        </p:txBody>
      </p:sp>
      <p:sp>
        <p:nvSpPr>
          <p:cNvPr id="220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pt-BR" dirty="0"/>
              <a:t>Abordagem de maximização de oportunidade</a:t>
            </a:r>
          </a:p>
          <a:p>
            <a:pPr lvl="1">
              <a:spcBef>
                <a:spcPct val="50000"/>
              </a:spcBef>
            </a:pPr>
            <a:r>
              <a:rPr lang="pt-BR" dirty="0">
                <a:solidFill>
                  <a:schemeClr val="tx1"/>
                </a:solidFill>
              </a:rPr>
              <a:t>Maximizar as oportunidades de criação de valor da parceria</a:t>
            </a:r>
          </a:p>
          <a:p>
            <a:pPr lvl="1">
              <a:spcBef>
                <a:spcPct val="50000"/>
              </a:spcBef>
            </a:pPr>
            <a:r>
              <a:rPr lang="pt-BR" dirty="0" smtClean="0">
                <a:solidFill>
                  <a:schemeClr val="tx1"/>
                </a:solidFill>
              </a:rPr>
              <a:t>Aprender com os outros</a:t>
            </a:r>
          </a:p>
          <a:p>
            <a:pPr lvl="1">
              <a:spcBef>
                <a:spcPct val="50000"/>
              </a:spcBef>
            </a:pPr>
            <a:r>
              <a:rPr lang="pt-BR" dirty="0" smtClean="0">
                <a:solidFill>
                  <a:schemeClr val="tx1"/>
                </a:solidFill>
              </a:rPr>
              <a:t>Explorar </a:t>
            </a:r>
            <a:r>
              <a:rPr lang="pt-BR" dirty="0">
                <a:solidFill>
                  <a:schemeClr val="tx1"/>
                </a:solidFill>
              </a:rPr>
              <a:t>as possibilidades adicionais de mercado </a:t>
            </a:r>
          </a:p>
          <a:p>
            <a:pPr lvl="1">
              <a:spcBef>
                <a:spcPct val="50000"/>
              </a:spcBef>
            </a:pPr>
            <a:r>
              <a:rPr lang="pt-BR" dirty="0">
                <a:solidFill>
                  <a:schemeClr val="tx1"/>
                </a:solidFill>
              </a:rPr>
              <a:t>Manter contratos menos formais, menos </a:t>
            </a:r>
            <a:r>
              <a:rPr lang="pt-BR" dirty="0" smtClean="0">
                <a:solidFill>
                  <a:schemeClr val="tx1"/>
                </a:solidFill>
              </a:rPr>
              <a:t>restrições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9–</a:t>
            </a:r>
            <a:fld id="{ECE029B7-34AA-4E83-82A6-B033E1FC9551}" type="slidenum">
              <a:rPr lang="en-US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605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Um tipo primário da estratégia cooperativa, em que as empresas combinam alguns dos seus recursos e capacidades para criar uma vantagem competitiva mútua</a:t>
            </a:r>
            <a:r>
              <a:rPr lang="en-US" dirty="0"/>
              <a:t>.</a:t>
            </a:r>
          </a:p>
          <a:p>
            <a:pPr lvl="1"/>
            <a:r>
              <a:rPr lang="pt-BR" dirty="0"/>
              <a:t>Envolve a troca e partilha de recursos e capacidades para </a:t>
            </a:r>
            <a:r>
              <a:rPr lang="pt-BR" dirty="0" smtClean="0"/>
              <a:t>co desenvolver </a:t>
            </a:r>
            <a:r>
              <a:rPr lang="pt-BR" dirty="0"/>
              <a:t>ou distribuir bens e serviços</a:t>
            </a:r>
            <a:r>
              <a:rPr lang="en-US" dirty="0"/>
              <a:t>.</a:t>
            </a:r>
          </a:p>
          <a:p>
            <a:pPr lvl="1"/>
            <a:r>
              <a:rPr lang="pt-BR" dirty="0"/>
              <a:t>Exige o comportamento cooperativo de todos os parceiros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9–</a:t>
            </a:r>
            <a:fld id="{CEC29D9A-F689-4EC1-AF9D-95485E62D09E}" type="slidenum">
              <a:rPr lang="en-US"/>
              <a:pPr/>
              <a:t>4</a:t>
            </a:fld>
            <a:endParaRPr 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Aliança</a:t>
            </a:r>
            <a:r>
              <a:rPr lang="en-US" dirty="0"/>
              <a:t> </a:t>
            </a:r>
            <a:r>
              <a:rPr lang="en-US" dirty="0" err="1"/>
              <a:t>estratégica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4108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35000"/>
              </a:spcBef>
            </a:pPr>
            <a:r>
              <a:rPr lang="pt-BR" dirty="0" smtClean="0"/>
              <a:t>Exemplos de comportamento cooperativo que contribuem para o sucesso da aliança estratégica.</a:t>
            </a:r>
          </a:p>
          <a:p>
            <a:pPr lvl="1">
              <a:spcBef>
                <a:spcPct val="35000"/>
              </a:spcBef>
            </a:pPr>
            <a:r>
              <a:rPr lang="pt-BR" dirty="0" smtClean="0"/>
              <a:t>Resolver problemas ativamente</a:t>
            </a:r>
          </a:p>
          <a:p>
            <a:pPr lvl="1">
              <a:spcBef>
                <a:spcPct val="35000"/>
              </a:spcBef>
            </a:pPr>
            <a:r>
              <a:rPr lang="pt-BR" dirty="0" smtClean="0"/>
              <a:t>Ser de confiança</a:t>
            </a:r>
          </a:p>
          <a:p>
            <a:pPr lvl="1">
              <a:spcBef>
                <a:spcPct val="35000"/>
              </a:spcBef>
            </a:pPr>
            <a:r>
              <a:rPr lang="pt-BR" dirty="0" smtClean="0"/>
              <a:t>Buscar maneiras de combinar os recursos dos parceiros e recursos próprios para criar valor</a:t>
            </a:r>
          </a:p>
          <a:p>
            <a:pPr>
              <a:spcBef>
                <a:spcPct val="35000"/>
              </a:spcBef>
            </a:pPr>
            <a:r>
              <a:rPr lang="pt-BR" dirty="0" smtClean="0"/>
              <a:t>Vantagem colaborativa (relacional)</a:t>
            </a:r>
          </a:p>
          <a:p>
            <a:pPr lvl="1">
              <a:spcBef>
                <a:spcPct val="35000"/>
              </a:spcBef>
            </a:pPr>
            <a:r>
              <a:rPr lang="pt-BR" dirty="0" smtClean="0"/>
              <a:t>Uma </a:t>
            </a:r>
            <a:r>
              <a:rPr lang="pt-BR" dirty="0"/>
              <a:t>vantagem competitiva desenvolvida através de uma estratégia cooperativa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9–</a:t>
            </a:r>
            <a:fld id="{1543DBA2-57AB-40FC-A586-EE6DACE0685C}" type="slidenum">
              <a:rPr lang="en-US"/>
              <a:pPr/>
              <a:t>5</a:t>
            </a:fld>
            <a:endParaRPr lang="en-US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Comportamentos</a:t>
            </a:r>
            <a:r>
              <a:rPr lang="en-US" dirty="0"/>
              <a:t> de </a:t>
            </a:r>
            <a:r>
              <a:rPr lang="en-US" dirty="0" err="1"/>
              <a:t>aliança</a:t>
            </a:r>
            <a:r>
              <a:rPr lang="en-US" dirty="0"/>
              <a:t> </a:t>
            </a:r>
            <a:r>
              <a:rPr lang="en-US" dirty="0" err="1"/>
              <a:t>estratégica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4641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8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2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9–</a:t>
            </a:r>
            <a:fld id="{8050BD68-4E68-4384-BADC-F7509FFC4ADE}" type="slidenum">
              <a:rPr lang="en-US"/>
              <a:pPr/>
              <a:t>6</a:t>
            </a:fld>
            <a:endParaRPr lang="en-US"/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Aliança</a:t>
            </a:r>
            <a:r>
              <a:rPr lang="en-US" dirty="0"/>
              <a:t> </a:t>
            </a:r>
            <a:r>
              <a:rPr lang="en-US" dirty="0" err="1"/>
              <a:t>estratégica</a:t>
            </a:r>
            <a:endParaRPr lang="en-US" dirty="0"/>
          </a:p>
        </p:txBody>
      </p:sp>
      <p:sp>
        <p:nvSpPr>
          <p:cNvPr id="156676" name="Rectangle 4"/>
          <p:cNvSpPr>
            <a:spLocks noChangeArrowheads="1"/>
          </p:cNvSpPr>
          <p:nvPr/>
        </p:nvSpPr>
        <p:spPr bwMode="blackWhite">
          <a:xfrm>
            <a:off x="3019425" y="3019424"/>
            <a:ext cx="3105150" cy="1736725"/>
          </a:xfrm>
          <a:prstGeom prst="rect">
            <a:avLst/>
          </a:prstGeom>
          <a:ln/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pt-BR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Combinados</a:t>
            </a:r>
          </a:p>
          <a:p>
            <a:pPr algn="ctr" eaLnBrk="0" hangingPunct="0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Recursos</a:t>
            </a:r>
          </a:p>
          <a:p>
            <a:pPr algn="ctr" eaLnBrk="0" hangingPunct="0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Capacidades</a:t>
            </a:r>
          </a:p>
          <a:p>
            <a:pPr algn="ctr" eaLnBrk="0" hangingPunct="0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Competências </a:t>
            </a:r>
          </a:p>
          <a:p>
            <a:pPr algn="ctr" eaLnBrk="0" hangingPunct="0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essenciais</a:t>
            </a:r>
            <a:endParaRPr lang="pt-BR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6679" name="Rectangle 7"/>
          <p:cNvSpPr>
            <a:spLocks noChangeArrowheads="1"/>
          </p:cNvSpPr>
          <p:nvPr/>
        </p:nvSpPr>
        <p:spPr bwMode="blackWhite">
          <a:xfrm>
            <a:off x="908050" y="2157413"/>
            <a:ext cx="2725738" cy="1330325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Recursos</a:t>
            </a:r>
          </a:p>
          <a:p>
            <a:pPr algn="ctr" eaLnBrk="0" hangingPunct="0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Capacidades</a:t>
            </a:r>
          </a:p>
          <a:p>
            <a:pPr algn="ctr" eaLnBrk="0" hangingPunct="0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Competências </a:t>
            </a:r>
          </a:p>
          <a:p>
            <a:pPr algn="ctr" eaLnBrk="0" hangingPunct="0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essenciais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6682" name="Rectangle 10"/>
          <p:cNvSpPr>
            <a:spLocks noChangeArrowheads="1"/>
          </p:cNvSpPr>
          <p:nvPr/>
        </p:nvSpPr>
        <p:spPr bwMode="blackWhite">
          <a:xfrm>
            <a:off x="5662613" y="2155825"/>
            <a:ext cx="2725737" cy="1330325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Recursos</a:t>
            </a:r>
          </a:p>
          <a:p>
            <a:pPr algn="ctr" eaLnBrk="0" hangingPunct="0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Capacidades</a:t>
            </a:r>
          </a:p>
          <a:p>
            <a:pPr algn="ctr" eaLnBrk="0" hangingPunct="0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Competências </a:t>
            </a:r>
          </a:p>
          <a:p>
            <a:pPr algn="ctr" eaLnBrk="0" hangingPunct="0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essenciais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6685" name="Oval 13"/>
          <p:cNvSpPr>
            <a:spLocks noChangeArrowheads="1"/>
          </p:cNvSpPr>
          <p:nvPr/>
        </p:nvSpPr>
        <p:spPr bwMode="blackWhite">
          <a:xfrm>
            <a:off x="3140075" y="1449388"/>
            <a:ext cx="1409700" cy="1409700"/>
          </a:xfrm>
          <a:prstGeom prst="ellipse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Empresa</a:t>
            </a:r>
          </a:p>
          <a:p>
            <a:pPr algn="ctr" eaLnBrk="0" hangingPunct="0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6688" name="Oval 16"/>
          <p:cNvSpPr>
            <a:spLocks noChangeArrowheads="1"/>
          </p:cNvSpPr>
          <p:nvPr/>
        </p:nvSpPr>
        <p:spPr bwMode="blackWhite">
          <a:xfrm>
            <a:off x="4595813" y="1447800"/>
            <a:ext cx="1409700" cy="1409700"/>
          </a:xfrm>
          <a:prstGeom prst="ellipse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Empresa</a:t>
            </a:r>
          </a:p>
          <a:p>
            <a:pPr algn="ctr" eaLnBrk="0" hangingPunct="0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156691" name="Rectangle 19"/>
          <p:cNvSpPr>
            <a:spLocks noChangeArrowheads="1"/>
          </p:cNvSpPr>
          <p:nvPr/>
        </p:nvSpPr>
        <p:spPr bwMode="blackWhite">
          <a:xfrm>
            <a:off x="1312863" y="5191125"/>
            <a:ext cx="6521450" cy="965200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Interesses mútuos na concepção, </a:t>
            </a:r>
          </a:p>
          <a:p>
            <a:pPr algn="ctr" eaLnBrk="0" hangingPunct="0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fabricação ou distribuição de bens ou serviços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156693" name="AutoShape 21"/>
          <p:cNvCxnSpPr>
            <a:cxnSpLocks noChangeShapeType="1"/>
            <a:stCxn id="156676" idx="2"/>
            <a:endCxn id="156691" idx="0"/>
          </p:cNvCxnSpPr>
          <p:nvPr/>
        </p:nvCxnSpPr>
        <p:spPr bwMode="auto">
          <a:xfrm>
            <a:off x="4572000" y="4756149"/>
            <a:ext cx="1588" cy="434976"/>
          </a:xfrm>
          <a:prstGeom prst="straightConnector1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156694" name="Group 22"/>
          <p:cNvGrpSpPr>
            <a:grpSpLocks/>
          </p:cNvGrpSpPr>
          <p:nvPr/>
        </p:nvGrpSpPr>
        <p:grpSpPr bwMode="auto">
          <a:xfrm>
            <a:off x="2260600" y="3482975"/>
            <a:ext cx="4613275" cy="454025"/>
            <a:chOff x="1424" y="2400"/>
            <a:chExt cx="2906" cy="286"/>
          </a:xfrm>
        </p:grpSpPr>
        <p:sp>
          <p:nvSpPr>
            <p:cNvPr id="156695" name="Line 23"/>
            <p:cNvSpPr>
              <a:spLocks noChangeShapeType="1"/>
            </p:cNvSpPr>
            <p:nvPr/>
          </p:nvSpPr>
          <p:spPr bwMode="auto">
            <a:xfrm>
              <a:off x="1424" y="2403"/>
              <a:ext cx="0" cy="2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6696" name="Line 24"/>
            <p:cNvSpPr>
              <a:spLocks noChangeShapeType="1"/>
            </p:cNvSpPr>
            <p:nvPr/>
          </p:nvSpPr>
          <p:spPr bwMode="auto">
            <a:xfrm flipH="1">
              <a:off x="4330" y="2400"/>
              <a:ext cx="0" cy="2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6697" name="Group 25"/>
          <p:cNvGrpSpPr>
            <a:grpSpLocks/>
          </p:cNvGrpSpPr>
          <p:nvPr/>
        </p:nvGrpSpPr>
        <p:grpSpPr bwMode="auto">
          <a:xfrm>
            <a:off x="2260600" y="3921125"/>
            <a:ext cx="4613275" cy="4763"/>
            <a:chOff x="1424" y="2672"/>
            <a:chExt cx="2906" cy="3"/>
          </a:xfrm>
        </p:grpSpPr>
        <p:sp>
          <p:nvSpPr>
            <p:cNvPr id="156698" name="Line 26"/>
            <p:cNvSpPr>
              <a:spLocks noChangeShapeType="1"/>
            </p:cNvSpPr>
            <p:nvPr/>
          </p:nvSpPr>
          <p:spPr bwMode="auto">
            <a:xfrm>
              <a:off x="1424" y="2675"/>
              <a:ext cx="47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stealth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6699" name="Line 27"/>
            <p:cNvSpPr>
              <a:spLocks noChangeShapeType="1"/>
            </p:cNvSpPr>
            <p:nvPr/>
          </p:nvSpPr>
          <p:spPr bwMode="auto">
            <a:xfrm flipH="1">
              <a:off x="3852" y="2672"/>
              <a:ext cx="47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stealth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217327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56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156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500"/>
                                        <p:tgtEl>
                                          <p:spTgt spid="15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"/>
                                        <p:tgtEl>
                                          <p:spTgt spid="15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56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56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500"/>
                                        <p:tgtEl>
                                          <p:spTgt spid="15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6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500"/>
                                        <p:tgtEl>
                                          <p:spTgt spid="156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6" grpId="0" animBg="1"/>
      <p:bldP spid="156679" grpId="0" animBg="1"/>
      <p:bldP spid="156682" grpId="0" animBg="1"/>
      <p:bldP spid="156685" grpId="0" animBg="1"/>
      <p:bldP spid="156688" grpId="0" animBg="1"/>
      <p:bldP spid="15669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58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1437"/>
            <a:ext cx="8077200" cy="4830763"/>
          </a:xfrm>
        </p:spPr>
        <p:txBody>
          <a:bodyPr>
            <a:normAutofit fontScale="92500"/>
          </a:bodyPr>
          <a:lstStyle/>
          <a:p>
            <a:r>
              <a:rPr lang="en-US" i="1" dirty="0"/>
              <a:t>Joint Venture</a:t>
            </a:r>
          </a:p>
          <a:p>
            <a:pPr lvl="1"/>
            <a:r>
              <a:rPr lang="pt-BR" dirty="0"/>
              <a:t>Duas ou mais empresas criam uma empresa juridicamente independente através da partilha de alguns dos seus recursos e capacidades</a:t>
            </a:r>
            <a:r>
              <a:rPr lang="en-US" dirty="0"/>
              <a:t>.</a:t>
            </a:r>
          </a:p>
          <a:p>
            <a:r>
              <a:rPr lang="pt-BR" dirty="0"/>
              <a:t>Aliança estratégica de capital próprio</a:t>
            </a:r>
          </a:p>
          <a:p>
            <a:pPr lvl="1"/>
            <a:r>
              <a:rPr lang="pt-BR" dirty="0"/>
              <a:t>Parceiros que possuem diferentes percentagens de capital em uma companhia separada que eles formaram.</a:t>
            </a:r>
          </a:p>
          <a:p>
            <a:r>
              <a:rPr lang="pt-BR" dirty="0"/>
              <a:t>Aliança estratégica não representativa de capital</a:t>
            </a:r>
          </a:p>
          <a:p>
            <a:pPr lvl="1"/>
            <a:r>
              <a:rPr lang="pt-BR" dirty="0"/>
              <a:t>Duas ou mais empresas desenvolvem uma relação contratual para compartilhar alguns dos seus exclusivos recursos e capacidades.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9–</a:t>
            </a:r>
            <a:fld id="{5F249E9D-6C3C-4BC8-A15A-AF0C4883191B}" type="slidenum">
              <a:rPr lang="en-US"/>
              <a:pPr/>
              <a:t>7</a:t>
            </a:fld>
            <a:endParaRPr lang="en-US"/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Três tipos de alianças estratégicas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881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9–</a:t>
            </a:r>
            <a:fld id="{5F249E9D-6C3C-4BC8-A15A-AF0C4883191B}" type="slidenum">
              <a:rPr lang="en-US"/>
              <a:pPr/>
              <a:t>8</a:t>
            </a:fld>
            <a:endParaRPr lang="en-US"/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Razões para alianças estratégicas por tipo de mercado</a:t>
            </a:r>
            <a:endParaRPr lang="en-US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04" y="1142984"/>
            <a:ext cx="5186383" cy="57128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771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9–</a:t>
            </a:r>
            <a:fld id="{ACCAAEBA-9BC8-4672-AAD2-06B10367BEBF}" type="slidenum">
              <a:rPr lang="en-US"/>
              <a:pPr/>
              <a:t>9</a:t>
            </a:fld>
            <a:endParaRPr lang="en-US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Motivos</a:t>
            </a:r>
            <a:r>
              <a:rPr lang="en-US" dirty="0"/>
              <a:t> para </a:t>
            </a:r>
            <a:r>
              <a:rPr lang="en-US" dirty="0" err="1"/>
              <a:t>alianças</a:t>
            </a:r>
            <a:r>
              <a:rPr lang="en-US" dirty="0"/>
              <a:t> </a:t>
            </a:r>
            <a:r>
              <a:rPr lang="en-US" dirty="0" err="1"/>
              <a:t>estratégicas</a:t>
            </a:r>
            <a:endParaRPr lang="en-US" dirty="0"/>
          </a:p>
        </p:txBody>
      </p:sp>
      <p:sp>
        <p:nvSpPr>
          <p:cNvPr id="160771" name="Text Box 3"/>
          <p:cNvSpPr txBox="1">
            <a:spLocks noChangeArrowheads="1"/>
          </p:cNvSpPr>
          <p:nvPr/>
        </p:nvSpPr>
        <p:spPr bwMode="auto">
          <a:xfrm>
            <a:off x="395066" y="1219200"/>
            <a:ext cx="19671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u="sng" dirty="0"/>
              <a:t>Mercado</a:t>
            </a:r>
          </a:p>
        </p:txBody>
      </p:sp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3124200" y="1219200"/>
            <a:ext cx="49704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3200" b="1" u="sng" dirty="0"/>
              <a:t>Motivos</a:t>
            </a:r>
            <a:endParaRPr lang="en-US" sz="3200" b="1" u="sng" dirty="0"/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387350" y="1884363"/>
            <a:ext cx="2805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pt-BR" sz="2800" b="1" i="1" dirty="0" smtClean="0"/>
              <a:t>Ciclo lento</a:t>
            </a:r>
            <a:endParaRPr kumimoji="1" lang="pt-BR" sz="3200" b="1" i="1" dirty="0"/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3124200" y="1884363"/>
            <a:ext cx="5440363" cy="3453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4950" indent="-234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40000"/>
              </a:spcBef>
              <a:buFontTx/>
              <a:buChar char="•"/>
            </a:pPr>
            <a:r>
              <a:rPr kumimoji="1" lang="pt-BR" sz="2800" dirty="0"/>
              <a:t>Ter acesso a um mercado restrito</a:t>
            </a:r>
          </a:p>
          <a:p>
            <a:pPr eaLnBrk="0" hangingPunct="0">
              <a:spcBef>
                <a:spcPct val="40000"/>
              </a:spcBef>
              <a:buFontTx/>
              <a:buChar char="•"/>
            </a:pPr>
            <a:r>
              <a:rPr kumimoji="1" lang="pt-BR" sz="2800" dirty="0"/>
              <a:t>Estabelecer uma franquia em um novo mercado</a:t>
            </a:r>
          </a:p>
          <a:p>
            <a:pPr eaLnBrk="0" hangingPunct="0">
              <a:spcBef>
                <a:spcPct val="40000"/>
              </a:spcBef>
              <a:buFontTx/>
              <a:buChar char="•"/>
            </a:pPr>
            <a:r>
              <a:rPr kumimoji="1" lang="pt-BR" sz="2800" dirty="0"/>
              <a:t>Manter a estabilidade do mercado (por exemplo, estabelecendo padrões)</a:t>
            </a:r>
            <a:endParaRPr kumimoji="1"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02430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0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0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/>
      <p:bldP spid="160772" grpId="0"/>
      <p:bldP spid="160773" grpId="0"/>
    </p:bldLst>
  </p:timing>
</p:sld>
</file>

<file path=ppt/theme/theme1.xml><?xml version="1.0" encoding="utf-8"?>
<a:theme xmlns:a="http://schemas.openxmlformats.org/drawingml/2006/main" name="1_Strategic Management 11e">
  <a:themeElements>
    <a:clrScheme name="Hitt">
      <a:dk1>
        <a:sysClr val="windowText" lastClr="000000"/>
      </a:dk1>
      <a:lt1>
        <a:srgbClr val="FFFFFF"/>
      </a:lt1>
      <a:dk2>
        <a:srgbClr val="A5A5A5"/>
      </a:dk2>
      <a:lt2>
        <a:srgbClr val="FFFFFF"/>
      </a:lt2>
      <a:accent1>
        <a:srgbClr val="8C6E13"/>
      </a:accent1>
      <a:accent2>
        <a:srgbClr val="464646"/>
      </a:accent2>
      <a:accent3>
        <a:srgbClr val="BE9411"/>
      </a:accent3>
      <a:accent4>
        <a:srgbClr val="703F00"/>
      </a:accent4>
      <a:accent5>
        <a:srgbClr val="9A2C00"/>
      </a:accent5>
      <a:accent6>
        <a:srgbClr val="C41200"/>
      </a:accent6>
      <a:hlink>
        <a:srgbClr val="8C6E13"/>
      </a:hlink>
      <a:folHlink>
        <a:srgbClr val="C41200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200" dirty="0"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 anchor="ctr">
        <a:spAutoFit/>
      </a:bodyPr>
      <a:lstStyle>
        <a:defPPr algn="ctr">
          <a:defRPr sz="16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Cengage" id="{C93A6DC9-A839-4E6F-A781-2492FF749418}" vid="{EC27E1FB-6AC7-42AE-A3E4-0A79E4A7B9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2892</TotalTime>
  <Words>3303</Words>
  <Application>Microsoft Office PowerPoint</Application>
  <PresentationFormat>Apresentação na tela (4:3)</PresentationFormat>
  <Paragraphs>330</Paragraphs>
  <Slides>35</Slides>
  <Notes>33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6" baseType="lpstr">
      <vt:lpstr>1_Strategic Management 11e</vt:lpstr>
      <vt:lpstr>Capítulo 9 Estratégias de cooperação</vt:lpstr>
      <vt:lpstr>Objetivos</vt:lpstr>
      <vt:lpstr>Estratégia de cooperação</vt:lpstr>
      <vt:lpstr>Aliança estratégica</vt:lpstr>
      <vt:lpstr>Comportamentos de aliança estratégica</vt:lpstr>
      <vt:lpstr>Aliança estratégica</vt:lpstr>
      <vt:lpstr>Três tipos de alianças estratégicas</vt:lpstr>
      <vt:lpstr>Razões para alianças estratégicas por tipo de mercado</vt:lpstr>
      <vt:lpstr>Motivos para alianças estratégicas</vt:lpstr>
      <vt:lpstr>Motivos para alianças estratégicas</vt:lpstr>
      <vt:lpstr>Motivos para alianças estratégicas</vt:lpstr>
      <vt:lpstr>Estratégias cooperativas de negócios</vt:lpstr>
      <vt:lpstr>Estratégias cooperativas de negócios</vt:lpstr>
      <vt:lpstr>Alianças estratégicas complementares verticais e horizontais</vt:lpstr>
      <vt:lpstr>Alianças estratégicas complementares</vt:lpstr>
      <vt:lpstr>Estratégia de redução de incerteza</vt:lpstr>
      <vt:lpstr>Estratégia de redução de incerteza</vt:lpstr>
      <vt:lpstr>Estratégia de redução de incerteza</vt:lpstr>
      <vt:lpstr>Avaliação de estratégias de cooperação</vt:lpstr>
      <vt:lpstr>Estratégias cooperativas corporativas</vt:lpstr>
      <vt:lpstr>Estratégia cooperativa corporativa</vt:lpstr>
      <vt:lpstr>Diversificação das alianças estratégicas</vt:lpstr>
      <vt:lpstr>Franquias</vt:lpstr>
      <vt:lpstr>Franquias</vt:lpstr>
      <vt:lpstr>Avaliação de estratégias cooperativas corporativas</vt:lpstr>
      <vt:lpstr>Estratégia de cooperação internacional</vt:lpstr>
      <vt:lpstr>Estratégia de cooperação internacional</vt:lpstr>
      <vt:lpstr>Estratégia de cooperação em rede </vt:lpstr>
      <vt:lpstr>Estratégia de cooperação em rede </vt:lpstr>
      <vt:lpstr>Estratégia de cooperação em rede </vt:lpstr>
      <vt:lpstr>Riscos da concorrência em estratégias cooperativas</vt:lpstr>
      <vt:lpstr>Gerenciamento de riscos competitivos em estratégias cooperativas</vt:lpstr>
      <vt:lpstr>Gerenciamento de riscos em estratégias cooperativas</vt:lpstr>
      <vt:lpstr>Gestão de estratégias de cooperação</vt:lpstr>
      <vt:lpstr>Gestão de estratégias de cooperação</vt:lpstr>
    </vt:vector>
  </TitlesOfParts>
  <Manager>Julia Chase</Manager>
  <Company>Cengage Learning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Management 11e</dc:title>
  <dc:subject>Chapter 9</dc:subject>
  <dc:creator>Charlie Cook - ccook@uwa.edu</dc:creator>
  <cp:lastModifiedBy>EasyPC</cp:lastModifiedBy>
  <cp:revision>238</cp:revision>
  <dcterms:created xsi:type="dcterms:W3CDTF">2013-05-29T18:31:50Z</dcterms:created>
  <dcterms:modified xsi:type="dcterms:W3CDTF">2020-10-14T01:18:51Z</dcterms:modified>
</cp:coreProperties>
</file>