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346" r:id="rId2"/>
    <p:sldId id="260" r:id="rId3"/>
    <p:sldId id="317" r:id="rId4"/>
    <p:sldId id="347" r:id="rId5"/>
    <p:sldId id="318" r:id="rId6"/>
    <p:sldId id="319" r:id="rId7"/>
    <p:sldId id="321" r:id="rId8"/>
    <p:sldId id="348" r:id="rId9"/>
    <p:sldId id="323" r:id="rId10"/>
    <p:sldId id="349" r:id="rId11"/>
    <p:sldId id="324" r:id="rId12"/>
    <p:sldId id="325" r:id="rId13"/>
    <p:sldId id="326" r:id="rId14"/>
    <p:sldId id="327" r:id="rId15"/>
    <p:sldId id="350" r:id="rId16"/>
    <p:sldId id="329" r:id="rId17"/>
    <p:sldId id="330" r:id="rId18"/>
    <p:sldId id="331" r:id="rId19"/>
    <p:sldId id="332" r:id="rId20"/>
    <p:sldId id="351" r:id="rId21"/>
    <p:sldId id="334" r:id="rId22"/>
    <p:sldId id="357" r:id="rId23"/>
    <p:sldId id="358" r:id="rId24"/>
    <p:sldId id="359" r:id="rId25"/>
    <p:sldId id="360" r:id="rId26"/>
    <p:sldId id="361" r:id="rId27"/>
    <p:sldId id="343" r:id="rId28"/>
    <p:sldId id="340" r:id="rId29"/>
    <p:sldId id="356" r:id="rId30"/>
    <p:sldId id="341" r:id="rId31"/>
    <p:sldId id="342" r:id="rId32"/>
    <p:sldId id="34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4" clrIdx="0">
    <p:extLst>
      <p:ext uri="{19B8F6BF-5375-455C-9EA6-DF929625EA0E}">
        <p15:presenceInfo xmlns:p15="http://schemas.microsoft.com/office/powerpoint/2012/main" xmlns="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797E9F"/>
    <a:srgbClr val="BBB5B5"/>
    <a:srgbClr val="8CAF47"/>
    <a:srgbClr val="7AAEA0"/>
    <a:srgbClr val="82B4A7"/>
    <a:srgbClr val="9F8AB8"/>
    <a:srgbClr val="A4C8BF"/>
    <a:srgbClr val="FFFFEB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38" autoAdjust="0"/>
    <p:restoredTop sz="9466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28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BF548-E5C5-4E95-9C9A-88D193E9A05E}" type="slidenum">
              <a:rPr lang="en-US"/>
              <a:pPr/>
              <a:t>11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86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98E3B-6EBA-4D6C-9101-DB7001BDB257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43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33F84-4D84-475E-BC5C-D7CC863831E7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46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9207B-D756-4EBB-BB2C-F743C751594C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78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9207B-D756-4EBB-BB2C-F743C751594C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750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B1B26-2A44-4D7B-87CE-09D08FB579D9}" type="slidenum">
              <a:rPr lang="en-US"/>
              <a:pPr/>
              <a:t>16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734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E5ABF-96B1-4392-8F88-DCD13E837A88}" type="slidenum">
              <a:rPr lang="en-US"/>
              <a:pPr/>
              <a:t>17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704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F870B-F5A3-4EB9-9B16-63369DE84034}" type="slidenum">
              <a:rPr lang="en-US"/>
              <a:pPr/>
              <a:t>18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01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511D-CEB9-48B5-81CC-48DE6EDA2CB9}" type="slidenum">
              <a:rPr lang="en-US"/>
              <a:pPr/>
              <a:t>19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03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511D-CEB9-48B5-81CC-48DE6EDA2CB9}" type="slidenum">
              <a:rPr lang="en-US"/>
              <a:pPr/>
              <a:t>20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3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2CF11-0F55-48CB-851B-90AD69B59A3C}" type="slidenum">
              <a:rPr lang="en-US"/>
              <a:pPr/>
              <a:t>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9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21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106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012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265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24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838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006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8AE79-0906-4BF9-9862-C5DF9DFFB827}" type="slidenum">
              <a:rPr lang="en-US"/>
              <a:pPr/>
              <a:t>26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471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C4F0-9419-4DA5-AA64-D4D3CCA4797B}" type="slidenum">
              <a:rPr lang="en-US"/>
              <a:pPr/>
              <a:t>27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674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C7CB1-8E03-4EBC-986E-3A4250F2764D}" type="slidenum">
              <a:rPr lang="en-US"/>
              <a:pPr/>
              <a:t>28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331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C7CB1-8E03-4EBC-986E-3A4250F2764D}" type="slidenum">
              <a:rPr lang="en-US"/>
              <a:pPr/>
              <a:t>29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1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3618F-008E-48CF-AE0D-139A0DA66ACF}" type="slidenum">
              <a:rPr lang="en-US"/>
              <a:pPr/>
              <a:t>30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25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2CF11-0F55-48CB-851B-90AD69B59A3C}" type="slidenum">
              <a:rPr lang="en-US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095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0C15D-DFEB-4984-9213-9C6EC553673E}" type="slidenum">
              <a:rPr lang="en-US"/>
              <a:pPr/>
              <a:t>31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08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DA00F-74FC-4D7B-A8A1-2D81A46F147D}" type="slidenum">
              <a:rPr lang="en-US"/>
              <a:pPr/>
              <a:t>32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41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C6876-F180-45B3-A5A6-58771D2CAAA0}" type="slidenum">
              <a:rPr lang="en-US"/>
              <a:pPr/>
              <a:t>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41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DBC75-3185-46A6-A89F-EB0D51BB58E1}" type="slidenum">
              <a:rPr lang="en-US"/>
              <a:pPr/>
              <a:t>6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04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50046-819F-4067-982B-F41DD2661CDC}" type="slidenum">
              <a:rPr lang="en-US"/>
              <a:pPr/>
              <a:t>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73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50046-819F-4067-982B-F41DD2661CDC}" type="slidenum">
              <a:rPr lang="en-US"/>
              <a:pPr/>
              <a:t>8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861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CE431-FF69-43A3-82CE-7DC1A12B121A}" type="slidenum">
              <a:rPr lang="en-US"/>
              <a:pPr/>
              <a:t>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79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CE431-FF69-43A3-82CE-7DC1A12B121A}" type="slidenum">
              <a:rPr lang="en-US"/>
              <a:pPr/>
              <a:t>10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84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883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40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0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04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70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4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95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275B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2192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5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5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1–</a:t>
            </a:r>
            <a:fld id="{31C2FF8C-6163-4BE2-A987-19791D97A05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8 </a:t>
            </a:r>
            <a:br>
              <a:rPr lang="en-US" dirty="0"/>
            </a:b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60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sp>
        <p:nvSpPr>
          <p:cNvPr id="1710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Fatores de produção</a:t>
            </a:r>
          </a:p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As </a:t>
            </a:r>
            <a:r>
              <a:rPr lang="pt-BR" dirty="0"/>
              <a:t>entradas necessárias para competir em qualquer </a:t>
            </a:r>
            <a:r>
              <a:rPr lang="pt-BR" dirty="0" smtClean="0"/>
              <a:t>indústria.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trabalho 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terra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capital 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Infra estrutura</a:t>
            </a:r>
          </a:p>
          <a:p>
            <a:pPr lvl="2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recursos naturais</a:t>
            </a:r>
          </a:p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Fatores básicos</a:t>
            </a:r>
          </a:p>
          <a:p>
            <a:pPr lvl="1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Recursos </a:t>
            </a:r>
            <a:r>
              <a:rPr lang="pt-BR" dirty="0"/>
              <a:t>naturais e do trabalho</a:t>
            </a:r>
          </a:p>
          <a:p>
            <a:pPr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Fatores avançados</a:t>
            </a:r>
          </a:p>
          <a:p>
            <a:pPr lvl="1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Sistemas de comunicação digital</a:t>
            </a:r>
          </a:p>
          <a:p>
            <a:pPr lvl="1">
              <a:spcBef>
                <a:spcPct val="35000"/>
              </a:spcBef>
              <a:tabLst>
                <a:tab pos="2111375" algn="l"/>
              </a:tabLst>
            </a:pPr>
            <a:r>
              <a:rPr lang="pt-BR" dirty="0" smtClean="0"/>
              <a:t> Força de trabalho educada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C6D2B900-4F33-4525-A386-04942B409F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1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10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sz="28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2250" indent="-2222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Condições de demanda</a:t>
            </a:r>
          </a:p>
          <a:p>
            <a:pPr marL="222250" indent="-2222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Caracteriza-se </a:t>
            </a:r>
            <a:r>
              <a:rPr lang="pt-BR" dirty="0"/>
              <a:t>pela natureza e tamanho das necessidades dos compradores no mercado interno para a indústria de bens ou serviços</a:t>
            </a:r>
            <a:r>
              <a:rPr lang="en-US" dirty="0"/>
              <a:t>.</a:t>
            </a:r>
          </a:p>
          <a:p>
            <a:pPr marL="974725" lvl="2" indent="-2349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Tamanho do segmento de mercado pode levar a instalações de escala eficiente</a:t>
            </a:r>
            <a:r>
              <a:rPr lang="en-US" dirty="0"/>
              <a:t>.</a:t>
            </a:r>
          </a:p>
          <a:p>
            <a:pPr marL="974725" lvl="2" indent="-2349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Eficiência pode levar à dominação da indústria em outros países</a:t>
            </a:r>
            <a:r>
              <a:rPr lang="en-US" dirty="0"/>
              <a:t>.</a:t>
            </a:r>
          </a:p>
          <a:p>
            <a:pPr marL="974725" lvl="2" indent="-234950">
              <a:spcBef>
                <a:spcPct val="40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Demanda especializada pode criar oportunidades para além das fronteiras nacionais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3FD1884A-16EB-4CE8-A39A-5D5D6D333A0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976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Indústrias relacionadas e apoio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Suporte </a:t>
            </a:r>
            <a:r>
              <a:rPr lang="pt-BR" dirty="0"/>
              <a:t>a serviços, instalações, fornecedores etc.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Apoio em design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Apoio na distribuição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Das </a:t>
            </a:r>
            <a:r>
              <a:rPr lang="pt-BR" dirty="0"/>
              <a:t>indústrias conexas, como fornecedores e compradores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Empresa de estratégia, estrutura e rivalidade</a:t>
            </a:r>
          </a:p>
          <a:p>
            <a:pPr marL="222250" indent="-2222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/>
              <a:t>O padrão de estratégia, estrutura e rivalidade entre </a:t>
            </a:r>
            <a:r>
              <a:rPr lang="pt-BR" dirty="0" smtClean="0"/>
              <a:t>empresas</a:t>
            </a:r>
          </a:p>
          <a:p>
            <a:pPr marL="974725" lvl="2" indent="-2349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Formação técnica comum</a:t>
            </a:r>
          </a:p>
          <a:p>
            <a:pPr marL="974725" lvl="2" indent="-2349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Produto </a:t>
            </a:r>
            <a:r>
              <a:rPr lang="pt-BR" dirty="0"/>
              <a:t>e melhoria de processos metodológicos</a:t>
            </a:r>
          </a:p>
          <a:p>
            <a:pPr marL="974725" lvl="2" indent="-234950">
              <a:spcBef>
                <a:spcPct val="25000"/>
              </a:spcBef>
              <a:tabLst>
                <a:tab pos="2174875" algn="l"/>
                <a:tab pos="3768725" algn="l"/>
              </a:tabLst>
            </a:pPr>
            <a:r>
              <a:rPr lang="pt-BR" dirty="0" smtClean="0"/>
              <a:t>Cooperativa e sistemas competitivos 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829DA3C6-8DD4-43E5-B1DF-CCAC33700402}" type="slidenum">
              <a:rPr lang="en-US"/>
              <a:pPr/>
              <a:t>12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0262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Selecionando uma estratégia internacional de nível corporativo</a:t>
            </a:r>
            <a:endParaRPr 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pt-BR" dirty="0"/>
              <a:t>O tipo de estratégia corporativa selecionado terá um impacto sobre a seleção e implementação de estratégias a nível de negócios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Algumas estratégias fornecem unidades de cada país com a flexibilidade de escolher suas próprias estratégias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Outras estratégias ditam as estratégias de negócios-nível do escritório e coordenam o compartilhamento de recursos entre as unidades.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4AB58C0C-AF5D-404E-B16C-06648F937E14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5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uiExpand="1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nível corporativo internacional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Concentra-se no âmbito de operações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Diversificação de produto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Diversificação geográfica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Exigido </a:t>
            </a:r>
            <a:r>
              <a:rPr lang="pt-BR" dirty="0"/>
              <a:t>quando a empresa opera </a:t>
            </a:r>
            <a:r>
              <a:rPr lang="pt-BR" dirty="0" smtClean="0"/>
              <a:t>em: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várias indústrias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vários países ou regiões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Unidade-sede </a:t>
            </a:r>
            <a:r>
              <a:rPr lang="pt-BR" dirty="0"/>
              <a:t>orienta a estratégia, mas negócios ou gerentes de nível nacional podem ter entrada estratégica substancial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AB8AD9C-756A-4D59-8452-E7CE52173E57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Estratégia de nível corporativo internacional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AB8AD9C-756A-4D59-8452-E7CE52173E57}" type="slidenum">
              <a:rPr lang="en-US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33512"/>
            <a:ext cx="59721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58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multilocal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/>
            <a:r>
              <a:rPr lang="pt-BR" sz="2000" dirty="0"/>
              <a:t>Estratégia operacional em que as decisões são descentralizadas para unidades estratégicas de negócios em cada país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Produtos e serviços são adaptados aos mercados locais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Unidades de negócio em um país são independentes uns dos outros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Pressupõe que mercados diferem por país ou regiões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Concentra-se na competição em cada mercado</a:t>
            </a:r>
            <a:r>
              <a:rPr lang="en-US" sz="2000" dirty="0"/>
              <a:t>.</a:t>
            </a:r>
          </a:p>
          <a:p>
            <a:pPr marL="227013" indent="-227013"/>
            <a:r>
              <a:rPr lang="pt-BR" sz="2000" dirty="0"/>
              <a:t>Estratégia de destaque entre as empresas europeias devido à ampla variedade de culturas e mercados na Europa.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568E843C-E9A3-43EC-B9AC-67A2A14A32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7397" name="Oval 5"/>
          <p:cNvSpPr>
            <a:spLocks noChangeArrowheads="1"/>
          </p:cNvSpPr>
          <p:nvPr/>
        </p:nvSpPr>
        <p:spPr bwMode="blackWhite">
          <a:xfrm>
            <a:off x="6248400" y="4419600"/>
            <a:ext cx="2106612" cy="1600200"/>
          </a:xfrm>
          <a:prstGeom prst="ellips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Estratégia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multilocal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7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 autoUpdateAnimBg="0"/>
      <p:bldP spid="1873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global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Produtos são padronizados em mercados nacionais</a:t>
            </a:r>
            <a:r>
              <a:rPr lang="en-US" sz="2000" dirty="0"/>
              <a:t>.</a:t>
            </a:r>
          </a:p>
          <a:p>
            <a:r>
              <a:rPr lang="pt-BR" sz="2000" dirty="0"/>
              <a:t>Unidades estratégicas de negócios são assumidas para serem interdependentes</a:t>
            </a:r>
            <a:r>
              <a:rPr lang="en-US" sz="2000" dirty="0"/>
              <a:t>.</a:t>
            </a:r>
          </a:p>
          <a:p>
            <a:r>
              <a:rPr lang="pt-BR" sz="2000" dirty="0"/>
              <a:t>Enfatiza as economias de escala</a:t>
            </a:r>
            <a:r>
              <a:rPr lang="en-US" sz="2000" dirty="0"/>
              <a:t>.</a:t>
            </a:r>
          </a:p>
          <a:p>
            <a:r>
              <a:rPr lang="pt-BR" sz="2000" dirty="0"/>
              <a:t>Muitas vezes não possui a capacidade de resposta aos mercados locais</a:t>
            </a:r>
            <a:r>
              <a:rPr lang="en-US" sz="2000" dirty="0"/>
              <a:t>.</a:t>
            </a:r>
          </a:p>
          <a:p>
            <a:r>
              <a:rPr lang="pt-BR" sz="2000" dirty="0"/>
              <a:t>Requer o compartilhamento de recursos e coordenação através das fronteiras (difícil de gerenciar).</a:t>
            </a:r>
            <a:endParaRPr lang="en-US" sz="2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CDF26FE2-8063-4AD4-9693-2ABB65473B4D}" type="slidenum">
              <a:rPr lang="en-US"/>
              <a:pPr/>
              <a:t>17</a:t>
            </a:fld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blackWhite">
          <a:xfrm>
            <a:off x="6343302" y="4876800"/>
            <a:ext cx="2106612" cy="1600200"/>
          </a:xfrm>
          <a:prstGeom prst="ellips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Estratégia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7305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transnacional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Procura atingir a eficiência global e capacidade de resposta local</a:t>
            </a:r>
            <a:r>
              <a:rPr lang="en-US" sz="2400" dirty="0"/>
              <a:t>.</a:t>
            </a:r>
          </a:p>
          <a:p>
            <a:r>
              <a:rPr lang="pt-BR" sz="2400" dirty="0"/>
              <a:t>Difícil de conseguir devido a requisitos simultâneos para</a:t>
            </a:r>
            <a:r>
              <a:rPr lang="en-US" sz="2400" dirty="0"/>
              <a:t>:</a:t>
            </a:r>
          </a:p>
          <a:p>
            <a:pPr lvl="1"/>
            <a:r>
              <a:rPr lang="pt-BR" sz="2000" dirty="0"/>
              <a:t>controle central forte e coordenação para alcançar a eficiência</a:t>
            </a:r>
            <a:r>
              <a:rPr lang="en-US" sz="2000" dirty="0"/>
              <a:t>.</a:t>
            </a:r>
          </a:p>
          <a:p>
            <a:pPr lvl="1"/>
            <a:r>
              <a:rPr lang="pt-BR" sz="2000" dirty="0"/>
              <a:t>descentralização para atingir capacidade de resposta do mercado local</a:t>
            </a:r>
            <a:r>
              <a:rPr lang="en-US" sz="2000" dirty="0"/>
              <a:t>.</a:t>
            </a:r>
          </a:p>
          <a:p>
            <a:pPr lvl="1"/>
            <a:r>
              <a:rPr lang="pt-BR" sz="2000" dirty="0"/>
              <a:t>busca da aprendizagem organizacional para conseguir vantagem competitiva</a:t>
            </a:r>
            <a:r>
              <a:rPr lang="en-US" sz="2000" dirty="0"/>
              <a:t>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5683A92D-AABE-4FCD-B6AA-CD5781AE384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blackWhite">
          <a:xfrm>
            <a:off x="6354188" y="4648200"/>
            <a:ext cx="2106612" cy="1600200"/>
          </a:xfrm>
          <a:prstGeom prst="ellipse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Estratégia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transnacional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3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uiExpand="1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Tendências</a:t>
            </a:r>
            <a:r>
              <a:rPr lang="en-US" dirty="0"/>
              <a:t> </a:t>
            </a:r>
            <a:r>
              <a:rPr lang="en-US" dirty="0" err="1"/>
              <a:t>ambientais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Responsabilidade de ser estrangeiro</a:t>
            </a:r>
          </a:p>
          <a:p>
            <a:pPr lvl="1"/>
            <a:r>
              <a:rPr lang="pt-BR" dirty="0" smtClean="0"/>
              <a:t>Preocupações </a:t>
            </a:r>
            <a:r>
              <a:rPr lang="pt-BR" dirty="0"/>
              <a:t>legítimas sobre a atratividade relativa de estratégias globais</a:t>
            </a:r>
          </a:p>
          <a:p>
            <a:pPr lvl="1"/>
            <a:r>
              <a:rPr lang="pt-BR" dirty="0"/>
              <a:t>Custo das diferenças</a:t>
            </a:r>
          </a:p>
          <a:p>
            <a:pPr lvl="1"/>
            <a:r>
              <a:rPr lang="pt-BR" dirty="0"/>
              <a:t>Dificuldades em implementar estratégias globais</a:t>
            </a:r>
          </a:p>
          <a:p>
            <a:r>
              <a:rPr lang="pt-BR" dirty="0" smtClean="0"/>
              <a:t>Regionalização</a:t>
            </a:r>
          </a:p>
          <a:p>
            <a:pPr lvl="1"/>
            <a:r>
              <a:rPr lang="pt-BR" dirty="0" smtClean="0"/>
              <a:t>Com </a:t>
            </a:r>
            <a:r>
              <a:rPr lang="pt-BR" dirty="0"/>
              <a:t>foco em determinada região(</a:t>
            </a:r>
            <a:r>
              <a:rPr lang="pt-BR" dirty="0" err="1"/>
              <a:t>ões</a:t>
            </a:r>
            <a:r>
              <a:rPr lang="pt-BR" dirty="0"/>
              <a:t>) em vez de mercados globais</a:t>
            </a:r>
          </a:p>
          <a:p>
            <a:pPr lvl="1"/>
            <a:r>
              <a:rPr lang="pt-BR" dirty="0"/>
              <a:t>Melhor compreensão das culturas, normas legais e </a:t>
            </a:r>
            <a:r>
              <a:rPr lang="pt-BR" dirty="0" smtClean="0"/>
              <a:t>sociais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DADF8338-05A9-4A28-94C4-3170B9BF88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9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246257"/>
            <a:ext cx="8229600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Estudar este capítulo deve dar a você o conhecimento de gestão estratégica necessário para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2290093"/>
            <a:ext cx="8229600" cy="42672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os incentivos que levam as empresas a utilizar uma estratégia internacional.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Identificar três benefícios básicos que as organizações obtêm ao implementar com sucesso uma estratégia internacional.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Explorar os determinantes da vantagem nacional como base para estratégias de negócios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Descrever as três estratégias corporativas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Discutir as tendências ambientais que afetam a escolha de estratégias internacionais, particularmente as corporativas.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os cinco modos pelos quais as empresas entram em mercados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Discutir os dois principais riscos do uso de estratégias internacionais.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Discutir os resultados da competitividade estratégica associados com estratégias internacionais, especialmente com a estratégia de diversificação internacional.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pt-BR" dirty="0">
                <a:cs typeface="Arial" panose="020B0604020202020204" pitchFamily="34" charset="0"/>
              </a:rPr>
              <a:t>Explicar duas questões importantes que as companhias devem considerar ao utilizar estratégias internacionais.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700" b="1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8–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5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Tendências</a:t>
            </a:r>
            <a:r>
              <a:rPr lang="en-US" dirty="0"/>
              <a:t> </a:t>
            </a:r>
            <a:r>
              <a:rPr lang="en-US" dirty="0" err="1"/>
              <a:t>ambientais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DADF8338-05A9-4A28-94C4-3170B9BF884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241" y="1219200"/>
            <a:ext cx="607197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24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21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 Ótima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19812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não tem nenhuma experiência de fabricação estrangeira e requer investimento apenas na distribuição</a:t>
            </a:r>
            <a:r>
              <a:rPr lang="en-US" sz="2400" b="1" dirty="0"/>
              <a:t>.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Exportar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0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nimBg="1"/>
      <p:bldP spid="197638" grpId="0" animBg="1"/>
      <p:bldP spid="197641" grpId="0" animBg="1" autoUpdateAnimBg="0"/>
      <p:bldP spid="197642" grpId="0" animBg="1"/>
      <p:bldP spid="1976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22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2133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precisa facilitar as melhorias de produto necessárias para entrar em mercados estrangeiros</a:t>
            </a:r>
            <a:r>
              <a:rPr lang="en-US" sz="2400" b="1" dirty="0"/>
              <a:t>.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Licenciamento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3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nimBg="1"/>
      <p:bldP spid="197641" grpId="0" animBg="1" autoUpdateAnimBg="0"/>
      <p:bldP spid="197642" grpId="0" animBg="1"/>
      <p:bldP spid="197643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23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28527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precisa se conectar com um parceiro experiente já no mercado-alvo e para reduzir seu risco através da partilha de custos</a:t>
            </a:r>
            <a:r>
              <a:rPr lang="en-US" sz="2400" b="1" dirty="0"/>
              <a:t>.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Alianças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Estratégicas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8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97643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24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19827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 smtClean="0"/>
              <a:t>A empresa enfrenta incertezas tais como economias emergentes nos mercados-alvo.</a:t>
            </a:r>
            <a:endParaRPr lang="pt-BR" sz="2400" b="1" dirty="0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Aliança Estratégica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5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97643" grpId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25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16764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400" b="1" dirty="0"/>
              <a:t>A empresa precisa de rápido acesso para novos mercados internacionais</a:t>
            </a:r>
            <a:endParaRPr lang="en-US" sz="2400" b="1" dirty="0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600"/>
            <a:ext cx="3182937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Aquisições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7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0" grpId="0" animBg="1"/>
      <p:bldP spid="1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A84D6B93-40A4-48A5-ACD1-FFD957745A88}" type="slidenum">
              <a:rPr lang="en-US"/>
              <a:pPr/>
              <a:t>26</a:t>
            </a:fld>
            <a:endParaRPr 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Escolha da modalidade internacional de entrada</a:t>
            </a:r>
            <a:endParaRPr lang="en-US" dirty="0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657225" y="2895600"/>
            <a:ext cx="3844925" cy="304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pt-BR" sz="2000" b="1" dirty="0"/>
              <a:t>Direitos de propriedade intelectual da empresa em uma economia emergente não estão bem protegidos, o número de empresas do setor está crescendo rápido e a necessidade de integração global é alta.</a:t>
            </a:r>
            <a:endParaRPr lang="en-US" sz="2000" b="1" dirty="0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blackWhite">
          <a:xfrm>
            <a:off x="5122863" y="2895599"/>
            <a:ext cx="3182937" cy="847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Subsidiária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integral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blackWhite">
          <a:xfrm>
            <a:off x="609600" y="2144713"/>
            <a:ext cx="3962400" cy="6762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029200" y="2143125"/>
            <a:ext cx="3352800" cy="67627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Solução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Ótima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09600" y="1371600"/>
            <a:ext cx="4762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>
                <a:latin typeface="Tahoma" panose="020B0604030504040204" pitchFamily="34" charset="0"/>
              </a:rPr>
              <a:t>Qual é a melhor solução?</a:t>
            </a:r>
            <a:endParaRPr lang="en-US" sz="3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 autoUpdateAnimBg="0"/>
      <p:bldP spid="197642" grpId="0" animBg="1"/>
      <p:bldP spid="10" grpId="0" animBg="1"/>
      <p:bldP spid="11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em um ambiente internacional</a:t>
            </a:r>
            <a:endParaRPr lang="en-US" dirty="0"/>
          </a:p>
        </p:txBody>
      </p:sp>
      <p:sp>
        <p:nvSpPr>
          <p:cNvPr id="23040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400" b="1" dirty="0" smtClean="0"/>
              <a:t>Riscos políticos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Instabilidade nos governos nacionais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Guerra civil e internacional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Potencial </a:t>
            </a:r>
            <a:r>
              <a:rPr lang="pt-BR" sz="2000" dirty="0">
                <a:solidFill>
                  <a:schemeClr val="tx1"/>
                </a:solidFill>
              </a:rPr>
              <a:t>nacionalização dos recursos da </a:t>
            </a:r>
            <a:r>
              <a:rPr lang="pt-BR" sz="2000" dirty="0" smtClean="0">
                <a:solidFill>
                  <a:schemeClr val="tx1"/>
                </a:solidFill>
              </a:rPr>
              <a:t>empresa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230408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400" b="1" dirty="0" smtClean="0"/>
              <a:t>Riscos econômicos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As </a:t>
            </a:r>
            <a:r>
              <a:rPr lang="pt-BR" sz="2000" dirty="0">
                <a:solidFill>
                  <a:schemeClr val="tx1"/>
                </a:solidFill>
              </a:rPr>
              <a:t>diferenças e as flutuações no valor de moedas diferentes</a:t>
            </a:r>
          </a:p>
          <a:p>
            <a:r>
              <a:rPr lang="pt-BR" sz="2000" dirty="0">
                <a:solidFill>
                  <a:schemeClr val="tx1"/>
                </a:solidFill>
              </a:rPr>
              <a:t>Diferenças nas taxas de salário prevalecentes</a:t>
            </a:r>
          </a:p>
          <a:p>
            <a:r>
              <a:rPr lang="pt-BR" sz="2000" dirty="0">
                <a:solidFill>
                  <a:schemeClr val="tx1"/>
                </a:solidFill>
              </a:rPr>
              <a:t>Dificuldades em fazer respeitar os direitos de propriedade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Desemprego</a:t>
            </a:r>
            <a:endParaRPr lang="pt-BR" sz="2000" b="1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66FFEE6-BB70-477C-8958-3C907FB86BE6}" type="slidenum">
              <a:rPr lang="en-US"/>
              <a:pPr/>
              <a:t>27</a:t>
            </a:fld>
            <a:endParaRPr lang="en-US"/>
          </a:p>
        </p:txBody>
      </p:sp>
      <p:pic>
        <p:nvPicPr>
          <p:cNvPr id="230404" name="Picture 4" descr="MP00158_"/>
          <p:cNvPicPr>
            <a:picLocks noChangeAspect="1" noChangeArrowheads="1"/>
          </p:cNvPicPr>
          <p:nvPr/>
        </p:nvPicPr>
        <p:blipFill>
          <a:blip r:embed="rId4" cstate="print">
            <a:lum bright="1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86237"/>
            <a:ext cx="38925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3623094" y="4591843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1828800" y="539432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743200" y="5089525"/>
            <a:ext cx="68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1474278" y="4566444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8779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0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0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0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0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0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/>
      <p:bldP spid="230410" grpId="0"/>
      <p:bldP spid="230411" grpId="0"/>
      <p:bldP spid="2304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Retorno</a:t>
            </a:r>
            <a:r>
              <a:rPr lang="en-US" dirty="0"/>
              <a:t> e </a:t>
            </a: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E727D2B-6AE0-40F8-8F22-414944318789}" type="slidenum">
              <a:rPr lang="en-US"/>
              <a:pPr/>
              <a:t>28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90" y="1371600"/>
            <a:ext cx="8865018" cy="52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74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Retorno</a:t>
            </a:r>
            <a:r>
              <a:rPr lang="en-US" dirty="0"/>
              <a:t> e </a:t>
            </a: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Expandir as vendas de bens ou serviços em países e regiões globais e em diferentes localizações geográficas ou mercados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pode aumentar retornos da empresa (essas empresas geralmente alcançam os retornos de ações mais positivos).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pode realizar economias de escala e ter experiência, vantagens de localização, tamanho de mercado e oportunidade de estabilizar retornos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E727D2B-6AE0-40F8-8F22-414944318789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01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Oportunidades e resultados da estratégia internacional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7C4D7664-96DF-4B51-8818-16FFCBBBD9FD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57364"/>
            <a:ext cx="8176141" cy="44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err="1"/>
              <a:t>Inovação</a:t>
            </a:r>
            <a:r>
              <a:rPr lang="en-US" dirty="0"/>
              <a:t> e </a:t>
            </a:r>
            <a:r>
              <a:rPr lang="en-US" dirty="0" err="1"/>
              <a:t>diversificação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pt-BR" dirty="0"/>
              <a:t>Vendas de expansão de bens ou serviços em países e regiões globais e em diferentes localizações geográficas ou mercados</a:t>
            </a:r>
            <a:r>
              <a:rPr lang="en-US" dirty="0"/>
              <a:t>:</a:t>
            </a:r>
          </a:p>
          <a:p>
            <a:pPr lvl="1">
              <a:spcBef>
                <a:spcPct val="30000"/>
              </a:spcBef>
            </a:pPr>
            <a:r>
              <a:rPr lang="pt-BR" dirty="0"/>
              <a:t>pode produzir potencialmente maiores retornos sobre inovações (um mercado maior)</a:t>
            </a:r>
          </a:p>
          <a:p>
            <a:pPr lvl="1">
              <a:spcBef>
                <a:spcPct val="30000"/>
              </a:spcBef>
            </a:pPr>
            <a:r>
              <a:rPr lang="pt-BR" dirty="0"/>
              <a:t>pode gerar recursos adicionais para investimentos em inovação</a:t>
            </a:r>
          </a:p>
          <a:p>
            <a:pPr lvl="1">
              <a:spcBef>
                <a:spcPct val="30000"/>
              </a:spcBef>
            </a:pPr>
            <a:r>
              <a:rPr lang="pt-BR" dirty="0"/>
              <a:t>fornece a exposição de novos produtos e processos no mercado internacional; gera conhecimento adicional, levando a inovações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DEA8CAFA-3467-48E4-B9DD-2C357BF7B8E8}" type="slidenum">
              <a:rPr lang="en-US"/>
              <a:pPr/>
              <a:t>30</a:t>
            </a:fld>
            <a:endParaRPr lang="en-U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1177925" y="2017713"/>
            <a:ext cx="7772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sz="2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3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Complexidade do gerenciamento de empresas multinacionais</a:t>
            </a:r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Expansão em operações globais em diferentes localizações geográficas ou nos mercados:</a:t>
            </a:r>
          </a:p>
          <a:p>
            <a:pPr>
              <a:spcBef>
                <a:spcPct val="40000"/>
              </a:spcBef>
            </a:pPr>
            <a:r>
              <a:rPr lang="pt-BR" dirty="0"/>
              <a:t>torna a implementação de estratégia internacional cada vez mais complexa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pode produzir maior incerteza e risco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pode resultar que na firma se torne impraticável.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pode causar as despesas de gestão da empresa para superar os benefícios da expansão.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expõe a empresa à possível instabilidade de alguns governos nacionais</a:t>
            </a:r>
            <a:r>
              <a:rPr lang="en-US" dirty="0"/>
              <a:t>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619C0891-3C3B-4804-A0C1-92675BD3D314}" type="slidenum">
              <a:rPr lang="en-US"/>
              <a:pPr/>
              <a:t>31</a:t>
            </a:fld>
            <a:endParaRPr lang="en-US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177925" y="2017713"/>
            <a:ext cx="7772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sz="2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Limites</a:t>
            </a:r>
            <a:r>
              <a:rPr lang="en-US" dirty="0"/>
              <a:t> para </a:t>
            </a:r>
            <a:r>
              <a:rPr lang="en-US" dirty="0" err="1"/>
              <a:t>expansão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 smtClean="0"/>
              <a:t>Problemas de gestão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Custo </a:t>
            </a:r>
            <a:r>
              <a:rPr lang="pt-BR" dirty="0"/>
              <a:t>de coordenação através de unidades de negócios geográficas diversas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Barreiras institucionais e culturais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Compreender </a:t>
            </a:r>
            <a:r>
              <a:rPr lang="pt-BR" dirty="0"/>
              <a:t>a intenção estratégica dos concorrentes</a:t>
            </a:r>
          </a:p>
          <a:p>
            <a:pPr>
              <a:spcBef>
                <a:spcPct val="50000"/>
              </a:spcBef>
            </a:pPr>
            <a:r>
              <a:rPr lang="pt-BR" dirty="0"/>
              <a:t>A complexidade geral da </a:t>
            </a:r>
            <a:r>
              <a:rPr lang="pt-BR" dirty="0" smtClean="0"/>
              <a:t>concorrência</a:t>
            </a:r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8–</a:t>
            </a:r>
            <a:fld id="{DBB8B53D-96BC-46EE-99CF-CB068D332D6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9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uiExpand="1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Identificação</a:t>
            </a:r>
            <a:r>
              <a:rPr lang="en-US" dirty="0"/>
              <a:t> de </a:t>
            </a:r>
            <a:r>
              <a:rPr lang="en-US" dirty="0" err="1"/>
              <a:t>oportunidades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 smtClean="0"/>
              <a:t>Estratégia internacional</a:t>
            </a:r>
          </a:p>
          <a:p>
            <a:pPr lvl="1">
              <a:spcBef>
                <a:spcPct val="40000"/>
              </a:spcBef>
            </a:pPr>
            <a:r>
              <a:rPr lang="pt-BR" dirty="0" smtClean="0">
                <a:solidFill>
                  <a:schemeClr val="tx1"/>
                </a:solidFill>
              </a:rPr>
              <a:t>Uma </a:t>
            </a:r>
            <a:r>
              <a:rPr lang="pt-BR" dirty="0">
                <a:solidFill>
                  <a:schemeClr val="tx1"/>
                </a:solidFill>
              </a:rPr>
              <a:t>estratégia através da qual a empresa vende seus produtos ou serviços fora de seu mercado interno.</a:t>
            </a:r>
          </a:p>
          <a:p>
            <a:pPr>
              <a:spcBef>
                <a:spcPct val="40000"/>
              </a:spcBef>
            </a:pPr>
            <a:r>
              <a:rPr lang="pt-BR" dirty="0"/>
              <a:t>Incentivos para usar estratégia internacional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Nova expansão de mercado estende o ciclo de vida do produto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Ter acesso aos materiais e recursos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Integração das operações em escala global</a:t>
            </a:r>
          </a:p>
          <a:p>
            <a:pPr lvl="1">
              <a:spcBef>
                <a:spcPct val="40000"/>
              </a:spcBef>
            </a:pPr>
            <a:r>
              <a:rPr lang="pt-BR" dirty="0">
                <a:solidFill>
                  <a:schemeClr val="tx1"/>
                </a:solidFill>
              </a:rPr>
              <a:t>Desenvolver tecnologias rapidamente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N</a:t>
            </a:r>
            <a:r>
              <a:rPr lang="pt-BR" dirty="0">
                <a:solidFill>
                  <a:schemeClr val="tx1"/>
                </a:solidFill>
              </a:rPr>
              <a:t>ovas oportunidades </a:t>
            </a:r>
            <a:r>
              <a:rPr lang="pt-BR" dirty="0"/>
              <a:t>de rendimento em mercados internacionais potenciais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7C4D7664-96DF-4B51-8818-16FFCBBBD9F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0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Lógica clássica para a diversificação internacional: estender o ciclo de vida do produto</a:t>
            </a:r>
            <a:endParaRPr lang="en-US" sz="2800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26D07E14-5792-4F8C-8889-486252BC0493}" type="slidenum">
              <a:rPr lang="en-US"/>
              <a:pPr/>
              <a:t>5</a:t>
            </a:fld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blackWhite">
          <a:xfrm>
            <a:off x="1447800" y="3731178"/>
            <a:ext cx="3883025" cy="1077359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é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padronizada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realocada para países de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baixo custo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blackWhite">
          <a:xfrm>
            <a:off x="3413236" y="2063750"/>
            <a:ext cx="2516188" cy="1082675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demanda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exportação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blackWhite">
          <a:xfrm>
            <a:off x="457200" y="2057400"/>
            <a:ext cx="2517775" cy="109378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apresenta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inovação</a:t>
            </a:r>
          </a:p>
          <a:p>
            <a:pPr algn="ctr" eaLnBrk="0" hangingPunct="0"/>
            <a:r>
              <a:rPr kumimoji="1"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mercado interno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blackWhite">
          <a:xfrm>
            <a:off x="6319838" y="2057400"/>
            <a:ext cx="2349500" cy="109378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Concorrentes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externos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iniciam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</a:t>
            </a:r>
            <a:endParaRPr kumimoji="1"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blackWhite">
          <a:xfrm>
            <a:off x="6324600" y="3725863"/>
            <a:ext cx="2362200" cy="1082675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inicia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0" hangingPunct="0"/>
            <a:r>
              <a:rPr kumimoji="1"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produção</a:t>
            </a:r>
            <a:r>
              <a:rPr kumimoji="1"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 exterior</a:t>
            </a:r>
          </a:p>
        </p:txBody>
      </p:sp>
      <p:cxnSp>
        <p:nvCxnSpPr>
          <p:cNvPr id="158739" name="AutoShape 19"/>
          <p:cNvCxnSpPr>
            <a:cxnSpLocks noChangeShapeType="1"/>
            <a:stCxn id="158731" idx="3"/>
            <a:endCxn id="158728" idx="1"/>
          </p:cNvCxnSpPr>
          <p:nvPr/>
        </p:nvCxnSpPr>
        <p:spPr bwMode="auto">
          <a:xfrm>
            <a:off x="2974975" y="2604294"/>
            <a:ext cx="438261" cy="794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8740" name="AutoShape 20"/>
          <p:cNvCxnSpPr>
            <a:cxnSpLocks noChangeShapeType="1"/>
            <a:stCxn id="158728" idx="3"/>
            <a:endCxn id="158734" idx="1"/>
          </p:cNvCxnSpPr>
          <p:nvPr/>
        </p:nvCxnSpPr>
        <p:spPr bwMode="auto">
          <a:xfrm flipV="1">
            <a:off x="5929424" y="2604294"/>
            <a:ext cx="390414" cy="794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8741" name="AutoShape 21"/>
          <p:cNvCxnSpPr>
            <a:cxnSpLocks noChangeShapeType="1"/>
            <a:stCxn id="158734" idx="2"/>
            <a:endCxn id="158737" idx="0"/>
          </p:cNvCxnSpPr>
          <p:nvPr/>
        </p:nvCxnSpPr>
        <p:spPr bwMode="auto">
          <a:xfrm>
            <a:off x="7494588" y="3151188"/>
            <a:ext cx="11112" cy="574675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21"/>
          <p:cNvCxnSpPr>
            <a:cxnSpLocks noChangeShapeType="1"/>
            <a:stCxn id="158737" idx="1"/>
            <a:endCxn id="158725" idx="3"/>
          </p:cNvCxnSpPr>
          <p:nvPr/>
        </p:nvCxnSpPr>
        <p:spPr bwMode="auto">
          <a:xfrm flipH="1">
            <a:off x="5330825" y="4267201"/>
            <a:ext cx="993775" cy="2657"/>
          </a:xfrm>
          <a:prstGeom prst="straightConnector1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9023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8" grpId="0" animBg="1"/>
      <p:bldP spid="158731" grpId="0" animBg="1"/>
      <p:bldP spid="158734" grpId="0" animBg="1"/>
      <p:bldP spid="1587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da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Tamanho de mercado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Mercado interno pode não ter tamanho suficiente para oferecer suporte e escala eficientes, ou instalações para fabricação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Economias de escala (ou aprendizagem)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Expandir o tamanho e o alcance de mercados ajuda a conseguir economias de escala na fabricação, bem como a comercialização, em </a:t>
            </a:r>
            <a:r>
              <a:rPr lang="pt-BR" dirty="0" err="1" smtClean="0">
                <a:solidFill>
                  <a:schemeClr val="tx1"/>
                </a:solidFill>
              </a:rPr>
              <a:t>P&amp;D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ou na distribuição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Pode espalhar os custos sobre uma base maior de vendas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Pode aumentar o lucro por unidade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3550EF2A-2D12-416C-806A-8BC6EB46C49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8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da </a:t>
            </a:r>
            <a:r>
              <a:rPr lang="en-US" dirty="0" err="1"/>
              <a:t>estratégia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Vantagens de localização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Mercados </a:t>
            </a:r>
            <a:r>
              <a:rPr lang="pt-BR" dirty="0"/>
              <a:t>de baixo custo ajudam no desenvolvimento de vantagem competitiva, fornecendo acesso </a:t>
            </a:r>
            <a:r>
              <a:rPr lang="pt-BR" dirty="0" smtClean="0"/>
              <a:t>a: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matérias-primas	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transporte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reduzir </a:t>
            </a:r>
            <a:r>
              <a:rPr lang="pt-BR" sz="2400" dirty="0"/>
              <a:t>os custos de mão de obra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clientes-chave</a:t>
            </a:r>
          </a:p>
          <a:p>
            <a:pPr lvl="2">
              <a:spcBef>
                <a:spcPct val="50000"/>
              </a:spcBef>
            </a:pPr>
            <a:r>
              <a:rPr lang="pt-BR" sz="2400" dirty="0" smtClean="0"/>
              <a:t>energia</a:t>
            </a:r>
            <a:endParaRPr lang="pt-B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9F7A7CA0-270E-416C-BD87-624969B0B73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782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5374"/>
          </a:xfrm>
        </p:spPr>
        <p:txBody>
          <a:bodyPr>
            <a:normAutofit fontScale="90000"/>
          </a:bodyPr>
          <a:lstStyle/>
          <a:p>
            <a:r>
              <a:rPr lang="pt-BR" dirty="0"/>
              <a:t>Incentivos e benefícios básicos da estratégia internacional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9F7A7CA0-270E-416C-BD87-624969B0B73C}" type="slidenum">
              <a:rPr lang="en-US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409750"/>
            <a:ext cx="4852987" cy="50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6929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Determinantes</a:t>
            </a:r>
            <a:r>
              <a:rPr lang="en-US" dirty="0"/>
              <a:t> da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8–</a:t>
            </a:r>
            <a:fld id="{C6D2B900-4F33-4525-A386-04942B409FBC}" type="slidenum">
              <a:rPr lang="en-US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400152"/>
            <a:ext cx="62388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261232"/>
      </p:ext>
    </p:extLst>
  </p:cSld>
  <p:clrMapOvr>
    <a:masterClrMapping/>
  </p:clrMapOvr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2935</Words>
  <Application>Microsoft Office PowerPoint</Application>
  <PresentationFormat>Apresentação na tela (4:3)</PresentationFormat>
  <Paragraphs>298</Paragraphs>
  <Slides>32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1_Strategic Management 11e</vt:lpstr>
      <vt:lpstr>Capítulo 8  Estratégia internacional</vt:lpstr>
      <vt:lpstr>Objetivos</vt:lpstr>
      <vt:lpstr>Oportunidades e resultados da estratégia internacional</vt:lpstr>
      <vt:lpstr>Identificação de oportunidades internacionais</vt:lpstr>
      <vt:lpstr>Lógica clássica para a diversificação internacional: estender o ciclo de vida do produto</vt:lpstr>
      <vt:lpstr>Benefícios da estratégia internacional</vt:lpstr>
      <vt:lpstr>Benefícios da estratégia internacional</vt:lpstr>
      <vt:lpstr>Incentivos e benefícios básicos da estratégia internacional</vt:lpstr>
      <vt:lpstr>Determinantes da vantagem nacional</vt:lpstr>
      <vt:lpstr>Determinantes da vantagem nacional</vt:lpstr>
      <vt:lpstr>Determinantes da vantagem nacional</vt:lpstr>
      <vt:lpstr>Determinantes da vantagem nacional </vt:lpstr>
      <vt:lpstr>Selecionando uma estratégia internacional de nível corporativo</vt:lpstr>
      <vt:lpstr>Estratégia de nível corporativo internacional</vt:lpstr>
      <vt:lpstr>Estratégia de nível corporativo internacional</vt:lpstr>
      <vt:lpstr>Estratégia multilocal</vt:lpstr>
      <vt:lpstr>Estratégia global</vt:lpstr>
      <vt:lpstr>Estratégia transnacional</vt:lpstr>
      <vt:lpstr>Tendências ambientais</vt:lpstr>
      <vt:lpstr>Tendências ambientais</vt:lpstr>
      <vt:lpstr>Escolha da modalidade internacional de entrada</vt:lpstr>
      <vt:lpstr>Escolha da modalidade internacional de entrada</vt:lpstr>
      <vt:lpstr>Escolha da modalidade internacional de entrada</vt:lpstr>
      <vt:lpstr>Escolha da modalidade internacional de entrada</vt:lpstr>
      <vt:lpstr>Escolha da modalidade internacional de entrada</vt:lpstr>
      <vt:lpstr>Escolha da modalidade internacional de entrada</vt:lpstr>
      <vt:lpstr>Riscos em um ambiente internacional</vt:lpstr>
      <vt:lpstr>Retorno e diversificação internacional</vt:lpstr>
      <vt:lpstr>Retorno e diversificação internacional</vt:lpstr>
      <vt:lpstr>Inovação e diversificação internacional</vt:lpstr>
      <vt:lpstr>Complexidade do gerenciamento de empresas multinacionais</vt:lpstr>
      <vt:lpstr>Limites para expansão internacional</vt:lpstr>
    </vt:vector>
  </TitlesOfParts>
  <Manager>Julia Chase</Manager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8</dc:subject>
  <dc:creator>Charlie Cook - ccook@uwa.edu</dc:creator>
  <cp:lastModifiedBy>EasyPC</cp:lastModifiedBy>
  <cp:revision>236</cp:revision>
  <dcterms:created xsi:type="dcterms:W3CDTF">2013-05-29T18:31:50Z</dcterms:created>
  <dcterms:modified xsi:type="dcterms:W3CDTF">2020-10-06T23:48:52Z</dcterms:modified>
</cp:coreProperties>
</file>