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9"/>
  </p:notesMasterIdLst>
  <p:sldIdLst>
    <p:sldId id="270" r:id="rId2"/>
    <p:sldId id="363" r:id="rId3"/>
    <p:sldId id="317" r:id="rId4"/>
    <p:sldId id="318" r:id="rId5"/>
    <p:sldId id="319" r:id="rId6"/>
    <p:sldId id="320" r:id="rId7"/>
    <p:sldId id="321" r:id="rId8"/>
    <p:sldId id="264" r:id="rId9"/>
    <p:sldId id="323" r:id="rId10"/>
    <p:sldId id="324" r:id="rId11"/>
    <p:sldId id="325" r:id="rId12"/>
    <p:sldId id="326" r:id="rId13"/>
    <p:sldId id="306" r:id="rId14"/>
    <p:sldId id="328" r:id="rId15"/>
    <p:sldId id="329" r:id="rId16"/>
    <p:sldId id="307" r:id="rId17"/>
    <p:sldId id="312" r:id="rId18"/>
    <p:sldId id="332" r:id="rId19"/>
    <p:sldId id="333" r:id="rId20"/>
    <p:sldId id="314" r:id="rId21"/>
    <p:sldId id="335" r:id="rId22"/>
    <p:sldId id="336" r:id="rId23"/>
    <p:sldId id="337" r:id="rId24"/>
    <p:sldId id="338" r:id="rId25"/>
    <p:sldId id="315" r:id="rId26"/>
    <p:sldId id="340" r:id="rId27"/>
    <p:sldId id="341" r:id="rId28"/>
    <p:sldId id="342" r:id="rId29"/>
    <p:sldId id="343" r:id="rId30"/>
    <p:sldId id="316" r:id="rId31"/>
    <p:sldId id="345" r:id="rId32"/>
    <p:sldId id="346" r:id="rId33"/>
    <p:sldId id="347" r:id="rId34"/>
    <p:sldId id="308" r:id="rId35"/>
    <p:sldId id="313" r:id="rId36"/>
    <p:sldId id="309" r:id="rId37"/>
    <p:sldId id="351" r:id="rId38"/>
    <p:sldId id="352" r:id="rId39"/>
    <p:sldId id="353" r:id="rId40"/>
    <p:sldId id="354" r:id="rId41"/>
    <p:sldId id="356" r:id="rId42"/>
    <p:sldId id="357" r:id="rId43"/>
    <p:sldId id="358" r:id="rId44"/>
    <p:sldId id="359" r:id="rId45"/>
    <p:sldId id="360" r:id="rId46"/>
    <p:sldId id="361" r:id="rId47"/>
    <p:sldId id="36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4" clrIdx="0">
    <p:extLst>
      <p:ext uri="{19B8F6BF-5375-455C-9EA6-DF929625EA0E}">
        <p15:presenceInfo xmlns:p15="http://schemas.microsoft.com/office/powerpoint/2012/main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2C00"/>
    <a:srgbClr val="703F00"/>
    <a:srgbClr val="C41200"/>
    <a:srgbClr val="006600"/>
    <a:srgbClr val="797E9F"/>
    <a:srgbClr val="BBB5B5"/>
    <a:srgbClr val="8CAF47"/>
    <a:srgbClr val="7AAEA0"/>
    <a:srgbClr val="82B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96271" autoAdjust="0"/>
  </p:normalViewPr>
  <p:slideViewPr>
    <p:cSldViewPr>
      <p:cViewPr varScale="1">
        <p:scale>
          <a:sx n="69" d="100"/>
          <a:sy n="69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13:46.589" idx="2">
    <p:pos x="4797" y="839"/>
    <p:text>Corrigir "Figure"</p:text>
    <p:extLst>
      <p:ext uri="{C676402C-5697-4E1C-873F-D02D1690AC5C}">
        <p15:threadingInfo xmlns:p15="http://schemas.microsoft.com/office/powerpoint/2012/main" timeZoneBias="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2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49C9F-4419-43E3-95CB-28306F47797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C4B9D-8711-4A6B-B79D-241F952EAF6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0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09F70-C9E5-4A8D-8AC8-B85FF10B70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2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9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9C857-8D04-4842-9704-48CD35D3D07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5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551BA-48E1-41E0-8288-275BF983DFD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9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51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78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41D85-1885-43D9-83A5-E653490A3EA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66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CE0B0-2847-40DB-8A9D-F0FCF8D5EE6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1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24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6ACF6-2DAA-424E-94F5-23E3134DC69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5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5125D-0F7A-4DF7-BBD8-EFAA596A631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16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87226-5C89-420F-A12C-877AF235C09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0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D969D-2840-45AF-8EB3-5AF158243A8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7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96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21066-21F7-4194-A462-CE2E3D85007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97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AED49-9C04-4A40-8D0A-7171DA9AEB2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03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9F3A9-BDFD-469A-95B3-96E99E56D34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08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4E671-3216-4866-B476-013736A6BB0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8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2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7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05F76-B3A1-45A5-A243-F9477ACD743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39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FD1A5-2846-42E1-A121-FD44C569A25C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05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4B25F-97A0-4543-B0E4-278EB96B945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02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10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10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57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93DC3-DED4-4645-B9A0-B506891AF03F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39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DF6E1-48B0-49D0-BB7D-B26E89EDBB3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8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149B6-0DA1-41DB-BE6F-53504DF8D87C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0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31DC2-8CB7-42C3-A912-4FDB57F0366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09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86AB6-4A69-4AA9-AFCC-3031783AEFF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7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4C089-A41A-49B2-9F13-BFA098FA3124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81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B217-6E59-4773-AB26-62B94D3B3E52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7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938EB-A092-4630-9C2A-C017B3AF3889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15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C4ED0-4C55-4618-A46A-F75D55BFD2B9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2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180D3-21AB-4396-800C-5CD6AA1504CB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9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34C32-9D71-4948-9E58-8EC4B84613D1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1619-16FA-4B72-B81B-E443A401DB77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DCFDF-4A22-4E89-BB5A-E1CDA3624BD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FFD82-2EC3-41EF-B895-0191C9E41D2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98DB8-1DE9-4FEC-888A-A6EFA06C10A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7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57790-0731-4AFB-8A9B-CDEB0CECD9B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53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0517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1119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2466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9960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199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132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71428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en-US" sz="700" b="1" dirty="0">
                <a:solidFill>
                  <a:srgbClr val="000000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3 </a:t>
            </a:r>
            <a:b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ambiente interno: recursos, capacidades, competências e vantagens competitivas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Competências essenciais, em combinação com posições de mercado e do produto, são as mais importantes fontes de vantagem competitiva de uma empresa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Competências essenciais de uma empresa, além da análise de seu ambiente externo, devem orientar a sua seleção de estratégias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7163B728-E026-4378-86C9-2DBF13B99D2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 desafio de analisar a organização interna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Decisões estratégicas em termos de recursos, capacidades e competências essenciais da empresa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são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rotineiras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têm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implicações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éticas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influenciam significativamente a capacidade da empresa de obter retornos acima da média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61D22613-8B0E-493D-B86C-E131F1F864D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O desafio de analisar a organização interna</a:t>
            </a:r>
            <a:endParaRPr lang="en-US" dirty="0"/>
          </a:p>
        </p:txBody>
      </p:sp>
      <p:sp>
        <p:nvSpPr>
          <p:cNvPr id="2754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Na tomada de decisões estratégicas, os gestores como líderes estratégicos devem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saber quando um recurso não é uma competência</a:t>
            </a:r>
            <a:r>
              <a:rPr lang="en-US" dirty="0"/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aprender rapidamente com falhas e erros</a:t>
            </a:r>
            <a:r>
              <a:rPr lang="en-US" dirty="0"/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ter a maturidade de julgamento para lidar efetivamente com a incerteza, complexidade e conflitos dentro da organização, de forma imparcial</a:t>
            </a:r>
            <a:r>
              <a:rPr lang="en-US" dirty="0"/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estar dispostos a assumir riscos inteligentes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ED51DF5D-9B2D-4A87-BC8E-D29DE79FE97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5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5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5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5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pt-BR" sz="3200" dirty="0"/>
              <a:t>Condições que afetam as decisões gerenciais</a:t>
            </a:r>
            <a:endParaRPr lang="en-US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0" y="1771650"/>
            <a:ext cx="744439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81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Recursos, capacidades e competências essenciais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são a fonte de recursos da empresa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amplo</a:t>
            </a:r>
            <a:r>
              <a:rPr lang="en-US" dirty="0"/>
              <a:t> </a:t>
            </a:r>
            <a:r>
              <a:rPr lang="en-US" dirty="0" err="1"/>
              <a:t>escopo</a:t>
            </a:r>
            <a:r>
              <a:rPr lang="en-US" dirty="0"/>
              <a:t>;</a:t>
            </a:r>
          </a:p>
          <a:p>
            <a:pPr lvl="1"/>
            <a:r>
              <a:rPr lang="pt-BR" dirty="0"/>
              <a:t>cobrem um espectro de fenômenos individuais, sociais e organizacionais</a:t>
            </a:r>
            <a:r>
              <a:rPr lang="en-US" dirty="0"/>
              <a:t>;</a:t>
            </a:r>
          </a:p>
          <a:p>
            <a:pPr lvl="1"/>
            <a:r>
              <a:rPr lang="pt-BR" dirty="0"/>
              <a:t>não produzem uma vantagem competitiva por si só</a:t>
            </a:r>
            <a:r>
              <a:rPr lang="en-US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F028B5C-9C35-4869-B538-F4EC8A1490D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81602" name="AutoShape 2"/>
          <p:cNvSpPr>
            <a:spLocks noChangeArrowheads="1"/>
          </p:cNvSpPr>
          <p:nvPr/>
        </p:nvSpPr>
        <p:spPr bwMode="blackWhite">
          <a:xfrm>
            <a:off x="757238" y="4768850"/>
            <a:ext cx="2311400" cy="140335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06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107950" indent="0" eaLnBrk="0" hangingPunct="0"/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1617" name="AutoShape 17"/>
          <p:cNvCxnSpPr>
            <a:cxnSpLocks noChangeShapeType="1"/>
            <a:stCxn id="281609" idx="0"/>
            <a:endCxn id="281612" idx="2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618" name="AutoShape 18"/>
          <p:cNvCxnSpPr>
            <a:cxnSpLocks noChangeShapeType="1"/>
            <a:stCxn id="281612" idx="0"/>
            <a:endCxn id="281615" idx="2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619" name="AutoShape 19"/>
          <p:cNvCxnSpPr>
            <a:cxnSpLocks noChangeShapeType="1"/>
            <a:stCxn id="281606" idx="4"/>
            <a:endCxn id="281615" idx="0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8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/>
      <p:bldP spid="281606" grpId="0" animBg="1"/>
      <p:bldP spid="281609" grpId="0" animBg="1"/>
      <p:bldP spid="281612" grpId="0" animBg="1"/>
      <p:bldP spid="2816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35533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Recursos</a:t>
            </a:r>
            <a:endParaRPr lang="en-US" dirty="0"/>
          </a:p>
          <a:p>
            <a:pPr lvl="1"/>
            <a:r>
              <a:rPr lang="pt-BR" dirty="0"/>
              <a:t>Ativos da empresa, incluindo as pessoas e o valor de sua marca, que representam as entradas no processo de produção da empresa</a:t>
            </a:r>
            <a:r>
              <a:rPr lang="en-US" dirty="0"/>
              <a:t>:</a:t>
            </a:r>
          </a:p>
          <a:p>
            <a:pPr lvl="2"/>
            <a:r>
              <a:rPr lang="pt-BR" dirty="0"/>
              <a:t>equipamentos</a:t>
            </a:r>
            <a:endParaRPr lang="en-US" dirty="0"/>
          </a:p>
          <a:p>
            <a:pPr lvl="2"/>
            <a:r>
              <a:rPr lang="en-US" dirty="0" err="1"/>
              <a:t>competências</a:t>
            </a:r>
            <a:r>
              <a:rPr lang="en-US" dirty="0"/>
              <a:t> dos </a:t>
            </a:r>
            <a:r>
              <a:rPr lang="en-US" dirty="0" err="1"/>
              <a:t>funcionários</a:t>
            </a:r>
            <a:endParaRPr lang="en-US" dirty="0"/>
          </a:p>
          <a:p>
            <a:pPr lvl="2"/>
            <a:r>
              <a:rPr lang="en-US" dirty="0" err="1"/>
              <a:t>marca</a:t>
            </a:r>
            <a:endParaRPr lang="en-US" dirty="0"/>
          </a:p>
          <a:p>
            <a:pPr lvl="2"/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financeiros</a:t>
            </a:r>
            <a:endParaRPr lang="en-US" dirty="0"/>
          </a:p>
          <a:p>
            <a:pPr lvl="2"/>
            <a:r>
              <a:rPr lang="en-US" dirty="0" err="1"/>
              <a:t>gestores</a:t>
            </a:r>
            <a:r>
              <a:rPr lang="en-US" dirty="0"/>
              <a:t> </a:t>
            </a:r>
            <a:r>
              <a:rPr lang="en-US" dirty="0" err="1"/>
              <a:t>talentosos</a:t>
            </a:r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recursos</a:t>
            </a:r>
            <a:endParaRPr lang="en-US" dirty="0"/>
          </a:p>
          <a:p>
            <a:pPr lvl="1"/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tangíveis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Financeiros</a:t>
            </a:r>
            <a:endParaRPr lang="en-US" dirty="0"/>
          </a:p>
          <a:p>
            <a:pPr lvl="2"/>
            <a:r>
              <a:rPr lang="en-US" dirty="0" err="1"/>
              <a:t>Físicos</a:t>
            </a:r>
            <a:endParaRPr lang="en-US" dirty="0"/>
          </a:p>
          <a:p>
            <a:pPr lvl="2"/>
            <a:r>
              <a:rPr lang="en-US" dirty="0" err="1"/>
              <a:t>Tecnológicos</a:t>
            </a:r>
            <a:endParaRPr lang="en-US" dirty="0"/>
          </a:p>
          <a:p>
            <a:pPr lvl="2"/>
            <a:r>
              <a:rPr lang="en-US" dirty="0" err="1"/>
              <a:t>Organizacionais</a:t>
            </a:r>
            <a:endParaRPr lang="en-US" dirty="0"/>
          </a:p>
          <a:p>
            <a:pPr lvl="1"/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Intangíveis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Humanos</a:t>
            </a:r>
            <a:endParaRPr lang="en-US" dirty="0"/>
          </a:p>
          <a:p>
            <a:pPr lvl="2"/>
            <a:r>
              <a:rPr lang="en-US" dirty="0" err="1"/>
              <a:t>Inovação</a:t>
            </a:r>
            <a:endParaRPr lang="en-US" dirty="0"/>
          </a:p>
          <a:p>
            <a:pPr lvl="2"/>
            <a:r>
              <a:rPr lang="en-US" dirty="0" err="1"/>
              <a:t>Reputação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C7C8830-D2A5-4AF7-BB41-E9F5CEAC0B3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5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5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5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5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5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5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5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5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5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5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Recursos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tangíveis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1533525"/>
            <a:ext cx="78771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4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8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Recursos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intangíveis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619250"/>
            <a:ext cx="78390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40000"/>
              </a:spcBef>
              <a:buFont typeface="Arial" pitchFamily="34" charset="0"/>
              <a:buNone/>
            </a:pPr>
            <a:r>
              <a:rPr lang="en-US" sz="2200" dirty="0" err="1"/>
              <a:t>Capacidades</a:t>
            </a:r>
            <a:r>
              <a:rPr lang="en-US" sz="2200" dirty="0"/>
              <a:t>:</a:t>
            </a:r>
          </a:p>
          <a:p>
            <a:pPr>
              <a:spcBef>
                <a:spcPct val="40000"/>
              </a:spcBef>
            </a:pPr>
            <a:r>
              <a:rPr lang="pt-BR" sz="2200" dirty="0"/>
              <a:t>Representam a capacidade de implantar os recursos que foram propositadamente integrados para alcançar um estado final desejado</a:t>
            </a:r>
            <a:r>
              <a:rPr lang="en-US" sz="2200" dirty="0"/>
              <a:t>.</a:t>
            </a:r>
          </a:p>
          <a:p>
            <a:pPr>
              <a:spcBef>
                <a:spcPct val="40000"/>
              </a:spcBef>
            </a:pPr>
            <a:r>
              <a:rPr lang="pt-BR" sz="2200" dirty="0"/>
              <a:t>Surgem ao longo do tempo através de complexas interações entre recursos tangíveis e intangíveis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04F71F2-1320-4C18-B0F2-DFE3BD6017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blackWhite">
          <a:xfrm>
            <a:off x="757238" y="4000500"/>
            <a:ext cx="2311400" cy="7715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93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/>
              <a:t>Capacidades</a:t>
            </a:r>
            <a:r>
              <a:rPr lang="en-US" sz="2200" dirty="0"/>
              <a:t>: </a:t>
            </a:r>
          </a:p>
          <a:p>
            <a:r>
              <a:rPr lang="pt-BR" sz="2200" dirty="0"/>
              <a:t>Muitas vezes, baseiam-se no desenvolvimento, na realização e troca de informações e conhecimento através do capital humano da empresa.</a:t>
            </a:r>
          </a:p>
          <a:p>
            <a:r>
              <a:rPr lang="pt-BR" sz="2200" dirty="0"/>
              <a:t>Compostas por habilidades únicas e conhecimento das áreas de competências essenciais da empresa ou como parte de uma determinada área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BD49B9C2-4FC8-422F-A025-E0068D89DC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blackWhite">
          <a:xfrm>
            <a:off x="757238" y="4000500"/>
            <a:ext cx="2311400" cy="7715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03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sz="3800" b="1" i="1" dirty="0">
                <a:cs typeface="Arial" panose="020B0604020202020204" pitchFamily="34" charset="0"/>
              </a:rPr>
              <a:t>Estudar este capítulo dará a você o conhecimento de gestão estratégica necessário para: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Explicar por que as empresas precisam estudar e entender a sua organização interna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Definir o valor e discutir sua importância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Descrever as diferenças entre recursos tangíveis e intangíveis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Definir recursos e discutir seu desenvolvimento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Descrever quatro critérios utilizados para determinar se os recursos e capacidades são competências essenciais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Explicar como as empresas analisam sua cadeia de valor com vistas a determinar onde são capazes de criar valor ao usar seus recursos, capacidades e competências essenciais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Definir a terceirização e discutir razões para seu uso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Discutir a importância de identificar pontos fracos e pontos fortes internos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Discutir a importância de evitar rigidez das competências essenciais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700" b="1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907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Exemplo de recursos das empresas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02020"/>
            <a:ext cx="7558087" cy="49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0776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/>
              <a:t>Os quatro critérios para a determinação de capacidades estratégicas</a:t>
            </a:r>
            <a:r>
              <a:rPr lang="en-US" sz="2200" dirty="0"/>
              <a:t>:</a:t>
            </a:r>
          </a:p>
          <a:p>
            <a:r>
              <a:rPr lang="en-US" sz="2200" dirty="0"/>
              <a:t>valor </a:t>
            </a:r>
          </a:p>
          <a:p>
            <a:r>
              <a:rPr lang="en-US" sz="2200" dirty="0" err="1"/>
              <a:t>raridade</a:t>
            </a:r>
            <a:endParaRPr lang="en-US" sz="2200" dirty="0"/>
          </a:p>
          <a:p>
            <a:r>
              <a:rPr lang="en-US" sz="2200" dirty="0" err="1"/>
              <a:t>custo</a:t>
            </a:r>
            <a:r>
              <a:rPr lang="en-US" sz="2200" dirty="0"/>
              <a:t> de </a:t>
            </a:r>
            <a:r>
              <a:rPr lang="en-US" sz="2200" dirty="0" err="1"/>
              <a:t>imitar</a:t>
            </a:r>
            <a:endParaRPr lang="en-US" sz="2200" dirty="0"/>
          </a:p>
          <a:p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substituível</a:t>
            </a:r>
            <a:endParaRPr lang="en-US" sz="22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C38A7E9C-78D7-41C7-B9AB-8E9CC4D350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blackWhite">
          <a:xfrm>
            <a:off x="757238" y="4000500"/>
            <a:ext cx="2311400" cy="7715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65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0776"/>
          </a:xfrm>
        </p:spPr>
        <p:txBody>
          <a:bodyPr>
            <a:normAutofit/>
          </a:bodyPr>
          <a:lstStyle/>
          <a:p>
            <a:r>
              <a:rPr lang="pt-BR" sz="3200" dirty="0"/>
              <a:t>Recursos, capacidades e competências essenciais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4495800" cy="4754563"/>
          </a:xfrm>
        </p:spPr>
        <p:txBody>
          <a:bodyPr>
            <a:noAutofit/>
          </a:bodyPr>
          <a:lstStyle/>
          <a:p>
            <a:pPr marL="0" indent="0">
              <a:spcBef>
                <a:spcPct val="40000"/>
              </a:spcBef>
              <a:buNone/>
            </a:pPr>
            <a:r>
              <a:rPr lang="en-US" sz="2200" dirty="0" err="1"/>
              <a:t>Competências</a:t>
            </a:r>
            <a:r>
              <a:rPr lang="en-US" sz="2200" dirty="0"/>
              <a:t> </a:t>
            </a:r>
            <a:r>
              <a:rPr lang="en-US" sz="2200" dirty="0" err="1"/>
              <a:t>essenciais</a:t>
            </a:r>
            <a:r>
              <a:rPr lang="en-US" sz="2200" dirty="0"/>
              <a:t>: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pt-BR" sz="2200" dirty="0"/>
              <a:t>Recursos e capacidades que são as fontes de vantagem competitiva para uma empresa.</a:t>
            </a:r>
            <a:endParaRPr lang="en-US" sz="2200" dirty="0"/>
          </a:p>
          <a:p>
            <a:pPr marL="574675" lvl="1" indent="-234950">
              <a:spcBef>
                <a:spcPct val="40000"/>
              </a:spcBef>
            </a:pPr>
            <a:r>
              <a:rPr lang="pt-BR" sz="2200" dirty="0"/>
              <a:t>Distinguem uma empresa competitiva e refletem sua personalidade</a:t>
            </a:r>
            <a:r>
              <a:rPr lang="en-US" sz="2200" dirty="0"/>
              <a:t>.</a:t>
            </a:r>
          </a:p>
          <a:p>
            <a:pPr marL="574675" lvl="1" indent="-234950">
              <a:spcBef>
                <a:spcPct val="40000"/>
              </a:spcBef>
            </a:pPr>
            <a:r>
              <a:rPr lang="pt-BR" sz="2200" dirty="0"/>
              <a:t>Surgem ao longo do tempo através de um processo organizacional de acumular e de implantar diferentes recursos e capacidades de aprendizagem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5E835325-F3C6-4C9C-BE64-08506948571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blackWhite">
          <a:xfrm>
            <a:off x="757238" y="3124200"/>
            <a:ext cx="2311400" cy="90408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76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0776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Competências</a:t>
            </a:r>
            <a:r>
              <a:rPr lang="en-US" sz="2200" dirty="0"/>
              <a:t> </a:t>
            </a:r>
            <a:r>
              <a:rPr lang="en-US" sz="2200" dirty="0" err="1"/>
              <a:t>essenciais</a:t>
            </a:r>
            <a:r>
              <a:rPr lang="en-US" sz="2200" dirty="0"/>
              <a:t>:</a:t>
            </a:r>
          </a:p>
          <a:p>
            <a:r>
              <a:rPr lang="pt-BR" sz="2200" dirty="0"/>
              <a:t>Atividades que uma empresa executa especialmente bem em comparação com os concorrentes</a:t>
            </a:r>
            <a:r>
              <a:rPr lang="en-US" sz="2200" dirty="0"/>
              <a:t>.</a:t>
            </a:r>
          </a:p>
          <a:p>
            <a:r>
              <a:rPr lang="pt-BR" sz="2200" dirty="0"/>
              <a:t>Atividades através das quais a empresa adiciona valor exclusivo para seus bens ou serviços por um longo período de tempo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A8F62FDB-60CD-4A2A-9B9F-6F5D57B5E5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blackWhite">
          <a:xfrm>
            <a:off x="757238" y="3124200"/>
            <a:ext cx="2311400" cy="90408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35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competências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/>
              <a:t>Os quatro critérios de vantagens competitivas sustentáveis</a:t>
            </a:r>
            <a:r>
              <a:rPr lang="en-US" sz="2200" dirty="0"/>
              <a:t>:</a:t>
            </a:r>
          </a:p>
          <a:p>
            <a:r>
              <a:rPr lang="en-US" sz="2200" dirty="0" err="1"/>
              <a:t>valiosos</a:t>
            </a:r>
            <a:r>
              <a:rPr lang="en-US" sz="2200" dirty="0"/>
              <a:t> </a:t>
            </a:r>
            <a:r>
              <a:rPr lang="en-US" sz="2200" dirty="0" err="1"/>
              <a:t>recursos</a:t>
            </a:r>
            <a:endParaRPr lang="en-US" sz="2200" dirty="0"/>
          </a:p>
          <a:p>
            <a:r>
              <a:rPr lang="en-US" sz="2200" dirty="0" err="1"/>
              <a:t>recursos</a:t>
            </a:r>
            <a:r>
              <a:rPr lang="en-US" sz="2200" dirty="0"/>
              <a:t> </a:t>
            </a:r>
            <a:r>
              <a:rPr lang="en-US" sz="2200" dirty="0" err="1"/>
              <a:t>raros</a:t>
            </a:r>
            <a:endParaRPr lang="en-US" sz="2200" dirty="0"/>
          </a:p>
          <a:p>
            <a:r>
              <a:rPr lang="en-US" sz="2200" dirty="0" err="1"/>
              <a:t>caro</a:t>
            </a:r>
            <a:r>
              <a:rPr lang="en-US" sz="2200" dirty="0"/>
              <a:t> para </a:t>
            </a:r>
            <a:r>
              <a:rPr lang="en-US" sz="2200" dirty="0" err="1"/>
              <a:t>imitar</a:t>
            </a:r>
            <a:endParaRPr lang="en-US" sz="2200" dirty="0"/>
          </a:p>
          <a:p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substituíveis</a:t>
            </a:r>
            <a:endParaRPr lang="en-US" sz="22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ED6355AE-256C-445D-BF60-2091F57DA2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blackWhite">
          <a:xfrm>
            <a:off x="822325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Valiosa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04142" name="AutoShape 14"/>
          <p:cNvCxnSpPr>
            <a:cxnSpLocks noChangeShapeType="1"/>
            <a:stCxn id="304137" idx="0"/>
            <a:endCxn id="304140" idx="2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4143" name="AutoShape 15"/>
          <p:cNvCxnSpPr>
            <a:cxnSpLocks noChangeShapeType="1"/>
            <a:stCxn id="304134" idx="4"/>
            <a:endCxn id="304140" idx="0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71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  <p:bldP spid="304134" grpId="0" animBg="1"/>
      <p:bldP spid="304137" grpId="0" animBg="1"/>
      <p:bldP spid="3041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Os quatro critérios de vantagem sustentável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1C2FF8C-6163-4BE2-A987-19791D97A0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2124075"/>
            <a:ext cx="85058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95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0462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vantagem competitiva sustentável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Competências</a:t>
            </a:r>
            <a:r>
              <a:rPr lang="en-US" sz="2200" dirty="0"/>
              <a:t> </a:t>
            </a:r>
            <a:r>
              <a:rPr lang="en-US" sz="2200" dirty="0" err="1"/>
              <a:t>valiosas</a:t>
            </a:r>
            <a:r>
              <a:rPr lang="en-US" sz="2200" dirty="0"/>
              <a:t>:</a:t>
            </a:r>
          </a:p>
          <a:p>
            <a:pPr lvl="1"/>
            <a:r>
              <a:rPr lang="pt-BR" sz="2200" dirty="0"/>
              <a:t>Ajudam uma empresa a neutralizar ameaças ou explorar as oportunidades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Competências</a:t>
            </a:r>
            <a:r>
              <a:rPr lang="en-US" sz="2200" dirty="0"/>
              <a:t> </a:t>
            </a:r>
            <a:r>
              <a:rPr lang="en-US" sz="2200" dirty="0" err="1"/>
              <a:t>raras</a:t>
            </a:r>
            <a:r>
              <a:rPr lang="en-US" sz="2200" dirty="0"/>
              <a:t>:</a:t>
            </a:r>
          </a:p>
          <a:p>
            <a:pPr lvl="1"/>
            <a:r>
              <a:rPr lang="pt-BR" sz="2000" dirty="0"/>
              <a:t>Não são muitos que as possuem</a:t>
            </a:r>
            <a:r>
              <a:rPr lang="en-US" sz="2000" dirty="0"/>
              <a:t>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836AE8B5-8EA4-4964-B2A4-A9922C9E007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blackWhite">
          <a:xfrm>
            <a:off x="822325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Valiosa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5"/>
          <p:cNvCxnSpPr>
            <a:cxnSpLocks noChangeShapeType="1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79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Cara para </a:t>
            </a:r>
            <a:r>
              <a:rPr lang="en-US" sz="2200" dirty="0" err="1"/>
              <a:t>imitar</a:t>
            </a:r>
            <a:r>
              <a:rPr lang="en-US" sz="2200" dirty="0"/>
              <a:t>:</a:t>
            </a:r>
          </a:p>
          <a:p>
            <a:r>
              <a:rPr lang="en-US" sz="2200" dirty="0" err="1"/>
              <a:t>Histórico</a:t>
            </a:r>
            <a:endParaRPr lang="en-US" sz="2200" dirty="0"/>
          </a:p>
          <a:p>
            <a:r>
              <a:rPr lang="pt-BR" sz="1800" dirty="0"/>
              <a:t>Uma condição única e um nome de cultura ou marca organizacional valioso.</a:t>
            </a:r>
          </a:p>
          <a:p>
            <a:r>
              <a:rPr lang="en-US" sz="2200" dirty="0"/>
              <a:t>Causa </a:t>
            </a:r>
            <a:r>
              <a:rPr lang="en-US" sz="2200" dirty="0" err="1"/>
              <a:t>ambígua</a:t>
            </a:r>
            <a:endParaRPr lang="en-US" sz="2200" dirty="0"/>
          </a:p>
          <a:p>
            <a:r>
              <a:rPr lang="pt-BR" sz="1800" dirty="0"/>
              <a:t>As causas e os usos de uma competência não são claros.</a:t>
            </a:r>
          </a:p>
          <a:p>
            <a:r>
              <a:rPr lang="en-US" sz="2200" dirty="0" err="1"/>
              <a:t>Complexidade</a:t>
            </a:r>
            <a:r>
              <a:rPr lang="en-US" sz="2200" dirty="0"/>
              <a:t> social</a:t>
            </a:r>
          </a:p>
          <a:p>
            <a:r>
              <a:rPr lang="pt-BR" sz="1800" dirty="0"/>
              <a:t>Relações interpessoais, confiança e amizade entre gerentes, fornecedores e clientes.</a:t>
            </a:r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03ABA57-CBD9-4FC7-ADD5-9C714C6C059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blackWhite">
          <a:xfrm>
            <a:off x="822325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Valiosa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5"/>
          <p:cNvCxnSpPr>
            <a:cxnSpLocks noChangeShapeType="1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0462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vantagem competitiva sustentável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vantagem competitiva sustentável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Capacidades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substituíveis</a:t>
            </a:r>
            <a:endParaRPr lang="en-US" sz="2200" dirty="0"/>
          </a:p>
          <a:p>
            <a:r>
              <a:rPr lang="en-US" sz="2200" dirty="0" err="1"/>
              <a:t>Nenhum</a:t>
            </a:r>
            <a:r>
              <a:rPr lang="en-US" sz="2200" dirty="0"/>
              <a:t> </a:t>
            </a:r>
            <a:r>
              <a:rPr lang="en-US" sz="2200" dirty="0" err="1"/>
              <a:t>equivalente</a:t>
            </a:r>
            <a:r>
              <a:rPr lang="en-US" sz="2200" dirty="0"/>
              <a:t> </a:t>
            </a:r>
            <a:r>
              <a:rPr lang="en-US" sz="2200" dirty="0" err="1"/>
              <a:t>estratégico</a:t>
            </a:r>
            <a:endParaRPr lang="en-US" sz="2200" dirty="0"/>
          </a:p>
          <a:p>
            <a:r>
              <a:rPr lang="en-US" sz="2200" dirty="0" err="1"/>
              <a:t>Conhecimento</a:t>
            </a:r>
            <a:r>
              <a:rPr lang="en-US" sz="2200" dirty="0"/>
              <a:t> </a:t>
            </a:r>
            <a:r>
              <a:rPr lang="en-US" sz="2200" dirty="0" err="1"/>
              <a:t>específico</a:t>
            </a:r>
            <a:r>
              <a:rPr lang="en-US" sz="2200" dirty="0"/>
              <a:t> da </a:t>
            </a:r>
            <a:r>
              <a:rPr lang="en-US" sz="2200" dirty="0" err="1"/>
              <a:t>empresa</a:t>
            </a:r>
            <a:endParaRPr lang="en-US" sz="2200" dirty="0"/>
          </a:p>
          <a:p>
            <a:r>
              <a:rPr lang="en-US" sz="2200" dirty="0" err="1"/>
              <a:t>Cultura</a:t>
            </a:r>
            <a:r>
              <a:rPr lang="en-US" sz="2200" dirty="0"/>
              <a:t> </a:t>
            </a:r>
            <a:r>
              <a:rPr lang="en-US" sz="2200" dirty="0" err="1"/>
              <a:t>organizacional</a:t>
            </a:r>
            <a:endParaRPr lang="en-US" sz="2200" dirty="0"/>
          </a:p>
          <a:p>
            <a:r>
              <a:rPr lang="pt-BR" sz="2200" dirty="0"/>
              <a:t>Execução superior do modelo de negócio escolhido</a:t>
            </a:r>
            <a:endParaRPr lang="en-US" sz="22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B6FADDB-34F6-48D4-8124-7310757F5FD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blackWhite">
          <a:xfrm>
            <a:off x="822324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Valosa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4" name="AutoShape 14"/>
          <p:cNvCxnSpPr>
            <a:cxnSpLocks noChangeShapeType="1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15"/>
          <p:cNvCxnSpPr>
            <a:cxnSpLocks noChangeShapeType="1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Resultados de combinações dos quatro critérios</a:t>
            </a:r>
            <a:endParaRPr lang="en-US" sz="2800" dirty="0"/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832A29B2-E440-4A28-A0D4-FD7DCCB07D7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blackWhite">
          <a:xfrm>
            <a:off x="701675" y="3062288"/>
            <a:ext cx="7566025" cy="7270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blackWhite">
          <a:xfrm>
            <a:off x="700088" y="3963988"/>
            <a:ext cx="7570787" cy="6635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blackWhite">
          <a:xfrm>
            <a:off x="703263" y="4703763"/>
            <a:ext cx="7566025" cy="685800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blackWhite">
          <a:xfrm>
            <a:off x="704850" y="5541963"/>
            <a:ext cx="7566025" cy="703262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6" name="Rectangle 8"/>
          <p:cNvSpPr>
            <a:spLocks noChangeArrowheads="1"/>
          </p:cNvSpPr>
          <p:nvPr/>
        </p:nvSpPr>
        <p:spPr bwMode="auto">
          <a:xfrm>
            <a:off x="1289050" y="2482850"/>
            <a:ext cx="74613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7" name="Rectangle 9"/>
          <p:cNvSpPr>
            <a:spLocks noChangeArrowheads="1"/>
          </p:cNvSpPr>
          <p:nvPr/>
        </p:nvSpPr>
        <p:spPr bwMode="auto">
          <a:xfrm>
            <a:off x="5908675" y="2508250"/>
            <a:ext cx="74613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8" name="Rectangle 10"/>
          <p:cNvSpPr>
            <a:spLocks noChangeArrowheads="1"/>
          </p:cNvSpPr>
          <p:nvPr/>
        </p:nvSpPr>
        <p:spPr bwMode="auto">
          <a:xfrm>
            <a:off x="3429000" y="2508250"/>
            <a:ext cx="76200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9" name="Rectangle 11"/>
          <p:cNvSpPr>
            <a:spLocks noChangeArrowheads="1"/>
          </p:cNvSpPr>
          <p:nvPr/>
        </p:nvSpPr>
        <p:spPr bwMode="auto">
          <a:xfrm>
            <a:off x="2601913" y="2481263"/>
            <a:ext cx="74612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80" name="Rectangle 12"/>
          <p:cNvSpPr>
            <a:spLocks noChangeArrowheads="1"/>
          </p:cNvSpPr>
          <p:nvPr/>
        </p:nvSpPr>
        <p:spPr bwMode="auto">
          <a:xfrm>
            <a:off x="1946275" y="2492375"/>
            <a:ext cx="74613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 rot="-2700000">
            <a:off x="815921" y="2368828"/>
            <a:ext cx="1120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/>
              <a:t>Valiosa</a:t>
            </a:r>
            <a:r>
              <a:rPr lang="en-US" b="1" dirty="0"/>
              <a:t>?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 rot="-2700000">
            <a:off x="1541217" y="252122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/>
              <a:t>Rara</a:t>
            </a:r>
            <a:r>
              <a:rPr lang="en-US" b="1" dirty="0"/>
              <a:t>?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 rot="-2700000">
            <a:off x="1836738" y="1820863"/>
            <a:ext cx="2668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/>
              <a:t>Cara para </a:t>
            </a:r>
            <a:r>
              <a:rPr lang="en-US" b="1" dirty="0" err="1"/>
              <a:t>imitar</a:t>
            </a:r>
            <a:r>
              <a:rPr lang="en-US" b="1" dirty="0"/>
              <a:t>?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 rot="-2700000">
            <a:off x="2592388" y="2016403"/>
            <a:ext cx="2252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err="1"/>
              <a:t>Insubstituível</a:t>
            </a:r>
            <a:r>
              <a:rPr lang="en-US" b="1" dirty="0"/>
              <a:t>?</a:t>
            </a:r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3733800" y="2355850"/>
            <a:ext cx="20826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/>
              <a:t>Consequências</a:t>
            </a:r>
            <a:endParaRPr lang="en-US" sz="2000" b="1" dirty="0"/>
          </a:p>
          <a:p>
            <a:pPr eaLnBrk="0" hangingPunct="0"/>
            <a:r>
              <a:rPr lang="en-US" sz="2000" b="1" dirty="0" err="1"/>
              <a:t>competitivas</a:t>
            </a:r>
            <a:endParaRPr lang="en-US" sz="2000" b="1" dirty="0"/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6172200" y="2355850"/>
            <a:ext cx="2209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/>
              <a:t>Implicações</a:t>
            </a:r>
            <a:endParaRPr lang="en-US" sz="2000" b="1" dirty="0"/>
          </a:p>
          <a:p>
            <a:pPr eaLnBrk="0" hangingPunct="0"/>
            <a:r>
              <a:rPr lang="en-US" sz="2000" b="1" dirty="0"/>
              <a:t>de </a:t>
            </a:r>
            <a:r>
              <a:rPr lang="en-US" sz="2000" b="1" dirty="0" err="1"/>
              <a:t>desempenho</a:t>
            </a:r>
            <a:endParaRPr lang="en-US" sz="2000" b="1" dirty="0"/>
          </a:p>
        </p:txBody>
      </p:sp>
      <p:sp>
        <p:nvSpPr>
          <p:cNvPr id="314387" name="Text Box 19"/>
          <p:cNvSpPr txBox="1">
            <a:spLocks noChangeArrowheads="1"/>
          </p:cNvSpPr>
          <p:nvPr/>
        </p:nvSpPr>
        <p:spPr bwMode="blackWhite">
          <a:xfrm>
            <a:off x="717550" y="3062288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1" name="Text Box 23"/>
          <p:cNvSpPr txBox="1">
            <a:spLocks noChangeArrowheads="1"/>
          </p:cNvSpPr>
          <p:nvPr/>
        </p:nvSpPr>
        <p:spPr bwMode="blackWhite">
          <a:xfrm>
            <a:off x="3643313" y="3062288"/>
            <a:ext cx="1685077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Desvantagem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competitiva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2" name="Text Box 24"/>
          <p:cNvSpPr txBox="1">
            <a:spLocks noChangeArrowheads="1"/>
          </p:cNvSpPr>
          <p:nvPr/>
        </p:nvSpPr>
        <p:spPr bwMode="blackWhite">
          <a:xfrm>
            <a:off x="6019800" y="3062288"/>
            <a:ext cx="2326278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Retornos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abaixo</a:t>
            </a:r>
            <a:r>
              <a:rPr lang="en-US" b="1" dirty="0">
                <a:solidFill>
                  <a:schemeClr val="bg1"/>
                </a:solidFill>
              </a:rPr>
              <a:t> da</a:t>
            </a: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média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3" name="Text Box 25"/>
          <p:cNvSpPr txBox="1">
            <a:spLocks noChangeArrowheads="1"/>
          </p:cNvSpPr>
          <p:nvPr/>
        </p:nvSpPr>
        <p:spPr bwMode="blackWhite">
          <a:xfrm>
            <a:off x="720725" y="3963988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14394" name="Text Box 26"/>
          <p:cNvSpPr txBox="1">
            <a:spLocks noChangeArrowheads="1"/>
          </p:cNvSpPr>
          <p:nvPr/>
        </p:nvSpPr>
        <p:spPr bwMode="blackWhite">
          <a:xfrm>
            <a:off x="1400175" y="3963988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5" name="Text Box 27"/>
          <p:cNvSpPr txBox="1">
            <a:spLocks noChangeArrowheads="1"/>
          </p:cNvSpPr>
          <p:nvPr/>
        </p:nvSpPr>
        <p:spPr bwMode="blackWhite">
          <a:xfrm>
            <a:off x="2054225" y="3963988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6" name="Text Box 28"/>
          <p:cNvSpPr txBox="1">
            <a:spLocks noChangeArrowheads="1"/>
          </p:cNvSpPr>
          <p:nvPr/>
        </p:nvSpPr>
        <p:spPr bwMode="blackWhite">
          <a:xfrm>
            <a:off x="2633663" y="3963988"/>
            <a:ext cx="671979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Sim/</a:t>
            </a: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7" name="Text Box 29"/>
          <p:cNvSpPr txBox="1">
            <a:spLocks noChangeArrowheads="1"/>
          </p:cNvSpPr>
          <p:nvPr/>
        </p:nvSpPr>
        <p:spPr bwMode="blackWhite">
          <a:xfrm>
            <a:off x="3718719" y="3963988"/>
            <a:ext cx="1467068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Paridade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competitiva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8" name="Text Box 30"/>
          <p:cNvSpPr txBox="1">
            <a:spLocks noChangeArrowheads="1"/>
          </p:cNvSpPr>
          <p:nvPr/>
        </p:nvSpPr>
        <p:spPr bwMode="blackWhite">
          <a:xfrm>
            <a:off x="6019800" y="3963988"/>
            <a:ext cx="2069797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Retornos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médios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blackWhite">
          <a:xfrm>
            <a:off x="696913" y="47037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0" name="Text Box 32"/>
          <p:cNvSpPr txBox="1">
            <a:spLocks noChangeArrowheads="1"/>
          </p:cNvSpPr>
          <p:nvPr/>
        </p:nvSpPr>
        <p:spPr bwMode="blackWhite">
          <a:xfrm>
            <a:off x="1376363" y="47037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14401" name="Text Box 33"/>
          <p:cNvSpPr txBox="1">
            <a:spLocks noChangeArrowheads="1"/>
          </p:cNvSpPr>
          <p:nvPr/>
        </p:nvSpPr>
        <p:spPr bwMode="blackWhite">
          <a:xfrm>
            <a:off x="2030413" y="4703763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2" name="Text Box 34"/>
          <p:cNvSpPr txBox="1">
            <a:spLocks noChangeArrowheads="1"/>
          </p:cNvSpPr>
          <p:nvPr/>
        </p:nvSpPr>
        <p:spPr bwMode="blackWhite">
          <a:xfrm>
            <a:off x="2652713" y="4703763"/>
            <a:ext cx="671979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Sim/</a:t>
            </a: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3" name="Text Box 35"/>
          <p:cNvSpPr txBox="1">
            <a:spLocks noChangeArrowheads="1"/>
          </p:cNvSpPr>
          <p:nvPr/>
        </p:nvSpPr>
        <p:spPr bwMode="blackWhite">
          <a:xfrm>
            <a:off x="3643313" y="4703763"/>
            <a:ext cx="13773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Vantagem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temporária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4" name="Text Box 36"/>
          <p:cNvSpPr txBox="1">
            <a:spLocks noChangeArrowheads="1"/>
          </p:cNvSpPr>
          <p:nvPr/>
        </p:nvSpPr>
        <p:spPr bwMode="blackWhite">
          <a:xfrm>
            <a:off x="6019800" y="4703763"/>
            <a:ext cx="224933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Retornos médios</a:t>
            </a:r>
          </a:p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ou acima da média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5" name="Text Box 37"/>
          <p:cNvSpPr txBox="1">
            <a:spLocks noChangeArrowheads="1"/>
          </p:cNvSpPr>
          <p:nvPr/>
        </p:nvSpPr>
        <p:spPr bwMode="blackWhite">
          <a:xfrm>
            <a:off x="68580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6" name="Text Box 38"/>
          <p:cNvSpPr txBox="1">
            <a:spLocks noChangeArrowheads="1"/>
          </p:cNvSpPr>
          <p:nvPr/>
        </p:nvSpPr>
        <p:spPr bwMode="blackWhite">
          <a:xfrm>
            <a:off x="136525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7" name="Text Box 39"/>
          <p:cNvSpPr txBox="1">
            <a:spLocks noChangeArrowheads="1"/>
          </p:cNvSpPr>
          <p:nvPr/>
        </p:nvSpPr>
        <p:spPr bwMode="blackWhite">
          <a:xfrm>
            <a:off x="201930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8" name="Text Box 40"/>
          <p:cNvSpPr txBox="1">
            <a:spLocks noChangeArrowheads="1"/>
          </p:cNvSpPr>
          <p:nvPr/>
        </p:nvSpPr>
        <p:spPr bwMode="blackWhite">
          <a:xfrm>
            <a:off x="269875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9" name="Text Box 41"/>
          <p:cNvSpPr txBox="1">
            <a:spLocks noChangeArrowheads="1"/>
          </p:cNvSpPr>
          <p:nvPr/>
        </p:nvSpPr>
        <p:spPr bwMode="blackWhite">
          <a:xfrm>
            <a:off x="3643313" y="5541963"/>
            <a:ext cx="145424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Vantagem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sustentável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10" name="Text Box 42"/>
          <p:cNvSpPr txBox="1">
            <a:spLocks noChangeArrowheads="1"/>
          </p:cNvSpPr>
          <p:nvPr/>
        </p:nvSpPr>
        <p:spPr bwMode="blackWhite">
          <a:xfrm>
            <a:off x="6019800" y="5541963"/>
            <a:ext cx="224933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Retornos acima da</a:t>
            </a:r>
          </a:p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média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blackWhite">
          <a:xfrm>
            <a:off x="1363663" y="3092182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blackWhite">
          <a:xfrm>
            <a:off x="2001521" y="3133829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blackWhite">
          <a:xfrm>
            <a:off x="2698750" y="3127966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nimBg="1"/>
      <p:bldP spid="314373" grpId="0" animBg="1"/>
      <p:bldP spid="314374" grpId="0" animBg="1"/>
      <p:bldP spid="314375" grpId="0" animBg="1"/>
      <p:bldP spid="314381" grpId="0" autoUpdateAnimBg="0"/>
      <p:bldP spid="314382" grpId="0" autoUpdateAnimBg="0"/>
      <p:bldP spid="314383" grpId="0" autoUpdateAnimBg="0"/>
      <p:bldP spid="314384" grpId="0" autoUpdateAnimBg="0"/>
      <p:bldP spid="314385" grpId="0" autoUpdateAnimBg="0"/>
      <p:bldP spid="314386" grpId="0" autoUpdateAnimBg="0"/>
      <p:bldP spid="314387" grpId="0" autoUpdateAnimBg="0"/>
      <p:bldP spid="314391" grpId="0" autoUpdateAnimBg="0"/>
      <p:bldP spid="314392" grpId="0" autoUpdateAnimBg="0"/>
      <p:bldP spid="314393" grpId="0" autoUpdateAnimBg="0"/>
      <p:bldP spid="314394" grpId="0" autoUpdateAnimBg="0"/>
      <p:bldP spid="314395" grpId="0" autoUpdateAnimBg="0"/>
      <p:bldP spid="314396" grpId="0" autoUpdateAnimBg="0"/>
      <p:bldP spid="314397" grpId="0" autoUpdateAnimBg="0"/>
      <p:bldP spid="314398" grpId="0" autoUpdateAnimBg="0"/>
      <p:bldP spid="314399" grpId="0" autoUpdateAnimBg="0"/>
      <p:bldP spid="314400" grpId="0" autoUpdateAnimBg="0"/>
      <p:bldP spid="314401" grpId="0" autoUpdateAnimBg="0"/>
      <p:bldP spid="314402" grpId="0" autoUpdateAnimBg="0"/>
      <p:bldP spid="314403" grpId="0" autoUpdateAnimBg="0"/>
      <p:bldP spid="314404" grpId="0" autoUpdateAnimBg="0"/>
      <p:bldP spid="314405" grpId="0" autoUpdateAnimBg="0"/>
      <p:bldP spid="314406" grpId="0" autoUpdateAnimBg="0"/>
      <p:bldP spid="314407" grpId="0" autoUpdateAnimBg="0"/>
      <p:bldP spid="314408" grpId="0" autoUpdateAnimBg="0"/>
      <p:bldP spid="314409" grpId="0" autoUpdateAnimBg="0"/>
      <p:bldP spid="314410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Empresas alcançam competitividade estratégica e retornos acima da média quando suas principais competências são efetivamente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adquiridas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empacotadas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alavancadas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pt-BR" dirty="0"/>
              <a:t>Ao longo do tempo, os benefícios de qualquer estratégia de criação de valor podem ser repetidos pelos concorrentes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5ECFD43-B711-4828-B644-6269C9013BB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uiExpand="1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1430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pt-BR" dirty="0"/>
              <a:t>Critérios para a vantagem competitiva sustentável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647825"/>
            <a:ext cx="8458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4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cadeia de valor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spcBef>
                <a:spcPct val="50000"/>
              </a:spcBef>
            </a:pPr>
            <a:r>
              <a:rPr lang="pt-BR" dirty="0"/>
              <a:t>Análise da cadeia de valor</a:t>
            </a:r>
            <a:r>
              <a:rPr lang="en-US" dirty="0"/>
              <a:t>:</a:t>
            </a:r>
          </a:p>
          <a:p>
            <a:pPr marL="627063" lvl="1" indent="-227013">
              <a:spcBef>
                <a:spcPct val="50000"/>
              </a:spcBef>
            </a:pPr>
            <a:r>
              <a:rPr lang="pt-BR" dirty="0"/>
              <a:t>permite que uma empresa entenda as partes de suas operações que criam valor e aquelas que não criam</a:t>
            </a:r>
            <a:r>
              <a:rPr lang="en-US" dirty="0"/>
              <a:t>.</a:t>
            </a:r>
          </a:p>
          <a:p>
            <a:pPr marL="627063" lvl="1" indent="-227013">
              <a:spcBef>
                <a:spcPct val="50000"/>
              </a:spcBef>
            </a:pPr>
            <a:r>
              <a:rPr lang="pt-BR" dirty="0"/>
              <a:t>é um modelo que as empresas usam para</a:t>
            </a:r>
            <a:r>
              <a:rPr lang="en-US" dirty="0"/>
              <a:t>:	</a:t>
            </a:r>
          </a:p>
          <a:p>
            <a:pPr marL="1087438" lvl="2" indent="-347663">
              <a:spcBef>
                <a:spcPct val="50000"/>
              </a:spcBef>
            </a:pPr>
            <a:r>
              <a:rPr lang="pt-BR" dirty="0"/>
              <a:t>entender a sua posição de custo</a:t>
            </a:r>
            <a:r>
              <a:rPr lang="en-US" dirty="0"/>
              <a:t>;</a:t>
            </a:r>
          </a:p>
          <a:p>
            <a:pPr marL="1087438" lvl="2" indent="-347663">
              <a:spcBef>
                <a:spcPct val="50000"/>
              </a:spcBef>
            </a:pPr>
            <a:r>
              <a:rPr lang="pt-BR" dirty="0"/>
              <a:t>identificar os vários meios que podem ser usados para facilitar a implementação de uma estratégia de negócios escolhida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C87EF0C8-3B72-40EA-95B3-925F0E4EE33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cadeia de valor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primárias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envolvidas</a:t>
            </a:r>
            <a:r>
              <a:rPr lang="en-US" dirty="0"/>
              <a:t> com: </a:t>
            </a:r>
          </a:p>
          <a:p>
            <a:pPr lvl="2">
              <a:spcBef>
                <a:spcPct val="50000"/>
              </a:spcBef>
            </a:pPr>
            <a:r>
              <a:rPr lang="en-US" dirty="0" err="1"/>
              <a:t>criação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.</a:t>
            </a:r>
          </a:p>
          <a:p>
            <a:pPr lvl="2">
              <a:spcBef>
                <a:spcPct val="50000"/>
              </a:spcBef>
            </a:pPr>
            <a:r>
              <a:rPr lang="pt-BR" dirty="0"/>
              <a:t>venda e distribuição para os compradores do produto</a:t>
            </a:r>
            <a:r>
              <a:rPr lang="en-US" dirty="0"/>
              <a:t>.</a:t>
            </a:r>
          </a:p>
          <a:p>
            <a:pPr lvl="2">
              <a:spcBef>
                <a:spcPct val="50000"/>
              </a:spcBef>
            </a:pPr>
            <a:r>
              <a:rPr lang="pt-BR" dirty="0"/>
              <a:t>serviço do produto após a venda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Atividades</a:t>
            </a:r>
            <a:r>
              <a:rPr lang="en-US" dirty="0"/>
              <a:t> de </a:t>
            </a:r>
            <a:r>
              <a:rPr lang="en-US" dirty="0" err="1"/>
              <a:t>apoio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prestam a assistência necessária para as atividades primárias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3C53BD8-F909-44C2-99C9-D37755A3346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cadeia de valor</a:t>
            </a:r>
            <a:endParaRPr lang="en-US" dirty="0"/>
          </a:p>
        </p:txBody>
      </p:sp>
      <p:sp>
        <p:nvSpPr>
          <p:cNvPr id="3225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A cadeia de valor mostra como um produto se movimenta desde a fase de matéria-prima até o cliente final</a:t>
            </a:r>
            <a:r>
              <a:rPr lang="en-US" dirty="0"/>
              <a:t>.</a:t>
            </a:r>
          </a:p>
          <a:p>
            <a:pPr>
              <a:spcBef>
                <a:spcPct val="40000"/>
              </a:spcBef>
            </a:pPr>
            <a:r>
              <a:rPr lang="pt-BR" dirty="0"/>
              <a:t>Para ser uma fonte de vantagem competitiva, um recurso ou capacidade deve permitir que a empresa realize</a:t>
            </a:r>
            <a:r>
              <a:rPr lang="en-US" dirty="0"/>
              <a:t>: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uma atividade que é superior aos concorrentes na forma de realizá-la, ou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uma atividade que crie valor e que os concorrentes não conseguem concluir.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020BCBCA-D94D-4D95-9E80-4652B538B0A3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uiExpand="1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FF"/>
                </a:solidFill>
              </a:rPr>
              <a:t>Um modelo de cadeia de valor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1481138"/>
            <a:ext cx="83629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3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Criação de valor por meio de atividades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31208"/>
            <a:ext cx="6910387" cy="51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1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Criação de valor através de funções de suporte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32538"/>
            <a:ext cx="6548437" cy="51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1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atividades primárias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2871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Logística</a:t>
            </a:r>
            <a:r>
              <a:rPr lang="en-US" dirty="0"/>
              <a:t> de entrada</a:t>
            </a:r>
          </a:p>
          <a:p>
            <a:r>
              <a:rPr lang="pt-BR" dirty="0"/>
              <a:t>Atividades que costumam receber, armazenar e disseminar os insumos de um produto</a:t>
            </a:r>
            <a:r>
              <a:rPr lang="en-US" dirty="0"/>
              <a:t>.</a:t>
            </a:r>
          </a:p>
          <a:p>
            <a:r>
              <a:rPr lang="en-US" dirty="0" err="1"/>
              <a:t>Operações</a:t>
            </a:r>
            <a:endParaRPr lang="en-US" dirty="0"/>
          </a:p>
          <a:p>
            <a:r>
              <a:rPr lang="pt-BR" dirty="0"/>
              <a:t>Atividades necessárias para converter os insumos fornecidos pela logística de entrada, em forma de produto final</a:t>
            </a:r>
            <a:r>
              <a:rPr lang="en-US" dirty="0"/>
              <a:t>.</a:t>
            </a:r>
          </a:p>
          <a:p>
            <a:r>
              <a:rPr lang="en-US" dirty="0" err="1"/>
              <a:t>Logística</a:t>
            </a:r>
            <a:r>
              <a:rPr lang="en-US" dirty="0"/>
              <a:t> de </a:t>
            </a:r>
            <a:r>
              <a:rPr lang="en-US" dirty="0" err="1"/>
              <a:t>saída</a:t>
            </a:r>
            <a:endParaRPr lang="en-US" dirty="0"/>
          </a:p>
          <a:p>
            <a:r>
              <a:rPr lang="pt-BR" dirty="0"/>
              <a:t>Atividades envolvidas com a coleta, armazenamento e distribuição do produto aos clientes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A357D943-EA2A-4685-8B53-80385820303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8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 uiExpand="1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07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atividades primárias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075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Marketing e </a:t>
            </a:r>
            <a:r>
              <a:rPr lang="en-US" dirty="0" err="1"/>
              <a:t>vendas</a:t>
            </a:r>
            <a:endParaRPr lang="en-US" dirty="0"/>
          </a:p>
          <a:p>
            <a:r>
              <a:rPr lang="pt-BR" dirty="0"/>
              <a:t>Atividades concluídas para fornecer os meios através dos quais os clientes podem adquirir produtos e induzi-los a fazê-lo.</a:t>
            </a:r>
          </a:p>
          <a:p>
            <a:r>
              <a:rPr lang="en-US" dirty="0" err="1"/>
              <a:t>Serviço</a:t>
            </a:r>
            <a:endParaRPr lang="en-US" dirty="0"/>
          </a:p>
          <a:p>
            <a:r>
              <a:rPr lang="pt-BR" dirty="0"/>
              <a:t>Atividades destinadas a realçar ou manter o valor do produto.</a:t>
            </a:r>
          </a:p>
          <a:p>
            <a:r>
              <a:rPr lang="pt-BR" dirty="0"/>
              <a:t>Cada atividade deve ser examinada em relação às habilidades do concorrente e classificada como superior, equivalente ou inferior.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A5ED0B12-0543-46DD-BBDE-0958AB40372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0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0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uiExpand="1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28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principais atividades: suporte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280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Suprimentos</a:t>
            </a:r>
            <a:endParaRPr lang="en-US" dirty="0"/>
          </a:p>
          <a:p>
            <a:r>
              <a:rPr lang="pt-BR" dirty="0"/>
              <a:t>Atividades concluídas para adquirir os insumos necessários para produzir produtos da empresa</a:t>
            </a:r>
            <a:r>
              <a:rPr lang="en-US" dirty="0"/>
              <a:t>.</a:t>
            </a:r>
          </a:p>
          <a:p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tecnológico</a:t>
            </a:r>
            <a:endParaRPr lang="en-US" dirty="0"/>
          </a:p>
          <a:p>
            <a:r>
              <a:rPr lang="pt-BR" dirty="0"/>
              <a:t>Atividades concluídas para melhorar o produto da empresa e os processos usados para fabricá-lo</a:t>
            </a:r>
            <a:r>
              <a:rPr lang="en-US" dirty="0"/>
              <a:t>.</a:t>
            </a:r>
          </a:p>
          <a:p>
            <a:r>
              <a:rPr lang="en-US" dirty="0" err="1"/>
              <a:t>Gestão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humanos</a:t>
            </a:r>
            <a:endParaRPr lang="en-US" dirty="0"/>
          </a:p>
          <a:p>
            <a:r>
              <a:rPr lang="pt-BR" dirty="0"/>
              <a:t>Atividades envolvidas com recrutamento, contratação, treinamento, desenvolvimento e compensação de pessoal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028ED8FD-B35D-4FC6-8573-A1B81746A1A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2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2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4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Sustentabilidade de uma vantagem competitiva é uma função da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taxa de obsolescência de competência essencial devido a alterações ambientais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disponibilidade de substitutos para a competência essencial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 err="1">
                <a:solidFill>
                  <a:schemeClr val="tx1"/>
                </a:solidFill>
              </a:rPr>
              <a:t>imitabilidade</a:t>
            </a:r>
            <a:r>
              <a:rPr lang="pt-BR" dirty="0">
                <a:solidFill>
                  <a:schemeClr val="tx1"/>
                </a:solidFill>
              </a:rPr>
              <a:t> de competência essencial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B5363EDC-1044-439B-B432-C7B024D0F4A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 uiExpand="1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485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principais atividades: suporte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4857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Infraestrutura</a:t>
            </a:r>
            <a:r>
              <a:rPr lang="en-US" dirty="0"/>
              <a:t> da </a:t>
            </a:r>
            <a:r>
              <a:rPr lang="en-US" dirty="0" err="1"/>
              <a:t>empresa</a:t>
            </a:r>
            <a:endParaRPr lang="en-US" dirty="0"/>
          </a:p>
          <a:p>
            <a:r>
              <a:rPr lang="pt-BR" dirty="0"/>
              <a:t>Atividades que apoiam a cadeia de valor (gerência geral, planejamento, finanças, contabilidade, jurídico, relações governamentais etc.</a:t>
            </a:r>
            <a:r>
              <a:rPr lang="en-US" dirty="0"/>
              <a:t>).</a:t>
            </a:r>
          </a:p>
          <a:p>
            <a:pPr lvl="2"/>
            <a:r>
              <a:rPr lang="pt-BR" dirty="0"/>
              <a:t>Efetivamente e de forma consistente, identificar ameaças e oportunidades externas</a:t>
            </a:r>
          </a:p>
          <a:p>
            <a:pPr lvl="2"/>
            <a:r>
              <a:rPr lang="pt-BR" dirty="0"/>
              <a:t>Identificar os recursos e as capacidades</a:t>
            </a:r>
          </a:p>
          <a:p>
            <a:pPr lvl="2"/>
            <a:r>
              <a:rPr lang="pt-BR" dirty="0"/>
              <a:t>Apoio às Competências essenciais</a:t>
            </a:r>
          </a:p>
          <a:p>
            <a:pPr lvl="2"/>
            <a:r>
              <a:rPr lang="pt-BR" dirty="0"/>
              <a:t>Cada atividade deve ser examinada em relação às habilidades do concorrente e classificada como superior, equivalente ou inferior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F8E7B8A9-9977-45BF-BFA5-018DEE3B15C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7" grpId="0" uiExpand="1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Terceirização</a:t>
            </a:r>
            <a:r>
              <a:rPr lang="en-US" dirty="0"/>
              <a:t> (</a:t>
            </a:r>
            <a:r>
              <a:rPr lang="en-US" i="1" dirty="0"/>
              <a:t>Outsourcing</a:t>
            </a:r>
            <a:r>
              <a:rPr lang="en-US" dirty="0"/>
              <a:t>)</a:t>
            </a:r>
          </a:p>
        </p:txBody>
      </p:sp>
      <p:sp>
        <p:nvSpPr>
          <p:cNvPr id="336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Terceirização é a compra de uma atividade de criação de valor de um fornecedor externo</a:t>
            </a:r>
            <a:r>
              <a:rPr lang="en-US" dirty="0"/>
              <a:t>.</a:t>
            </a:r>
          </a:p>
          <a:p>
            <a:r>
              <a:rPr lang="pt-BR" dirty="0"/>
              <a:t>Poucas organizações possuem os recursos e as capacidades necessárias para alcançar superioridade competitiva e apoiar atividades</a:t>
            </a:r>
            <a:r>
              <a:rPr lang="en-US" dirty="0"/>
              <a:t>.</a:t>
            </a:r>
          </a:p>
          <a:p>
            <a:r>
              <a:rPr lang="pt-BR" dirty="0"/>
              <a:t>Através da realização de menos recursos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uma empresa pode concentrar-se nas áreas em que pode criar valor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fornecedores de especialidades podem executar recursos terceirizados mais eficientemente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B10DC41E-3138-4498-B108-A426373326D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uiExpand="1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B154A57-0C0E-4CAD-B618-04F88EDD2FB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Decisões</a:t>
            </a:r>
            <a:r>
              <a:rPr lang="en-US" dirty="0"/>
              <a:t> de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457200" y="1249740"/>
            <a:ext cx="35511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Uma empresa pode terceirizar todas ou apenas parte de suas atividades.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8949" name="Group 5"/>
          <p:cNvGrpSpPr>
            <a:grpSpLocks/>
          </p:cNvGrpSpPr>
          <p:nvPr/>
        </p:nvGrpSpPr>
        <p:grpSpPr bwMode="auto">
          <a:xfrm>
            <a:off x="2770187" y="1143000"/>
            <a:ext cx="5561013" cy="5337176"/>
            <a:chOff x="1943" y="778"/>
            <a:chExt cx="3503" cy="3362"/>
          </a:xfrm>
        </p:grpSpPr>
        <p:grpSp>
          <p:nvGrpSpPr>
            <p:cNvPr id="338950" name="Group 6"/>
            <p:cNvGrpSpPr>
              <a:grpSpLocks/>
            </p:cNvGrpSpPr>
            <p:nvPr/>
          </p:nvGrpSpPr>
          <p:grpSpPr bwMode="auto">
            <a:xfrm>
              <a:off x="2333" y="778"/>
              <a:ext cx="3097" cy="3026"/>
              <a:chOff x="1617" y="326"/>
              <a:chExt cx="3582" cy="3500"/>
            </a:xfrm>
          </p:grpSpPr>
          <p:grpSp>
            <p:nvGrpSpPr>
              <p:cNvPr id="338951" name="Group 7"/>
              <p:cNvGrpSpPr>
                <a:grpSpLocks/>
              </p:cNvGrpSpPr>
              <p:nvPr/>
            </p:nvGrpSpPr>
            <p:grpSpPr bwMode="auto">
              <a:xfrm>
                <a:off x="1617" y="728"/>
                <a:ext cx="3582" cy="3098"/>
                <a:chOff x="1617" y="728"/>
                <a:chExt cx="3582" cy="3098"/>
              </a:xfrm>
            </p:grpSpPr>
            <p:grpSp>
              <p:nvGrpSpPr>
                <p:cNvPr id="338952" name="Group 8"/>
                <p:cNvGrpSpPr>
                  <a:grpSpLocks/>
                </p:cNvGrpSpPr>
                <p:nvPr/>
              </p:nvGrpSpPr>
              <p:grpSpPr bwMode="auto">
                <a:xfrm>
                  <a:off x="1617" y="728"/>
                  <a:ext cx="3582" cy="3098"/>
                  <a:chOff x="1617" y="728"/>
                  <a:chExt cx="3582" cy="3098"/>
                </a:xfrm>
              </p:grpSpPr>
              <p:sp>
                <p:nvSpPr>
                  <p:cNvPr id="338953" name="Freeform 9"/>
                  <p:cNvSpPr>
                    <a:spLocks/>
                  </p:cNvSpPr>
                  <p:nvPr/>
                </p:nvSpPr>
                <p:spPr bwMode="blackWhite">
                  <a:xfrm>
                    <a:off x="1617" y="728"/>
                    <a:ext cx="1790" cy="3098"/>
                  </a:xfrm>
                  <a:custGeom>
                    <a:avLst/>
                    <a:gdLst>
                      <a:gd name="T0" fmla="*/ 0 w 1423"/>
                      <a:gd name="T1" fmla="*/ 3052 h 3052"/>
                      <a:gd name="T2" fmla="*/ 0 w 1423"/>
                      <a:gd name="T3" fmla="*/ 1278 h 3052"/>
                      <a:gd name="T4" fmla="*/ 1423 w 1423"/>
                      <a:gd name="T5" fmla="*/ 0 h 3052"/>
                      <a:gd name="T6" fmla="*/ 1423 w 1423"/>
                      <a:gd name="T7" fmla="*/ 3052 h 3052"/>
                      <a:gd name="T8" fmla="*/ 0 w 1423"/>
                      <a:gd name="T9" fmla="*/ 3052 h 3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3" h="3052">
                        <a:moveTo>
                          <a:pt x="0" y="3052"/>
                        </a:moveTo>
                        <a:lnTo>
                          <a:pt x="0" y="1278"/>
                        </a:lnTo>
                        <a:lnTo>
                          <a:pt x="1423" y="0"/>
                        </a:lnTo>
                        <a:lnTo>
                          <a:pt x="1423" y="3052"/>
                        </a:lnTo>
                        <a:lnTo>
                          <a:pt x="0" y="305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8954" name="Freeform 10"/>
                  <p:cNvSpPr>
                    <a:spLocks/>
                  </p:cNvSpPr>
                  <p:nvPr/>
                </p:nvSpPr>
                <p:spPr bwMode="blackWhite">
                  <a:xfrm flipH="1">
                    <a:off x="3409" y="728"/>
                    <a:ext cx="1790" cy="3098"/>
                  </a:xfrm>
                  <a:custGeom>
                    <a:avLst/>
                    <a:gdLst>
                      <a:gd name="T0" fmla="*/ 0 w 1423"/>
                      <a:gd name="T1" fmla="*/ 3052 h 3052"/>
                      <a:gd name="T2" fmla="*/ 0 w 1423"/>
                      <a:gd name="T3" fmla="*/ 1278 h 3052"/>
                      <a:gd name="T4" fmla="*/ 1423 w 1423"/>
                      <a:gd name="T5" fmla="*/ 0 h 3052"/>
                      <a:gd name="T6" fmla="*/ 1423 w 1423"/>
                      <a:gd name="T7" fmla="*/ 3052 h 3052"/>
                      <a:gd name="T8" fmla="*/ 0 w 1423"/>
                      <a:gd name="T9" fmla="*/ 3052 h 3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3" h="3052">
                        <a:moveTo>
                          <a:pt x="0" y="3052"/>
                        </a:moveTo>
                        <a:lnTo>
                          <a:pt x="0" y="1278"/>
                        </a:lnTo>
                        <a:lnTo>
                          <a:pt x="1423" y="0"/>
                        </a:lnTo>
                        <a:lnTo>
                          <a:pt x="1423" y="3052"/>
                        </a:lnTo>
                        <a:lnTo>
                          <a:pt x="0" y="3052"/>
                        </a:lnTo>
                        <a:close/>
                      </a:path>
                    </a:pathLst>
                  </a:custGeom>
                  <a:solidFill>
                    <a:srgbClr val="703F00"/>
                  </a:solidFill>
                  <a:ln w="1270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38955" name="Line 11"/>
                <p:cNvSpPr>
                  <a:spLocks noChangeShapeType="1"/>
                </p:cNvSpPr>
                <p:nvPr/>
              </p:nvSpPr>
              <p:spPr bwMode="blackWhite">
                <a:xfrm flipV="1">
                  <a:off x="2068" y="1691"/>
                  <a:ext cx="0" cy="2115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6" name="Line 12"/>
                <p:cNvSpPr>
                  <a:spLocks noChangeShapeType="1"/>
                </p:cNvSpPr>
                <p:nvPr/>
              </p:nvSpPr>
              <p:spPr bwMode="blackWhite">
                <a:xfrm flipV="1">
                  <a:off x="2518" y="1380"/>
                  <a:ext cx="0" cy="242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7" name="Line 13"/>
                <p:cNvSpPr>
                  <a:spLocks noChangeShapeType="1"/>
                </p:cNvSpPr>
                <p:nvPr/>
              </p:nvSpPr>
              <p:spPr bwMode="blackWhite">
                <a:xfrm flipV="1">
                  <a:off x="2968" y="1049"/>
                  <a:ext cx="0" cy="276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8" name="Line 14"/>
                <p:cNvSpPr>
                  <a:spLocks noChangeShapeType="1"/>
                </p:cNvSpPr>
                <p:nvPr/>
              </p:nvSpPr>
              <p:spPr bwMode="blackWhite">
                <a:xfrm>
                  <a:off x="3409" y="3437"/>
                  <a:ext cx="1779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9" name="Line 15"/>
                <p:cNvSpPr>
                  <a:spLocks noChangeShapeType="1"/>
                </p:cNvSpPr>
                <p:nvPr/>
              </p:nvSpPr>
              <p:spPr bwMode="blackWhite">
                <a:xfrm>
                  <a:off x="3409" y="3060"/>
                  <a:ext cx="1789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60" name="Line 16"/>
                <p:cNvSpPr>
                  <a:spLocks noChangeShapeType="1"/>
                </p:cNvSpPr>
                <p:nvPr/>
              </p:nvSpPr>
              <p:spPr bwMode="blackWhite">
                <a:xfrm>
                  <a:off x="3409" y="2682"/>
                  <a:ext cx="1789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61" name="Line 17"/>
                <p:cNvSpPr>
                  <a:spLocks noChangeShapeType="1"/>
                </p:cNvSpPr>
                <p:nvPr/>
              </p:nvSpPr>
              <p:spPr bwMode="blackWhite">
                <a:xfrm>
                  <a:off x="3409" y="2304"/>
                  <a:ext cx="1780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62" name="Line 18"/>
                <p:cNvSpPr>
                  <a:spLocks noChangeShapeType="1"/>
                </p:cNvSpPr>
                <p:nvPr/>
              </p:nvSpPr>
              <p:spPr bwMode="blackWhite">
                <a:xfrm>
                  <a:off x="3409" y="1927"/>
                  <a:ext cx="1666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8963" name="Freeform 19"/>
              <p:cNvSpPr>
                <a:spLocks/>
              </p:cNvSpPr>
              <p:nvPr/>
            </p:nvSpPr>
            <p:spPr bwMode="blackWhite">
              <a:xfrm>
                <a:off x="1618" y="326"/>
                <a:ext cx="3580" cy="1700"/>
              </a:xfrm>
              <a:custGeom>
                <a:avLst/>
                <a:gdLst>
                  <a:gd name="T0" fmla="*/ 0 w 3377"/>
                  <a:gd name="T1" fmla="*/ 1817 h 1817"/>
                  <a:gd name="T2" fmla="*/ 0 w 3377"/>
                  <a:gd name="T3" fmla="*/ 1363 h 1817"/>
                  <a:gd name="T4" fmla="*/ 1680 w 3377"/>
                  <a:gd name="T5" fmla="*/ 0 h 1817"/>
                  <a:gd name="T6" fmla="*/ 3377 w 3377"/>
                  <a:gd name="T7" fmla="*/ 1380 h 1817"/>
                  <a:gd name="T8" fmla="*/ 3377 w 3377"/>
                  <a:gd name="T9" fmla="*/ 1817 h 1817"/>
                  <a:gd name="T10" fmla="*/ 1688 w 3377"/>
                  <a:gd name="T11" fmla="*/ 437 h 1817"/>
                  <a:gd name="T12" fmla="*/ 0 w 3377"/>
                  <a:gd name="T13" fmla="*/ 1817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77" h="1817">
                    <a:moveTo>
                      <a:pt x="0" y="1817"/>
                    </a:moveTo>
                    <a:lnTo>
                      <a:pt x="0" y="1363"/>
                    </a:lnTo>
                    <a:lnTo>
                      <a:pt x="1680" y="0"/>
                    </a:lnTo>
                    <a:lnTo>
                      <a:pt x="3377" y="1380"/>
                    </a:lnTo>
                    <a:lnTo>
                      <a:pt x="3377" y="1817"/>
                    </a:lnTo>
                    <a:lnTo>
                      <a:pt x="1688" y="437"/>
                    </a:lnTo>
                    <a:lnTo>
                      <a:pt x="0" y="181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38964" name="Text Box 20"/>
            <p:cNvSpPr txBox="1">
              <a:spLocks noChangeArrowheads="1"/>
            </p:cNvSpPr>
            <p:nvPr/>
          </p:nvSpPr>
          <p:spPr bwMode="blackWhite">
            <a:xfrm rot="19246493">
              <a:off x="2845" y="1344"/>
              <a:ext cx="6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Margem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65" name="Text Box 21"/>
            <p:cNvSpPr txBox="1">
              <a:spLocks noChangeArrowheads="1"/>
            </p:cNvSpPr>
            <p:nvPr/>
          </p:nvSpPr>
          <p:spPr bwMode="blackWhite">
            <a:xfrm rot="2353321">
              <a:off x="4198" y="1321"/>
              <a:ext cx="6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Margem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66" name="Text Box 22"/>
            <p:cNvSpPr txBox="1">
              <a:spLocks noChangeArrowheads="1"/>
            </p:cNvSpPr>
            <p:nvPr/>
          </p:nvSpPr>
          <p:spPr bwMode="blackWhite">
            <a:xfrm>
              <a:off x="3892" y="3907"/>
              <a:ext cx="15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/>
                <a:t>Atividades Primárias</a:t>
              </a:r>
              <a:endParaRPr lang="en-US" b="1" dirty="0"/>
            </a:p>
          </p:txBody>
        </p:sp>
        <p:sp>
          <p:nvSpPr>
            <p:cNvPr id="338967" name="Text Box 23"/>
            <p:cNvSpPr txBox="1">
              <a:spLocks noChangeArrowheads="1"/>
            </p:cNvSpPr>
            <p:nvPr/>
          </p:nvSpPr>
          <p:spPr bwMode="blackWhite">
            <a:xfrm rot="16200000">
              <a:off x="1234" y="2870"/>
              <a:ext cx="16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/>
                <a:t>Atividades</a:t>
              </a:r>
              <a:r>
                <a:rPr lang="en-US" b="1" dirty="0"/>
                <a:t> de </a:t>
              </a:r>
              <a:r>
                <a:rPr lang="en-US" b="1" dirty="0" err="1"/>
                <a:t>Suporte</a:t>
              </a:r>
              <a:endParaRPr lang="en-US" b="1" dirty="0"/>
            </a:p>
          </p:txBody>
        </p:sp>
        <p:sp>
          <p:nvSpPr>
            <p:cNvPr id="338968" name="AutoShape 24"/>
            <p:cNvSpPr>
              <a:spLocks/>
            </p:cNvSpPr>
            <p:nvPr/>
          </p:nvSpPr>
          <p:spPr bwMode="blackWhite">
            <a:xfrm flipH="1">
              <a:off x="2141" y="2275"/>
              <a:ext cx="184" cy="1483"/>
            </a:xfrm>
            <a:prstGeom prst="rightBrace">
              <a:avLst>
                <a:gd name="adj1" fmla="val 6716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969" name="AutoShape 25"/>
            <p:cNvSpPr>
              <a:spLocks/>
            </p:cNvSpPr>
            <p:nvPr/>
          </p:nvSpPr>
          <p:spPr bwMode="blackWhite">
            <a:xfrm rot="16200000" flipH="1">
              <a:off x="4551" y="3145"/>
              <a:ext cx="184" cy="1482"/>
            </a:xfrm>
            <a:prstGeom prst="rightBrace">
              <a:avLst>
                <a:gd name="adj1" fmla="val 6712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8970" name="Freeform 26"/>
          <p:cNvSpPr>
            <a:spLocks/>
          </p:cNvSpPr>
          <p:nvPr/>
        </p:nvSpPr>
        <p:spPr bwMode="blackWhite">
          <a:xfrm>
            <a:off x="5861050" y="3346450"/>
            <a:ext cx="2432050" cy="498475"/>
          </a:xfrm>
          <a:custGeom>
            <a:avLst/>
            <a:gdLst>
              <a:gd name="T0" fmla="*/ 3 w 1773"/>
              <a:gd name="T1" fmla="*/ 0 h 360"/>
              <a:gd name="T2" fmla="*/ 1644 w 1773"/>
              <a:gd name="T3" fmla="*/ 0 h 360"/>
              <a:gd name="T4" fmla="*/ 1773 w 1773"/>
              <a:gd name="T5" fmla="*/ 93 h 360"/>
              <a:gd name="T6" fmla="*/ 1773 w 1773"/>
              <a:gd name="T7" fmla="*/ 360 h 360"/>
              <a:gd name="T8" fmla="*/ 0 w 1773"/>
              <a:gd name="T9" fmla="*/ 360 h 360"/>
              <a:gd name="T10" fmla="*/ 0 w 1773"/>
              <a:gd name="T11" fmla="*/ 18 h 360"/>
              <a:gd name="T12" fmla="*/ 3 w 1773"/>
              <a:gd name="T1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3" h="360">
                <a:moveTo>
                  <a:pt x="3" y="0"/>
                </a:moveTo>
                <a:lnTo>
                  <a:pt x="1644" y="0"/>
                </a:lnTo>
                <a:lnTo>
                  <a:pt x="1773" y="93"/>
                </a:lnTo>
                <a:lnTo>
                  <a:pt x="1773" y="360"/>
                </a:lnTo>
                <a:lnTo>
                  <a:pt x="0" y="360"/>
                </a:lnTo>
                <a:lnTo>
                  <a:pt x="0" y="18"/>
                </a:lnTo>
                <a:lnTo>
                  <a:pt x="3" y="0"/>
                </a:lnTo>
                <a:close/>
              </a:path>
            </a:pathLst>
          </a:cu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blackWhite">
          <a:xfrm>
            <a:off x="5861050" y="3863975"/>
            <a:ext cx="800100" cy="5032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blackWhite">
          <a:xfrm>
            <a:off x="5861050" y="4376738"/>
            <a:ext cx="1541462" cy="509587"/>
          </a:xfrm>
          <a:prstGeom prst="rect">
            <a:avLst/>
          </a:pr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3" name="Rectangle 29"/>
          <p:cNvSpPr>
            <a:spLocks noChangeArrowheads="1"/>
          </p:cNvSpPr>
          <p:nvPr/>
        </p:nvSpPr>
        <p:spPr bwMode="blackWhite">
          <a:xfrm>
            <a:off x="5861050" y="4902200"/>
            <a:ext cx="515937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4" name="Rectangle 30"/>
          <p:cNvSpPr>
            <a:spLocks noChangeArrowheads="1"/>
          </p:cNvSpPr>
          <p:nvPr/>
        </p:nvSpPr>
        <p:spPr bwMode="blackWhite">
          <a:xfrm>
            <a:off x="5861050" y="5424488"/>
            <a:ext cx="800100" cy="503237"/>
          </a:xfrm>
          <a:prstGeom prst="rect">
            <a:avLst/>
          </a:pr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5" name="Rectangle 31"/>
          <p:cNvSpPr>
            <a:spLocks noChangeArrowheads="1"/>
          </p:cNvSpPr>
          <p:nvPr/>
        </p:nvSpPr>
        <p:spPr bwMode="blackWhite">
          <a:xfrm>
            <a:off x="4027599" y="4975225"/>
            <a:ext cx="582612" cy="955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6" name="Rectangle 32"/>
          <p:cNvSpPr>
            <a:spLocks noChangeArrowheads="1"/>
          </p:cNvSpPr>
          <p:nvPr/>
        </p:nvSpPr>
        <p:spPr bwMode="blackWhite">
          <a:xfrm>
            <a:off x="4651375" y="4527550"/>
            <a:ext cx="581025" cy="1403350"/>
          </a:xfrm>
          <a:prstGeom prst="rect">
            <a:avLst/>
          </a:pr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7" name="Rectangle 33"/>
          <p:cNvSpPr>
            <a:spLocks noChangeArrowheads="1"/>
          </p:cNvSpPr>
          <p:nvPr/>
        </p:nvSpPr>
        <p:spPr bwMode="blackWhite">
          <a:xfrm>
            <a:off x="5260975" y="3930650"/>
            <a:ext cx="581025" cy="2000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38978" name="Group 34"/>
          <p:cNvGrpSpPr>
            <a:grpSpLocks/>
          </p:cNvGrpSpPr>
          <p:nvPr/>
        </p:nvGrpSpPr>
        <p:grpSpPr bwMode="auto">
          <a:xfrm>
            <a:off x="3502026" y="2547092"/>
            <a:ext cx="4791076" cy="3454404"/>
            <a:chOff x="2404" y="1658"/>
            <a:chExt cx="3018" cy="2176"/>
          </a:xfrm>
        </p:grpSpPr>
        <p:sp>
          <p:nvSpPr>
            <p:cNvPr id="338979" name="Text Box 35"/>
            <p:cNvSpPr txBox="1">
              <a:spLocks noChangeArrowheads="1"/>
            </p:cNvSpPr>
            <p:nvPr/>
          </p:nvSpPr>
          <p:spPr bwMode="blackWhite">
            <a:xfrm>
              <a:off x="3892" y="2218"/>
              <a:ext cx="6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Serviço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0" name="Text Box 36"/>
            <p:cNvSpPr txBox="1">
              <a:spLocks noChangeArrowheads="1"/>
            </p:cNvSpPr>
            <p:nvPr/>
          </p:nvSpPr>
          <p:spPr bwMode="blackWhite">
            <a:xfrm rot="16200000">
              <a:off x="1990" y="2941"/>
              <a:ext cx="10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1" name="Text Box 37"/>
            <p:cNvSpPr txBox="1">
              <a:spLocks noChangeArrowheads="1"/>
            </p:cNvSpPr>
            <p:nvPr/>
          </p:nvSpPr>
          <p:spPr bwMode="blackWhite">
            <a:xfrm rot="16200000">
              <a:off x="3207" y="3098"/>
              <a:ext cx="10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Suprimentos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2" name="Text Box 38"/>
            <p:cNvSpPr txBox="1">
              <a:spLocks noChangeArrowheads="1"/>
            </p:cNvSpPr>
            <p:nvPr/>
          </p:nvSpPr>
          <p:spPr bwMode="blackWhite">
            <a:xfrm rot="16200000">
              <a:off x="2401" y="2761"/>
              <a:ext cx="11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Gestão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RH</a:t>
              </a:r>
            </a:p>
          </p:txBody>
        </p:sp>
        <p:sp>
          <p:nvSpPr>
            <p:cNvPr id="338983" name="Text Box 39"/>
            <p:cNvSpPr txBox="1">
              <a:spLocks noChangeArrowheads="1"/>
            </p:cNvSpPr>
            <p:nvPr/>
          </p:nvSpPr>
          <p:spPr bwMode="blackWhite">
            <a:xfrm rot="16200000">
              <a:off x="2246" y="2629"/>
              <a:ext cx="2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Desenvolvimento tecnológico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4" name="Text Box 40"/>
            <p:cNvSpPr txBox="1">
              <a:spLocks noChangeArrowheads="1"/>
            </p:cNvSpPr>
            <p:nvPr/>
          </p:nvSpPr>
          <p:spPr bwMode="blackWhite">
            <a:xfrm>
              <a:off x="3892" y="2544"/>
              <a:ext cx="1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Vendas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5" name="Text Box 41"/>
            <p:cNvSpPr txBox="1">
              <a:spLocks noChangeArrowheads="1"/>
            </p:cNvSpPr>
            <p:nvPr/>
          </p:nvSpPr>
          <p:spPr bwMode="blackWhite">
            <a:xfrm>
              <a:off x="3892" y="2871"/>
              <a:ext cx="13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Logística de saída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6" name="Text Box 42"/>
            <p:cNvSpPr txBox="1">
              <a:spLocks noChangeArrowheads="1"/>
            </p:cNvSpPr>
            <p:nvPr/>
          </p:nvSpPr>
          <p:spPr bwMode="blackWhite">
            <a:xfrm>
              <a:off x="3892" y="3197"/>
              <a:ext cx="8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7" name="Text Box 43"/>
            <p:cNvSpPr txBox="1">
              <a:spLocks noChangeArrowheads="1"/>
            </p:cNvSpPr>
            <p:nvPr/>
          </p:nvSpPr>
          <p:spPr bwMode="blackWhite">
            <a:xfrm>
              <a:off x="3892" y="3524"/>
              <a:ext cx="15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Logística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entrada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3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utoUpdateAnimBg="0"/>
      <p:bldP spid="338970" grpId="0" animBg="1"/>
      <p:bldP spid="338971" grpId="0" animBg="1"/>
      <p:bldP spid="338972" grpId="0" animBg="1"/>
      <p:bldP spid="338973" grpId="0" animBg="1"/>
      <p:bldP spid="338974" grpId="0" animBg="1"/>
      <p:bldP spid="338975" grpId="0" animBg="1"/>
      <p:bldP spid="338976" grpId="0" animBg="1"/>
      <p:bldP spid="3389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Princípios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r>
              <a:rPr lang="en-US" dirty="0"/>
              <a:t> para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409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Melhorar o foco de negócios ajuda a ter um foco firme em questões mais amplas do negócio.</a:t>
            </a:r>
            <a:endParaRPr lang="en-US" dirty="0"/>
          </a:p>
          <a:p>
            <a:pPr lvl="1"/>
            <a:r>
              <a:rPr lang="pt-BR" dirty="0"/>
              <a:t>Fornece acesso a competências globais.</a:t>
            </a:r>
          </a:p>
          <a:p>
            <a:pPr lvl="1"/>
            <a:r>
              <a:rPr lang="pt-BR" dirty="0"/>
              <a:t>Disponibiliza competências globais para as empresas em uma ampla gama de aplicações.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4AC56127-9408-4F9C-B004-C5FB5A188A70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 uiExpand="1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Princípios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r>
              <a:rPr lang="en-US" dirty="0"/>
              <a:t> para </a:t>
            </a:r>
            <a:r>
              <a:rPr lang="en-US" dirty="0" err="1"/>
              <a:t>terceirização</a:t>
            </a:r>
            <a:r>
              <a:rPr lang="en-US" dirty="0"/>
              <a:t>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Acelerando a reengenharia de benefícios</a:t>
            </a:r>
          </a:p>
          <a:p>
            <a:r>
              <a:rPr lang="pt-BR" dirty="0"/>
              <a:t>Alcança benefícios de reengenharia mais rapidamente por ter estrangeiros – que já alcançaram padrões globais em processos</a:t>
            </a:r>
            <a:r>
              <a:rPr lang="en-US" dirty="0"/>
              <a:t>.</a:t>
            </a:r>
          </a:p>
          <a:p>
            <a:r>
              <a:rPr lang="en-US" dirty="0" err="1"/>
              <a:t>Compartilhar</a:t>
            </a:r>
            <a:r>
              <a:rPr lang="en-US" dirty="0"/>
              <a:t> </a:t>
            </a:r>
            <a:r>
              <a:rPr lang="en-US" dirty="0" err="1"/>
              <a:t>riscos</a:t>
            </a:r>
            <a:endParaRPr lang="en-US" dirty="0"/>
          </a:p>
          <a:p>
            <a:r>
              <a:rPr lang="pt-BR" dirty="0"/>
              <a:t>Reduz os requisitos de investimento e torna a empresa mais flexível, dinâmica e mais capaz de se adaptar às novas oportunidades</a:t>
            </a:r>
            <a:r>
              <a:rPr lang="en-US" dirty="0"/>
              <a:t>.</a:t>
            </a:r>
          </a:p>
          <a:p>
            <a:r>
              <a:rPr lang="pt-BR" dirty="0"/>
              <a:t>Libera recursos para outros fins</a:t>
            </a:r>
          </a:p>
          <a:p>
            <a:r>
              <a:rPr lang="pt-BR" dirty="0"/>
              <a:t>Redireciona os esforços de atividades não essenciais para com aqueles que servem os clientes mais eficazmente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0C48247B-DCCF-423D-A194-7B5211C7A83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uiExpand="1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de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Buscando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valor: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Terceirizar apenas empresas que possuam uma competência essencial em termos de desempenho primário ou apoiar a atividade terceirizada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pt-BR" dirty="0"/>
              <a:t>Avaliação dos recursos e capacidades:</a:t>
            </a:r>
          </a:p>
          <a:p>
            <a:pPr lvl="1">
              <a:lnSpc>
                <a:spcPct val="90000"/>
              </a:lnSpc>
            </a:pPr>
            <a:r>
              <a:rPr lang="pt-BR" sz="2200" dirty="0">
                <a:solidFill>
                  <a:srgbClr val="9A2C00"/>
                </a:solidFill>
              </a:rPr>
              <a:t>Não terceirizar </a:t>
            </a:r>
            <a:r>
              <a:rPr lang="pt-BR" sz="2200" dirty="0"/>
              <a:t>atividades em que a própria empresa pode criar e capturar valor</a:t>
            </a:r>
            <a:r>
              <a:rPr lang="en-US" sz="2200" dirty="0"/>
              <a:t>.</a:t>
            </a:r>
          </a:p>
          <a:p>
            <a:pPr lvl="1">
              <a:lnSpc>
                <a:spcPct val="90000"/>
              </a:lnSpc>
            </a:pPr>
            <a:r>
              <a:rPr lang="pt-BR" sz="2200" dirty="0"/>
              <a:t>Ameaças ambientais e tarefas em andamento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8D1A23F-2000-4142-A38A-ADB97C73F8F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de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endParaRPr lang="en-US" dirty="0"/>
          </a:p>
          <a:p>
            <a:pPr lvl="1"/>
            <a:r>
              <a:rPr lang="pt-BR" dirty="0">
                <a:solidFill>
                  <a:srgbClr val="CC3300"/>
                </a:solidFill>
              </a:rPr>
              <a:t>Não terceirizar </a:t>
            </a:r>
            <a:r>
              <a:rPr lang="pt-BR" dirty="0"/>
              <a:t>recursos fundamentais para o sucesso da empresa, mesmo que não sejam reais fontes de vantagem competitiva</a:t>
            </a:r>
            <a:r>
              <a:rPr lang="en-US" dirty="0"/>
              <a:t>.</a:t>
            </a:r>
          </a:p>
          <a:p>
            <a:r>
              <a:rPr lang="pt-BR" dirty="0"/>
              <a:t>Base de conhecimento da empresa</a:t>
            </a:r>
          </a:p>
          <a:p>
            <a:pPr lvl="1"/>
            <a:r>
              <a:rPr lang="pt-BR" dirty="0">
                <a:solidFill>
                  <a:srgbClr val="CC3300"/>
                </a:solidFill>
              </a:rPr>
              <a:t>Não terceirizar </a:t>
            </a:r>
            <a:r>
              <a:rPr lang="pt-BR" dirty="0"/>
              <a:t>atividades que estimulem o desenvolvimento de novas capacidades e competências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582DD2ED-034B-48A0-8BB7-6D58A60B8B2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uiExpand="1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Competências, pontos fortes, pontos fracos e decisões estratégicas</a:t>
            </a:r>
            <a:endParaRPr lang="en-US" dirty="0"/>
          </a:p>
        </p:txBody>
      </p:sp>
      <p:sp>
        <p:nvSpPr>
          <p:cNvPr id="3491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Precauções</a:t>
            </a:r>
            <a:r>
              <a:rPr lang="en-US" dirty="0"/>
              <a:t> e </a:t>
            </a:r>
            <a:r>
              <a:rPr lang="en-US" dirty="0" err="1"/>
              <a:t>lembretes</a:t>
            </a:r>
            <a:r>
              <a:rPr lang="en-US" dirty="0"/>
              <a:t>:</a:t>
            </a:r>
          </a:p>
          <a:p>
            <a:pPr>
              <a:spcBef>
                <a:spcPts val="1200"/>
              </a:spcBef>
            </a:pPr>
            <a:r>
              <a:rPr lang="pt-BR" dirty="0"/>
              <a:t>Nunca conceder competências essenciais que continuarão a fornecer uma fonte de vantagem competitiva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Todas as competências essenciais têm potencial para tornar-se rígidas – competências essenciais antigas que agora geram inércia e sufocam a inovação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Determinar o que a empresa pode fazer por meio de análises contínuas e eficazes do seu ambiente interno irá aumentar a probabilidade de sucesso</a:t>
            </a:r>
            <a:r>
              <a:rPr lang="en-US" dirty="0"/>
              <a:t> </a:t>
            </a:r>
            <a:r>
              <a:rPr lang="pt-BR" dirty="0"/>
              <a:t>em longo prazo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F2570973-0A74-4D44-A96E-6D963213618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910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Analisando</a:t>
            </a:r>
            <a:r>
              <a:rPr lang="en-US" dirty="0"/>
              <a:t> 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externo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85F24348-11EE-4B65-8386-BEAC52F6A92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389563"/>
            <a:ext cx="8458200" cy="804862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pt-BR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Ao estudar o ambiente externo, as empresas identificam o que podem optar por fazer.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103" name="AutoShape 31"/>
          <p:cNvSpPr>
            <a:spLocks/>
          </p:cNvSpPr>
          <p:nvPr/>
        </p:nvSpPr>
        <p:spPr bwMode="auto">
          <a:xfrm>
            <a:off x="4572000" y="1573213"/>
            <a:ext cx="828675" cy="3505200"/>
          </a:xfrm>
          <a:prstGeom prst="rightBrace">
            <a:avLst>
              <a:gd name="adj1" fmla="val 35249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>
            <a:off x="5267325" y="3324225"/>
            <a:ext cx="54451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9105" name="Text Box 33"/>
          <p:cNvSpPr txBox="1">
            <a:spLocks noChangeArrowheads="1"/>
          </p:cNvSpPr>
          <p:nvPr/>
        </p:nvSpPr>
        <p:spPr bwMode="auto">
          <a:xfrm>
            <a:off x="5867400" y="291147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Oportunidades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ameaças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689268"/>
            <a:ext cx="4371975" cy="34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  <p:bldP spid="259103" grpId="0" animBg="1"/>
      <p:bldP spid="259104" grpId="0" animBg="1"/>
      <p:bldP spid="2591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6114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Analisar</a:t>
            </a:r>
            <a:r>
              <a:rPr lang="en-US" dirty="0"/>
              <a:t> a </a:t>
            </a:r>
            <a:r>
              <a:rPr lang="en-US" dirty="0" err="1"/>
              <a:t>organização</a:t>
            </a:r>
            <a:r>
              <a:rPr lang="en-US" dirty="0"/>
              <a:t> </a:t>
            </a:r>
            <a:r>
              <a:rPr lang="en-US" dirty="0" err="1"/>
              <a:t>interna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DACD2560-BCD0-4D84-89B6-567D3CEE733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1138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257800"/>
            <a:ext cx="8382000" cy="838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pt-BR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Ao estudar o ambiente interno, as empresas identificam o que podem fazer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61139" name="AutoShape 19"/>
          <p:cNvSpPr>
            <a:spLocks/>
          </p:cNvSpPr>
          <p:nvPr/>
        </p:nvSpPr>
        <p:spPr bwMode="auto">
          <a:xfrm>
            <a:off x="3265488" y="1828800"/>
            <a:ext cx="828675" cy="3124200"/>
          </a:xfrm>
          <a:prstGeom prst="rightBrace">
            <a:avLst>
              <a:gd name="adj1" fmla="val 31418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>
            <a:off x="3929063" y="3397250"/>
            <a:ext cx="544512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4495800" y="2392363"/>
            <a:ext cx="3657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Competências, capacidades e recursos únicos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pt-BR" sz="2400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necessários para obter vantagem competitiva sustentável</a:t>
            </a:r>
            <a:r>
              <a:rPr lang="en-US" sz="2400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261143" name="Picture 23" descr="BS0159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1825"/>
            <a:ext cx="274320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8" grpId="0" build="p" autoUpdateAnimBg="0"/>
      <p:bldP spid="261139" grpId="0" animBg="1"/>
      <p:bldP spid="261140" grpId="0" animBg="1"/>
      <p:bldP spid="2611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63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contexto de análise interna</a:t>
            </a:r>
            <a:endParaRPr lang="en-US" dirty="0"/>
          </a:p>
        </p:txBody>
      </p:sp>
      <p:sp>
        <p:nvSpPr>
          <p:cNvPr id="26317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Economia</a:t>
            </a:r>
            <a:r>
              <a:rPr lang="en-US" dirty="0"/>
              <a:t> global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Fontes tradicionais de vantagens podem ser superadas por estratégias internacionais dos concorrentes e pelo fluxo de recursos em toda a economia global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/>
              <a:t>Mentalidade</a:t>
            </a:r>
            <a:r>
              <a:rPr lang="en-US" dirty="0"/>
              <a:t> global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A capacidade de estudar um ambiente interno de uma forma que não seja dependente dos pressupostos de um único país, cultura ou contexto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/>
              <a:t>Resultado</a:t>
            </a:r>
            <a:r>
              <a:rPr lang="en-US" dirty="0"/>
              <a:t> de </a:t>
            </a:r>
            <a:r>
              <a:rPr lang="en-US" dirty="0" err="1"/>
              <a:t>análise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Compreensão de como aproveitar o pacote dos recursos heterogêneos e </a:t>
            </a:r>
            <a:r>
              <a:rPr lang="pt-BR" dirty="0"/>
              <a:t>as </a:t>
            </a:r>
            <a:r>
              <a:rPr lang="pt-BR" dirty="0">
                <a:solidFill>
                  <a:schemeClr val="tx1"/>
                </a:solidFill>
              </a:rPr>
              <a:t>capacidades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05BC52D4-57C3-4138-ADBB-C32B3985129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5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uma análise interna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7543800" cy="45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1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r>
              <a:rPr lang="en-US" dirty="0"/>
              <a:t> de valor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Explorando suas competências principais ou vantagens competitivas, as empresas criam valor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O valor é </a:t>
            </a:r>
            <a:r>
              <a:rPr lang="en-US" dirty="0" err="1"/>
              <a:t>medido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características de desempenho de produto</a:t>
            </a:r>
            <a:r>
              <a:rPr lang="en-US" dirty="0"/>
              <a:t>;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atributos do produto pelo qual os clientes pagarão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Empresas criam valor de forma inovadora, integrando e alavancando seus recursos e capacidades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Um valor superior leva a retornos acima da média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6119E2C6-51BD-46D6-A87E-D3626D81337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uiExpand="1" build="p" bldLvl="2" autoUpdateAnimBg="0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4478</Words>
  <Application>Microsoft Office PowerPoint</Application>
  <PresentationFormat>Apresentação na tela (4:3)</PresentationFormat>
  <Paragraphs>503</Paragraphs>
  <Slides>47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Tahoma</vt:lpstr>
      <vt:lpstr>1_Strategic Management 11e</vt:lpstr>
      <vt:lpstr>Capítulo 3  O ambiente interno: recursos, capacidades, competências e vantagens competitivas</vt:lpstr>
      <vt:lpstr>Objetivos</vt:lpstr>
      <vt:lpstr>Vantagem competitiva</vt:lpstr>
      <vt:lpstr>Vantagem competitiva</vt:lpstr>
      <vt:lpstr>Analisando o ambiente externo</vt:lpstr>
      <vt:lpstr>Analisar a organização interna</vt:lpstr>
      <vt:lpstr>O contexto de análise interna</vt:lpstr>
      <vt:lpstr>Componentes de uma análise interna</vt:lpstr>
      <vt:lpstr>Criação de valor</vt:lpstr>
      <vt:lpstr>Criação de vantagem competitiva</vt:lpstr>
      <vt:lpstr>O desafio de analisar a organização interna</vt:lpstr>
      <vt:lpstr>O desafio de analisar a organização interna</vt:lpstr>
      <vt:lpstr>Condições que afetam as decisões gerenciais</vt:lpstr>
      <vt:lpstr>Recursos, capacidades e competências essenciais</vt:lpstr>
      <vt:lpstr>Recursos</vt:lpstr>
      <vt:lpstr>Recursos tangíveis</vt:lpstr>
      <vt:lpstr>Recursos intangíveis</vt:lpstr>
      <vt:lpstr>Recursos, capacidades e competências essenciais</vt:lpstr>
      <vt:lpstr>Recursos, capacidades e competências essenciais</vt:lpstr>
      <vt:lpstr> Exemplo de recursos das empresas</vt:lpstr>
      <vt:lpstr>Recursos, capacidades e competências essenciais</vt:lpstr>
      <vt:lpstr>Recursos, capacidades e competências essenciais</vt:lpstr>
      <vt:lpstr>Recursos, capacidades e competências essenciais</vt:lpstr>
      <vt:lpstr>Construção de competências</vt:lpstr>
      <vt:lpstr>Os quatro critérios de vantagem sustentável</vt:lpstr>
      <vt:lpstr>Construção de vantagem competitiva sustentável</vt:lpstr>
      <vt:lpstr>Construção de vantagem competitiva sustentável</vt:lpstr>
      <vt:lpstr>Construção de vantagem competitiva sustentável</vt:lpstr>
      <vt:lpstr>Resultados de combinações dos quatro critérios</vt:lpstr>
      <vt:lpstr> Critérios para a vantagem competitiva sustentável</vt:lpstr>
      <vt:lpstr>Análise da cadeia de valor</vt:lpstr>
      <vt:lpstr>Análise da cadeia de valor</vt:lpstr>
      <vt:lpstr>Análise da cadeia de valor</vt:lpstr>
      <vt:lpstr>Um modelo de cadeia de valor</vt:lpstr>
      <vt:lpstr>Criação de valor por meio de atividades</vt:lpstr>
      <vt:lpstr> Criação de valor através de funções de suporte</vt:lpstr>
      <vt:lpstr>O potencial de criação de valor das atividades primárias</vt:lpstr>
      <vt:lpstr>O potencial de criação de valor das atividades primárias</vt:lpstr>
      <vt:lpstr>O potencial de criação de valor das principais atividades: suporte</vt:lpstr>
      <vt:lpstr>O potencial de criação de valor das principais atividades: suporte</vt:lpstr>
      <vt:lpstr>Terceirização (Outsourcing)</vt:lpstr>
      <vt:lpstr>Decisões de terceirização</vt:lpstr>
      <vt:lpstr>Princípios estratégicos para terceirização</vt:lpstr>
      <vt:lpstr>Princípios estratégicos para terceirização </vt:lpstr>
      <vt:lpstr>Questões de terceirização</vt:lpstr>
      <vt:lpstr>Questões de terceirização</vt:lpstr>
      <vt:lpstr>Competências, pontos fortes, pontos fracos e decisões estratégicas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3</dc:subject>
  <dc:creator>Charlie Cook - ccook@uwa.edu</dc:creator>
  <cp:lastModifiedBy>Edgard Monforte Merlo</cp:lastModifiedBy>
  <cp:revision>336</cp:revision>
  <dcterms:created xsi:type="dcterms:W3CDTF">2013-05-29T18:31:50Z</dcterms:created>
  <dcterms:modified xsi:type="dcterms:W3CDTF">2019-11-01T12:02:05Z</dcterms:modified>
</cp:coreProperties>
</file>