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0"/>
  </p:notesMasterIdLst>
  <p:handoutMasterIdLst>
    <p:handoutMasterId r:id="rId31"/>
  </p:handoutMasterIdLst>
  <p:sldIdLst>
    <p:sldId id="446" r:id="rId13"/>
    <p:sldId id="558" r:id="rId14"/>
    <p:sldId id="593" r:id="rId15"/>
    <p:sldId id="559" r:id="rId16"/>
    <p:sldId id="572" r:id="rId17"/>
    <p:sldId id="560" r:id="rId18"/>
    <p:sldId id="561" r:id="rId19"/>
    <p:sldId id="562" r:id="rId20"/>
    <p:sldId id="563" r:id="rId21"/>
    <p:sldId id="564" r:id="rId22"/>
    <p:sldId id="594" r:id="rId23"/>
    <p:sldId id="595" r:id="rId24"/>
    <p:sldId id="566" r:id="rId25"/>
    <p:sldId id="568" r:id="rId26"/>
    <p:sldId id="573" r:id="rId27"/>
    <p:sldId id="579" r:id="rId28"/>
    <p:sldId id="592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C77"/>
    <a:srgbClr val="C0C1BF"/>
    <a:srgbClr val="7B2629"/>
    <a:srgbClr val="90272A"/>
    <a:srgbClr val="505150"/>
    <a:srgbClr val="226A8A"/>
    <a:srgbClr val="4D4D4F"/>
    <a:srgbClr val="000000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30"/>
  </p:normalViewPr>
  <p:slideViewPr>
    <p:cSldViewPr snapToGrid="0" snapToObjects="1">
      <p:cViewPr varScale="1">
        <p:scale>
          <a:sx n="80" d="100"/>
          <a:sy n="80" d="100"/>
        </p:scale>
        <p:origin x="108" y="1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19/08/2020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F3358-085B-4A7D-A503-842E9EF8602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34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F3358-085B-4A7D-A503-842E9EF8602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70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disciplinas.usp.br/course/view.php?id=8052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sfoto.if.usp.br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2.ph.utexas.edu/~phy-demo/resources/phys_applets.html" TargetMode="External"/><Relationship Id="rId2" Type="http://schemas.openxmlformats.org/officeDocument/2006/relationships/hyperlink" Target="https://phet.colorado.edu/pt_BR/simulations/category/physic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energy-skate-park-basics/latest/energy-skate-park-basics_pt_BR.html" TargetMode="External"/><Relationship Id="rId2" Type="http://schemas.openxmlformats.org/officeDocument/2006/relationships/hyperlink" Target="https://phet.colorado.edu/sims/html/vector-addition/latest/vector-addition_pt_B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het.colorado.edu/sims/cheerpj/motion-series/latest/motion-series.html?simulation=forces-and-motion&amp;locale=pt_B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alileo.phys.virginia.edu/classes/109N/more_stuff/Applets/NewtonCircleAcc/NewtonCircleAcc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44" y="-194285"/>
            <a:ext cx="8675656" cy="13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/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 smtClean="0">
                <a:ea typeface="+mj-ea"/>
                <a:cs typeface="Arial" pitchFamily="34" charset="0"/>
              </a:rPr>
              <a:t>4300153 </a:t>
            </a:r>
            <a:r>
              <a:rPr lang="pt-BR" sz="2100" b="1" kern="0" dirty="0">
                <a:ea typeface="+mj-ea"/>
                <a:cs typeface="Arial" pitchFamily="34" charset="0"/>
              </a:rPr>
              <a:t>– </a:t>
            </a:r>
            <a:r>
              <a:rPr lang="pt-BR" sz="2100" b="1" kern="0" dirty="0" smtClean="0">
                <a:ea typeface="+mj-ea"/>
                <a:cs typeface="Arial" pitchFamily="34" charset="0"/>
              </a:rPr>
              <a:t>Segundo </a:t>
            </a:r>
            <a:r>
              <a:rPr lang="pt-BR" sz="2100" b="1" kern="0" dirty="0">
                <a:ea typeface="+mj-ea"/>
                <a:cs typeface="Arial" pitchFamily="34" charset="0"/>
              </a:rPr>
              <a:t>semestre de 2020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1</a:t>
            </a:r>
            <a:r>
              <a:rPr lang="pt-BR" b="1" kern="0" baseline="300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 Aula. </a:t>
            </a:r>
            <a:r>
              <a:rPr lang="pt-BR" b="1" dirty="0" smtClean="0">
                <a:solidFill>
                  <a:srgbClr val="FF0000"/>
                </a:solidFill>
              </a:rPr>
              <a:t>Boas-vindas e revisão dos conceitos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 smtClean="0">
                <a:solidFill>
                  <a:srgbClr val="002060"/>
                </a:solidFill>
              </a:rPr>
              <a:t>17/08/2020</a:t>
            </a:r>
            <a:endParaRPr lang="pt-BR" b="1" kern="0" dirty="0">
              <a:solidFill>
                <a:srgbClr val="002060"/>
              </a:solidFill>
            </a:endParaRP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70" y="1051736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25949" y="-108331"/>
            <a:ext cx="4374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DATAS DAS PROVAS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71353" y="3678006"/>
            <a:ext cx="388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Página da disciplina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90816" y="4189685"/>
            <a:ext cx="616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hlinkClick r:id="rId2"/>
              </a:rPr>
              <a:t>https://edisciplinas.usp.br/course/view.php?id=80528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9073" y="594286"/>
            <a:ext cx="7688179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1200"/>
              </a:spcBef>
              <a:spcAft>
                <a:spcPts val="300"/>
              </a:spcAft>
            </a:pPr>
            <a:r>
              <a:rPr lang="pt-BR" sz="2000" b="1" kern="1400" dirty="0">
                <a:latin typeface="Arial" panose="020B0604020202020204" pitchFamily="34" charset="0"/>
                <a:cs typeface="Times New Roman" panose="02020603050405020304" pitchFamily="18" charset="0"/>
              </a:rPr>
              <a:t>V. Cronograma de provas	</a:t>
            </a:r>
          </a:p>
          <a:p>
            <a:pPr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Todas as provas serão realizadas online por meio da plataforma </a:t>
            </a:r>
            <a:r>
              <a:rPr lang="pt-B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Moodle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hangingPunct="0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Provas:</a:t>
            </a:r>
            <a:r>
              <a:rPr lang="pt-B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pt-B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em 28/09 (D) e 29/09 (N); </a:t>
            </a: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t-BR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09/11 (D) e 10/11 (N); </a:t>
            </a: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t-BR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baseline="-25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>
                <a:latin typeface="Times New Roman" panose="02020603050405020304" pitchFamily="18" charset="0"/>
                <a:ea typeface="Times New Roman" panose="02020603050405020304" pitchFamily="18" charset="0"/>
              </a:rPr>
              <a:t>em 07/12 (D) e 08/12 (N).</a:t>
            </a:r>
          </a:p>
          <a:p>
            <a:pPr hangingPunct="0">
              <a:spcAft>
                <a:spcPts val="0"/>
              </a:spcAft>
            </a:pPr>
            <a:r>
              <a:rPr lang="pt-BR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Substitutiva</a:t>
            </a:r>
            <a:r>
              <a:rPr lang="pt-BR">
                <a:latin typeface="Times New Roman" panose="02020603050405020304" pitchFamily="18" charset="0"/>
                <a:ea typeface="Times New Roman" panose="02020603050405020304" pitchFamily="18" charset="0"/>
              </a:rPr>
              <a:t>:  14/12 (D) e 15/12 (N)</a:t>
            </a:r>
          </a:p>
          <a:p>
            <a:pPr hangingPunct="0">
              <a:spcBef>
                <a:spcPts val="1200"/>
              </a:spcBef>
              <a:spcAft>
                <a:spcPts val="300"/>
              </a:spcAft>
            </a:pPr>
            <a:r>
              <a:rPr lang="pt-BR" b="1" kern="1400" dirty="0">
                <a:latin typeface="Arial" panose="020B0604020202020204" pitchFamily="34" charset="0"/>
                <a:cs typeface="Times New Roman" panose="02020603050405020304" pitchFamily="18" charset="0"/>
              </a:rPr>
              <a:t>VI. Cronograma de aulas	</a:t>
            </a:r>
            <a:endParaRPr lang="pt-BR" sz="2000" b="1" kern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07 e 08/09 Feriado – Independência do Brasil - não haverá aula</a:t>
            </a:r>
          </a:p>
          <a:p>
            <a:pPr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 a 16/10 Semana da Licenciatura – não haverá aula </a:t>
            </a:r>
          </a:p>
          <a:p>
            <a:pPr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02 a 06/11 Recesso escolar – não haverá aula 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2769" y="746777"/>
            <a:ext cx="79434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 e 18/8 Revisão das leis de Newton</a:t>
            </a:r>
          </a:p>
          <a:p>
            <a:pPr algn="just"/>
            <a:r>
              <a:rPr lang="pt-BR" dirty="0" smtClean="0"/>
              <a:t>Recordação do </a:t>
            </a:r>
            <a:r>
              <a:rPr lang="pt-BR" dirty="0"/>
              <a:t>conteúdo </a:t>
            </a:r>
            <a:r>
              <a:rPr lang="pt-BR" dirty="0" smtClean="0"/>
              <a:t>e significado das </a:t>
            </a:r>
            <a:r>
              <a:rPr lang="pt-BR" dirty="0"/>
              <a:t>leis de </a:t>
            </a:r>
            <a:r>
              <a:rPr lang="pt-BR" dirty="0" smtClean="0"/>
              <a:t>Newton.</a:t>
            </a:r>
          </a:p>
          <a:p>
            <a:pPr algn="just"/>
            <a:r>
              <a:rPr lang="pt-BR" dirty="0" smtClean="0"/>
              <a:t>Aplicação </a:t>
            </a:r>
            <a:r>
              <a:rPr lang="pt-BR" dirty="0"/>
              <a:t>a </a:t>
            </a:r>
            <a:r>
              <a:rPr lang="pt-BR" dirty="0" smtClean="0"/>
              <a:t>6 </a:t>
            </a:r>
            <a:r>
              <a:rPr lang="pt-BR" dirty="0"/>
              <a:t>exercícios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exemplares </a:t>
            </a:r>
            <a:r>
              <a:rPr lang="pt-BR" dirty="0" smtClean="0"/>
              <a:t>(*toda</a:t>
            </a:r>
            <a:r>
              <a:rPr lang="pt-BR" dirty="0"/>
              <a:t>* a </a:t>
            </a:r>
            <a:r>
              <a:rPr lang="pt-BR" dirty="0" smtClean="0"/>
              <a:t>matéria, lista 1)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primeiro questionário será sobre essa lista </a:t>
            </a:r>
            <a:r>
              <a:rPr lang="pt-BR" dirty="0" smtClean="0"/>
              <a:t>1 – só respostas </a:t>
            </a:r>
            <a:r>
              <a:rPr lang="pt-BR" dirty="0"/>
              <a:t>numéricas. </a:t>
            </a:r>
            <a:r>
              <a:rPr lang="pt-BR" dirty="0" smtClean="0"/>
              <a:t>Diferentes das </a:t>
            </a:r>
            <a:r>
              <a:rPr lang="pt-BR" dirty="0"/>
              <a:t>lista </a:t>
            </a:r>
            <a:r>
              <a:rPr lang="pt-BR" dirty="0" smtClean="0"/>
              <a:t>*e* </a:t>
            </a:r>
            <a:r>
              <a:rPr lang="pt-BR" dirty="0"/>
              <a:t>da </a:t>
            </a:r>
            <a:r>
              <a:rPr lang="pt-BR" dirty="0" smtClean="0"/>
              <a:t>aula quanto 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 smtClean="0"/>
              <a:t>valores numéricos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 smtClean="0"/>
              <a:t>esboço do sistema</a:t>
            </a:r>
          </a:p>
          <a:p>
            <a:pPr algn="just"/>
            <a:r>
              <a:rPr lang="pt-BR" dirty="0" smtClean="0"/>
              <a:t>Você </a:t>
            </a:r>
            <a:r>
              <a:rPr lang="pt-BR" dirty="0"/>
              <a:t>tem </a:t>
            </a:r>
            <a:r>
              <a:rPr lang="pt-BR" dirty="0" smtClean="0"/>
              <a:t>que: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entender </a:t>
            </a:r>
            <a:r>
              <a:rPr lang="pt-BR" dirty="0"/>
              <a:t>a </a:t>
            </a:r>
            <a:r>
              <a:rPr lang="pt-BR" dirty="0" smtClean="0"/>
              <a:t>solução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desenvolver </a:t>
            </a:r>
            <a:r>
              <a:rPr lang="pt-BR" dirty="0"/>
              <a:t>fórmulas </a:t>
            </a:r>
            <a:r>
              <a:rPr lang="pt-BR" dirty="0" smtClean="0"/>
              <a:t>algébricas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Teremos </a:t>
            </a:r>
            <a:r>
              <a:rPr lang="pt-BR" dirty="0"/>
              <a:t>monitoria desde </a:t>
            </a:r>
            <a:r>
              <a:rPr lang="pt-BR" dirty="0" smtClean="0"/>
              <a:t>hoje – os </a:t>
            </a:r>
            <a:r>
              <a:rPr lang="pt-BR" dirty="0"/>
              <a:t>problemas </a:t>
            </a:r>
            <a:r>
              <a:rPr lang="pt-BR" b="1" dirty="0" smtClean="0">
                <a:solidFill>
                  <a:srgbClr val="FF0000"/>
                </a:solidFill>
              </a:rPr>
              <a:t>não </a:t>
            </a:r>
            <a:r>
              <a:rPr lang="pt-BR" b="1" dirty="0">
                <a:solidFill>
                  <a:srgbClr val="FF0000"/>
                </a:solidFill>
              </a:rPr>
              <a:t>são </a:t>
            </a:r>
            <a:r>
              <a:rPr lang="pt-BR" dirty="0" smtClean="0"/>
              <a:t>fáceis</a:t>
            </a:r>
            <a:r>
              <a:rPr lang="pt-BR" dirty="0"/>
              <a:t>.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27784" y="-85225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Primeiras atividades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285" y="515714"/>
            <a:ext cx="87531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Lista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1 - Revisão das Leis de </a:t>
            </a:r>
            <a:r>
              <a:rPr lang="pt-B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NewtonArquivo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600" dirty="0"/>
              <a:t>Q1 - Revisão das leis de </a:t>
            </a:r>
            <a:r>
              <a:rPr lang="pt-BR" sz="1600" dirty="0" err="1"/>
              <a:t>NewtonQuestionário</a:t>
            </a:r>
            <a:endParaRPr lang="pt-BR" sz="1600" dirty="0"/>
          </a:p>
          <a:p>
            <a:pPr algn="just"/>
            <a:r>
              <a:rPr lang="pt-BR" sz="1600" dirty="0"/>
              <a:t>Você tem 50 minutos para resolver um único problema, parecido com algum da lista 1, mas não idêntico - o problema específico é sorteado quando você inicia a prova. Se você resolveu todos os problemas da lista 1, não deverá ter dificuldade em responder ao questionário no tempo disponível, que é bem maior que o necessário, a fim de compensar eventuais problemas de acesso à rede.</a:t>
            </a:r>
          </a:p>
          <a:p>
            <a:endParaRPr lang="pt-BR" dirty="0"/>
          </a:p>
          <a:p>
            <a:pPr algn="just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Forneça suas respostas com dois dígitos significativos, usando o ponto (.) como separador decimal. Se precisar ou quiser entrar com potências de 10, use a notação 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n.nEm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onde 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n.n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é a mantissa e m o expoente de 10. Por exemplo, 12300=1.23E4 ou 1.23e4; 0.0045=4.5E-3 ou 4.5e-3. Não forneça a unidade, mas dê a resposta na unidade indicada no problema, uma vez que isso afeta a ordem de grandeza do valor numérico, e a correção será automática.</a:t>
            </a:r>
          </a:p>
          <a:p>
            <a:endParaRPr lang="pt-BR" dirty="0"/>
          </a:p>
          <a:p>
            <a:r>
              <a:rPr lang="pt-BR" b="1" dirty="0">
                <a:solidFill>
                  <a:schemeClr val="accent6"/>
                </a:solidFill>
              </a:rPr>
              <a:t>Você tem duas tentativas, vale a nota mais alta. O intervalo mínimo entre as tentativas é de duas horas.</a:t>
            </a:r>
          </a:p>
        </p:txBody>
      </p:sp>
    </p:spTree>
    <p:extLst>
      <p:ext uri="{BB962C8B-B14F-4D97-AF65-F5344CB8AC3E}">
        <p14:creationId xmlns:p14="http://schemas.microsoft.com/office/powerpoint/2010/main" val="23384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0375" y="490019"/>
            <a:ext cx="88424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colisões em uma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dimensão</a:t>
            </a:r>
          </a:p>
          <a:p>
            <a:r>
              <a:rPr lang="pt-BR" b="1" dirty="0" smtClean="0">
                <a:hlinkClick r:id="rId2"/>
              </a:rPr>
              <a:t>MEXI</a:t>
            </a:r>
            <a:r>
              <a:rPr lang="pt-BR" dirty="0"/>
              <a:t>, </a:t>
            </a:r>
            <a:r>
              <a:rPr lang="pt-BR" dirty="0" smtClean="0"/>
              <a:t>selecione </a:t>
            </a:r>
            <a:r>
              <a:rPr lang="pt-BR" dirty="0"/>
              <a:t>a aba "Experimentos de </a:t>
            </a:r>
            <a:r>
              <a:rPr lang="pt-BR" dirty="0" smtClean="0"/>
              <a:t>Translação“, escolha </a:t>
            </a:r>
            <a:r>
              <a:rPr lang="pt-BR" dirty="0"/>
              <a:t>o item "Colisões".</a:t>
            </a:r>
          </a:p>
          <a:p>
            <a:endParaRPr lang="pt-BR" b="1" dirty="0" smtClean="0"/>
          </a:p>
          <a:p>
            <a:r>
              <a:rPr lang="pt-BR" b="1" dirty="0" smtClean="0"/>
              <a:t>Use </a:t>
            </a:r>
            <a:r>
              <a:rPr lang="pt-BR" b="1" dirty="0"/>
              <a:t>o roteiro em anexo a esta </a:t>
            </a:r>
            <a:r>
              <a:rPr lang="pt-BR" b="1" dirty="0" smtClean="0"/>
              <a:t>tarefa</a:t>
            </a:r>
            <a:r>
              <a:rPr lang="pt-BR" dirty="0"/>
              <a:t> </a:t>
            </a:r>
            <a:r>
              <a:rPr lang="pt-BR" dirty="0" smtClean="0"/>
              <a:t>– o da </a:t>
            </a:r>
            <a:r>
              <a:rPr lang="pt-BR" dirty="0"/>
              <a:t>página do </a:t>
            </a:r>
            <a:r>
              <a:rPr lang="pt-BR" dirty="0" smtClean="0"/>
              <a:t>MEXI é um </a:t>
            </a:r>
            <a:r>
              <a:rPr lang="pt-BR" dirty="0"/>
              <a:t>pouco diferente. O vídeo é muito </a:t>
            </a:r>
            <a:r>
              <a:rPr lang="pt-BR" dirty="0" smtClean="0"/>
              <a:t>útil, mas </a:t>
            </a:r>
            <a:r>
              <a:rPr lang="pt-BR" dirty="0"/>
              <a:t>os detalhes </a:t>
            </a:r>
            <a:r>
              <a:rPr lang="pt-BR" dirty="0" smtClean="0"/>
              <a:t>serão </a:t>
            </a:r>
            <a:r>
              <a:rPr lang="pt-BR" dirty="0"/>
              <a:t>um pouco </a:t>
            </a:r>
            <a:r>
              <a:rPr lang="pt-BR" dirty="0" smtClean="0"/>
              <a:t>diferentes.</a:t>
            </a:r>
          </a:p>
          <a:p>
            <a:endParaRPr lang="pt-BR" dirty="0"/>
          </a:p>
          <a:p>
            <a:r>
              <a:rPr lang="pt-BR" dirty="0"/>
              <a:t>O trabalho deve ser realizado </a:t>
            </a:r>
            <a:r>
              <a:rPr lang="pt-BR" dirty="0" smtClean="0"/>
              <a:t>por </a:t>
            </a:r>
            <a:r>
              <a:rPr lang="pt-BR" dirty="0"/>
              <a:t>equipes de </a:t>
            </a:r>
            <a:r>
              <a:rPr lang="pt-BR" dirty="0" smtClean="0"/>
              <a:t>2 pessoas</a:t>
            </a:r>
          </a:p>
          <a:p>
            <a:r>
              <a:rPr lang="pt-BR" dirty="0" smtClean="0"/>
              <a:t>A </a:t>
            </a:r>
            <a:r>
              <a:rPr lang="pt-BR" dirty="0"/>
              <a:t>equipe escolhe um dos </a:t>
            </a:r>
            <a:r>
              <a:rPr lang="pt-BR" dirty="0" smtClean="0"/>
              <a:t>2 conjuntos </a:t>
            </a:r>
            <a:r>
              <a:rPr lang="pt-BR" dirty="0"/>
              <a:t>de imagens </a:t>
            </a:r>
            <a:r>
              <a:rPr lang="pt-BR" dirty="0" smtClean="0"/>
              <a:t>designados..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dirty="0"/>
              <a:t>O relatório é </a:t>
            </a:r>
            <a:r>
              <a:rPr lang="pt-BR" dirty="0" smtClean="0"/>
              <a:t>sintético, até 30/8</a:t>
            </a:r>
            <a:r>
              <a:rPr lang="pt-BR" dirty="0"/>
              <a:t> </a:t>
            </a:r>
            <a:r>
              <a:rPr lang="pt-BR" dirty="0" smtClean="0"/>
              <a:t>"nome1_nome2_conjuntoDeImagens.extensao</a:t>
            </a:r>
            <a:r>
              <a:rPr lang="pt-BR" dirty="0"/>
              <a:t>",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A nota do relatório é a soma das notas ao vários itens pedidos no </a:t>
            </a:r>
            <a:r>
              <a:rPr lang="pt-BR" dirty="0" smtClean="0"/>
              <a:t>Roteiro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forneça </a:t>
            </a:r>
            <a:r>
              <a:rPr lang="pt-BR" dirty="0"/>
              <a:t>cada  tabela, esboço e cálculo </a:t>
            </a:r>
            <a:r>
              <a:rPr lang="pt-BR" dirty="0" smtClean="0"/>
              <a:t>pedido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responda </a:t>
            </a:r>
            <a:r>
              <a:rPr lang="pt-BR" dirty="0"/>
              <a:t>as </a:t>
            </a:r>
            <a:r>
              <a:rPr lang="pt-BR" dirty="0" smtClean="0"/>
              <a:t>questões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faça </a:t>
            </a:r>
            <a:r>
              <a:rPr lang="pt-BR" dirty="0"/>
              <a:t>os comentários solicitados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3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2" t="10951" r="6819" b="71435"/>
          <a:stretch/>
        </p:blipFill>
        <p:spPr>
          <a:xfrm>
            <a:off x="5846323" y="622570"/>
            <a:ext cx="3229583" cy="26167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16332" y="0"/>
            <a:ext cx="54173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rgbClr val="FF0000"/>
                </a:solidFill>
              </a:rPr>
              <a:t>Questões de Fundamentos de Mecânica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7921" y="487900"/>
            <a:ext cx="57725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600" dirty="0"/>
              <a:t>Um motorista vê seu automóvel na garagem do prédio bloqueado por outro que, no entanto, está </a:t>
            </a:r>
            <a:r>
              <a:rPr lang="pt-BR" sz="1600" dirty="0" err="1"/>
              <a:t>desbrecado</a:t>
            </a:r>
            <a:r>
              <a:rPr lang="pt-BR" sz="1600" dirty="0"/>
              <a:t>. O motorista empurra o outro veículo, de massa </a:t>
            </a:r>
            <a:r>
              <a:rPr lang="pt-BR" sz="1600" i="1" dirty="0"/>
              <a:t>m</a:t>
            </a:r>
            <a:r>
              <a:rPr lang="pt-BR" sz="1600" dirty="0"/>
              <a:t> = 800 kg, de modo que a força resultante no automóvel tem direção e sentido constantes, mas módulo variável, de acordo com o representado no gráfico ao lado. Ele precisa empurrar o veículo por uma distância </a:t>
            </a:r>
            <a:r>
              <a:rPr lang="pt-BR" sz="1600" i="1" dirty="0"/>
              <a:t>d</a:t>
            </a:r>
            <a:r>
              <a:rPr lang="pt-BR" sz="1600" dirty="0"/>
              <a:t> = </a:t>
            </a:r>
            <a:r>
              <a:rPr lang="pt-BR" sz="1600" dirty="0" smtClean="0"/>
              <a:t>3,0 </a:t>
            </a:r>
            <a:r>
              <a:rPr lang="pt-BR" sz="1600" dirty="0"/>
              <a:t>m para liberar seu </a:t>
            </a:r>
            <a:r>
              <a:rPr lang="pt-BR" sz="1600" dirty="0" smtClean="0"/>
              <a:t>veículo.</a:t>
            </a:r>
          </a:p>
          <a:p>
            <a:pPr algn="just">
              <a:spcAft>
                <a:spcPts val="0"/>
              </a:spcAft>
            </a:pPr>
            <a:r>
              <a:rPr lang="pt-BR" sz="1600" dirty="0" smtClean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Determine:</a:t>
            </a:r>
            <a:r>
              <a:rPr lang="pt-BR" sz="1600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 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309" y="2442999"/>
            <a:ext cx="4943435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velocidade atingida em </a:t>
            </a:r>
            <a:r>
              <a:rPr lang="pt-B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2,0 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distância percorrida desde </a:t>
            </a:r>
            <a:r>
              <a:rPr lang="pt-B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0,0 até </a:t>
            </a:r>
            <a:r>
              <a:rPr lang="pt-B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2,0 s.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tempo para liberar seu veículo (isto é, o tempo para empurrar o carro por uma distância </a:t>
            </a:r>
            <a:r>
              <a:rPr lang="pt-B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medida de onde estava parado inicialmente).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05465" y="3559709"/>
            <a:ext cx="427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Atenção, o movimento </a:t>
            </a:r>
            <a:r>
              <a:rPr lang="pt-BR" sz="1600" b="1" dirty="0"/>
              <a:t>não é</a:t>
            </a:r>
            <a:r>
              <a:rPr lang="pt-BR" sz="1600" dirty="0"/>
              <a:t> uniformemente acelerado, você precisa integrar a aceleração/velocidade no intervalo.</a:t>
            </a:r>
          </a:p>
          <a:p>
            <a:r>
              <a:rPr lang="pt-BR" sz="1600" dirty="0"/>
              <a:t>Ao responder o item c), não esqueça da distância percorrida com aceleração variável</a:t>
            </a:r>
          </a:p>
        </p:txBody>
      </p:sp>
    </p:spTree>
    <p:extLst>
      <p:ext uri="{BB962C8B-B14F-4D97-AF65-F5344CB8AC3E}">
        <p14:creationId xmlns:p14="http://schemas.microsoft.com/office/powerpoint/2010/main" val="40309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4702" y="38051"/>
            <a:ext cx="482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 smtClean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Qual </a:t>
            </a:r>
            <a:r>
              <a:rPr lang="pt-BR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a velocidade do automóvel após 2,0 s </a:t>
            </a:r>
            <a:r>
              <a:rPr lang="pt-BR" dirty="0" smtClean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?</a:t>
            </a:r>
            <a:endParaRPr lang="pt-BR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3" t="10786" r="5218" b="69950"/>
          <a:stretch/>
        </p:blipFill>
        <p:spPr>
          <a:xfrm>
            <a:off x="5888697" y="751270"/>
            <a:ext cx="3000255" cy="253107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930" y="1501457"/>
            <a:ext cx="556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 velocidade pode ser extraída da área sob o gráfico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89487" y="569598"/>
                <a:ext cx="84741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87" y="569598"/>
                <a:ext cx="847411" cy="310598"/>
              </a:xfrm>
              <a:prstGeom prst="rect">
                <a:avLst/>
              </a:prstGeom>
              <a:blipFill rotWithShape="0">
                <a:blip r:embed="rId3"/>
                <a:stretch>
                  <a:fillRect l="-5036" t="-41176" r="-39568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431163" y="444136"/>
                <a:ext cx="771493" cy="544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163" y="444136"/>
                <a:ext cx="771493" cy="5447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617449" y="440685"/>
                <a:ext cx="108587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49" y="440685"/>
                <a:ext cx="1085875" cy="7265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4702" y="1835194"/>
                <a:ext cx="342927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2" y="1835194"/>
                <a:ext cx="3429272" cy="5203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104702" y="2397043"/>
            <a:ext cx="5954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 equação da aceleração também pode ser extraída do gráfico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71013" y="2819606"/>
                <a:ext cx="1131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=0,25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13" y="2819606"/>
                <a:ext cx="113178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5376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613054" y="2651233"/>
                <a:ext cx="118846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54" y="2651233"/>
                <a:ext cx="1188467" cy="7265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 para a Direita 17"/>
          <p:cNvSpPr/>
          <p:nvPr/>
        </p:nvSpPr>
        <p:spPr>
          <a:xfrm>
            <a:off x="2991934" y="2887402"/>
            <a:ext cx="542938" cy="13850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856677" y="3734435"/>
                <a:ext cx="12314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=0,25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677" y="3734435"/>
                <a:ext cx="1231491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34725" y="3361374"/>
            <a:ext cx="514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 smtClean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Qual </a:t>
            </a:r>
            <a:r>
              <a:rPr lang="pt-BR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o espaço percorrido entre 0,0 s e 2,0 s ?</a:t>
            </a:r>
            <a:endParaRPr lang="pt-BR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71013" y="3723890"/>
                <a:ext cx="1584408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0,25 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13" y="3723890"/>
                <a:ext cx="1584408" cy="7265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495542" y="3889691"/>
                <a:ext cx="649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𝑚𝑎𝑠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42" y="3889691"/>
                <a:ext cx="649152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090176" y="3744773"/>
                <a:ext cx="76072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76" y="3744773"/>
                <a:ext cx="760721" cy="52591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057596" y="3715242"/>
                <a:ext cx="2922660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0,125 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596" y="3715242"/>
                <a:ext cx="2922660" cy="6227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340216" y="4284485"/>
                <a:ext cx="1539460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0,125 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216" y="4284485"/>
                <a:ext cx="1539460" cy="5557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474191" y="4450436"/>
                <a:ext cx="11779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=0,33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91" y="4450436"/>
                <a:ext cx="1177950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554" r="-2591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749927" y="2661338"/>
                <a:ext cx="2554225" cy="833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=0,25 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927" y="2661338"/>
                <a:ext cx="2554225" cy="83369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eta para a Direita 24"/>
          <p:cNvSpPr/>
          <p:nvPr/>
        </p:nvSpPr>
        <p:spPr>
          <a:xfrm>
            <a:off x="455883" y="4506857"/>
            <a:ext cx="542938" cy="13850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>
            <a:off x="3445743" y="4512785"/>
            <a:ext cx="542938" cy="13850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9799" y="992566"/>
            <a:ext cx="442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 problema é unidimensional, </a:t>
            </a:r>
          </a:p>
          <a:p>
            <a:r>
              <a:rPr lang="pt-BR" sz="1600" dirty="0" smtClean="0"/>
              <a:t>melhor usar grandezas algébricas com sinal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258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 animBg="1"/>
      <p:bldP spid="19" grpId="0"/>
      <p:bldP spid="16" grpId="0"/>
      <p:bldP spid="20" grpId="0"/>
      <p:bldP spid="2" grpId="0"/>
      <p:bldP spid="22" grpId="0"/>
      <p:bldP spid="23" grpId="0"/>
      <p:bldP spid="3" grpId="0"/>
      <p:bldP spid="4" grpId="0"/>
      <p:bldP spid="24" grpId="0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3" t="10786" r="5218" b="69950"/>
          <a:stretch/>
        </p:blipFill>
        <p:spPr>
          <a:xfrm>
            <a:off x="5667884" y="650140"/>
            <a:ext cx="3392355" cy="28618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0800" y="87024"/>
            <a:ext cx="515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Bitstream Vera Sans"/>
                <a:ea typeface="Times New Roman" panose="02020603050405020304" pitchFamily="18" charset="0"/>
              </a:rPr>
              <a:t>Calcule quanto tempo o automóvel empurrado leva para percorrer os primeiros 3,0 m.</a:t>
            </a:r>
            <a:endParaRPr lang="pt-BR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45485" y="1045252"/>
                <a:ext cx="49493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Sabemos que nos 2 primeiros segundos o automóvel percorreu 0,33 m, alcançou uma velocidade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dirty="0" smtClean="0"/>
                  <a:t> = 0,5 m/s;</a:t>
                </a:r>
              </a:p>
              <a:p>
                <a:r>
                  <a:rPr lang="pt-BR" dirty="0" smtClean="0"/>
                  <a:t>Depois disso, a aceleração é nula. </a:t>
                </a:r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5" y="1045252"/>
                <a:ext cx="4949371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108" t="-2538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195942" y="2256971"/>
            <a:ext cx="390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Assim, </a:t>
            </a:r>
            <a:r>
              <a:rPr lang="pt-BR" dirty="0"/>
              <a:t>p</a:t>
            </a:r>
            <a:r>
              <a:rPr lang="pt-BR" dirty="0" smtClean="0"/>
              <a:t>ara t &gt; 2 s, temos: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97542" y="2749228"/>
                <a:ext cx="1882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2" y="2749228"/>
                <a:ext cx="188237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971" t="-2222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687207" y="2757905"/>
                <a:ext cx="22536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=0,33+0,5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207" y="2757905"/>
                <a:ext cx="225363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811" r="-2973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95942" y="3261128"/>
                <a:ext cx="5430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𝑡𝑒𝑚𝑝𝑜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𝑝𝑎𝑟𝑎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𝑝𝑒𝑟𝑐𝑜𝑟𝑟𝑒𝑟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𝑝𝑟𝑖𝑚𝑒𝑖𝑟𝑜𝑠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3,0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é,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" y="3261128"/>
                <a:ext cx="5430846" cy="276999"/>
              </a:xfrm>
              <a:prstGeom prst="rect">
                <a:avLst/>
              </a:prstGeom>
              <a:blipFill>
                <a:blip r:embed="rId6"/>
                <a:stretch>
                  <a:fillRect l="-337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95942" y="3824228"/>
                <a:ext cx="2200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3=0,33+0,5(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" y="3824228"/>
                <a:ext cx="220015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662" r="-3047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 para a Direita 10"/>
          <p:cNvSpPr/>
          <p:nvPr/>
        </p:nvSpPr>
        <p:spPr>
          <a:xfrm>
            <a:off x="2388741" y="3882571"/>
            <a:ext cx="730976" cy="2186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150705" y="3694677"/>
                <a:ext cx="1703223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3−0,33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05" y="3694677"/>
                <a:ext cx="1703223" cy="5497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094856" y="3790222"/>
                <a:ext cx="930511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=7,3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856" y="3790222"/>
                <a:ext cx="93051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605" r="-3289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28588" y="542329"/>
            <a:ext cx="4266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FF0000"/>
                </a:solidFill>
              </a:rPr>
              <a:t>Bem-vindos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7964" y="2052164"/>
            <a:ext cx="730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Segundo Semestre de 2020</a:t>
            </a:r>
          </a:p>
          <a:p>
            <a:pPr algn="ctr"/>
            <a:endParaRPr lang="pt-BR" sz="4000" b="1" dirty="0">
              <a:solidFill>
                <a:srgbClr val="0070C0"/>
              </a:solidFill>
            </a:endParaRPr>
          </a:p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Época da Pandemia</a:t>
            </a:r>
            <a:endParaRPr lang="pt-BR" sz="4000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Kit com 5 Máscaras Descartáveis de TNT com Camada Dupla e Elástic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7" y="2921000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1780" y="-101954"/>
            <a:ext cx="66359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 smtClean="0">
                <a:solidFill>
                  <a:srgbClr val="0070C0"/>
                </a:solidFill>
              </a:rPr>
              <a:t>Mecânica – 2</a:t>
            </a:r>
            <a:r>
              <a:rPr lang="pt-BR" sz="3300" baseline="30000" dirty="0" smtClean="0">
                <a:solidFill>
                  <a:srgbClr val="0070C0"/>
                </a:solidFill>
              </a:rPr>
              <a:t>o</a:t>
            </a:r>
            <a:r>
              <a:rPr lang="pt-BR" sz="3300" dirty="0" smtClean="0">
                <a:solidFill>
                  <a:srgbClr val="0070C0"/>
                </a:solidFill>
              </a:rPr>
              <a:t> Semestre de 2020 </a:t>
            </a:r>
          </a:p>
        </p:txBody>
      </p:sp>
      <p:pic>
        <p:nvPicPr>
          <p:cNvPr id="1028" name="Picture 4" descr="Física - Vol. 1 eBook: Halliday, David, Resnick, Robert, Kran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08" y="656467"/>
            <a:ext cx="3028200" cy="39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4576" y="941669"/>
            <a:ext cx="4875637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dirty="0">
                <a:solidFill>
                  <a:srgbClr val="FF0000"/>
                </a:solidFill>
              </a:rPr>
              <a:t>Capítulos 6 a 13 do HRK</a:t>
            </a:r>
          </a:p>
          <a:p>
            <a:endParaRPr lang="pt-BR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Quantidade de movimento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Sistemas de </a:t>
            </a:r>
            <a:r>
              <a:rPr lang="pt-BR" dirty="0" smtClean="0"/>
              <a:t>partículas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Centro de Massa (CM)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Equação de movimento do CM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Cinemática Rotacional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Dinâmica Rotacional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Momento Angular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Trabalho e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Energia Potencial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Conservação de energia</a:t>
            </a:r>
          </a:p>
        </p:txBody>
      </p:sp>
    </p:spTree>
    <p:extLst>
      <p:ext uri="{BB962C8B-B14F-4D97-AF65-F5344CB8AC3E}">
        <p14:creationId xmlns:p14="http://schemas.microsoft.com/office/powerpoint/2010/main" val="124403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9772" y="-90010"/>
            <a:ext cx="4590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Atividades Regulares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6763" y="524336"/>
            <a:ext cx="80934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Leitura </a:t>
            </a:r>
            <a:r>
              <a:rPr lang="pt-BR" sz="1600" dirty="0" smtClean="0"/>
              <a:t>do livro </a:t>
            </a:r>
            <a:r>
              <a:rPr lang="pt-BR" sz="1600" dirty="0"/>
              <a:t>HRK </a:t>
            </a:r>
          </a:p>
          <a:p>
            <a:r>
              <a:rPr lang="pt-BR" sz="1600" dirty="0"/>
              <a:t>Fazer </a:t>
            </a:r>
            <a:r>
              <a:rPr lang="pt-BR" sz="1600" dirty="0" smtClean="0"/>
              <a:t>os exercícios das 10 listas.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>Participar das monitorias online.</a:t>
            </a:r>
            <a:endParaRPr lang="pt-BR" sz="1600" dirty="0"/>
          </a:p>
          <a:p>
            <a:r>
              <a:rPr lang="pt-BR" sz="1600" dirty="0"/>
              <a:t>Responder </a:t>
            </a:r>
            <a:r>
              <a:rPr lang="pt-BR" sz="1600" dirty="0" smtClean="0"/>
              <a:t>os questionários online.</a:t>
            </a:r>
            <a:endParaRPr lang="pt-BR" sz="1600" dirty="0"/>
          </a:p>
          <a:p>
            <a:r>
              <a:rPr lang="pt-BR" sz="1600" dirty="0"/>
              <a:t>Fazer análise e relatórios dos experimentos </a:t>
            </a:r>
            <a:r>
              <a:rPr lang="pt-BR" sz="1600" dirty="0" smtClean="0"/>
              <a:t>online – </a:t>
            </a:r>
            <a:r>
              <a:rPr lang="pt-BR" sz="1600" dirty="0" smtClean="0">
                <a:solidFill>
                  <a:srgbClr val="FF0000"/>
                </a:solidFill>
              </a:rPr>
              <a:t>correspondem ao crédito trabalho</a:t>
            </a:r>
            <a:endParaRPr lang="pt-BR" sz="1600" dirty="0">
              <a:solidFill>
                <a:srgbClr val="FF0000"/>
              </a:solidFill>
            </a:endParaRPr>
          </a:p>
          <a:p>
            <a:endParaRPr lang="pt-BR" sz="1600" dirty="0"/>
          </a:p>
          <a:p>
            <a:r>
              <a:rPr lang="pt-BR" sz="1600" dirty="0"/>
              <a:t>Outras atividades sugeridas</a:t>
            </a:r>
          </a:p>
          <a:p>
            <a:r>
              <a:rPr lang="pt-BR" sz="1600" dirty="0"/>
              <a:t>	</a:t>
            </a:r>
            <a:r>
              <a:rPr lang="pt-BR" sz="1600" dirty="0" smtClean="0"/>
              <a:t>Leitura de livros </a:t>
            </a:r>
            <a:r>
              <a:rPr lang="pt-BR" sz="1600" dirty="0"/>
              <a:t>e artigos científicos</a:t>
            </a:r>
          </a:p>
          <a:p>
            <a:r>
              <a:rPr lang="pt-BR" sz="1600" dirty="0"/>
              <a:t>		Exemplos: </a:t>
            </a:r>
            <a:br>
              <a:rPr lang="pt-BR" sz="1600" dirty="0"/>
            </a:br>
            <a:r>
              <a:rPr lang="pt-BR" sz="1600" dirty="0"/>
              <a:t>		Por que o pão cai com a parte com manteiga para baixo ?</a:t>
            </a:r>
          </a:p>
          <a:p>
            <a:r>
              <a:rPr lang="pt-BR" sz="1600" dirty="0"/>
              <a:t>		Análise do chute do Roberto Carlos.</a:t>
            </a:r>
          </a:p>
          <a:p>
            <a:r>
              <a:rPr lang="pt-BR" sz="1600" dirty="0"/>
              <a:t>		Por que a pipoca estoura ?</a:t>
            </a:r>
          </a:p>
          <a:p>
            <a:r>
              <a:rPr lang="pt-BR" sz="1600" dirty="0"/>
              <a:t>		</a:t>
            </a:r>
            <a:r>
              <a:rPr lang="en-US" sz="1600" b="1" dirty="0"/>
              <a:t>Special Issue: X Rays 100 Years Later  (</a:t>
            </a:r>
            <a:r>
              <a:rPr lang="en-US" sz="1600" b="1" dirty="0" err="1"/>
              <a:t>nov.</a:t>
            </a:r>
            <a:r>
              <a:rPr lang="en-US" sz="1600" b="1" dirty="0"/>
              <a:t> 1995)</a:t>
            </a:r>
          </a:p>
          <a:p>
            <a:endParaRPr lang="en-US" sz="1600" b="1" dirty="0"/>
          </a:p>
          <a:p>
            <a:r>
              <a:rPr lang="pt-BR" sz="1600" dirty="0" err="1" smtClean="0"/>
              <a:t>Applets</a:t>
            </a:r>
            <a:r>
              <a:rPr lang="pt-BR" sz="1600" dirty="0" smtClean="0"/>
              <a:t> </a:t>
            </a:r>
            <a:r>
              <a:rPr lang="pt-BR" sz="1600" dirty="0"/>
              <a:t>na Internet sobre demonstrações em física.</a:t>
            </a:r>
          </a:p>
          <a:p>
            <a:r>
              <a:rPr lang="en-US" sz="1600" dirty="0">
                <a:solidFill>
                  <a:srgbClr val="0070C0"/>
                </a:solidFill>
                <a:hlinkClick r:id="rId2"/>
              </a:rPr>
              <a:t>https://phet.colorado.edu/pt_BR/simulations/category/physics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  <a:hlinkClick r:id="rId3"/>
              </a:rPr>
              <a:t>https://web2.ph.utexas.edu/~phy-demo/resources/phys_applets.html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5549" y="1546543"/>
            <a:ext cx="8864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://phet.colorado.edu/sims/html/vector-addition/latest/vector-addition_pt_BR.html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24391" y="577276"/>
            <a:ext cx="444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Adição de Vetores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3754" y="2777649"/>
            <a:ext cx="8547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https://phet.colorado.edu/sims/html/energy-skate-park-basics/latest/energy-skate-park-basics_pt_BR.html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85757" y="1915875"/>
            <a:ext cx="592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Energia na pista de skate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0345" y="4081634"/>
            <a:ext cx="8962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4"/>
              </a:rPr>
              <a:t>https://phet.colorado.edu/sims/cheerpj/motion-series/latest/motion-series.html?simulation=forces-and-motion&amp;locale=pt_BR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68257" y="3296189"/>
            <a:ext cx="519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Força e Movimento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26056" y="1146127"/>
            <a:ext cx="720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2"/>
              </a:rPr>
              <a:t>Simulação, projeto </a:t>
            </a:r>
            <a:r>
              <a:rPr lang="pt-BR" dirty="0" err="1" smtClean="0">
                <a:hlinkClick r:id="rId2"/>
              </a:rPr>
              <a:t>phet</a:t>
            </a:r>
            <a:r>
              <a:rPr lang="pt-BR" dirty="0" smtClean="0">
                <a:hlinkClick r:id="rId2"/>
              </a:rPr>
              <a:t>, da Universidade do Colorado</a:t>
            </a:r>
            <a:r>
              <a:rPr lang="pt-BR" dirty="0" smtClean="0"/>
              <a:t>, vetores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6629" y="773438"/>
            <a:ext cx="7721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http://galileo.phys.virginia.edu/classes/109N/more_stuff/Applets/NewtonCircleAcc/NewtonCircleAcc.html</a:t>
            </a:r>
            <a:endParaRPr lang="en-US" sz="1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6134" r="27983" b="22000"/>
          <a:stretch/>
        </p:blipFill>
        <p:spPr>
          <a:xfrm>
            <a:off x="2195736" y="1167595"/>
            <a:ext cx="4350269" cy="34354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43052" y="-82983"/>
            <a:ext cx="43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Momento e Impulso</a:t>
            </a:r>
            <a:endParaRPr lang="pt-B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15095" r="7813" b="51191"/>
          <a:stretch/>
        </p:blipFill>
        <p:spPr>
          <a:xfrm>
            <a:off x="5973" y="583663"/>
            <a:ext cx="7873726" cy="422180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89050" y="3111500"/>
            <a:ext cx="1073150" cy="3556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289050" y="3467100"/>
            <a:ext cx="1073150" cy="3556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21200" y="3111500"/>
            <a:ext cx="1130300" cy="3556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21200" y="3467100"/>
            <a:ext cx="1130300" cy="3556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651500" y="3467100"/>
            <a:ext cx="1174750" cy="3556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390900" y="3111500"/>
            <a:ext cx="1130300" cy="3556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330450" y="3111500"/>
            <a:ext cx="1047750" cy="3556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43150" y="3467100"/>
            <a:ext cx="1047750" cy="3556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56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2" b="14640"/>
          <a:stretch/>
        </p:blipFill>
        <p:spPr>
          <a:xfrm>
            <a:off x="-28859" y="677074"/>
            <a:ext cx="9031595" cy="407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33503"/>
          <a:stretch/>
        </p:blipFill>
        <p:spPr>
          <a:xfrm>
            <a:off x="1495515" y="411829"/>
            <a:ext cx="5589339" cy="439762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033358" y="-76780"/>
            <a:ext cx="5130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Critérios de Aprovação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13269</TotalTime>
  <Words>819</Words>
  <Application>Microsoft Office PowerPoint</Application>
  <PresentationFormat>Apresentação na tela (16:9)</PresentationFormat>
  <Paragraphs>136</Paragraphs>
  <Slides>17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17</vt:i4>
      </vt:variant>
    </vt:vector>
  </HeadingPairs>
  <TitlesOfParts>
    <vt:vector size="38" baseType="lpstr">
      <vt:lpstr>Arial</vt:lpstr>
      <vt:lpstr>Bitstream Vera Sans</vt:lpstr>
      <vt:lpstr>Calibri</vt:lpstr>
      <vt:lpstr>Cambria Math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717</cp:revision>
  <dcterms:created xsi:type="dcterms:W3CDTF">2016-03-09T00:36:12Z</dcterms:created>
  <dcterms:modified xsi:type="dcterms:W3CDTF">2020-08-19T21:34:36Z</dcterms:modified>
</cp:coreProperties>
</file>