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8437-1570-1540-A77E-CD5270344415}" type="datetimeFigureOut">
              <a:rPr lang="en-US" smtClean="0"/>
              <a:t>29/08/19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80D2-3873-6D44-8163-DFBED3F1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87MfcidqCN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ites.google.com/site/elenasthreads/sewing-garb/1480-s-florentine-gown/1480-s-florentine-gamurr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df1ecv9shx4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zabethan-era.org.uk/elizabethan-clothing.htm" TargetMode="External"/><Relationship Id="rId4" Type="http://schemas.openxmlformats.org/officeDocument/2006/relationships/hyperlink" Target="https://www.youtube.com/watch?v=HDZXA6IWkIo" TargetMode="External"/><Relationship Id="rId5" Type="http://schemas.openxmlformats.org/officeDocument/2006/relationships/hyperlink" Target="http://collections.vam.ac.uk/item/O82502/dolls-corset-unknown/" TargetMode="External"/><Relationship Id="rId6" Type="http://schemas.openxmlformats.org/officeDocument/2006/relationships/hyperlink" Target="http://collections.vam.ac.uk/item/O81990/an-unknown-woman-portrait-miniature-hilliard-nicholas/" TargetMode="External"/><Relationship Id="rId7" Type="http://schemas.openxmlformats.org/officeDocument/2006/relationships/hyperlink" Target="https://www.youtube.com/watch?v=_3aj2vQbJHU" TargetMode="External"/><Relationship Id="rId8" Type="http://schemas.openxmlformats.org/officeDocument/2006/relationships/hyperlink" Target="https://www.metmuseum.org/art/collection/search/23939" TargetMode="External"/><Relationship Id="rId9" Type="http://schemas.openxmlformats.org/officeDocument/2006/relationships/hyperlink" Target="https://www.vam.ac.uk/articles/almain-armourers-album" TargetMode="External"/><Relationship Id="rId10" Type="http://schemas.openxmlformats.org/officeDocument/2006/relationships/hyperlink" Target="https://www.theguardian.com/books/gallery/2015/apr/30/the-codpiece-in-art-renaissance-fashion-in-picture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mg.co.uk/discover/explore/tudor-fash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tions.vam.ac.uk/item/O81232/pin-unknown/" TargetMode="External"/><Relationship Id="rId4" Type="http://schemas.openxmlformats.org/officeDocument/2006/relationships/hyperlink" Target="http://collections.vam.ac.uk/item/O77546/pin-cushion-unknown/" TargetMode="External"/><Relationship Id="rId5" Type="http://schemas.openxmlformats.org/officeDocument/2006/relationships/hyperlink" Target="https://collections.vam.ac.uk/item/O125998/chair/" TargetMode="External"/><Relationship Id="rId6" Type="http://schemas.openxmlformats.org/officeDocument/2006/relationships/hyperlink" Target="https://www.metmuseum.org/art/collection/search/26925" TargetMode="External"/><Relationship Id="rId7" Type="http://schemas.openxmlformats.org/officeDocument/2006/relationships/hyperlink" Target="http://collections.vam.ac.uk/item/O319541/stomacher-unknown/" TargetMode="External"/><Relationship Id="rId8" Type="http://schemas.openxmlformats.org/officeDocument/2006/relationships/hyperlink" Target="http://collections.vam.ac.uk/item/O364609/stomacher-unknown/" TargetMode="External"/><Relationship Id="rId9" Type="http://schemas.openxmlformats.org/officeDocument/2006/relationships/hyperlink" Target="http://collections.vam.ac.uk/item/O115439/girdle-unknown/" TargetMode="External"/><Relationship Id="rId10" Type="http://schemas.openxmlformats.org/officeDocument/2006/relationships/hyperlink" Target="http://collections.vam.ac.uk/search/?listing_type=&amp;offset=0&amp;limit=15&amp;narrow=&amp;extrasearch=&amp;q=bodice&amp;commit=Search&amp;quality=0&amp;objectnamesearch=&amp;placesearch=&amp;after=&amp;before=&amp;namesearch=&amp;materialsearch=&amp;mnsearch=&amp;locationsearch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ollections.vam.ac.uk/item/O126649/girdle-unknow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5640" y="2475550"/>
            <a:ext cx="2257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Renascimento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Século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XV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03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61" y="799675"/>
            <a:ext cx="125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Camisa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787400"/>
            <a:ext cx="2540000" cy="528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982" y="3230061"/>
            <a:ext cx="150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Gamurra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2423" y="1599351"/>
            <a:ext cx="2805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Camisa</a:t>
            </a:r>
            <a:r>
              <a:rPr lang="en-US" dirty="0" smtClean="0"/>
              <a:t> com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longas</a:t>
            </a:r>
            <a:r>
              <a:rPr lang="en-US" dirty="0" smtClean="0"/>
              <a:t>,</a:t>
            </a:r>
          </a:p>
          <a:p>
            <a:r>
              <a:rPr lang="en-US" dirty="0" smtClean="0"/>
              <a:t>E </a:t>
            </a:r>
            <a:r>
              <a:rPr lang="en-US" dirty="0" err="1" smtClean="0"/>
              <a:t>largas</a:t>
            </a:r>
            <a:r>
              <a:rPr lang="en-US" dirty="0" smtClean="0"/>
              <a:t>, </a:t>
            </a:r>
            <a:r>
              <a:rPr lang="en-US" dirty="0" err="1" smtClean="0"/>
              <a:t>feita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linho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Bordada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rendada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7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87" y="893755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Gamurra</a:t>
            </a:r>
            <a:r>
              <a:rPr lang="en-US" dirty="0" smtClean="0"/>
              <a:t>:</a:t>
            </a:r>
          </a:p>
          <a:p>
            <a:r>
              <a:rPr lang="en-US" dirty="0" smtClean="0"/>
              <a:t> http://</a:t>
            </a:r>
            <a:r>
              <a:rPr lang="en-US" dirty="0" err="1" smtClean="0"/>
              <a:t>www.modaruniversity.org</a:t>
            </a:r>
            <a:r>
              <a:rPr lang="en-US" dirty="0" smtClean="0"/>
              <a:t>/</a:t>
            </a:r>
            <a:r>
              <a:rPr lang="en-US" dirty="0" err="1" smtClean="0"/>
              <a:t>briana</a:t>
            </a:r>
            <a:r>
              <a:rPr lang="en-US" dirty="0" smtClean="0"/>
              <a:t>/Womens-Italian-Garb-Part-2-Gamurra.pdf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705132"/>
            <a:ext cx="2518362" cy="463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49" y="3968749"/>
            <a:ext cx="280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87MfcidqCN8</a:t>
            </a:r>
            <a:r>
              <a:rPr lang="nl-N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9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146050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https://sites.google.com/site/elenasthreads/sewing-garb/1480-s-florentine-gown/1480-s-florentine-</a:t>
            </a:r>
            <a:r>
              <a:rPr lang="en-US" dirty="0" smtClean="0">
                <a:hlinkClick r:id="rId2"/>
              </a:rPr>
              <a:t>gamurra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0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11200"/>
            <a:ext cx="47117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602" y="768316"/>
            <a:ext cx="14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Pellande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584200"/>
            <a:ext cx="2024640" cy="4748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5144425"/>
            <a:ext cx="49403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624" y="1714499"/>
            <a:ext cx="17938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https://www.youtube.com/watch?v=</a:t>
            </a:r>
            <a:r>
              <a:rPr lang="nl-NL" dirty="0" smtClean="0">
                <a:hlinkClick r:id="rId4"/>
              </a:rPr>
              <a:t>df1ecv9shx4</a:t>
            </a:r>
            <a:r>
              <a:rPr lang="nl-N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0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552" y="878075"/>
            <a:ext cx="3980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Inglaterra</a:t>
            </a:r>
            <a:r>
              <a:rPr lang="en-US" sz="2800" b="1" dirty="0" smtClean="0"/>
              <a:t>, Henrique XVIII</a:t>
            </a:r>
          </a:p>
          <a:p>
            <a:pPr algn="ctr"/>
            <a:r>
              <a:rPr lang="en-US" sz="2800" b="1" dirty="0" err="1" smtClean="0"/>
              <a:t>Século</a:t>
            </a:r>
            <a:r>
              <a:rPr lang="en-US" sz="2800" b="1" dirty="0" smtClean="0"/>
              <a:t> XVI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915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5313" y="1207353"/>
            <a:ext cx="543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https://www.rmg.co.uk/discover/explore/tudor-fashion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9378" y="1576685"/>
            <a:ext cx="593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http://www.elizabethan-era.org.uk/elizabethan-clothing.htm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9378" y="1974244"/>
            <a:ext cx="500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https://www.youtube.com/watch?v=HDZXA6IWkIo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781" y="4521523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Corset do </a:t>
            </a:r>
            <a:r>
              <a:rPr lang="en-US" dirty="0" err="1" smtClean="0"/>
              <a:t>século</a:t>
            </a:r>
            <a:r>
              <a:rPr lang="en-US" dirty="0" smtClean="0"/>
              <a:t> XVII: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http://collections.vam.ac.uk/item/O82502/dolls-corset-unknown/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520" y="5331169"/>
            <a:ext cx="968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Mulher</a:t>
            </a:r>
            <a:r>
              <a:rPr lang="en-US" dirty="0" smtClean="0"/>
              <a:t> da era Tudor: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http://collections.vam.ac.uk/item/O81990/an-unknown-woman-portrait-miniature-hilliard-nicholas/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5625" y="6191250"/>
            <a:ext cx="56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7"/>
              </a:rPr>
              <a:t>https://www.youtube.com/watch?v=</a:t>
            </a:r>
            <a:r>
              <a:rPr lang="nl-NL" dirty="0" smtClean="0">
                <a:hlinkClick r:id="rId7"/>
              </a:rPr>
              <a:t>_3aj2vQbJHU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9378" y="2353924"/>
            <a:ext cx="627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https://www.metmuseum.org/art/collection/search/</a:t>
            </a:r>
            <a:r>
              <a:rPr lang="en-US" dirty="0" smtClean="0">
                <a:hlinkClick r:id="rId8"/>
              </a:rPr>
              <a:t>23939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0734" y="2792786"/>
            <a:ext cx="520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https://www.vam.ac.uk/articles/almain-armourers-</a:t>
            </a:r>
            <a:r>
              <a:rPr lang="en-US" dirty="0" smtClean="0">
                <a:hlinkClick r:id="rId9"/>
              </a:rPr>
              <a:t>album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0734" y="3598193"/>
            <a:ext cx="5335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https://www.theguardian.com/books/gallery/2015/apr/30/the-codpiece-in-art-renaissance-fashion-in-</a:t>
            </a:r>
            <a:r>
              <a:rPr lang="en-US" dirty="0" smtClean="0">
                <a:hlinkClick r:id="rId10"/>
              </a:rPr>
              <a:t>pictures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9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404" y="674236"/>
            <a:ext cx="75369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endParaRPr lang="en-US" dirty="0" smtClean="0"/>
          </a:p>
          <a:p>
            <a:r>
              <a:rPr lang="en-US" dirty="0" smtClean="0"/>
              <a:t>Cintas: </a:t>
            </a:r>
            <a:r>
              <a:rPr lang="en-US" dirty="0" smtClean="0">
                <a:hlinkClick r:id="rId2"/>
              </a:rPr>
              <a:t>http://collections.vam.ac.uk/item/O126649/girdle-unknown/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Alfinetes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http://collections.vam.ac.uk/item/O81232/pin-unknown/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Almofadas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alfinetes</a:t>
            </a:r>
            <a:r>
              <a:rPr lang="en-US" dirty="0" smtClean="0"/>
              <a:t>: </a:t>
            </a:r>
          </a:p>
          <a:p>
            <a:r>
              <a:rPr lang="en-US" dirty="0" smtClean="0">
                <a:hlinkClick r:id="rId4"/>
              </a:rPr>
              <a:t>http://collections.vam.ac.uk/item/O77546/pin-cushion-unknown/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Cadeira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https://collections.vam.ac.uk/item/O125998/chair/</a:t>
            </a:r>
            <a:endParaRPr lang="en-US" dirty="0" smtClean="0"/>
          </a:p>
          <a:p>
            <a:r>
              <a:rPr lang="en-US" dirty="0" smtClean="0"/>
              <a:t>Hose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calção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https://www.metmuseum.org/art/collection/search/26925</a:t>
            </a:r>
            <a:endParaRPr lang="en-US" dirty="0" smtClean="0"/>
          </a:p>
          <a:p>
            <a:r>
              <a:rPr lang="en-US" dirty="0" smtClean="0"/>
              <a:t>Stomacher: </a:t>
            </a:r>
            <a:r>
              <a:rPr lang="en-US" dirty="0" smtClean="0">
                <a:hlinkClick r:id="rId7"/>
              </a:rPr>
              <a:t>http://collections.vam.ac.uk/item/O319541/stomacher-unknown/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Stomacher: </a:t>
            </a:r>
            <a:r>
              <a:rPr lang="en-US" dirty="0" smtClean="0">
                <a:hlinkClick r:id="rId8"/>
              </a:rPr>
              <a:t>http://collections.vam.ac.uk/item/O364609/stomacher-unknown/</a:t>
            </a:r>
            <a:endParaRPr lang="en-US" dirty="0" smtClean="0"/>
          </a:p>
          <a:p>
            <a:r>
              <a:rPr lang="en-US" dirty="0" smtClean="0"/>
              <a:t>Girdle: </a:t>
            </a:r>
            <a:r>
              <a:rPr lang="en-US" dirty="0" smtClean="0">
                <a:hlinkClick r:id="rId9"/>
              </a:rPr>
              <a:t>http://collections.vam.ac.uk/item/O115439/girdle-unknown/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Corpetes</a:t>
            </a:r>
            <a:r>
              <a:rPr lang="en-US" dirty="0" smtClean="0"/>
              <a:t>: 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0404" y="3909431"/>
            <a:ext cx="5970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://collections.vam.ac.uk/search/?listing_type=&amp;offset=0&amp;limit=15&amp;narrow=&amp;extrasearch=&amp;q=bodice&amp;commit=Search&amp;quality=0&amp;objectnamesearch=&amp;placesearch=&amp;after=&amp;before=&amp;namesearch=&amp;materialsearch=&amp;mnsearch=&amp;locationsearch</a:t>
            </a:r>
            <a:r>
              <a:rPr lang="en-US" dirty="0" smtClean="0"/>
              <a:t>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802" y="106095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Homens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2653" y="2089751"/>
            <a:ext cx="2177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Camisa</a:t>
            </a:r>
            <a:r>
              <a:rPr lang="en-US" dirty="0" smtClean="0"/>
              <a:t> (</a:t>
            </a:r>
            <a:r>
              <a:rPr lang="en-US" dirty="0" err="1" smtClean="0"/>
              <a:t>Camicia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012" y="5562739"/>
            <a:ext cx="8431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Personaggio</a:t>
            </a:r>
            <a:r>
              <a:rPr lang="en-US" dirty="0" smtClean="0"/>
              <a:t> </a:t>
            </a:r>
            <a:r>
              <a:rPr lang="en-US" dirty="0" err="1" smtClean="0"/>
              <a:t>condotto</a:t>
            </a:r>
            <a:r>
              <a:rPr lang="en-US" dirty="0" smtClean="0"/>
              <a:t> al </a:t>
            </a:r>
            <a:r>
              <a:rPr lang="en-US" dirty="0" err="1" smtClean="0"/>
              <a:t>martirio</a:t>
            </a:r>
            <a:r>
              <a:rPr lang="en-US" dirty="0" smtClean="0"/>
              <a:t>, LEVI PISETZKY, </a:t>
            </a:r>
            <a:r>
              <a:rPr lang="en-US" dirty="0" err="1" smtClean="0"/>
              <a:t>séc</a:t>
            </a:r>
            <a:r>
              <a:rPr lang="en-US" dirty="0" smtClean="0"/>
              <a:t>. XV. IN: </a:t>
            </a:r>
            <a:r>
              <a:rPr lang="en-US" dirty="0" err="1" smtClean="0"/>
              <a:t>Storia</a:t>
            </a:r>
            <a:r>
              <a:rPr lang="en-US" dirty="0" smtClean="0"/>
              <a:t> del costume in Italia.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linho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1651000"/>
            <a:ext cx="1866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6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776" y="622515"/>
            <a:ext cx="106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Gibão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72" y="360923"/>
            <a:ext cx="47244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83" y="5857871"/>
            <a:ext cx="8407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Delineia</a:t>
            </a:r>
            <a:r>
              <a:rPr lang="en-US" dirty="0" smtClean="0"/>
              <a:t> o </a:t>
            </a:r>
            <a:r>
              <a:rPr lang="en-US" dirty="0" err="1" smtClean="0"/>
              <a:t>busto</a:t>
            </a:r>
            <a:r>
              <a:rPr lang="en-US" dirty="0" smtClean="0"/>
              <a:t>, </a:t>
            </a:r>
            <a:r>
              <a:rPr lang="en-US" dirty="0" err="1" smtClean="0"/>
              <a:t>decotado</a:t>
            </a:r>
            <a:r>
              <a:rPr lang="en-US" dirty="0" smtClean="0"/>
              <a:t>, </a:t>
            </a:r>
            <a:r>
              <a:rPr lang="en-US" dirty="0" err="1" smtClean="0"/>
              <a:t>fechado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com </a:t>
            </a:r>
            <a:r>
              <a:rPr lang="en-US" dirty="0" err="1" smtClean="0"/>
              <a:t>botões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ilhós</a:t>
            </a:r>
            <a:r>
              <a:rPr lang="en-US" dirty="0" smtClean="0"/>
              <a:t>, com </a:t>
            </a:r>
            <a:r>
              <a:rPr lang="en-US" dirty="0" err="1" smtClean="0"/>
              <a:t>enchimento</a:t>
            </a:r>
            <a:r>
              <a:rPr lang="en-US" dirty="0" smtClean="0"/>
              <a:t> de </a:t>
            </a:r>
          </a:p>
          <a:p>
            <a:r>
              <a:rPr lang="en-US" dirty="0" err="1" smtClean="0"/>
              <a:t>algodão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lã</a:t>
            </a:r>
            <a:r>
              <a:rPr lang="en-US" dirty="0" smtClean="0"/>
              <a:t>. </a:t>
            </a:r>
            <a:r>
              <a:rPr lang="en-US" dirty="0" err="1" smtClean="0"/>
              <a:t>Aproximadamente</a:t>
            </a:r>
            <a:r>
              <a:rPr lang="en-US" dirty="0" smtClean="0"/>
              <a:t> 2.40m de </a:t>
            </a:r>
            <a:r>
              <a:rPr lang="en-US" dirty="0" err="1" smtClean="0"/>
              <a:t>tecido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podiam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abertas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o </a:t>
            </a:r>
            <a:r>
              <a:rPr lang="en-US" dirty="0" err="1" smtClean="0"/>
              <a:t>cotovelo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24" y="533400"/>
            <a:ext cx="215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Calça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braga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8487" y="6040292"/>
            <a:ext cx="783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lã</a:t>
            </a:r>
            <a:r>
              <a:rPr lang="en-US" dirty="0" smtClean="0"/>
              <a:t>, </a:t>
            </a:r>
            <a:r>
              <a:rPr lang="en-US" dirty="0" err="1" smtClean="0"/>
              <a:t>forrada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parte de </a:t>
            </a:r>
            <a:r>
              <a:rPr lang="en-US" dirty="0" err="1" smtClean="0"/>
              <a:t>cima</a:t>
            </a:r>
            <a:r>
              <a:rPr lang="en-US" dirty="0" smtClean="0"/>
              <a:t>, </a:t>
            </a:r>
            <a:r>
              <a:rPr lang="en-US" dirty="0" err="1" smtClean="0"/>
              <a:t>cortada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peça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, com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costura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Com </a:t>
            </a:r>
            <a:r>
              <a:rPr lang="en-US" dirty="0" err="1" smtClean="0"/>
              <a:t>solados</a:t>
            </a:r>
            <a:r>
              <a:rPr lang="en-US" dirty="0" smtClean="0"/>
              <a:t> de </a:t>
            </a:r>
            <a:r>
              <a:rPr lang="en-US" dirty="0" err="1" smtClean="0"/>
              <a:t>couro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533400"/>
            <a:ext cx="3973174" cy="55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47700"/>
            <a:ext cx="3949700" cy="554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652" y="6397403"/>
            <a:ext cx="552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Piero</a:t>
            </a:r>
            <a:r>
              <a:rPr lang="en-US" dirty="0" smtClean="0"/>
              <a:t> de la Francesca: </a:t>
            </a:r>
            <a:r>
              <a:rPr lang="en-US" dirty="0" err="1" smtClean="0"/>
              <a:t>Storia</a:t>
            </a:r>
            <a:r>
              <a:rPr lang="en-US" dirty="0" smtClean="0"/>
              <a:t> de la Vera Croce, 1458-1466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5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18" y="564477"/>
            <a:ext cx="137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Giornea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749300"/>
            <a:ext cx="4686300" cy="534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51" y="6096000"/>
            <a:ext cx="773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gibão</a:t>
            </a:r>
            <a:r>
              <a:rPr lang="en-US" dirty="0" smtClean="0"/>
              <a:t>,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ombinada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ele</a:t>
            </a:r>
            <a:r>
              <a:rPr lang="en-US" dirty="0" smtClean="0"/>
              <a:t>. </a:t>
            </a:r>
            <a:r>
              <a:rPr lang="en-US" dirty="0" err="1" smtClean="0"/>
              <a:t>Tipicamente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, podia </a:t>
            </a:r>
            <a:r>
              <a:rPr lang="en-US" dirty="0" err="1" smtClean="0"/>
              <a:t>ser</a:t>
            </a:r>
            <a:r>
              <a:rPr lang="en-US" dirty="0" smtClean="0"/>
              <a:t> longa.</a:t>
            </a:r>
          </a:p>
          <a:p>
            <a:r>
              <a:rPr lang="en-US" dirty="0" smtClean="0"/>
              <a:t> Um </a:t>
            </a:r>
            <a:r>
              <a:rPr lang="en-US" dirty="0" err="1" smtClean="0"/>
              <a:t>cinto</a:t>
            </a:r>
            <a:r>
              <a:rPr lang="en-US" dirty="0" smtClean="0"/>
              <a:t> a </a:t>
            </a:r>
            <a:r>
              <a:rPr lang="en-US" dirty="0" err="1" smtClean="0"/>
              <a:t>prendia</a:t>
            </a:r>
            <a:r>
              <a:rPr lang="en-US" dirty="0" smtClean="0"/>
              <a:t>;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mangas</a:t>
            </a:r>
            <a:r>
              <a:rPr lang="en-US" dirty="0" smtClean="0"/>
              <a:t>, podia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forrada</a:t>
            </a:r>
            <a:r>
              <a:rPr lang="en-US" dirty="0" smtClean="0"/>
              <a:t> de </a:t>
            </a:r>
            <a:r>
              <a:rPr lang="en-US" dirty="0" err="1" smtClean="0"/>
              <a:t>pelica</a:t>
            </a:r>
            <a:r>
              <a:rPr lang="en-US" dirty="0" smtClean="0"/>
              <a:t>. De </a:t>
            </a:r>
            <a:r>
              <a:rPr lang="en-US" dirty="0" err="1" smtClean="0"/>
              <a:t>origem</a:t>
            </a:r>
            <a:r>
              <a:rPr lang="en-US" dirty="0" smtClean="0"/>
              <a:t> </a:t>
            </a:r>
            <a:r>
              <a:rPr lang="en-US" dirty="0" err="1" smtClean="0"/>
              <a:t>militar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4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107" y="564477"/>
            <a:ext cx="1026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Veste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177800"/>
            <a:ext cx="3975100" cy="650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3010" y="4217895"/>
            <a:ext cx="23607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a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idade</a:t>
            </a:r>
            <a:r>
              <a:rPr lang="en-US" dirty="0" smtClean="0"/>
              <a:t>, </a:t>
            </a:r>
            <a:r>
              <a:rPr lang="en-US" dirty="0" err="1" smtClean="0"/>
              <a:t>posição</a:t>
            </a:r>
            <a:r>
              <a:rPr lang="en-US" dirty="0" smtClean="0"/>
              <a:t> social,</a:t>
            </a:r>
          </a:p>
          <a:p>
            <a:r>
              <a:rPr lang="en-US" dirty="0" err="1" smtClean="0"/>
              <a:t>Dignidade</a:t>
            </a:r>
            <a:r>
              <a:rPr lang="en-US" dirty="0" smtClean="0"/>
              <a:t>, </a:t>
            </a:r>
            <a:r>
              <a:rPr lang="en-US" dirty="0" err="1" smtClean="0"/>
              <a:t>profissão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, </a:t>
            </a:r>
            <a:r>
              <a:rPr lang="en-US" dirty="0" err="1" smtClean="0"/>
              <a:t>notário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advogado</a:t>
            </a:r>
            <a:r>
              <a:rPr lang="en-US" dirty="0" smtClean="0"/>
              <a:t>, </a:t>
            </a:r>
            <a:r>
              <a:rPr lang="en-US" dirty="0" err="1" smtClean="0"/>
              <a:t>acadêmico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602" y="909435"/>
            <a:ext cx="184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Sobreveste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91" y="1432655"/>
            <a:ext cx="50165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081" y="736956"/>
            <a:ext cx="156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Feminina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130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7298</TotalTime>
  <Words>619</Words>
  <Application>Microsoft Macintosh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USP (University of Sao Paulo)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Avelar</dc:creator>
  <cp:lastModifiedBy>Suzana Avelar</cp:lastModifiedBy>
  <cp:revision>21</cp:revision>
  <dcterms:created xsi:type="dcterms:W3CDTF">2018-09-16T21:33:48Z</dcterms:created>
  <dcterms:modified xsi:type="dcterms:W3CDTF">2019-08-29T21:21:28Z</dcterms:modified>
</cp:coreProperties>
</file>