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307" r:id="rId3"/>
    <p:sldId id="257" r:id="rId4"/>
    <p:sldId id="258" r:id="rId5"/>
    <p:sldId id="261" r:id="rId6"/>
    <p:sldId id="259" r:id="rId7"/>
    <p:sldId id="262" r:id="rId8"/>
    <p:sldId id="260"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6" r:id="rId42"/>
    <p:sldId id="297" r:id="rId43"/>
    <p:sldId id="298" r:id="rId44"/>
    <p:sldId id="299" r:id="rId45"/>
    <p:sldId id="300" r:id="rId46"/>
    <p:sldId id="301" r:id="rId47"/>
    <p:sldId id="303" r:id="rId48"/>
    <p:sldId id="304" r:id="rId49"/>
    <p:sldId id="305" r:id="rId50"/>
    <p:sldId id="306" r:id="rId51"/>
    <p:sldId id="302" r:id="rId5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7576246F-D2A0-4C7C-8F3A-2FB01420A3DC}" type="datetimeFigureOut">
              <a:rPr lang="pt-BR" smtClean="0"/>
              <a:t>03/10/2013</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6D926CD0-9B7A-4007-8E0E-21C1395F054F}"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576246F-D2A0-4C7C-8F3A-2FB01420A3DC}" type="datetimeFigureOut">
              <a:rPr lang="pt-BR" smtClean="0"/>
              <a:t>03/10/2013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D926CD0-9B7A-4007-8E0E-21C1395F054F}"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576246F-D2A0-4C7C-8F3A-2FB01420A3DC}" type="datetimeFigureOut">
              <a:rPr lang="pt-BR" smtClean="0"/>
              <a:t>03/10/2013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D926CD0-9B7A-4007-8E0E-21C1395F054F}"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7576246F-D2A0-4C7C-8F3A-2FB01420A3DC}" type="datetimeFigureOut">
              <a:rPr lang="pt-BR" smtClean="0"/>
              <a:t>03/10/2013</a:t>
            </a:fld>
            <a:endParaRPr lang="pt-BR"/>
          </a:p>
        </p:txBody>
      </p:sp>
      <p:sp>
        <p:nvSpPr>
          <p:cNvPr id="9" name="Espaço Reservado para Número de Slide 8"/>
          <p:cNvSpPr>
            <a:spLocks noGrp="1"/>
          </p:cNvSpPr>
          <p:nvPr>
            <p:ph type="sldNum" sz="quarter" idx="15"/>
          </p:nvPr>
        </p:nvSpPr>
        <p:spPr/>
        <p:txBody>
          <a:bodyPr rtlCol="0"/>
          <a:lstStyle/>
          <a:p>
            <a:fld id="{6D926CD0-9B7A-4007-8E0E-21C1395F054F}"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7576246F-D2A0-4C7C-8F3A-2FB01420A3DC}" type="datetimeFigureOut">
              <a:rPr lang="pt-BR" smtClean="0"/>
              <a:t>03/10/2013</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6D926CD0-9B7A-4007-8E0E-21C1395F054F}"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7576246F-D2A0-4C7C-8F3A-2FB01420A3DC}" type="datetimeFigureOut">
              <a:rPr lang="pt-BR" smtClean="0"/>
              <a:t>03/10/2013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D926CD0-9B7A-4007-8E0E-21C1395F054F}"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título mestre</a:t>
            </a:r>
            <a:endParaRPr kumimoji="0" lang="en-US"/>
          </a:p>
        </p:txBody>
      </p:sp>
      <p:sp>
        <p:nvSpPr>
          <p:cNvPr id="7" name="Espaço Reservado para Data 6"/>
          <p:cNvSpPr>
            <a:spLocks noGrp="1"/>
          </p:cNvSpPr>
          <p:nvPr>
            <p:ph type="dt" sz="half" idx="10"/>
          </p:nvPr>
        </p:nvSpPr>
        <p:spPr/>
        <p:txBody>
          <a:bodyPr/>
          <a:lstStyle/>
          <a:p>
            <a:fld id="{7576246F-D2A0-4C7C-8F3A-2FB01420A3DC}" type="datetimeFigureOut">
              <a:rPr lang="pt-BR" smtClean="0"/>
              <a:t>03/10/2013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D926CD0-9B7A-4007-8E0E-21C1395F054F}"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6" name="Espaço Reservado para Data 5"/>
          <p:cNvSpPr>
            <a:spLocks noGrp="1"/>
          </p:cNvSpPr>
          <p:nvPr>
            <p:ph type="dt" sz="half" idx="10"/>
          </p:nvPr>
        </p:nvSpPr>
        <p:spPr/>
        <p:txBody>
          <a:bodyPr rtlCol="0"/>
          <a:lstStyle/>
          <a:p>
            <a:fld id="{7576246F-D2A0-4C7C-8F3A-2FB01420A3DC}" type="datetimeFigureOut">
              <a:rPr lang="pt-BR" smtClean="0"/>
              <a:t>03/10/2013</a:t>
            </a:fld>
            <a:endParaRPr lang="pt-BR"/>
          </a:p>
        </p:txBody>
      </p:sp>
      <p:sp>
        <p:nvSpPr>
          <p:cNvPr id="7" name="Espaço Reservado para Número de Slide 6"/>
          <p:cNvSpPr>
            <a:spLocks noGrp="1"/>
          </p:cNvSpPr>
          <p:nvPr>
            <p:ph type="sldNum" sz="quarter" idx="11"/>
          </p:nvPr>
        </p:nvSpPr>
        <p:spPr/>
        <p:txBody>
          <a:bodyPr rtlCol="0"/>
          <a:lstStyle/>
          <a:p>
            <a:fld id="{6D926CD0-9B7A-4007-8E0E-21C1395F054F}"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576246F-D2A0-4C7C-8F3A-2FB01420A3DC}" type="datetimeFigureOut">
              <a:rPr lang="pt-BR" smtClean="0"/>
              <a:t>03/10/2013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D926CD0-9B7A-4007-8E0E-21C1395F054F}"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7576246F-D2A0-4C7C-8F3A-2FB01420A3DC}" type="datetimeFigureOut">
              <a:rPr lang="pt-BR" smtClean="0"/>
              <a:t>03/10/2013</a:t>
            </a:fld>
            <a:endParaRPr lang="pt-BR"/>
          </a:p>
        </p:txBody>
      </p:sp>
      <p:sp>
        <p:nvSpPr>
          <p:cNvPr id="22" name="Espaço Reservado para Número de Slide 21"/>
          <p:cNvSpPr>
            <a:spLocks noGrp="1"/>
          </p:cNvSpPr>
          <p:nvPr>
            <p:ph type="sldNum" sz="quarter" idx="15"/>
          </p:nvPr>
        </p:nvSpPr>
        <p:spPr/>
        <p:txBody>
          <a:bodyPr rtlCol="0"/>
          <a:lstStyle/>
          <a:p>
            <a:fld id="{6D926CD0-9B7A-4007-8E0E-21C1395F054F}"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7576246F-D2A0-4C7C-8F3A-2FB01420A3DC}" type="datetimeFigureOut">
              <a:rPr lang="pt-BR" smtClean="0"/>
              <a:t>03/10/2013</a:t>
            </a:fld>
            <a:endParaRPr lang="pt-BR"/>
          </a:p>
        </p:txBody>
      </p:sp>
      <p:sp>
        <p:nvSpPr>
          <p:cNvPr id="18" name="Espaço Reservado para Número de Slide 17"/>
          <p:cNvSpPr>
            <a:spLocks noGrp="1"/>
          </p:cNvSpPr>
          <p:nvPr>
            <p:ph type="sldNum" sz="quarter" idx="11"/>
          </p:nvPr>
        </p:nvSpPr>
        <p:spPr/>
        <p:txBody>
          <a:bodyPr rtlCol="0"/>
          <a:lstStyle/>
          <a:p>
            <a:fld id="{6D926CD0-9B7A-4007-8E0E-21C1395F054F}"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76246F-D2A0-4C7C-8F3A-2FB01420A3DC}" type="datetimeFigureOut">
              <a:rPr lang="pt-BR" smtClean="0"/>
              <a:t>03/10/2013</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D926CD0-9B7A-4007-8E0E-21C1395F054F}"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SUPIČIĆ</a:t>
            </a:r>
            <a:r>
              <a:rPr lang="en-US" dirty="0" smtClean="0"/>
              <a:t>, Ivo (</a:t>
            </a:r>
            <a:r>
              <a:rPr lang="en-US" dirty="0" err="1" smtClean="0"/>
              <a:t>súpitchi</a:t>
            </a:r>
            <a:r>
              <a:rPr lang="en-US" dirty="0" smtClean="0"/>
              <a:t>)</a:t>
            </a:r>
            <a:endParaRPr lang="pt-BR" dirty="0"/>
          </a:p>
        </p:txBody>
      </p:sp>
      <p:sp>
        <p:nvSpPr>
          <p:cNvPr id="3" name="Subtítulo 2"/>
          <p:cNvSpPr>
            <a:spLocks noGrp="1"/>
          </p:cNvSpPr>
          <p:nvPr>
            <p:ph type="subTitle" idx="1"/>
          </p:nvPr>
        </p:nvSpPr>
        <p:spPr/>
        <p:txBody>
          <a:bodyPr>
            <a:normAutofit/>
          </a:bodyPr>
          <a:lstStyle/>
          <a:p>
            <a:r>
              <a:rPr lang="en-US" dirty="0" err="1" smtClean="0"/>
              <a:t>Perpectivas</a:t>
            </a:r>
            <a:r>
              <a:rPr lang="en-US" dirty="0" smtClean="0"/>
              <a:t> </a:t>
            </a:r>
            <a:r>
              <a:rPr lang="en-US" dirty="0" err="1" smtClean="0"/>
              <a:t>pludisciplinares</a:t>
            </a:r>
            <a:r>
              <a:rPr lang="en-US" dirty="0" smtClean="0"/>
              <a:t>: </a:t>
            </a:r>
            <a:r>
              <a:rPr lang="en-US" dirty="0" err="1" smtClean="0"/>
              <a:t>dificuldades</a:t>
            </a:r>
            <a:r>
              <a:rPr lang="en-US" dirty="0" smtClean="0"/>
              <a:t> de </a:t>
            </a:r>
            <a:r>
              <a:rPr lang="en-US" dirty="0" err="1" smtClean="0"/>
              <a:t>abordagens</a:t>
            </a:r>
            <a:endParaRPr lang="en-US" dirty="0" smtClean="0"/>
          </a:p>
          <a:p>
            <a:endParaRPr lang="pt-BR" dirty="0"/>
          </a:p>
        </p:txBody>
      </p:sp>
    </p:spTree>
    <p:extLst>
      <p:ext uri="{BB962C8B-B14F-4D97-AF65-F5344CB8AC3E}">
        <p14:creationId xmlns:p14="http://schemas.microsoft.com/office/powerpoint/2010/main" val="2321418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332656"/>
            <a:ext cx="8229600" cy="1152128"/>
          </a:xfrm>
        </p:spPr>
        <p:txBody>
          <a:bodyPr>
            <a:normAutofit/>
          </a:bodyPr>
          <a:lstStyle/>
          <a:p>
            <a:pPr marL="342900" lvl="0" indent="-342900">
              <a:spcBef>
                <a:spcPct val="20000"/>
              </a:spcBef>
            </a:pPr>
            <a:endParaRPr lang="pt-BR" dirty="0"/>
          </a:p>
        </p:txBody>
      </p:sp>
      <p:sp>
        <p:nvSpPr>
          <p:cNvPr id="3" name="Espaço Reservado para Conteúdo 2"/>
          <p:cNvSpPr>
            <a:spLocks noGrp="1"/>
          </p:cNvSpPr>
          <p:nvPr>
            <p:ph sz="quarter" idx="1"/>
          </p:nvPr>
        </p:nvSpPr>
        <p:spPr>
          <a:xfrm>
            <a:off x="539552" y="1772816"/>
            <a:ext cx="8229600" cy="4525963"/>
          </a:xfrm>
        </p:spPr>
        <p:txBody>
          <a:bodyPr>
            <a:normAutofit/>
          </a:bodyPr>
          <a:lstStyle/>
          <a:p>
            <a:r>
              <a:rPr lang="en-US" dirty="0" err="1" smtClean="0"/>
              <a:t>Desenvolvimento</a:t>
            </a:r>
            <a:r>
              <a:rPr lang="en-US" dirty="0" smtClean="0"/>
              <a:t> da HM </a:t>
            </a:r>
            <a:r>
              <a:rPr lang="en-US" dirty="0" err="1" smtClean="0"/>
              <a:t>nos</a:t>
            </a:r>
            <a:r>
              <a:rPr lang="en-US" dirty="0" smtClean="0"/>
              <a:t> </a:t>
            </a:r>
            <a:r>
              <a:rPr lang="en-US" dirty="0" err="1" smtClean="0"/>
              <a:t>séculos</a:t>
            </a:r>
            <a:r>
              <a:rPr lang="en-US" dirty="0" smtClean="0"/>
              <a:t> XIX e XX,</a:t>
            </a:r>
          </a:p>
          <a:p>
            <a:r>
              <a:rPr lang="en-US" dirty="0" err="1" smtClean="0"/>
              <a:t>Aprofundamento</a:t>
            </a:r>
            <a:r>
              <a:rPr lang="en-US" dirty="0" smtClean="0"/>
              <a:t> de </a:t>
            </a:r>
            <a:r>
              <a:rPr lang="en-US" dirty="0" err="1" smtClean="0"/>
              <a:t>estudos</a:t>
            </a:r>
            <a:r>
              <a:rPr lang="en-US" dirty="0" smtClean="0"/>
              <a:t> </a:t>
            </a:r>
            <a:r>
              <a:rPr lang="en-US" dirty="0" err="1" smtClean="0"/>
              <a:t>múltiplos</a:t>
            </a:r>
            <a:r>
              <a:rPr lang="en-US" dirty="0" smtClean="0"/>
              <a:t> da arte musical,</a:t>
            </a:r>
          </a:p>
          <a:p>
            <a:r>
              <a:rPr lang="en-US" dirty="0" smtClean="0"/>
              <a:t>Progresso da </a:t>
            </a:r>
            <a:r>
              <a:rPr lang="en-US" dirty="0" err="1" smtClean="0"/>
              <a:t>literatura</a:t>
            </a:r>
            <a:r>
              <a:rPr lang="en-US" dirty="0" smtClean="0"/>
              <a:t> </a:t>
            </a:r>
            <a:r>
              <a:rPr lang="en-US" dirty="0" err="1" smtClean="0"/>
              <a:t>biográfica</a:t>
            </a:r>
            <a:r>
              <a:rPr lang="en-US" dirty="0" smtClean="0"/>
              <a:t> (Bourdieu, </a:t>
            </a:r>
            <a:r>
              <a:rPr lang="en-US" dirty="0" err="1" smtClean="0"/>
              <a:t>Chartier</a:t>
            </a:r>
            <a:r>
              <a:rPr lang="en-US" dirty="0" smtClean="0"/>
              <a:t>, </a:t>
            </a:r>
            <a:r>
              <a:rPr lang="en-US" dirty="0" err="1" smtClean="0"/>
              <a:t>Compagnon</a:t>
            </a:r>
            <a:r>
              <a:rPr lang="en-US" dirty="0" smtClean="0"/>
              <a:t>)</a:t>
            </a:r>
          </a:p>
          <a:p>
            <a:r>
              <a:rPr lang="en-US" dirty="0" smtClean="0"/>
              <a:t>A HM </a:t>
            </a:r>
            <a:r>
              <a:rPr lang="en-US" dirty="0" err="1" smtClean="0"/>
              <a:t>descobriu</a:t>
            </a:r>
            <a:r>
              <a:rPr lang="en-US" dirty="0" smtClean="0"/>
              <a:t> a </a:t>
            </a:r>
            <a:r>
              <a:rPr lang="en-US" dirty="0" err="1" smtClean="0"/>
              <a:t>grande</a:t>
            </a:r>
            <a:r>
              <a:rPr lang="en-US" dirty="0" smtClean="0"/>
              <a:t> </a:t>
            </a:r>
            <a:r>
              <a:rPr lang="en-US" dirty="0" err="1" smtClean="0"/>
              <a:t>questão</a:t>
            </a:r>
            <a:r>
              <a:rPr lang="en-US" dirty="0" smtClean="0"/>
              <a:t> do </a:t>
            </a:r>
            <a:r>
              <a:rPr lang="en-US" dirty="0" err="1" smtClean="0"/>
              <a:t>público</a:t>
            </a:r>
            <a:r>
              <a:rPr lang="en-US" dirty="0" smtClean="0"/>
              <a:t> </a:t>
            </a:r>
            <a:r>
              <a:rPr lang="en-US" dirty="0" err="1" smtClean="0"/>
              <a:t>diante</a:t>
            </a:r>
            <a:r>
              <a:rPr lang="en-US" dirty="0" smtClean="0"/>
              <a:t> da </a:t>
            </a:r>
            <a:r>
              <a:rPr lang="en-US" dirty="0" err="1" smtClean="0"/>
              <a:t>música</a:t>
            </a:r>
            <a:r>
              <a:rPr lang="en-US" dirty="0" smtClean="0"/>
              <a:t>,</a:t>
            </a:r>
          </a:p>
          <a:p>
            <a:r>
              <a:rPr lang="en-US" dirty="0" err="1" smtClean="0"/>
              <a:t>Papel</a:t>
            </a:r>
            <a:r>
              <a:rPr lang="en-US" dirty="0" smtClean="0"/>
              <a:t> do </a:t>
            </a:r>
            <a:r>
              <a:rPr lang="en-US" dirty="0" err="1" smtClean="0"/>
              <a:t>público</a:t>
            </a:r>
            <a:r>
              <a:rPr lang="en-US" dirty="0" smtClean="0"/>
              <a:t> </a:t>
            </a:r>
            <a:r>
              <a:rPr lang="en-US" dirty="0" err="1" smtClean="0"/>
              <a:t>na</a:t>
            </a:r>
            <a:r>
              <a:rPr lang="en-US" dirty="0" smtClean="0"/>
              <a:t> </a:t>
            </a:r>
            <a:r>
              <a:rPr lang="en-US" dirty="0" err="1" smtClean="0"/>
              <a:t>vida</a:t>
            </a:r>
            <a:r>
              <a:rPr lang="en-US" dirty="0" smtClean="0"/>
              <a:t> musical (</a:t>
            </a:r>
            <a:r>
              <a:rPr lang="en-US" dirty="0" err="1" smtClean="0"/>
              <a:t>Jauss</a:t>
            </a:r>
            <a:r>
              <a:rPr lang="en-US" dirty="0" smtClean="0"/>
              <a:t>)</a:t>
            </a:r>
            <a:endParaRPr lang="pt-BR" dirty="0"/>
          </a:p>
        </p:txBody>
      </p:sp>
    </p:spTree>
    <p:extLst>
      <p:ext uri="{BB962C8B-B14F-4D97-AF65-F5344CB8AC3E}">
        <p14:creationId xmlns:p14="http://schemas.microsoft.com/office/powerpoint/2010/main" val="3363413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ETNOMUSICOLOGIA</a:t>
            </a:r>
            <a:endParaRPr lang="pt-BR" dirty="0"/>
          </a:p>
        </p:txBody>
      </p:sp>
      <p:sp>
        <p:nvSpPr>
          <p:cNvPr id="3" name="Espaço Reservado para Conteúdo 2"/>
          <p:cNvSpPr>
            <a:spLocks noGrp="1"/>
          </p:cNvSpPr>
          <p:nvPr>
            <p:ph sz="quarter" idx="1"/>
          </p:nvPr>
        </p:nvSpPr>
        <p:spPr/>
        <p:txBody>
          <a:bodyPr/>
          <a:lstStyle/>
          <a:p>
            <a:r>
              <a:rPr lang="en-US" dirty="0" err="1" smtClean="0"/>
              <a:t>Utilizações</a:t>
            </a:r>
            <a:r>
              <a:rPr lang="en-US" dirty="0" smtClean="0"/>
              <a:t> </a:t>
            </a:r>
            <a:r>
              <a:rPr lang="en-US" dirty="0" err="1" smtClean="0"/>
              <a:t>práticas</a:t>
            </a:r>
            <a:r>
              <a:rPr lang="en-US" dirty="0" smtClean="0"/>
              <a:t>,</a:t>
            </a:r>
          </a:p>
          <a:p>
            <a:r>
              <a:rPr lang="en-US" dirty="0" smtClean="0"/>
              <a:t>Fins e </a:t>
            </a:r>
            <a:r>
              <a:rPr lang="en-US" dirty="0" err="1" smtClean="0"/>
              <a:t>funções</a:t>
            </a:r>
            <a:r>
              <a:rPr lang="en-US" dirty="0" smtClean="0"/>
              <a:t> </a:t>
            </a:r>
            <a:r>
              <a:rPr lang="en-US" dirty="0" err="1" smtClean="0"/>
              <a:t>sociais</a:t>
            </a:r>
            <a:r>
              <a:rPr lang="en-US" dirty="0" smtClean="0"/>
              <a:t> </a:t>
            </a:r>
            <a:r>
              <a:rPr lang="en-US" dirty="0" err="1" smtClean="0"/>
              <a:t>precisas</a:t>
            </a:r>
            <a:r>
              <a:rPr lang="en-US" dirty="0" smtClean="0"/>
              <a:t> da </a:t>
            </a:r>
            <a:r>
              <a:rPr lang="en-US" dirty="0" err="1" smtClean="0"/>
              <a:t>música</a:t>
            </a:r>
            <a:r>
              <a:rPr lang="en-US" dirty="0" smtClean="0"/>
              <a:t> </a:t>
            </a:r>
            <a:r>
              <a:rPr lang="en-US" dirty="0" err="1" smtClean="0"/>
              <a:t>étnica</a:t>
            </a:r>
            <a:r>
              <a:rPr lang="en-US" dirty="0" smtClean="0"/>
              <a:t>,</a:t>
            </a:r>
          </a:p>
          <a:p>
            <a:r>
              <a:rPr lang="en-US" dirty="0" smtClean="0"/>
              <a:t>Merriam: </a:t>
            </a:r>
            <a:r>
              <a:rPr lang="en-US" dirty="0" err="1" smtClean="0"/>
              <a:t>utilizações</a:t>
            </a:r>
            <a:r>
              <a:rPr lang="en-US" dirty="0" smtClean="0"/>
              <a:t> e </a:t>
            </a:r>
            <a:r>
              <a:rPr lang="en-US" dirty="0" err="1" smtClean="0"/>
              <a:t>funções</a:t>
            </a:r>
            <a:r>
              <a:rPr lang="en-US" dirty="0" smtClean="0"/>
              <a:t> = </a:t>
            </a:r>
            <a:r>
              <a:rPr lang="en-US" dirty="0" err="1" smtClean="0"/>
              <a:t>problemas</a:t>
            </a:r>
            <a:r>
              <a:rPr lang="en-US" dirty="0" smtClean="0"/>
              <a:t> </a:t>
            </a:r>
            <a:r>
              <a:rPr lang="en-US" dirty="0" err="1" smtClean="0"/>
              <a:t>mais</a:t>
            </a:r>
            <a:r>
              <a:rPr lang="en-US" dirty="0" smtClean="0"/>
              <a:t> </a:t>
            </a:r>
            <a:r>
              <a:rPr lang="en-US" dirty="0" err="1" smtClean="0"/>
              <a:t>importantes</a:t>
            </a:r>
            <a:r>
              <a:rPr lang="en-US" dirty="0" smtClean="0"/>
              <a:t> da </a:t>
            </a:r>
            <a:r>
              <a:rPr lang="en-US" dirty="0" err="1" smtClean="0"/>
              <a:t>Etno</a:t>
            </a:r>
            <a:r>
              <a:rPr lang="en-US" dirty="0" smtClean="0"/>
              <a:t>: no </a:t>
            </a:r>
            <a:r>
              <a:rPr lang="en-US" dirty="0" err="1" smtClean="0"/>
              <a:t>estudo</a:t>
            </a:r>
            <a:r>
              <a:rPr lang="en-US" dirty="0" smtClean="0"/>
              <a:t> do </a:t>
            </a:r>
            <a:r>
              <a:rPr lang="en-US" dirty="0" err="1" smtClean="0"/>
              <a:t>comportamento</a:t>
            </a:r>
            <a:r>
              <a:rPr lang="en-US" dirty="0" smtClean="0"/>
              <a:t> → </a:t>
            </a:r>
            <a:r>
              <a:rPr lang="en-US" dirty="0" err="1" smtClean="0"/>
              <a:t>fatos</a:t>
            </a:r>
            <a:r>
              <a:rPr lang="en-US" dirty="0" smtClean="0"/>
              <a:t> </a:t>
            </a:r>
            <a:r>
              <a:rPr lang="en-US" dirty="0" err="1" smtClean="0"/>
              <a:t>descritivos</a:t>
            </a:r>
            <a:r>
              <a:rPr lang="en-US" dirty="0" smtClean="0"/>
              <a:t> + </a:t>
            </a:r>
            <a:r>
              <a:rPr lang="en-US" dirty="0" err="1" smtClean="0"/>
              <a:t>significação</a:t>
            </a:r>
            <a:r>
              <a:rPr lang="en-US" dirty="0" smtClean="0"/>
              <a:t> da </a:t>
            </a:r>
            <a:r>
              <a:rPr lang="en-US" dirty="0" err="1" smtClean="0"/>
              <a:t>música</a:t>
            </a:r>
            <a:endParaRPr lang="pt-BR" dirty="0"/>
          </a:p>
        </p:txBody>
      </p:sp>
    </p:spTree>
    <p:extLst>
      <p:ext uri="{BB962C8B-B14F-4D97-AF65-F5344CB8AC3E}">
        <p14:creationId xmlns:p14="http://schemas.microsoft.com/office/powerpoint/2010/main" val="2662590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476672"/>
            <a:ext cx="8534400" cy="758952"/>
          </a:xfrm>
        </p:spPr>
        <p:txBody>
          <a:bodyPr>
            <a:normAutofit fontScale="90000"/>
          </a:bodyPr>
          <a:lstStyle/>
          <a:p>
            <a:r>
              <a:rPr lang="en-US" dirty="0"/>
              <a:t>SM &amp; HSM: </a:t>
            </a:r>
            <a:r>
              <a:rPr lang="en-US" dirty="0" err="1"/>
              <a:t>Parentesco</a:t>
            </a:r>
            <a:r>
              <a:rPr lang="en-US" dirty="0"/>
              <a:t> com a </a:t>
            </a:r>
            <a:r>
              <a:rPr lang="en-US" dirty="0" err="1"/>
              <a:t>Etno</a:t>
            </a:r>
            <a:r>
              <a:rPr lang="en-US" dirty="0"/>
              <a:t>…</a:t>
            </a:r>
            <a:br>
              <a:rPr lang="en-US" dirty="0"/>
            </a:br>
            <a:endParaRPr lang="pt-BR" dirty="0"/>
          </a:p>
        </p:txBody>
      </p:sp>
      <p:sp>
        <p:nvSpPr>
          <p:cNvPr id="3" name="Espaço Reservado para Conteúdo 2"/>
          <p:cNvSpPr>
            <a:spLocks noGrp="1"/>
          </p:cNvSpPr>
          <p:nvPr>
            <p:ph sz="quarter" idx="1"/>
          </p:nvPr>
        </p:nvSpPr>
        <p:spPr>
          <a:xfrm>
            <a:off x="395536" y="1772816"/>
            <a:ext cx="8503920" cy="4572000"/>
          </a:xfrm>
        </p:spPr>
        <p:txBody>
          <a:bodyPr/>
          <a:lstStyle/>
          <a:p>
            <a:r>
              <a:rPr lang="en-US" dirty="0" err="1" smtClean="0"/>
              <a:t>Descobrir</a:t>
            </a:r>
            <a:r>
              <a:rPr lang="en-US" dirty="0" smtClean="0"/>
              <a:t> as </a:t>
            </a:r>
            <a:r>
              <a:rPr lang="en-US" dirty="0" err="1" smtClean="0"/>
              <a:t>utilizações</a:t>
            </a:r>
            <a:r>
              <a:rPr lang="en-US" dirty="0" smtClean="0"/>
              <a:t> e as </a:t>
            </a:r>
            <a:r>
              <a:rPr lang="en-US" dirty="0" err="1" smtClean="0"/>
              <a:t>funções</a:t>
            </a:r>
            <a:r>
              <a:rPr lang="en-US" dirty="0" smtClean="0"/>
              <a:t> → </a:t>
            </a:r>
          </a:p>
          <a:p>
            <a:r>
              <a:rPr lang="en-US" dirty="0" err="1" smtClean="0"/>
              <a:t>Porque</a:t>
            </a:r>
            <a:endParaRPr lang="en-US" dirty="0" smtClean="0"/>
          </a:p>
          <a:p>
            <a:r>
              <a:rPr lang="en-US" dirty="0" err="1" smtClean="0"/>
              <a:t>Por</a:t>
            </a:r>
            <a:r>
              <a:rPr lang="en-US" dirty="0" smtClean="0"/>
              <a:t> </a:t>
            </a:r>
            <a:r>
              <a:rPr lang="en-US" dirty="0" err="1" smtClean="0"/>
              <a:t>quem</a:t>
            </a:r>
            <a:r>
              <a:rPr lang="en-US" dirty="0" smtClean="0"/>
              <a:t> </a:t>
            </a:r>
          </a:p>
          <a:p>
            <a:r>
              <a:rPr lang="en-US" dirty="0" smtClean="0"/>
              <a:t>É </a:t>
            </a:r>
            <a:r>
              <a:rPr lang="en-US" dirty="0" err="1" smtClean="0"/>
              <a:t>criada</a:t>
            </a:r>
            <a:endParaRPr lang="en-US" dirty="0" smtClean="0"/>
          </a:p>
          <a:p>
            <a:r>
              <a:rPr lang="en-US" dirty="0" err="1" smtClean="0"/>
              <a:t>Tocada</a:t>
            </a:r>
            <a:endParaRPr lang="en-US" dirty="0" smtClean="0"/>
          </a:p>
          <a:p>
            <a:r>
              <a:rPr lang="en-US" dirty="0" smtClean="0"/>
              <a:t>Serve</a:t>
            </a:r>
          </a:p>
        </p:txBody>
      </p:sp>
    </p:spTree>
    <p:extLst>
      <p:ext uri="{BB962C8B-B14F-4D97-AF65-F5344CB8AC3E}">
        <p14:creationId xmlns:p14="http://schemas.microsoft.com/office/powerpoint/2010/main" val="1437501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en-US" b="1" dirty="0" err="1" smtClean="0"/>
              <a:t>Utilização</a:t>
            </a:r>
            <a:r>
              <a:rPr lang="en-US" dirty="0" smtClean="0"/>
              <a:t>: </a:t>
            </a:r>
            <a:r>
              <a:rPr lang="en-US" dirty="0" err="1" smtClean="0"/>
              <a:t>situação</a:t>
            </a:r>
            <a:r>
              <a:rPr lang="en-US" dirty="0" smtClean="0"/>
              <a:t> </a:t>
            </a:r>
            <a:r>
              <a:rPr lang="en-US" dirty="0" err="1" smtClean="0"/>
              <a:t>em</a:t>
            </a:r>
            <a:r>
              <a:rPr lang="en-US" dirty="0" smtClean="0"/>
              <a:t> </a:t>
            </a:r>
            <a:r>
              <a:rPr lang="en-US" dirty="0" err="1" smtClean="0"/>
              <a:t>que</a:t>
            </a:r>
            <a:r>
              <a:rPr lang="en-US" dirty="0" smtClean="0"/>
              <a:t> a </a:t>
            </a:r>
            <a:r>
              <a:rPr lang="en-US" dirty="0" err="1" smtClean="0"/>
              <a:t>música</a:t>
            </a:r>
            <a:r>
              <a:rPr lang="en-US" dirty="0" smtClean="0"/>
              <a:t> é </a:t>
            </a:r>
            <a:r>
              <a:rPr lang="en-US" dirty="0" err="1" smtClean="0"/>
              <a:t>empregada</a:t>
            </a:r>
            <a:r>
              <a:rPr lang="en-US" dirty="0" smtClean="0"/>
              <a:t> </a:t>
            </a:r>
            <a:r>
              <a:rPr lang="en-US" dirty="0" err="1" smtClean="0"/>
              <a:t>na</a:t>
            </a:r>
            <a:r>
              <a:rPr lang="en-US" dirty="0" smtClean="0"/>
              <a:t> </a:t>
            </a:r>
            <a:r>
              <a:rPr lang="en-US" dirty="0" err="1" smtClean="0"/>
              <a:t>ação</a:t>
            </a:r>
            <a:r>
              <a:rPr lang="en-US" dirty="0" smtClean="0"/>
              <a:t> </a:t>
            </a:r>
            <a:r>
              <a:rPr lang="en-US" dirty="0" err="1" smtClean="0"/>
              <a:t>humana</a:t>
            </a:r>
            <a:endParaRPr lang="en-US" dirty="0" smtClean="0"/>
          </a:p>
          <a:p>
            <a:r>
              <a:rPr lang="en-US" b="1" dirty="0" err="1" smtClean="0"/>
              <a:t>Função</a:t>
            </a:r>
            <a:r>
              <a:rPr lang="en-US" dirty="0" smtClean="0"/>
              <a:t>: </a:t>
            </a:r>
            <a:r>
              <a:rPr lang="en-US" dirty="0" err="1" smtClean="0"/>
              <a:t>razões</a:t>
            </a:r>
            <a:r>
              <a:rPr lang="en-US" dirty="0" smtClean="0"/>
              <a:t> de </a:t>
            </a:r>
            <a:r>
              <a:rPr lang="en-US" dirty="0" err="1" smtClean="0"/>
              <a:t>seu</a:t>
            </a:r>
            <a:r>
              <a:rPr lang="en-US" dirty="0" smtClean="0"/>
              <a:t> </a:t>
            </a:r>
            <a:r>
              <a:rPr lang="en-US" dirty="0" err="1" smtClean="0"/>
              <a:t>emprego</a:t>
            </a:r>
            <a:r>
              <a:rPr lang="en-US" dirty="0" smtClean="0"/>
              <a:t>; </a:t>
            </a:r>
            <a:r>
              <a:rPr lang="en-US" dirty="0" err="1" smtClean="0"/>
              <a:t>objetivo</a:t>
            </a:r>
            <a:r>
              <a:rPr lang="en-US" dirty="0" smtClean="0"/>
              <a:t> </a:t>
            </a:r>
            <a:r>
              <a:rPr lang="en-US" dirty="0" err="1" smtClean="0"/>
              <a:t>mais</a:t>
            </a:r>
            <a:r>
              <a:rPr lang="en-US" dirty="0" smtClean="0"/>
              <a:t> </a:t>
            </a:r>
            <a:r>
              <a:rPr lang="en-US" dirty="0" err="1" smtClean="0"/>
              <a:t>amplo</a:t>
            </a:r>
            <a:r>
              <a:rPr lang="en-US" dirty="0" smtClean="0"/>
              <a:t> a </a:t>
            </a:r>
            <a:r>
              <a:rPr lang="en-US" dirty="0" err="1" smtClean="0"/>
              <a:t>que</a:t>
            </a:r>
            <a:r>
              <a:rPr lang="en-US" dirty="0" smtClean="0"/>
              <a:t> serve</a:t>
            </a:r>
          </a:p>
          <a:p>
            <a:r>
              <a:rPr lang="en-US" dirty="0" smtClean="0"/>
              <a:t>[</a:t>
            </a:r>
            <a:r>
              <a:rPr lang="pt-BR" dirty="0"/>
              <a:t>Não há nenhuma razão para limitar  a </a:t>
            </a:r>
            <a:r>
              <a:rPr lang="pt-BR" dirty="0" err="1"/>
              <a:t>etnomusicologia</a:t>
            </a:r>
            <a:r>
              <a:rPr lang="pt-BR" dirty="0"/>
              <a:t> à música "étnica", a não ser por sua origem histórica! (cf. </a:t>
            </a:r>
            <a:r>
              <a:rPr lang="pt-BR" dirty="0" err="1"/>
              <a:t>Pelinski</a:t>
            </a:r>
            <a:r>
              <a:rPr lang="pt-BR" dirty="0"/>
              <a:t> e </a:t>
            </a:r>
            <a:r>
              <a:rPr lang="pt-BR" dirty="0" err="1"/>
              <a:t>Castilla</a:t>
            </a:r>
            <a:r>
              <a:rPr lang="pt-BR" dirty="0" smtClean="0"/>
              <a:t>)]</a:t>
            </a:r>
            <a:endParaRPr lang="pt-BR" dirty="0"/>
          </a:p>
          <a:p>
            <a:r>
              <a:rPr lang="en-US" smtClean="0"/>
              <a:t>[13/06/12]</a:t>
            </a:r>
            <a:endParaRPr lang="pt-BR" dirty="0"/>
          </a:p>
        </p:txBody>
      </p:sp>
    </p:spTree>
    <p:extLst>
      <p:ext uri="{BB962C8B-B14F-4D97-AF65-F5344CB8AC3E}">
        <p14:creationId xmlns:p14="http://schemas.microsoft.com/office/powerpoint/2010/main" val="1969779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Etno</a:t>
            </a:r>
            <a:r>
              <a:rPr lang="en-US" dirty="0" smtClean="0"/>
              <a:t> (Seeger)</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en-US" dirty="0" err="1" smtClean="0"/>
              <a:t>Estudo</a:t>
            </a:r>
            <a:r>
              <a:rPr lang="en-US" dirty="0" smtClean="0"/>
              <a:t> de </a:t>
            </a:r>
            <a:r>
              <a:rPr lang="en-US" dirty="0" err="1" smtClean="0"/>
              <a:t>toda</a:t>
            </a:r>
            <a:r>
              <a:rPr lang="en-US" dirty="0" smtClean="0"/>
              <a:t> </a:t>
            </a:r>
            <a:r>
              <a:rPr lang="en-US" dirty="0" err="1" smtClean="0"/>
              <a:t>música</a:t>
            </a:r>
            <a:r>
              <a:rPr lang="en-US" dirty="0" smtClean="0"/>
              <a:t> </a:t>
            </a:r>
            <a:r>
              <a:rPr lang="en-US" smtClean="0"/>
              <a:t>fora</a:t>
            </a:r>
            <a:r>
              <a:rPr lang="en-US" dirty="0" smtClean="0"/>
              <a:t> da </a:t>
            </a:r>
            <a:r>
              <a:rPr lang="en-US" dirty="0" err="1" smtClean="0"/>
              <a:t>tradição</a:t>
            </a:r>
            <a:r>
              <a:rPr lang="en-US" dirty="0" smtClean="0"/>
              <a:t> </a:t>
            </a:r>
            <a:r>
              <a:rPr lang="en-US" dirty="0" err="1" smtClean="0"/>
              <a:t>europeia</a:t>
            </a:r>
            <a:r>
              <a:rPr lang="en-US" dirty="0" smtClean="0"/>
              <a:t> + </a:t>
            </a:r>
            <a:r>
              <a:rPr lang="en-US" dirty="0" err="1" smtClean="0"/>
              <a:t>vestígios</a:t>
            </a:r>
            <a:r>
              <a:rPr lang="en-US" dirty="0" smtClean="0"/>
              <a:t> de </a:t>
            </a:r>
            <a:r>
              <a:rPr lang="en-US" dirty="0" err="1" smtClean="0"/>
              <a:t>formas</a:t>
            </a:r>
            <a:r>
              <a:rPr lang="en-US" dirty="0" smtClean="0"/>
              <a:t> </a:t>
            </a:r>
            <a:r>
              <a:rPr lang="en-US" dirty="0" err="1" smtClean="0"/>
              <a:t>anteriores</a:t>
            </a:r>
            <a:r>
              <a:rPr lang="en-US" dirty="0" smtClean="0"/>
              <a:t> </a:t>
            </a:r>
            <a:r>
              <a:rPr lang="en-US" dirty="0" err="1" smtClean="0"/>
              <a:t>europeias</a:t>
            </a:r>
            <a:r>
              <a:rPr lang="en-US" dirty="0" smtClean="0"/>
              <a:t> e </a:t>
            </a:r>
            <a:r>
              <a:rPr lang="en-US" dirty="0" err="1" smtClean="0"/>
              <a:t>não-europeias</a:t>
            </a:r>
            <a:endParaRPr lang="en-US" dirty="0" smtClean="0"/>
          </a:p>
          <a:p>
            <a:pPr marL="514350" indent="-514350">
              <a:buFont typeface="+mj-lt"/>
              <a:buAutoNum type="arabicPeriod"/>
            </a:pPr>
            <a:r>
              <a:rPr lang="en-US" dirty="0" err="1" smtClean="0"/>
              <a:t>Estudo</a:t>
            </a:r>
            <a:r>
              <a:rPr lang="en-US" dirty="0" smtClean="0"/>
              <a:t> de </a:t>
            </a:r>
            <a:r>
              <a:rPr lang="en-US" dirty="0" err="1" smtClean="0"/>
              <a:t>todas</a:t>
            </a:r>
            <a:r>
              <a:rPr lang="en-US" dirty="0" smtClean="0"/>
              <a:t> as </a:t>
            </a:r>
            <a:r>
              <a:rPr lang="en-US" dirty="0" err="1" smtClean="0"/>
              <a:t>variedades</a:t>
            </a:r>
            <a:r>
              <a:rPr lang="en-US" dirty="0" smtClean="0"/>
              <a:t> de </a:t>
            </a:r>
            <a:r>
              <a:rPr lang="en-US" dirty="0" err="1" smtClean="0"/>
              <a:t>músicas</a:t>
            </a:r>
            <a:r>
              <a:rPr lang="en-US" dirty="0" smtClean="0"/>
              <a:t> </a:t>
            </a:r>
            <a:r>
              <a:rPr lang="en-US" dirty="0" err="1" smtClean="0"/>
              <a:t>encontradas</a:t>
            </a:r>
            <a:r>
              <a:rPr lang="en-US" dirty="0" smtClean="0"/>
              <a:t> </a:t>
            </a:r>
            <a:r>
              <a:rPr lang="en-US" dirty="0" err="1" smtClean="0"/>
              <a:t>num</a:t>
            </a:r>
            <a:r>
              <a:rPr lang="en-US" dirty="0" smtClean="0"/>
              <a:t> </a:t>
            </a:r>
            <a:r>
              <a:rPr lang="en-US" dirty="0" err="1" smtClean="0"/>
              <a:t>lugar</a:t>
            </a:r>
            <a:r>
              <a:rPr lang="en-US" dirty="0" smtClean="0"/>
              <a:t> </a:t>
            </a:r>
            <a:r>
              <a:rPr lang="en-US" dirty="0" err="1" smtClean="0"/>
              <a:t>ou</a:t>
            </a:r>
            <a:r>
              <a:rPr lang="en-US" dirty="0" smtClean="0"/>
              <a:t> </a:t>
            </a:r>
            <a:r>
              <a:rPr lang="en-US" dirty="0" err="1" smtClean="0"/>
              <a:t>região</a:t>
            </a:r>
            <a:r>
              <a:rPr lang="en-US" dirty="0" smtClean="0"/>
              <a:t> (“</a:t>
            </a:r>
            <a:r>
              <a:rPr lang="en-US" dirty="0" err="1" smtClean="0"/>
              <a:t>toda</a:t>
            </a:r>
            <a:r>
              <a:rPr lang="en-US" dirty="0" smtClean="0"/>
              <a:t> </a:t>
            </a:r>
            <a:r>
              <a:rPr lang="en-US" dirty="0" err="1" smtClean="0"/>
              <a:t>música</a:t>
            </a:r>
            <a:r>
              <a:rPr lang="en-US" dirty="0" smtClean="0"/>
              <a:t> </a:t>
            </a:r>
            <a:r>
              <a:rPr lang="en-US" dirty="0" err="1" smtClean="0"/>
              <a:t>utilizada</a:t>
            </a:r>
            <a:r>
              <a:rPr lang="en-US" dirty="0" smtClean="0"/>
              <a:t> </a:t>
            </a:r>
            <a:r>
              <a:rPr lang="en-US" dirty="0" err="1" smtClean="0"/>
              <a:t>por</a:t>
            </a:r>
            <a:r>
              <a:rPr lang="en-US" dirty="0" smtClean="0"/>
              <a:t> </a:t>
            </a:r>
            <a:r>
              <a:rPr lang="en-US" dirty="0" err="1" smtClean="0"/>
              <a:t>uma</a:t>
            </a:r>
            <a:r>
              <a:rPr lang="en-US" dirty="0" smtClean="0"/>
              <a:t> </a:t>
            </a:r>
            <a:r>
              <a:rPr lang="en-US" dirty="0" err="1" smtClean="0"/>
              <a:t>população</a:t>
            </a:r>
            <a:r>
              <a:rPr lang="en-US" dirty="0" smtClean="0"/>
              <a:t> de </a:t>
            </a:r>
            <a:r>
              <a:rPr lang="en-US" dirty="0" err="1" smtClean="0"/>
              <a:t>uma</a:t>
            </a:r>
            <a:r>
              <a:rPr lang="en-US" dirty="0" smtClean="0"/>
              <a:t> </a:t>
            </a:r>
            <a:r>
              <a:rPr lang="en-US" dirty="0" err="1" smtClean="0"/>
              <a:t>zona</a:t>
            </a:r>
            <a:r>
              <a:rPr lang="en-US" dirty="0" smtClean="0"/>
              <a:t> dada”);</a:t>
            </a:r>
            <a:endParaRPr lang="pt-BR" dirty="0"/>
          </a:p>
        </p:txBody>
      </p:sp>
    </p:spTree>
    <p:extLst>
      <p:ext uri="{BB962C8B-B14F-4D97-AF65-F5344CB8AC3E}">
        <p14:creationId xmlns:p14="http://schemas.microsoft.com/office/powerpoint/2010/main" val="2051750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Abordagens</a:t>
            </a:r>
            <a:r>
              <a:rPr lang="en-US" dirty="0" smtClean="0"/>
              <a:t>:</a:t>
            </a:r>
            <a:endParaRPr lang="pt-BR" dirty="0"/>
          </a:p>
        </p:txBody>
      </p:sp>
      <p:sp>
        <p:nvSpPr>
          <p:cNvPr id="3" name="Espaço Reservado para Conteúdo 2"/>
          <p:cNvSpPr>
            <a:spLocks noGrp="1"/>
          </p:cNvSpPr>
          <p:nvPr>
            <p:ph sz="quarter" idx="1"/>
          </p:nvPr>
        </p:nvSpPr>
        <p:spPr/>
        <p:txBody>
          <a:bodyPr/>
          <a:lstStyle/>
          <a:p>
            <a:r>
              <a:rPr lang="en-US" dirty="0" err="1" smtClean="0"/>
              <a:t>Musicológica</a:t>
            </a:r>
            <a:r>
              <a:rPr lang="en-US" dirty="0" smtClean="0"/>
              <a:t>: a </a:t>
            </a:r>
            <a:r>
              <a:rPr lang="en-US" dirty="0" err="1" smtClean="0"/>
              <a:t>coisa</a:t>
            </a:r>
            <a:r>
              <a:rPr lang="en-US" dirty="0" smtClean="0"/>
              <a:t> </a:t>
            </a:r>
            <a:r>
              <a:rPr lang="en-US" dirty="0" err="1" smtClean="0"/>
              <a:t>nela</a:t>
            </a:r>
            <a:r>
              <a:rPr lang="en-US" dirty="0" smtClean="0"/>
              <a:t> </a:t>
            </a:r>
            <a:r>
              <a:rPr lang="en-US" dirty="0" err="1" smtClean="0"/>
              <a:t>mesma</a:t>
            </a:r>
            <a:endParaRPr lang="en-US" dirty="0" smtClean="0"/>
          </a:p>
          <a:p>
            <a:r>
              <a:rPr lang="en-US" dirty="0" err="1" smtClean="0"/>
              <a:t>Etnomusicológica</a:t>
            </a:r>
            <a:r>
              <a:rPr lang="en-US" dirty="0" smtClean="0"/>
              <a:t>: a </a:t>
            </a:r>
            <a:r>
              <a:rPr lang="en-US" dirty="0" err="1" smtClean="0"/>
              <a:t>coisa</a:t>
            </a:r>
            <a:r>
              <a:rPr lang="en-US" dirty="0" smtClean="0"/>
              <a:t> no </a:t>
            </a:r>
            <a:r>
              <a:rPr lang="en-US" dirty="0" err="1" smtClean="0"/>
              <a:t>seu</a:t>
            </a:r>
            <a:r>
              <a:rPr lang="en-US" dirty="0" smtClean="0"/>
              <a:t> </a:t>
            </a:r>
            <a:r>
              <a:rPr lang="en-US" dirty="0" err="1" smtClean="0"/>
              <a:t>contexto</a:t>
            </a:r>
            <a:r>
              <a:rPr lang="en-US" dirty="0" smtClean="0"/>
              <a:t> cultural </a:t>
            </a:r>
            <a:r>
              <a:rPr lang="en-US" dirty="0" err="1" smtClean="0"/>
              <a:t>como</a:t>
            </a:r>
            <a:r>
              <a:rPr lang="en-US" dirty="0" smtClean="0"/>
              <a:t> um entre </a:t>
            </a:r>
            <a:r>
              <a:rPr lang="en-US" dirty="0" err="1" smtClean="0"/>
              <a:t>os</a:t>
            </a:r>
            <a:r>
              <a:rPr lang="en-US" dirty="0" smtClean="0"/>
              <a:t> </a:t>
            </a:r>
            <a:r>
              <a:rPr lang="en-US" dirty="0" err="1" smtClean="0"/>
              <a:t>numerosos</a:t>
            </a:r>
            <a:r>
              <a:rPr lang="en-US" dirty="0" smtClean="0"/>
              <a:t> outros </a:t>
            </a:r>
            <a:r>
              <a:rPr lang="en-US" dirty="0" err="1" smtClean="0"/>
              <a:t>contextos</a:t>
            </a:r>
            <a:endParaRPr lang="pt-BR" dirty="0"/>
          </a:p>
        </p:txBody>
      </p:sp>
    </p:spTree>
    <p:extLst>
      <p:ext uri="{BB962C8B-B14F-4D97-AF65-F5344CB8AC3E}">
        <p14:creationId xmlns:p14="http://schemas.microsoft.com/office/powerpoint/2010/main" val="3782622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Estética</a:t>
            </a:r>
            <a:r>
              <a:rPr lang="en-US" dirty="0" smtClean="0"/>
              <a:t> </a:t>
            </a:r>
            <a:r>
              <a:rPr lang="en-US" dirty="0" err="1" smtClean="0"/>
              <a:t>sociológica</a:t>
            </a:r>
            <a:endParaRPr lang="pt-BR" dirty="0"/>
          </a:p>
        </p:txBody>
      </p:sp>
      <p:sp>
        <p:nvSpPr>
          <p:cNvPr id="3" name="Espaço Reservado para Conteúdo 2"/>
          <p:cNvSpPr>
            <a:spLocks noGrp="1"/>
          </p:cNvSpPr>
          <p:nvPr>
            <p:ph sz="quarter" idx="1"/>
          </p:nvPr>
        </p:nvSpPr>
        <p:spPr/>
        <p:txBody>
          <a:bodyPr>
            <a:normAutofit/>
          </a:bodyPr>
          <a:lstStyle/>
          <a:p>
            <a:r>
              <a:rPr lang="en-US" dirty="0" err="1" smtClean="0"/>
              <a:t>Síntese</a:t>
            </a:r>
            <a:r>
              <a:rPr lang="en-US" dirty="0" smtClean="0"/>
              <a:t> da </a:t>
            </a:r>
            <a:r>
              <a:rPr lang="en-US" dirty="0" err="1" smtClean="0"/>
              <a:t>Sociologia</a:t>
            </a:r>
            <a:r>
              <a:rPr lang="en-US" dirty="0" smtClean="0"/>
              <a:t> da Arte e da </a:t>
            </a:r>
            <a:r>
              <a:rPr lang="en-US" dirty="0" err="1" smtClean="0"/>
              <a:t>Estética</a:t>
            </a:r>
            <a:endParaRPr lang="en-US" dirty="0" smtClean="0"/>
          </a:p>
          <a:p>
            <a:r>
              <a:rPr lang="en-US" dirty="0" err="1" smtClean="0"/>
              <a:t>Perigo</a:t>
            </a:r>
            <a:r>
              <a:rPr lang="en-US" dirty="0" smtClean="0"/>
              <a:t> do </a:t>
            </a:r>
            <a:r>
              <a:rPr lang="en-US" dirty="0" err="1" smtClean="0"/>
              <a:t>sociologismo</a:t>
            </a:r>
            <a:endParaRPr lang="en-US" dirty="0" smtClean="0"/>
          </a:p>
          <a:p>
            <a:r>
              <a:rPr lang="en-US" dirty="0" smtClean="0"/>
              <a:t>ES </a:t>
            </a:r>
            <a:r>
              <a:rPr lang="en-US" dirty="0" err="1" smtClean="0"/>
              <a:t>contribuiu</a:t>
            </a:r>
            <a:r>
              <a:rPr lang="en-US" dirty="0" smtClean="0"/>
              <a:t> </a:t>
            </a:r>
            <a:r>
              <a:rPr lang="en-US" dirty="0" err="1" smtClean="0"/>
              <a:t>para</a:t>
            </a:r>
            <a:r>
              <a:rPr lang="en-US" dirty="0" smtClean="0"/>
              <a:t> o </a:t>
            </a:r>
            <a:r>
              <a:rPr lang="en-US" dirty="0" err="1" smtClean="0"/>
              <a:t>nascimento</a:t>
            </a:r>
            <a:r>
              <a:rPr lang="en-US" dirty="0" smtClean="0"/>
              <a:t> da SA</a:t>
            </a:r>
          </a:p>
          <a:p>
            <a:r>
              <a:rPr lang="en-US" dirty="0" err="1" smtClean="0"/>
              <a:t>Não-sociólogos</a:t>
            </a:r>
            <a:r>
              <a:rPr lang="en-US" dirty="0" smtClean="0"/>
              <a:t>: (Weber-FRSM), </a:t>
            </a:r>
            <a:r>
              <a:rPr lang="en-US" dirty="0" err="1" smtClean="0"/>
              <a:t>respostas</a:t>
            </a:r>
            <a:r>
              <a:rPr lang="en-US" dirty="0" smtClean="0"/>
              <a:t> e </a:t>
            </a:r>
            <a:r>
              <a:rPr lang="en-US" dirty="0" err="1" smtClean="0"/>
              <a:t>observações</a:t>
            </a:r>
            <a:r>
              <a:rPr lang="en-US" dirty="0" smtClean="0"/>
              <a:t> de </a:t>
            </a:r>
            <a:r>
              <a:rPr lang="en-US" dirty="0" err="1" smtClean="0"/>
              <a:t>ordem</a:t>
            </a:r>
            <a:r>
              <a:rPr lang="en-US" dirty="0" smtClean="0"/>
              <a:t> </a:t>
            </a:r>
            <a:r>
              <a:rPr lang="en-US" dirty="0" err="1" smtClean="0"/>
              <a:t>geral</a:t>
            </a:r>
            <a:r>
              <a:rPr lang="en-US" dirty="0" smtClean="0"/>
              <a:t>, </a:t>
            </a:r>
            <a:r>
              <a:rPr lang="en-US" dirty="0" err="1" smtClean="0"/>
              <a:t>sem</a:t>
            </a:r>
            <a:r>
              <a:rPr lang="en-US" dirty="0" smtClean="0"/>
              <a:t> </a:t>
            </a:r>
            <a:r>
              <a:rPr lang="en-US" dirty="0" err="1" smtClean="0"/>
              <a:t>solução</a:t>
            </a:r>
            <a:endParaRPr lang="en-US" dirty="0" smtClean="0"/>
          </a:p>
          <a:p>
            <a:r>
              <a:rPr lang="en-US" dirty="0" err="1" smtClean="0"/>
              <a:t>Sociólogos</a:t>
            </a:r>
            <a:r>
              <a:rPr lang="en-US" dirty="0" smtClean="0"/>
              <a:t>: </a:t>
            </a:r>
            <a:r>
              <a:rPr lang="en-US" dirty="0" err="1" smtClean="0"/>
              <a:t>questões</a:t>
            </a:r>
            <a:r>
              <a:rPr lang="en-US" dirty="0" smtClean="0"/>
              <a:t> </a:t>
            </a:r>
            <a:r>
              <a:rPr lang="en-US" dirty="0" err="1" smtClean="0"/>
              <a:t>periféricas</a:t>
            </a:r>
            <a:r>
              <a:rPr lang="en-US" dirty="0" smtClean="0"/>
              <a:t>, </a:t>
            </a:r>
            <a:r>
              <a:rPr lang="en-US" dirty="0" err="1" smtClean="0"/>
              <a:t>lugar</a:t>
            </a:r>
            <a:r>
              <a:rPr lang="en-US" dirty="0" smtClean="0"/>
              <a:t> </a:t>
            </a:r>
            <a:r>
              <a:rPr lang="en-US" dirty="0" err="1" smtClean="0"/>
              <a:t>menor</a:t>
            </a:r>
            <a:r>
              <a:rPr lang="en-US" dirty="0" smtClean="0"/>
              <a:t>  </a:t>
            </a:r>
            <a:r>
              <a:rPr lang="en-US" dirty="0" err="1" smtClean="0"/>
              <a:t>ou</a:t>
            </a:r>
            <a:r>
              <a:rPr lang="en-US" dirty="0" smtClean="0"/>
              <a:t> </a:t>
            </a:r>
            <a:r>
              <a:rPr lang="en-US" dirty="0" err="1" smtClean="0"/>
              <a:t>secundário</a:t>
            </a:r>
            <a:endParaRPr lang="en-US" dirty="0" smtClean="0"/>
          </a:p>
          <a:p>
            <a:endParaRPr lang="en-US" dirty="0" smtClean="0"/>
          </a:p>
          <a:p>
            <a:endParaRPr lang="pt-BR" dirty="0"/>
          </a:p>
        </p:txBody>
      </p:sp>
    </p:spTree>
    <p:extLst>
      <p:ext uri="{BB962C8B-B14F-4D97-AF65-F5344CB8AC3E}">
        <p14:creationId xmlns:p14="http://schemas.microsoft.com/office/powerpoint/2010/main" val="2704331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20000"/>
          </a:bodyPr>
          <a:lstStyle/>
          <a:p>
            <a:r>
              <a:rPr lang="pt-BR" dirty="0" smtClean="0"/>
              <a:t> Muitas das indagações pertinentes ao trabalho do músico profissional não são formuladas ou pertencem ao campo das ciências sociais. Uma adequação de nossas grades curriculares, sobretudo nos cursos superiores de música, visando uma preparação mais realista do aluno, deveria necessariamente passar por uma antropologia musical, a </a:t>
            </a:r>
            <a:r>
              <a:rPr lang="pt-BR" dirty="0" err="1" smtClean="0"/>
              <a:t>etnomusicologia</a:t>
            </a:r>
            <a:r>
              <a:rPr lang="pt-BR" dirty="0" smtClean="0"/>
              <a:t> — que não se restringe absolutamente ao estudo das manifestações musicais de tribos indígenas ou práticas afro-brasileiras. A moderna </a:t>
            </a:r>
            <a:r>
              <a:rPr lang="pt-BR" dirty="0" err="1" smtClean="0"/>
              <a:t>etnomusicologia</a:t>
            </a:r>
            <a:r>
              <a:rPr lang="pt-BR" dirty="0" smtClean="0"/>
              <a:t> estuda a música em seu contexto: tanto o </a:t>
            </a:r>
            <a:r>
              <a:rPr lang="pt-BR" i="1" dirty="0" smtClean="0"/>
              <a:t>rap </a:t>
            </a:r>
            <a:r>
              <a:rPr lang="pt-BR" dirty="0" smtClean="0"/>
              <a:t>da periferia, o </a:t>
            </a:r>
            <a:r>
              <a:rPr lang="pt-BR" i="1" dirty="0" smtClean="0"/>
              <a:t>funk</a:t>
            </a:r>
            <a:r>
              <a:rPr lang="pt-BR" dirty="0" smtClean="0"/>
              <a:t>, como também os nichos onde se desenvolvem atividades musicais bem mais próximas à realidade urbana neoliberal. A etnografia das formações sinfônicas insere-se nesse campo de pesquisa. Que figuração social é essa? Quais as relações de interdependência? O que faz esses indivíduos estarem juntos, convivendo diariamente? Quais os mecanismos de </a:t>
            </a:r>
            <a:r>
              <a:rPr lang="pt-BR" dirty="0" err="1" smtClean="0"/>
              <a:t>autocoerção</a:t>
            </a:r>
            <a:r>
              <a:rPr lang="pt-BR" dirty="0" smtClean="0"/>
              <a:t> que se transformam numa segunda natureza inquestionável?</a:t>
            </a:r>
          </a:p>
          <a:p>
            <a:endParaRPr lang="pt-BR" dirty="0"/>
          </a:p>
        </p:txBody>
      </p:sp>
    </p:spTree>
    <p:extLst>
      <p:ext uri="{BB962C8B-B14F-4D97-AF65-F5344CB8AC3E}">
        <p14:creationId xmlns:p14="http://schemas.microsoft.com/office/powerpoint/2010/main" val="4028038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Outros </a:t>
            </a:r>
            <a:r>
              <a:rPr lang="en-US" dirty="0" err="1" smtClean="0"/>
              <a:t>problemas</a:t>
            </a:r>
            <a:endParaRPr lang="pt-BR" dirty="0"/>
          </a:p>
        </p:txBody>
      </p:sp>
      <p:sp>
        <p:nvSpPr>
          <p:cNvPr id="3" name="Espaço Reservado para Conteúdo 2"/>
          <p:cNvSpPr>
            <a:spLocks noGrp="1"/>
          </p:cNvSpPr>
          <p:nvPr>
            <p:ph sz="quarter" idx="1"/>
          </p:nvPr>
        </p:nvSpPr>
        <p:spPr/>
        <p:txBody>
          <a:bodyPr/>
          <a:lstStyle/>
          <a:p>
            <a:r>
              <a:rPr lang="en-US" dirty="0" err="1" smtClean="0"/>
              <a:t>Mentalidade</a:t>
            </a:r>
            <a:r>
              <a:rPr lang="en-US" dirty="0" smtClean="0"/>
              <a:t> </a:t>
            </a:r>
            <a:r>
              <a:rPr lang="en-US" dirty="0" err="1" smtClean="0"/>
              <a:t>romântica</a:t>
            </a:r>
            <a:r>
              <a:rPr lang="en-US" dirty="0" smtClean="0"/>
              <a:t> </a:t>
            </a:r>
            <a:r>
              <a:rPr lang="en-US" dirty="0" err="1" smtClean="0"/>
              <a:t>que</a:t>
            </a:r>
            <a:r>
              <a:rPr lang="en-US" dirty="0" smtClean="0"/>
              <a:t> </a:t>
            </a:r>
            <a:r>
              <a:rPr lang="en-US" dirty="0" err="1" smtClean="0"/>
              <a:t>repugna</a:t>
            </a:r>
            <a:r>
              <a:rPr lang="en-US" dirty="0" smtClean="0"/>
              <a:t> </a:t>
            </a:r>
            <a:r>
              <a:rPr lang="en-US" dirty="0" err="1" smtClean="0"/>
              <a:t>tal</a:t>
            </a:r>
            <a:r>
              <a:rPr lang="en-US" dirty="0" smtClean="0"/>
              <a:t> </a:t>
            </a:r>
            <a:r>
              <a:rPr lang="en-US" dirty="0" err="1" smtClean="0"/>
              <a:t>abordagem</a:t>
            </a:r>
            <a:r>
              <a:rPr lang="en-US" dirty="0" smtClean="0"/>
              <a:t> [</a:t>
            </a:r>
            <a:r>
              <a:rPr lang="en-US" dirty="0" err="1" smtClean="0"/>
              <a:t>medo</a:t>
            </a:r>
            <a:r>
              <a:rPr lang="en-US" dirty="0" smtClean="0"/>
              <a:t> real de </a:t>
            </a:r>
            <a:r>
              <a:rPr lang="en-US" dirty="0" err="1" smtClean="0"/>
              <a:t>desvalorização</a:t>
            </a:r>
            <a:r>
              <a:rPr lang="en-US" dirty="0" smtClean="0"/>
              <a:t> do </a:t>
            </a:r>
            <a:r>
              <a:rPr lang="en-US" dirty="0" err="1" smtClean="0"/>
              <a:t>fato</a:t>
            </a:r>
            <a:r>
              <a:rPr lang="en-US" dirty="0" smtClean="0"/>
              <a:t> </a:t>
            </a:r>
            <a:r>
              <a:rPr lang="en-US" dirty="0" err="1" smtClean="0"/>
              <a:t>artístico</a:t>
            </a:r>
            <a:r>
              <a:rPr lang="en-US" dirty="0" smtClean="0"/>
              <a:t> (</a:t>
            </a:r>
            <a:r>
              <a:rPr lang="en-US" i="1" dirty="0" err="1" smtClean="0"/>
              <a:t>hecho</a:t>
            </a:r>
            <a:r>
              <a:rPr lang="en-US" i="1" dirty="0" smtClean="0"/>
              <a:t> </a:t>
            </a:r>
            <a:r>
              <a:rPr lang="en-US" i="1" dirty="0" err="1" smtClean="0"/>
              <a:t>estético</a:t>
            </a:r>
            <a:r>
              <a:rPr lang="en-US" i="1" dirty="0" smtClean="0"/>
              <a:t> </a:t>
            </a:r>
            <a:r>
              <a:rPr lang="en-US" dirty="0" smtClean="0"/>
              <a:t>de Borges)]; de </a:t>
            </a:r>
            <a:r>
              <a:rPr lang="en-US" dirty="0" err="1" smtClean="0"/>
              <a:t>limitar</a:t>
            </a:r>
            <a:r>
              <a:rPr lang="en-US" dirty="0" smtClean="0"/>
              <a:t> a </a:t>
            </a:r>
            <a:r>
              <a:rPr lang="en-US" dirty="0" err="1" smtClean="0"/>
              <a:t>autonomia</a:t>
            </a:r>
            <a:r>
              <a:rPr lang="en-US" dirty="0" smtClean="0"/>
              <a:t> da </a:t>
            </a:r>
            <a:r>
              <a:rPr lang="en-US" dirty="0" err="1" smtClean="0"/>
              <a:t>criação</a:t>
            </a:r>
            <a:r>
              <a:rPr lang="en-US" dirty="0" smtClean="0"/>
              <a:t>; de </a:t>
            </a:r>
            <a:r>
              <a:rPr lang="en-US" dirty="0" err="1" smtClean="0"/>
              <a:t>redução</a:t>
            </a:r>
            <a:r>
              <a:rPr lang="en-US" dirty="0" smtClean="0"/>
              <a:t> a </a:t>
            </a:r>
            <a:r>
              <a:rPr lang="en-US" dirty="0" err="1" smtClean="0"/>
              <a:t>fatos</a:t>
            </a:r>
            <a:r>
              <a:rPr lang="en-US" dirty="0" smtClean="0"/>
              <a:t> e </a:t>
            </a:r>
            <a:r>
              <a:rPr lang="en-US" dirty="0" err="1" smtClean="0"/>
              <a:t>valores</a:t>
            </a:r>
            <a:r>
              <a:rPr lang="en-US" dirty="0" smtClean="0"/>
              <a:t> de </a:t>
            </a:r>
            <a:r>
              <a:rPr lang="en-US" dirty="0" err="1" smtClean="0"/>
              <a:t>outra</a:t>
            </a:r>
            <a:r>
              <a:rPr lang="en-US" dirty="0" smtClean="0"/>
              <a:t> </a:t>
            </a:r>
            <a:r>
              <a:rPr lang="en-US" dirty="0" err="1" smtClean="0"/>
              <a:t>natureza</a:t>
            </a:r>
            <a:r>
              <a:rPr lang="en-US" dirty="0" smtClean="0"/>
              <a:t>; do </a:t>
            </a:r>
            <a:r>
              <a:rPr lang="en-US" dirty="0" err="1" smtClean="0"/>
              <a:t>reducionismo</a:t>
            </a:r>
            <a:r>
              <a:rPr lang="en-US" dirty="0" smtClean="0"/>
              <a:t>, </a:t>
            </a:r>
            <a:r>
              <a:rPr lang="en-US" err="1" smtClean="0"/>
              <a:t>enfim</a:t>
            </a:r>
            <a:r>
              <a:rPr lang="en-US" smtClean="0"/>
              <a:t>…</a:t>
            </a:r>
          </a:p>
          <a:p>
            <a:r>
              <a:rPr lang="en-US" smtClean="0"/>
              <a:t>[ver também MBS (Bourdieu)]</a:t>
            </a:r>
            <a:endParaRPr lang="en-US" dirty="0" smtClean="0"/>
          </a:p>
          <a:p>
            <a:endParaRPr lang="en-US" dirty="0" smtClean="0"/>
          </a:p>
          <a:p>
            <a:endParaRPr lang="en-US" dirty="0" smtClean="0"/>
          </a:p>
          <a:p>
            <a:endParaRPr lang="en-US" dirty="0" smtClean="0"/>
          </a:p>
          <a:p>
            <a:endParaRPr lang="en-US" dirty="0" smtClean="0"/>
          </a:p>
          <a:p>
            <a:endParaRPr lang="pt-BR" dirty="0"/>
          </a:p>
        </p:txBody>
      </p:sp>
    </p:spTree>
    <p:extLst>
      <p:ext uri="{BB962C8B-B14F-4D97-AF65-F5344CB8AC3E}">
        <p14:creationId xmlns:p14="http://schemas.microsoft.com/office/powerpoint/2010/main" val="3254852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Abordagem</a:t>
            </a:r>
            <a:r>
              <a:rPr lang="en-US" dirty="0" smtClean="0"/>
              <a:t> </a:t>
            </a:r>
            <a:r>
              <a:rPr lang="en-US" dirty="0" err="1" smtClean="0"/>
              <a:t>autêntica</a:t>
            </a:r>
            <a:endParaRPr lang="pt-BR" dirty="0"/>
          </a:p>
        </p:txBody>
      </p:sp>
      <p:sp>
        <p:nvSpPr>
          <p:cNvPr id="3" name="Espaço Reservado para Conteúdo 2"/>
          <p:cNvSpPr>
            <a:spLocks noGrp="1"/>
          </p:cNvSpPr>
          <p:nvPr>
            <p:ph sz="quarter" idx="1"/>
          </p:nvPr>
        </p:nvSpPr>
        <p:spPr/>
        <p:txBody>
          <a:bodyPr/>
          <a:lstStyle/>
          <a:p>
            <a:r>
              <a:rPr lang="en-US" dirty="0" err="1" smtClean="0"/>
              <a:t>Descobrir</a:t>
            </a:r>
            <a:r>
              <a:rPr lang="en-US" dirty="0" smtClean="0"/>
              <a:t> </a:t>
            </a:r>
            <a:r>
              <a:rPr lang="en-US" dirty="0" err="1" smtClean="0"/>
              <a:t>apenas</a:t>
            </a:r>
            <a:r>
              <a:rPr lang="en-US" dirty="0" smtClean="0"/>
              <a:t> as </a:t>
            </a:r>
            <a:r>
              <a:rPr lang="en-US" dirty="0" err="1" smtClean="0"/>
              <a:t>dimensões</a:t>
            </a:r>
            <a:r>
              <a:rPr lang="en-US" dirty="0" smtClean="0"/>
              <a:t> </a:t>
            </a:r>
            <a:r>
              <a:rPr lang="en-US" dirty="0" err="1" smtClean="0"/>
              <a:t>sociais</a:t>
            </a:r>
            <a:r>
              <a:rPr lang="en-US" dirty="0" smtClean="0"/>
              <a:t> da </a:t>
            </a:r>
            <a:r>
              <a:rPr lang="en-US" dirty="0" err="1" smtClean="0"/>
              <a:t>música</a:t>
            </a:r>
            <a:r>
              <a:rPr lang="en-US" dirty="0" smtClean="0"/>
              <a:t>, </a:t>
            </a:r>
            <a:r>
              <a:rPr lang="en-US" dirty="0" err="1" smtClean="0"/>
              <a:t>na</a:t>
            </a:r>
            <a:r>
              <a:rPr lang="en-US" dirty="0" smtClean="0"/>
              <a:t> </a:t>
            </a:r>
            <a:r>
              <a:rPr lang="en-US" dirty="0" err="1" smtClean="0"/>
              <a:t>medida</a:t>
            </a:r>
            <a:r>
              <a:rPr lang="en-US" dirty="0" smtClean="0"/>
              <a:t> </a:t>
            </a:r>
            <a:r>
              <a:rPr lang="en-US" dirty="0" err="1" smtClean="0"/>
              <a:t>em</a:t>
            </a:r>
            <a:r>
              <a:rPr lang="en-US" dirty="0" smtClean="0"/>
              <a:t> </a:t>
            </a:r>
            <a:r>
              <a:rPr lang="en-US" dirty="0" err="1" smtClean="0"/>
              <a:t>que</a:t>
            </a:r>
            <a:r>
              <a:rPr lang="en-US" dirty="0" smtClean="0"/>
              <a:t> </a:t>
            </a:r>
            <a:r>
              <a:rPr lang="en-US" dirty="0" err="1" smtClean="0"/>
              <a:t>elas</a:t>
            </a:r>
            <a:r>
              <a:rPr lang="en-US" dirty="0" smtClean="0"/>
              <a:t> </a:t>
            </a:r>
            <a:r>
              <a:rPr lang="en-US" dirty="0" err="1" smtClean="0"/>
              <a:t>existem</a:t>
            </a:r>
            <a:endParaRPr lang="en-US" dirty="0" smtClean="0"/>
          </a:p>
          <a:p>
            <a:r>
              <a:rPr lang="en-US" dirty="0" smtClean="0"/>
              <a:t>Luta </a:t>
            </a:r>
            <a:r>
              <a:rPr lang="en-US" dirty="0" err="1" smtClean="0"/>
              <a:t>pela</a:t>
            </a:r>
            <a:r>
              <a:rPr lang="en-US" dirty="0" smtClean="0"/>
              <a:t> </a:t>
            </a:r>
            <a:r>
              <a:rPr lang="en-US" dirty="0" err="1" smtClean="0"/>
              <a:t>autonomia</a:t>
            </a:r>
            <a:r>
              <a:rPr lang="en-US" dirty="0" smtClean="0"/>
              <a:t> (</a:t>
            </a:r>
            <a:r>
              <a:rPr lang="en-US" dirty="0" err="1" smtClean="0"/>
              <a:t>Gramática</a:t>
            </a:r>
            <a:r>
              <a:rPr lang="en-US" dirty="0" smtClean="0"/>
              <a:t>, </a:t>
            </a:r>
            <a:r>
              <a:rPr lang="en-US" dirty="0" err="1" smtClean="0"/>
              <a:t>Poesia</a:t>
            </a:r>
            <a:r>
              <a:rPr lang="en-US" dirty="0" smtClean="0"/>
              <a:t> e </a:t>
            </a:r>
            <a:r>
              <a:rPr lang="en-US" dirty="0" err="1" smtClean="0"/>
              <a:t>Matemática</a:t>
            </a:r>
            <a:r>
              <a:rPr lang="en-US" dirty="0" smtClean="0"/>
              <a:t>)</a:t>
            </a:r>
          </a:p>
          <a:p>
            <a:r>
              <a:rPr lang="en-US" dirty="0" smtClean="0"/>
              <a:t>Lugar </a:t>
            </a:r>
            <a:r>
              <a:rPr lang="en-US" dirty="0" err="1" smtClean="0"/>
              <a:t>na</a:t>
            </a:r>
            <a:r>
              <a:rPr lang="en-US" dirty="0" smtClean="0"/>
              <a:t> </a:t>
            </a:r>
            <a:r>
              <a:rPr lang="en-US" dirty="0" err="1" smtClean="0"/>
              <a:t>hierarquia</a:t>
            </a:r>
            <a:r>
              <a:rPr lang="en-US" dirty="0" smtClean="0"/>
              <a:t> </a:t>
            </a:r>
            <a:r>
              <a:rPr lang="en-US" dirty="0" err="1" smtClean="0"/>
              <a:t>acadêmica</a:t>
            </a:r>
            <a:r>
              <a:rPr lang="en-US" dirty="0" smtClean="0"/>
              <a:t> → </a:t>
            </a:r>
            <a:r>
              <a:rPr lang="en-US" dirty="0" err="1" smtClean="0"/>
              <a:t>aspecto</a:t>
            </a:r>
            <a:r>
              <a:rPr lang="en-US" dirty="0" smtClean="0"/>
              <a:t> </a:t>
            </a:r>
            <a:r>
              <a:rPr lang="en-US" dirty="0" err="1" smtClean="0"/>
              <a:t>histórico</a:t>
            </a:r>
            <a:r>
              <a:rPr lang="en-US" dirty="0" smtClean="0"/>
              <a:t> x </a:t>
            </a:r>
            <a:r>
              <a:rPr lang="en-US" dirty="0" err="1" smtClean="0"/>
              <a:t>sistemático</a:t>
            </a:r>
            <a:endParaRPr lang="en-US" dirty="0" smtClean="0"/>
          </a:p>
          <a:p>
            <a:r>
              <a:rPr lang="en-US" dirty="0" err="1" smtClean="0"/>
              <a:t>Exclui</a:t>
            </a:r>
            <a:r>
              <a:rPr lang="en-US" dirty="0" smtClean="0"/>
              <a:t> </a:t>
            </a:r>
            <a:r>
              <a:rPr lang="en-US" dirty="0" err="1" smtClean="0"/>
              <a:t>qualquer</a:t>
            </a:r>
            <a:r>
              <a:rPr lang="en-US" dirty="0" smtClean="0"/>
              <a:t> </a:t>
            </a:r>
            <a:r>
              <a:rPr lang="en-US" dirty="0" err="1" smtClean="0"/>
              <a:t>ingerência</a:t>
            </a:r>
            <a:r>
              <a:rPr lang="en-US" dirty="0" smtClean="0"/>
              <a:t> </a:t>
            </a:r>
            <a:r>
              <a:rPr lang="en-US" dirty="0" err="1" smtClean="0"/>
              <a:t>redutiva</a:t>
            </a:r>
            <a:endParaRPr lang="pt-BR" dirty="0"/>
          </a:p>
        </p:txBody>
      </p:sp>
    </p:spTree>
    <p:extLst>
      <p:ext uri="{BB962C8B-B14F-4D97-AF65-F5344CB8AC3E}">
        <p14:creationId xmlns:p14="http://schemas.microsoft.com/office/powerpoint/2010/main" val="3697864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t>Perspectives </a:t>
            </a:r>
            <a:r>
              <a:rPr lang="pt-BR" dirty="0" err="1"/>
              <a:t>pluridisciplinaires</a:t>
            </a:r>
            <a:r>
              <a:rPr lang="pt-BR" dirty="0"/>
              <a:t>: </a:t>
            </a:r>
            <a:r>
              <a:rPr lang="pt-BR" dirty="0" err="1"/>
              <a:t>difficultés</a:t>
            </a:r>
            <a:r>
              <a:rPr lang="pt-BR" dirty="0"/>
              <a:t> d'</a:t>
            </a:r>
            <a:r>
              <a:rPr lang="pt-BR" dirty="0" err="1"/>
              <a:t>approche</a:t>
            </a:r>
            <a:endParaRPr lang="pt-BR" dirty="0"/>
          </a:p>
          <a:p>
            <a:r>
              <a:rPr lang="pt-BR" dirty="0" err="1"/>
              <a:t>Author</a:t>
            </a:r>
            <a:r>
              <a:rPr lang="pt-BR" dirty="0"/>
              <a:t>(s): Ivo </a:t>
            </a:r>
            <a:r>
              <a:rPr lang="pt-BR" dirty="0" err="1"/>
              <a:t>Supičić</a:t>
            </a:r>
            <a:endParaRPr lang="pt-BR" dirty="0"/>
          </a:p>
          <a:p>
            <a:r>
              <a:rPr lang="en-US" dirty="0"/>
              <a:t>Source: International Review of the Aesthetics and Sociology of Music, Vol. 16, No. 2 (Dec</a:t>
            </a:r>
            <a:r>
              <a:rPr lang="en-US" dirty="0" smtClean="0"/>
              <a:t>., </a:t>
            </a:r>
            <a:r>
              <a:rPr lang="pt-BR" dirty="0" smtClean="0"/>
              <a:t>1985</a:t>
            </a:r>
            <a:r>
              <a:rPr lang="pt-BR" dirty="0"/>
              <a:t>), pp. 125-151</a:t>
            </a:r>
          </a:p>
          <a:p>
            <a:r>
              <a:rPr lang="en-US" dirty="0"/>
              <a:t>Published by: Croatian Musicological Society</a:t>
            </a:r>
          </a:p>
          <a:p>
            <a:r>
              <a:rPr lang="pt-BR" dirty="0" err="1"/>
              <a:t>Stable</a:t>
            </a:r>
            <a:r>
              <a:rPr lang="pt-BR" dirty="0"/>
              <a:t> URL: http://www.jstor.org/stable/836773</a:t>
            </a:r>
          </a:p>
          <a:p>
            <a:r>
              <a:rPr lang="pt-BR" dirty="0" err="1"/>
              <a:t>Accessed</a:t>
            </a:r>
            <a:r>
              <a:rPr lang="pt-BR" dirty="0"/>
              <a:t>: 04/08/2010 18:26</a:t>
            </a:r>
          </a:p>
        </p:txBody>
      </p:sp>
    </p:spTree>
    <p:extLst>
      <p:ext uri="{BB962C8B-B14F-4D97-AF65-F5344CB8AC3E}">
        <p14:creationId xmlns:p14="http://schemas.microsoft.com/office/powerpoint/2010/main" val="40516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err="1" smtClean="0"/>
              <a:t>Funções</a:t>
            </a:r>
            <a:r>
              <a:rPr lang="en-US" dirty="0" smtClean="0"/>
              <a:t> e </a:t>
            </a:r>
            <a:r>
              <a:rPr lang="en-US" dirty="0" err="1" smtClean="0"/>
              <a:t>valores</a:t>
            </a:r>
            <a:r>
              <a:rPr lang="en-US" dirty="0" smtClean="0"/>
              <a:t> </a:t>
            </a:r>
            <a:r>
              <a:rPr lang="en-US" dirty="0" err="1" smtClean="0"/>
              <a:t>sociais</a:t>
            </a:r>
            <a:r>
              <a:rPr lang="en-US" dirty="0" smtClean="0"/>
              <a:t> da </a:t>
            </a:r>
            <a:r>
              <a:rPr lang="en-US" dirty="0" err="1" smtClean="0"/>
              <a:t>música</a:t>
            </a:r>
            <a:r>
              <a:rPr lang="en-US" dirty="0" smtClean="0"/>
              <a:t> </a:t>
            </a:r>
            <a:r>
              <a:rPr lang="en-US" dirty="0" err="1" smtClean="0"/>
              <a:t>que</a:t>
            </a:r>
            <a:r>
              <a:rPr lang="en-US" dirty="0" smtClean="0"/>
              <a:t> </a:t>
            </a:r>
            <a:r>
              <a:rPr lang="en-US" dirty="0" err="1" smtClean="0"/>
              <a:t>revelam</a:t>
            </a:r>
            <a:r>
              <a:rPr lang="en-US" dirty="0" smtClean="0"/>
              <a:t> </a:t>
            </a:r>
            <a:r>
              <a:rPr lang="en-US" dirty="0" err="1" smtClean="0"/>
              <a:t>sua</a:t>
            </a:r>
            <a:r>
              <a:rPr lang="en-US" dirty="0" smtClean="0"/>
              <a:t> </a:t>
            </a:r>
            <a:r>
              <a:rPr lang="en-US" dirty="0" err="1" smtClean="0"/>
              <a:t>capacidade</a:t>
            </a:r>
            <a:r>
              <a:rPr lang="en-US" dirty="0" smtClean="0"/>
              <a:t> de </a:t>
            </a:r>
            <a:r>
              <a:rPr lang="en-US" dirty="0" err="1" smtClean="0"/>
              <a:t>sobrevivência</a:t>
            </a:r>
            <a:r>
              <a:rPr lang="en-US" dirty="0" smtClean="0"/>
              <a:t> [cf. </a:t>
            </a:r>
            <a:r>
              <a:rPr lang="en-US" dirty="0" err="1" smtClean="0"/>
              <a:t>Raynor</a:t>
            </a:r>
            <a:r>
              <a:rPr lang="en-US" dirty="0" smtClean="0"/>
              <a:t>] </a:t>
            </a:r>
            <a:r>
              <a:rPr lang="en-US" dirty="0" err="1" smtClean="0"/>
              <a:t>aos</a:t>
            </a:r>
            <a:r>
              <a:rPr lang="en-US" dirty="0" smtClean="0"/>
              <a:t> </a:t>
            </a:r>
            <a:r>
              <a:rPr lang="en-US" dirty="0" err="1" smtClean="0"/>
              <a:t>condicionamentos</a:t>
            </a:r>
            <a:r>
              <a:rPr lang="en-US" dirty="0" smtClean="0"/>
              <a:t> </a:t>
            </a:r>
            <a:r>
              <a:rPr lang="en-US" dirty="0" err="1" smtClean="0"/>
              <a:t>sociais</a:t>
            </a:r>
            <a:r>
              <a:rPr lang="en-US" dirty="0" smtClean="0"/>
              <a:t> e </a:t>
            </a:r>
            <a:r>
              <a:rPr lang="en-US" dirty="0" err="1" smtClean="0"/>
              <a:t>circunstâncias</a:t>
            </a:r>
            <a:r>
              <a:rPr lang="en-US" dirty="0" smtClean="0"/>
              <a:t> </a:t>
            </a:r>
            <a:r>
              <a:rPr lang="en-US" dirty="0" err="1" smtClean="0"/>
              <a:t>históricas</a:t>
            </a:r>
            <a:r>
              <a:rPr lang="en-US" dirty="0" smtClean="0"/>
              <a:t> </a:t>
            </a:r>
            <a:r>
              <a:rPr lang="en-US" dirty="0" err="1" smtClean="0"/>
              <a:t>ao</a:t>
            </a:r>
            <a:r>
              <a:rPr lang="en-US" dirty="0" smtClean="0"/>
              <a:t> </a:t>
            </a:r>
            <a:r>
              <a:rPr lang="en-US" dirty="0" err="1" smtClean="0"/>
              <a:t>longo</a:t>
            </a:r>
            <a:r>
              <a:rPr lang="en-US" dirty="0" smtClean="0"/>
              <a:t> da </a:t>
            </a:r>
            <a:r>
              <a:rPr lang="en-US" dirty="0" err="1" smtClean="0"/>
              <a:t>história</a:t>
            </a:r>
            <a:endParaRPr lang="en-US" dirty="0" smtClean="0"/>
          </a:p>
          <a:p>
            <a:r>
              <a:rPr lang="en-US" dirty="0" smtClean="0"/>
              <a:t>A </a:t>
            </a:r>
            <a:r>
              <a:rPr lang="en-US" dirty="0" err="1" smtClean="0"/>
              <a:t>Música</a:t>
            </a:r>
            <a:r>
              <a:rPr lang="en-US" dirty="0" smtClean="0"/>
              <a:t> é </a:t>
            </a:r>
            <a:r>
              <a:rPr lang="en-US" dirty="0" err="1" smtClean="0"/>
              <a:t>capaz</a:t>
            </a:r>
            <a:r>
              <a:rPr lang="en-US" dirty="0" smtClean="0"/>
              <a:t> de </a:t>
            </a:r>
            <a:r>
              <a:rPr lang="en-US" dirty="0" err="1" smtClean="0"/>
              <a:t>ultrapassar</a:t>
            </a:r>
            <a:r>
              <a:rPr lang="en-US" dirty="0" smtClean="0"/>
              <a:t> as </a:t>
            </a:r>
            <a:r>
              <a:rPr lang="en-US" dirty="0" err="1" smtClean="0"/>
              <a:t>limitações</a:t>
            </a:r>
            <a:r>
              <a:rPr lang="en-US" dirty="0"/>
              <a:t> </a:t>
            </a:r>
            <a:r>
              <a:rPr lang="en-US" dirty="0" smtClean="0"/>
              <a:t>dos </a:t>
            </a:r>
            <a:r>
              <a:rPr lang="en-US" dirty="0" err="1" smtClean="0"/>
              <a:t>contextos</a:t>
            </a:r>
            <a:r>
              <a:rPr lang="en-US" dirty="0" smtClean="0"/>
              <a:t> </a:t>
            </a:r>
            <a:r>
              <a:rPr lang="en-US" dirty="0" err="1" smtClean="0"/>
              <a:t>em</a:t>
            </a:r>
            <a:r>
              <a:rPr lang="en-US" dirty="0" smtClean="0"/>
              <a:t> </a:t>
            </a:r>
            <a:r>
              <a:rPr lang="en-US" dirty="0" err="1" smtClean="0"/>
              <a:t>que</a:t>
            </a:r>
            <a:r>
              <a:rPr lang="en-US" dirty="0" smtClean="0"/>
              <a:t> </a:t>
            </a:r>
            <a:r>
              <a:rPr lang="en-US" dirty="0" err="1" smtClean="0"/>
              <a:t>foi</a:t>
            </a:r>
            <a:r>
              <a:rPr lang="en-US" dirty="0" smtClean="0"/>
              <a:t> </a:t>
            </a:r>
            <a:r>
              <a:rPr lang="en-US" dirty="0" err="1" smtClean="0"/>
              <a:t>criada</a:t>
            </a:r>
            <a:r>
              <a:rPr lang="en-US" dirty="0" smtClean="0"/>
              <a:t>, </a:t>
            </a:r>
            <a:r>
              <a:rPr lang="en-US" dirty="0" err="1" smtClean="0"/>
              <a:t>graças</a:t>
            </a:r>
            <a:r>
              <a:rPr lang="en-US" dirty="0" smtClean="0"/>
              <a:t> a </a:t>
            </a:r>
            <a:r>
              <a:rPr lang="en-US" dirty="0" err="1" smtClean="0"/>
              <a:t>seus</a:t>
            </a:r>
            <a:r>
              <a:rPr lang="en-US" dirty="0" smtClean="0"/>
              <a:t> </a:t>
            </a:r>
            <a:r>
              <a:rPr lang="en-US" dirty="0" err="1" smtClean="0"/>
              <a:t>valores</a:t>
            </a:r>
            <a:r>
              <a:rPr lang="en-US" dirty="0" smtClean="0"/>
              <a:t> </a:t>
            </a:r>
            <a:r>
              <a:rPr lang="en-US" dirty="0" err="1" smtClean="0"/>
              <a:t>artísticos</a:t>
            </a:r>
            <a:r>
              <a:rPr lang="en-US" dirty="0" smtClean="0"/>
              <a:t> e </a:t>
            </a:r>
            <a:r>
              <a:rPr lang="en-US" dirty="0" err="1" smtClean="0"/>
              <a:t>humanos</a:t>
            </a:r>
            <a:endParaRPr lang="en-US" dirty="0" smtClean="0"/>
          </a:p>
          <a:p>
            <a:endParaRPr lang="en-US" dirty="0" smtClean="0"/>
          </a:p>
          <a:p>
            <a:endParaRPr lang="pt-BR" dirty="0"/>
          </a:p>
        </p:txBody>
      </p:sp>
    </p:spTree>
    <p:extLst>
      <p:ext uri="{BB962C8B-B14F-4D97-AF65-F5344CB8AC3E}">
        <p14:creationId xmlns:p14="http://schemas.microsoft.com/office/powerpoint/2010/main" val="3422593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smtClean="0"/>
              <a:t>Valor cultural da SM = </a:t>
            </a:r>
            <a:r>
              <a:rPr lang="en-US" dirty="0" err="1" smtClean="0"/>
              <a:t>instauradora</a:t>
            </a:r>
            <a:r>
              <a:rPr lang="en-US" dirty="0" smtClean="0"/>
              <a:t> de </a:t>
            </a:r>
            <a:r>
              <a:rPr lang="en-US" dirty="0" err="1" smtClean="0"/>
              <a:t>valores</a:t>
            </a:r>
            <a:endParaRPr lang="en-US" dirty="0" smtClean="0"/>
          </a:p>
          <a:p>
            <a:r>
              <a:rPr lang="en-US" dirty="0" err="1" smtClean="0"/>
              <a:t>Necessidade</a:t>
            </a:r>
            <a:r>
              <a:rPr lang="en-US" dirty="0" smtClean="0"/>
              <a:t> de </a:t>
            </a:r>
            <a:r>
              <a:rPr lang="en-US" dirty="0" err="1" smtClean="0"/>
              <a:t>uma</a:t>
            </a:r>
            <a:r>
              <a:rPr lang="en-US" dirty="0" smtClean="0"/>
              <a:t> </a:t>
            </a:r>
            <a:r>
              <a:rPr lang="en-US" dirty="0" err="1" smtClean="0"/>
              <a:t>concepção</a:t>
            </a:r>
            <a:r>
              <a:rPr lang="en-US" dirty="0" smtClean="0"/>
              <a:t> de SM </a:t>
            </a:r>
            <a:r>
              <a:rPr lang="en-US" dirty="0" err="1" smtClean="0"/>
              <a:t>capaz</a:t>
            </a:r>
            <a:r>
              <a:rPr lang="en-US" dirty="0" smtClean="0"/>
              <a:t> de </a:t>
            </a:r>
            <a:r>
              <a:rPr lang="en-US" dirty="0" err="1" smtClean="0"/>
              <a:t>contribuir</a:t>
            </a:r>
            <a:r>
              <a:rPr lang="en-US" dirty="0" smtClean="0"/>
              <a:t> a um </a:t>
            </a:r>
            <a:r>
              <a:rPr lang="en-US" dirty="0" err="1" smtClean="0"/>
              <a:t>conhecimento</a:t>
            </a:r>
            <a:r>
              <a:rPr lang="en-US" dirty="0" smtClean="0"/>
              <a:t> </a:t>
            </a:r>
            <a:r>
              <a:rPr lang="en-US" dirty="0" err="1" smtClean="0"/>
              <a:t>mais</a:t>
            </a:r>
            <a:r>
              <a:rPr lang="en-US" dirty="0" smtClean="0"/>
              <a:t> </a:t>
            </a:r>
            <a:r>
              <a:rPr lang="en-US" dirty="0" err="1" smtClean="0"/>
              <a:t>completo</a:t>
            </a:r>
            <a:r>
              <a:rPr lang="en-US" dirty="0" smtClean="0"/>
              <a:t> e </a:t>
            </a:r>
            <a:r>
              <a:rPr lang="en-US" dirty="0" err="1" smtClean="0"/>
              <a:t>aprofundado</a:t>
            </a:r>
            <a:endParaRPr lang="en-US" dirty="0" smtClean="0"/>
          </a:p>
          <a:p>
            <a:endParaRPr lang="pt-BR" dirty="0"/>
          </a:p>
        </p:txBody>
      </p:sp>
    </p:spTree>
    <p:extLst>
      <p:ext uri="{BB962C8B-B14F-4D97-AF65-F5344CB8AC3E}">
        <p14:creationId xmlns:p14="http://schemas.microsoft.com/office/powerpoint/2010/main" val="1000149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Mais</a:t>
            </a:r>
            <a:r>
              <a:rPr lang="en-US" dirty="0" smtClean="0"/>
              <a:t> </a:t>
            </a:r>
            <a:r>
              <a:rPr lang="en-US" dirty="0" err="1" smtClean="0"/>
              <a:t>problemas</a:t>
            </a:r>
            <a:endParaRPr lang="pt-BR" dirty="0"/>
          </a:p>
        </p:txBody>
      </p:sp>
      <p:sp>
        <p:nvSpPr>
          <p:cNvPr id="3" name="Espaço Reservado para Conteúdo 2"/>
          <p:cNvSpPr>
            <a:spLocks noGrp="1"/>
          </p:cNvSpPr>
          <p:nvPr>
            <p:ph sz="quarter" idx="1"/>
          </p:nvPr>
        </p:nvSpPr>
        <p:spPr/>
        <p:txBody>
          <a:bodyPr/>
          <a:lstStyle/>
          <a:p>
            <a:r>
              <a:rPr lang="en-US" dirty="0" err="1" smtClean="0"/>
              <a:t>Verbalismo</a:t>
            </a:r>
            <a:endParaRPr lang="en-US" dirty="0" smtClean="0"/>
          </a:p>
          <a:p>
            <a:r>
              <a:rPr lang="en-US" dirty="0" err="1" smtClean="0"/>
              <a:t>Caminhos</a:t>
            </a:r>
            <a:r>
              <a:rPr lang="en-US" dirty="0" smtClean="0"/>
              <a:t> </a:t>
            </a:r>
            <a:r>
              <a:rPr lang="en-US" dirty="0" err="1" smtClean="0"/>
              <a:t>abstratos</a:t>
            </a:r>
            <a:r>
              <a:rPr lang="en-US" dirty="0" smtClean="0"/>
              <a:t>, pseudo-</a:t>
            </a:r>
            <a:r>
              <a:rPr lang="en-US" dirty="0" err="1" smtClean="0"/>
              <a:t>filosóficos</a:t>
            </a:r>
            <a:r>
              <a:rPr lang="en-US" dirty="0" smtClean="0"/>
              <a:t> </a:t>
            </a:r>
            <a:r>
              <a:rPr lang="en-US" smtClean="0"/>
              <a:t>e </a:t>
            </a:r>
            <a:r>
              <a:rPr lang="en-US" smtClean="0"/>
              <a:t>pseudo-sociológicos (idealismo/ materialismo)</a:t>
            </a:r>
            <a:endParaRPr lang="en-US" dirty="0" smtClean="0"/>
          </a:p>
          <a:p>
            <a:r>
              <a:rPr lang="en-US" dirty="0" err="1" smtClean="0"/>
              <a:t>Distância</a:t>
            </a:r>
            <a:r>
              <a:rPr lang="en-US" dirty="0" smtClean="0"/>
              <a:t> de um </a:t>
            </a:r>
            <a:r>
              <a:rPr lang="en-US" dirty="0" err="1" smtClean="0"/>
              <a:t>trabalho</a:t>
            </a:r>
            <a:r>
              <a:rPr lang="en-US" dirty="0" smtClean="0"/>
              <a:t> </a:t>
            </a:r>
            <a:r>
              <a:rPr lang="en-US" dirty="0" err="1" smtClean="0"/>
              <a:t>científico</a:t>
            </a:r>
            <a:r>
              <a:rPr lang="en-US" dirty="0" smtClean="0"/>
              <a:t> de </a:t>
            </a:r>
            <a:r>
              <a:rPr lang="en-US" dirty="0" err="1" smtClean="0"/>
              <a:t>análise</a:t>
            </a:r>
            <a:r>
              <a:rPr lang="en-US" dirty="0" smtClean="0"/>
              <a:t> de </a:t>
            </a:r>
            <a:r>
              <a:rPr lang="en-US" dirty="0" err="1" smtClean="0"/>
              <a:t>materiais</a:t>
            </a:r>
            <a:r>
              <a:rPr lang="en-US" dirty="0" smtClean="0"/>
              <a:t> </a:t>
            </a:r>
            <a:r>
              <a:rPr lang="en-US" dirty="0" err="1" smtClean="0"/>
              <a:t>concretos</a:t>
            </a:r>
            <a:endParaRPr lang="en-US" dirty="0" smtClean="0"/>
          </a:p>
          <a:p>
            <a:r>
              <a:rPr lang="en-US" dirty="0" err="1" smtClean="0"/>
              <a:t>Exclusão</a:t>
            </a:r>
            <a:r>
              <a:rPr lang="en-US" dirty="0" smtClean="0"/>
              <a:t> da SM da </a:t>
            </a:r>
            <a:r>
              <a:rPr lang="en-US" dirty="0" err="1" smtClean="0"/>
              <a:t>Musicologia</a:t>
            </a:r>
            <a:r>
              <a:rPr lang="en-US" dirty="0" smtClean="0"/>
              <a:t> (</a:t>
            </a:r>
            <a:r>
              <a:rPr lang="en-US" dirty="0" err="1" smtClean="0"/>
              <a:t>por</a:t>
            </a:r>
            <a:r>
              <a:rPr lang="en-US" dirty="0" smtClean="0"/>
              <a:t> ex. </a:t>
            </a:r>
            <a:r>
              <a:rPr lang="en-US" dirty="0" err="1" smtClean="0"/>
              <a:t>Chailley</a:t>
            </a:r>
            <a:r>
              <a:rPr lang="en-US" dirty="0" smtClean="0"/>
              <a:t>)</a:t>
            </a:r>
          </a:p>
          <a:p>
            <a:endParaRPr lang="pt-BR" dirty="0"/>
          </a:p>
        </p:txBody>
      </p:sp>
    </p:spTree>
    <p:extLst>
      <p:ext uri="{BB962C8B-B14F-4D97-AF65-F5344CB8AC3E}">
        <p14:creationId xmlns:p14="http://schemas.microsoft.com/office/powerpoint/2010/main" val="28392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err="1" smtClean="0"/>
              <a:t>Função</a:t>
            </a:r>
            <a:r>
              <a:rPr lang="en-US" dirty="0" smtClean="0"/>
              <a:t> social</a:t>
            </a:r>
          </a:p>
          <a:p>
            <a:r>
              <a:rPr lang="en-US" dirty="0" err="1" smtClean="0"/>
              <a:t>Papel</a:t>
            </a:r>
            <a:r>
              <a:rPr lang="en-US" dirty="0" smtClean="0"/>
              <a:t> (</a:t>
            </a:r>
            <a:r>
              <a:rPr lang="en-US" dirty="0" err="1" smtClean="0"/>
              <a:t>na</a:t>
            </a:r>
            <a:r>
              <a:rPr lang="en-US" dirty="0" smtClean="0"/>
              <a:t> </a:t>
            </a:r>
            <a:r>
              <a:rPr lang="en-US" dirty="0" err="1" smtClean="0"/>
              <a:t>Sociologia</a:t>
            </a:r>
            <a:r>
              <a:rPr lang="en-US" dirty="0" smtClean="0"/>
              <a:t>) → </a:t>
            </a:r>
            <a:r>
              <a:rPr lang="en-US" dirty="0" err="1" smtClean="0"/>
              <a:t>sujeito</a:t>
            </a:r>
            <a:endParaRPr lang="en-US" dirty="0" smtClean="0"/>
          </a:p>
          <a:p>
            <a:r>
              <a:rPr lang="en-US" dirty="0" err="1" smtClean="0"/>
              <a:t>Dependente</a:t>
            </a:r>
            <a:r>
              <a:rPr lang="en-US" dirty="0" smtClean="0"/>
              <a:t> da </a:t>
            </a:r>
            <a:r>
              <a:rPr lang="en-US" dirty="0" err="1" smtClean="0"/>
              <a:t>sociologia</a:t>
            </a:r>
            <a:r>
              <a:rPr lang="en-US" dirty="0" smtClean="0"/>
              <a:t> </a:t>
            </a:r>
            <a:r>
              <a:rPr lang="en-US" dirty="0" err="1" smtClean="0"/>
              <a:t>somente</a:t>
            </a:r>
            <a:r>
              <a:rPr lang="en-US" dirty="0" smtClean="0"/>
              <a:t> </a:t>
            </a:r>
            <a:r>
              <a:rPr lang="en-US" dirty="0" err="1" smtClean="0"/>
              <a:t>por</a:t>
            </a:r>
            <a:r>
              <a:rPr lang="en-US" dirty="0" smtClean="0"/>
              <a:t> </a:t>
            </a:r>
            <a:r>
              <a:rPr lang="en-US" dirty="0" err="1" smtClean="0"/>
              <a:t>seu</a:t>
            </a:r>
            <a:r>
              <a:rPr lang="en-US" dirty="0" smtClean="0"/>
              <a:t> </a:t>
            </a:r>
            <a:r>
              <a:rPr lang="en-US" dirty="0" err="1" smtClean="0"/>
              <a:t>objeto</a:t>
            </a:r>
            <a:r>
              <a:rPr lang="en-US" dirty="0" smtClean="0"/>
              <a:t> e </a:t>
            </a:r>
            <a:r>
              <a:rPr lang="en-US" dirty="0" err="1" smtClean="0"/>
              <a:t>por</a:t>
            </a:r>
            <a:r>
              <a:rPr lang="en-US" dirty="0" smtClean="0"/>
              <a:t> </a:t>
            </a:r>
            <a:r>
              <a:rPr lang="en-US" dirty="0" err="1" smtClean="0"/>
              <a:t>seus</a:t>
            </a:r>
            <a:r>
              <a:rPr lang="en-US" dirty="0" smtClean="0"/>
              <a:t> </a:t>
            </a:r>
            <a:r>
              <a:rPr lang="en-US" dirty="0" err="1" smtClean="0"/>
              <a:t>métodos</a:t>
            </a:r>
            <a:r>
              <a:rPr lang="en-US" dirty="0" smtClean="0"/>
              <a:t>, a SM </a:t>
            </a:r>
            <a:r>
              <a:rPr lang="en-US" dirty="0" err="1" smtClean="0"/>
              <a:t>faz</a:t>
            </a:r>
            <a:r>
              <a:rPr lang="en-US" dirty="0" smtClean="0"/>
              <a:t> parte, </a:t>
            </a:r>
            <a:r>
              <a:rPr lang="en-US" dirty="0" err="1" smtClean="0"/>
              <a:t>devido</a:t>
            </a:r>
            <a:r>
              <a:rPr lang="en-US" dirty="0" smtClean="0"/>
              <a:t> à </a:t>
            </a:r>
            <a:r>
              <a:rPr lang="en-US" dirty="0" err="1" smtClean="0"/>
              <a:t>sua</a:t>
            </a:r>
            <a:r>
              <a:rPr lang="en-US" dirty="0" smtClean="0"/>
              <a:t> </a:t>
            </a:r>
            <a:r>
              <a:rPr lang="en-US" dirty="0" err="1" smtClean="0"/>
              <a:t>matéria</a:t>
            </a:r>
            <a:r>
              <a:rPr lang="en-US" dirty="0" smtClean="0"/>
              <a:t>, à </a:t>
            </a:r>
            <a:r>
              <a:rPr lang="en-US" dirty="0" err="1" smtClean="0"/>
              <a:t>Musicologia</a:t>
            </a:r>
            <a:endParaRPr lang="en-US" dirty="0" smtClean="0"/>
          </a:p>
          <a:p>
            <a:endParaRPr lang="pt-BR" dirty="0"/>
          </a:p>
        </p:txBody>
      </p:sp>
    </p:spTree>
    <p:extLst>
      <p:ext uri="{BB962C8B-B14F-4D97-AF65-F5344CB8AC3E}">
        <p14:creationId xmlns:p14="http://schemas.microsoft.com/office/powerpoint/2010/main" val="1966661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HISTÓRIA SOCIAL DA MÚSICA</a:t>
            </a:r>
            <a:endParaRPr lang="pt-BR" dirty="0"/>
          </a:p>
        </p:txBody>
      </p:sp>
      <p:sp>
        <p:nvSpPr>
          <p:cNvPr id="3" name="Espaço Reservado para Conteúdo 2"/>
          <p:cNvSpPr>
            <a:spLocks noGrp="1"/>
          </p:cNvSpPr>
          <p:nvPr>
            <p:ph sz="quarter" idx="1"/>
          </p:nvPr>
        </p:nvSpPr>
        <p:spPr/>
        <p:txBody>
          <a:bodyPr/>
          <a:lstStyle/>
          <a:p>
            <a:r>
              <a:rPr lang="en-US" dirty="0" err="1" smtClean="0"/>
              <a:t>Lowinsky</a:t>
            </a:r>
            <a:r>
              <a:rPr lang="en-US" dirty="0" smtClean="0"/>
              <a:t>: </a:t>
            </a:r>
            <a:r>
              <a:rPr lang="en-US" dirty="0" err="1" smtClean="0"/>
              <a:t>equipamento</a:t>
            </a:r>
            <a:r>
              <a:rPr lang="en-US" dirty="0" smtClean="0"/>
              <a:t> </a:t>
            </a:r>
            <a:r>
              <a:rPr lang="en-US" dirty="0" err="1" smtClean="0"/>
              <a:t>intelectual</a:t>
            </a:r>
            <a:r>
              <a:rPr lang="en-US" dirty="0" smtClean="0"/>
              <a:t> do </a:t>
            </a:r>
            <a:r>
              <a:rPr lang="en-US" dirty="0" err="1" smtClean="0"/>
              <a:t>musicólogo</a:t>
            </a:r>
            <a:r>
              <a:rPr lang="en-US" dirty="0" smtClean="0"/>
              <a:t> (p.135)</a:t>
            </a:r>
          </a:p>
          <a:p>
            <a:r>
              <a:rPr lang="en-US" dirty="0" err="1" smtClean="0"/>
              <a:t>Épocas</a:t>
            </a:r>
            <a:r>
              <a:rPr lang="en-US" dirty="0" smtClean="0"/>
              <a:t> </a:t>
            </a:r>
            <a:r>
              <a:rPr lang="en-US" dirty="0" err="1" smtClean="0"/>
              <a:t>determinadas</a:t>
            </a:r>
            <a:r>
              <a:rPr lang="en-US" dirty="0" smtClean="0"/>
              <a:t>, </a:t>
            </a:r>
            <a:r>
              <a:rPr lang="en-US" dirty="0" err="1" smtClean="0"/>
              <a:t>problemas</a:t>
            </a:r>
            <a:r>
              <a:rPr lang="en-US" dirty="0" smtClean="0"/>
              <a:t> </a:t>
            </a:r>
            <a:r>
              <a:rPr lang="en-US" dirty="0" err="1" smtClean="0"/>
              <a:t>particulares</a:t>
            </a:r>
            <a:r>
              <a:rPr lang="en-US" dirty="0" smtClean="0"/>
              <a:t>, </a:t>
            </a:r>
          </a:p>
          <a:p>
            <a:r>
              <a:rPr lang="en-US" dirty="0" err="1" smtClean="0"/>
              <a:t>Critérios</a:t>
            </a:r>
            <a:r>
              <a:rPr lang="en-US" dirty="0" smtClean="0"/>
              <a:t> </a:t>
            </a:r>
            <a:r>
              <a:rPr lang="en-US" dirty="0" err="1" smtClean="0"/>
              <a:t>estritos</a:t>
            </a:r>
            <a:endParaRPr lang="en-US" dirty="0" smtClean="0"/>
          </a:p>
          <a:p>
            <a:r>
              <a:rPr lang="en-US" dirty="0" err="1" smtClean="0"/>
              <a:t>Integração</a:t>
            </a:r>
            <a:r>
              <a:rPr lang="en-US" dirty="0" smtClean="0"/>
              <a:t> da </a:t>
            </a:r>
            <a:r>
              <a:rPr lang="en-US" dirty="0" err="1" smtClean="0"/>
              <a:t>Música</a:t>
            </a:r>
            <a:r>
              <a:rPr lang="en-US" dirty="0" smtClean="0"/>
              <a:t> </a:t>
            </a:r>
            <a:r>
              <a:rPr lang="en-US" dirty="0" err="1" smtClean="0"/>
              <a:t>nas</a:t>
            </a:r>
            <a:r>
              <a:rPr lang="en-US" dirty="0" smtClean="0"/>
              <a:t> </a:t>
            </a:r>
            <a:r>
              <a:rPr lang="en-US" dirty="0" err="1" smtClean="0"/>
              <a:t>Ciências</a:t>
            </a:r>
            <a:r>
              <a:rPr lang="en-US" dirty="0" smtClean="0"/>
              <a:t> </a:t>
            </a:r>
            <a:r>
              <a:rPr lang="en-US" dirty="0" err="1" smtClean="0"/>
              <a:t>Humanas</a:t>
            </a:r>
            <a:endParaRPr lang="en-US" dirty="0" smtClean="0"/>
          </a:p>
          <a:p>
            <a:endParaRPr lang="pt-BR" dirty="0"/>
          </a:p>
        </p:txBody>
      </p:sp>
    </p:spTree>
    <p:extLst>
      <p:ext uri="{BB962C8B-B14F-4D97-AF65-F5344CB8AC3E}">
        <p14:creationId xmlns:p14="http://schemas.microsoft.com/office/powerpoint/2010/main" val="3960045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Tipo</a:t>
            </a:r>
            <a:r>
              <a:rPr lang="en-US" dirty="0" smtClean="0"/>
              <a:t> de </a:t>
            </a:r>
            <a:r>
              <a:rPr lang="en-US" dirty="0" err="1" smtClean="0"/>
              <a:t>pesquisa</a:t>
            </a:r>
            <a:r>
              <a:rPr lang="en-US" dirty="0" smtClean="0"/>
              <a:t> </a:t>
            </a:r>
            <a:r>
              <a:rPr lang="en-US" dirty="0" err="1" smtClean="0"/>
              <a:t>que</a:t>
            </a:r>
            <a:r>
              <a:rPr lang="en-US" dirty="0" smtClean="0"/>
              <a:t> </a:t>
            </a:r>
            <a:r>
              <a:rPr lang="en-US" dirty="0" err="1" smtClean="0"/>
              <a:t>supere</a:t>
            </a:r>
            <a:r>
              <a:rPr lang="en-US" dirty="0" smtClean="0"/>
              <a:t> </a:t>
            </a:r>
            <a:endParaRPr lang="pt-BR" dirty="0"/>
          </a:p>
        </p:txBody>
      </p:sp>
      <p:sp>
        <p:nvSpPr>
          <p:cNvPr id="3" name="Espaço Reservado para Conteúdo 2"/>
          <p:cNvSpPr>
            <a:spLocks noGrp="1"/>
          </p:cNvSpPr>
          <p:nvPr>
            <p:ph sz="quarter" idx="1"/>
          </p:nvPr>
        </p:nvSpPr>
        <p:spPr/>
        <p:txBody>
          <a:bodyPr/>
          <a:lstStyle/>
          <a:p>
            <a:r>
              <a:rPr lang="en-US" dirty="0" err="1" smtClean="0"/>
              <a:t>Tecnicismo</a:t>
            </a:r>
            <a:r>
              <a:rPr lang="en-US" dirty="0" smtClean="0"/>
              <a:t> </a:t>
            </a:r>
            <a:r>
              <a:rPr lang="en-US" dirty="0" err="1" smtClean="0"/>
              <a:t>estreito</a:t>
            </a:r>
            <a:endParaRPr lang="en-US" dirty="0" smtClean="0"/>
          </a:p>
          <a:p>
            <a:r>
              <a:rPr lang="en-US" dirty="0" err="1" smtClean="0"/>
              <a:t>Historicismo</a:t>
            </a:r>
            <a:r>
              <a:rPr lang="en-US" dirty="0" smtClean="0"/>
              <a:t> </a:t>
            </a:r>
            <a:r>
              <a:rPr lang="en-US" dirty="0" err="1" smtClean="0"/>
              <a:t>restritivo</a:t>
            </a:r>
            <a:endParaRPr lang="en-US" dirty="0" smtClean="0"/>
          </a:p>
          <a:p>
            <a:r>
              <a:rPr lang="en-US" dirty="0" err="1" smtClean="0"/>
              <a:t>Estetismo</a:t>
            </a:r>
            <a:r>
              <a:rPr lang="en-US" dirty="0" smtClean="0"/>
              <a:t> e </a:t>
            </a:r>
            <a:r>
              <a:rPr lang="en-US" dirty="0" err="1" smtClean="0"/>
              <a:t>sociologismo</a:t>
            </a:r>
            <a:r>
              <a:rPr lang="en-US" dirty="0" smtClean="0"/>
              <a:t> </a:t>
            </a:r>
            <a:r>
              <a:rPr lang="en-US" dirty="0" err="1" smtClean="0"/>
              <a:t>gratuitos</a:t>
            </a:r>
            <a:endParaRPr lang="en-US" dirty="0" smtClean="0"/>
          </a:p>
          <a:p>
            <a:r>
              <a:rPr lang="en-US" dirty="0" err="1" smtClean="0"/>
              <a:t>Antropologismo</a:t>
            </a:r>
            <a:r>
              <a:rPr lang="en-US" dirty="0" smtClean="0"/>
              <a:t> </a:t>
            </a:r>
            <a:r>
              <a:rPr lang="en-US" dirty="0" err="1" smtClean="0"/>
              <a:t>excessivamente</a:t>
            </a:r>
            <a:r>
              <a:rPr lang="en-US" dirty="0" smtClean="0"/>
              <a:t> </a:t>
            </a:r>
            <a:r>
              <a:rPr lang="en-US" dirty="0" err="1" smtClean="0"/>
              <a:t>vago</a:t>
            </a:r>
            <a:endParaRPr lang="pt-BR" dirty="0"/>
          </a:p>
        </p:txBody>
      </p:sp>
    </p:spTree>
    <p:extLst>
      <p:ext uri="{BB962C8B-B14F-4D97-AF65-F5344CB8AC3E}">
        <p14:creationId xmlns:p14="http://schemas.microsoft.com/office/powerpoint/2010/main" val="20112925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Blume</a:t>
            </a:r>
            <a:endParaRPr lang="pt-BR" dirty="0"/>
          </a:p>
        </p:txBody>
      </p:sp>
      <p:sp>
        <p:nvSpPr>
          <p:cNvPr id="3" name="Espaço Reservado para Conteúdo 2"/>
          <p:cNvSpPr>
            <a:spLocks noGrp="1"/>
          </p:cNvSpPr>
          <p:nvPr>
            <p:ph sz="quarter" idx="1"/>
          </p:nvPr>
        </p:nvSpPr>
        <p:spPr/>
        <p:txBody>
          <a:bodyPr>
            <a:normAutofit/>
          </a:bodyPr>
          <a:lstStyle/>
          <a:p>
            <a:r>
              <a:rPr lang="en-US" dirty="0" smtClean="0"/>
              <a:t>A </a:t>
            </a:r>
            <a:r>
              <a:rPr lang="en-US" dirty="0" err="1" smtClean="0"/>
              <a:t>preocupação</a:t>
            </a:r>
            <a:r>
              <a:rPr lang="en-US" dirty="0" smtClean="0"/>
              <a:t> </a:t>
            </a:r>
            <a:r>
              <a:rPr lang="en-US" dirty="0" err="1" smtClean="0"/>
              <a:t>exclusiva</a:t>
            </a:r>
            <a:r>
              <a:rPr lang="en-US" dirty="0" smtClean="0"/>
              <a:t> com </a:t>
            </a:r>
            <a:r>
              <a:rPr lang="en-US" dirty="0" err="1" smtClean="0"/>
              <a:t>os</a:t>
            </a:r>
            <a:r>
              <a:rPr lang="en-US" dirty="0" smtClean="0"/>
              <a:t> </a:t>
            </a:r>
            <a:r>
              <a:rPr lang="en-US" dirty="0" err="1" smtClean="0"/>
              <a:t>detalhes</a:t>
            </a:r>
            <a:r>
              <a:rPr lang="en-US" dirty="0" smtClean="0"/>
              <a:t> </a:t>
            </a:r>
            <a:r>
              <a:rPr lang="en-US" dirty="0" err="1" smtClean="0"/>
              <a:t>continuará</a:t>
            </a:r>
            <a:r>
              <a:rPr lang="en-US" dirty="0" smtClean="0"/>
              <a:t> a </a:t>
            </a:r>
            <a:r>
              <a:rPr lang="en-US" dirty="0" err="1" smtClean="0"/>
              <a:t>levar</a:t>
            </a:r>
            <a:r>
              <a:rPr lang="en-US" dirty="0" smtClean="0"/>
              <a:t> a outros </a:t>
            </a:r>
            <a:r>
              <a:rPr lang="en-US" dirty="0" err="1" smtClean="0"/>
              <a:t>detalhes</a:t>
            </a:r>
            <a:r>
              <a:rPr lang="en-US" dirty="0" smtClean="0"/>
              <a:t> e </a:t>
            </a:r>
            <a:r>
              <a:rPr lang="en-US" dirty="0" err="1" smtClean="0"/>
              <a:t>não</a:t>
            </a:r>
            <a:r>
              <a:rPr lang="en-US" dirty="0" smtClean="0"/>
              <a:t> à </a:t>
            </a:r>
            <a:r>
              <a:rPr lang="en-US" dirty="0" err="1" smtClean="0"/>
              <a:t>compreensão</a:t>
            </a:r>
            <a:r>
              <a:rPr lang="en-US" dirty="0" smtClean="0"/>
              <a:t> da </a:t>
            </a:r>
            <a:r>
              <a:rPr lang="en-US" dirty="0" err="1" smtClean="0"/>
              <a:t>história</a:t>
            </a:r>
            <a:r>
              <a:rPr lang="en-US" dirty="0" smtClean="0"/>
              <a:t> [</a:t>
            </a:r>
            <a:r>
              <a:rPr lang="en-US" dirty="0" err="1" smtClean="0"/>
              <a:t>meu</a:t>
            </a:r>
            <a:r>
              <a:rPr lang="en-US" dirty="0" smtClean="0"/>
              <a:t> </a:t>
            </a:r>
            <a:r>
              <a:rPr lang="en-US" dirty="0" err="1" smtClean="0"/>
              <a:t>percurso</a:t>
            </a:r>
            <a:r>
              <a:rPr lang="en-US" dirty="0" smtClean="0"/>
              <a:t>]</a:t>
            </a:r>
          </a:p>
          <a:p>
            <a:r>
              <a:rPr lang="en-US" dirty="0" smtClean="0"/>
              <a:t>[</a:t>
            </a:r>
            <a:r>
              <a:rPr lang="en-US" dirty="0" err="1" smtClean="0"/>
              <a:t>Pelo</a:t>
            </a:r>
            <a:r>
              <a:rPr lang="en-US" dirty="0" smtClean="0"/>
              <a:t> </a:t>
            </a:r>
            <a:r>
              <a:rPr lang="en-US" dirty="0" err="1" smtClean="0"/>
              <a:t>em</a:t>
            </a:r>
            <a:r>
              <a:rPr lang="en-US" dirty="0" smtClean="0"/>
              <a:t> </a:t>
            </a:r>
            <a:r>
              <a:rPr lang="en-US" dirty="0" err="1" smtClean="0"/>
              <a:t>ovo</a:t>
            </a:r>
            <a:r>
              <a:rPr lang="en-US" dirty="0" smtClean="0"/>
              <a:t>, </a:t>
            </a:r>
            <a:r>
              <a:rPr lang="en-US" dirty="0" err="1" smtClean="0"/>
              <a:t>sexo</a:t>
            </a:r>
            <a:r>
              <a:rPr lang="en-US" dirty="0" smtClean="0"/>
              <a:t> dos </a:t>
            </a:r>
            <a:r>
              <a:rPr lang="en-US" dirty="0" err="1" smtClean="0"/>
              <a:t>anjos</a:t>
            </a:r>
            <a:r>
              <a:rPr lang="en-US" dirty="0" smtClean="0"/>
              <a:t> </a:t>
            </a:r>
            <a:r>
              <a:rPr lang="en-US" dirty="0" err="1" smtClean="0"/>
              <a:t>etc</a:t>
            </a:r>
            <a:r>
              <a:rPr lang="en-US" dirty="0" smtClean="0"/>
              <a:t>]</a:t>
            </a:r>
          </a:p>
          <a:p>
            <a:r>
              <a:rPr lang="en-US" dirty="0" smtClean="0"/>
              <a:t>“Nada é </a:t>
            </a:r>
            <a:r>
              <a:rPr lang="en-US" dirty="0" err="1" smtClean="0"/>
              <a:t>mais</a:t>
            </a:r>
            <a:r>
              <a:rPr lang="en-US" dirty="0" smtClean="0"/>
              <a:t> </a:t>
            </a:r>
            <a:r>
              <a:rPr lang="en-US" dirty="0" err="1" smtClean="0"/>
              <a:t>suceptível</a:t>
            </a:r>
            <a:r>
              <a:rPr lang="en-US" dirty="0" smtClean="0"/>
              <a:t> </a:t>
            </a:r>
            <a:r>
              <a:rPr lang="en-US" dirty="0" err="1" smtClean="0"/>
              <a:t>ao</a:t>
            </a:r>
            <a:r>
              <a:rPr lang="en-US" dirty="0" smtClean="0"/>
              <a:t> </a:t>
            </a:r>
            <a:r>
              <a:rPr lang="en-US" dirty="0" err="1" smtClean="0"/>
              <a:t>erro</a:t>
            </a:r>
            <a:r>
              <a:rPr lang="en-US" dirty="0" smtClean="0"/>
              <a:t> do </a:t>
            </a:r>
            <a:r>
              <a:rPr lang="en-US" dirty="0" err="1" smtClean="0"/>
              <a:t>que</a:t>
            </a:r>
            <a:r>
              <a:rPr lang="en-US" dirty="0" smtClean="0"/>
              <a:t> um </a:t>
            </a:r>
            <a:r>
              <a:rPr lang="en-US" dirty="0" err="1" smtClean="0"/>
              <a:t>perfeccionismo</a:t>
            </a:r>
            <a:r>
              <a:rPr lang="en-US" dirty="0" smtClean="0"/>
              <a:t> </a:t>
            </a:r>
            <a:r>
              <a:rPr lang="en-US" dirty="0" err="1" smtClean="0"/>
              <a:t>ultrapassado</a:t>
            </a:r>
            <a:r>
              <a:rPr lang="en-US" dirty="0" smtClean="0"/>
              <a:t>…</a:t>
            </a:r>
            <a:r>
              <a:rPr lang="en-US" dirty="0" err="1" smtClean="0"/>
              <a:t>Perdemos</a:t>
            </a:r>
            <a:r>
              <a:rPr lang="en-US" dirty="0" smtClean="0"/>
              <a:t> a </a:t>
            </a:r>
            <a:r>
              <a:rPr lang="en-US" dirty="0" err="1" smtClean="0"/>
              <a:t>coragem</a:t>
            </a:r>
            <a:r>
              <a:rPr lang="en-US" dirty="0" smtClean="0"/>
              <a:t> de </a:t>
            </a:r>
            <a:r>
              <a:rPr lang="en-US" dirty="0" err="1" smtClean="0"/>
              <a:t>cometer</a:t>
            </a:r>
            <a:r>
              <a:rPr lang="en-US" dirty="0" smtClean="0"/>
              <a:t> </a:t>
            </a:r>
            <a:r>
              <a:rPr lang="en-US" dirty="0" err="1" smtClean="0"/>
              <a:t>erros</a:t>
            </a:r>
            <a:r>
              <a:rPr lang="en-US" dirty="0" smtClean="0"/>
              <a:t>. </a:t>
            </a:r>
            <a:r>
              <a:rPr lang="en-US" dirty="0" err="1" smtClean="0"/>
              <a:t>Não</a:t>
            </a:r>
            <a:r>
              <a:rPr lang="en-US" dirty="0" smtClean="0"/>
              <a:t> </a:t>
            </a:r>
            <a:r>
              <a:rPr lang="en-US" dirty="0" err="1" smtClean="0"/>
              <a:t>ousamos</a:t>
            </a:r>
            <a:r>
              <a:rPr lang="en-US" dirty="0" smtClean="0"/>
              <a:t> </a:t>
            </a:r>
            <a:r>
              <a:rPr lang="en-US" dirty="0" err="1" smtClean="0"/>
              <a:t>mais</a:t>
            </a:r>
            <a:r>
              <a:rPr lang="en-US" dirty="0" smtClean="0"/>
              <a:t> </a:t>
            </a:r>
            <a:r>
              <a:rPr lang="en-US" dirty="0" err="1" smtClean="0"/>
              <a:t>nos</a:t>
            </a:r>
            <a:r>
              <a:rPr lang="en-US" dirty="0" smtClean="0"/>
              <a:t> </a:t>
            </a:r>
            <a:r>
              <a:rPr lang="en-US" dirty="0" err="1" smtClean="0"/>
              <a:t>expor</a:t>
            </a:r>
            <a:r>
              <a:rPr lang="en-US" dirty="0" smtClean="0"/>
              <a:t> </a:t>
            </a:r>
            <a:r>
              <a:rPr lang="en-US" dirty="0" err="1" smtClean="0"/>
              <a:t>aos</a:t>
            </a:r>
            <a:r>
              <a:rPr lang="en-US" dirty="0" smtClean="0"/>
              <a:t> </a:t>
            </a:r>
            <a:r>
              <a:rPr lang="en-US" dirty="0" err="1" smtClean="0"/>
              <a:t>riscos</a:t>
            </a:r>
            <a:r>
              <a:rPr lang="en-US" dirty="0" smtClean="0"/>
              <a:t> de </a:t>
            </a:r>
            <a:r>
              <a:rPr lang="en-US" dirty="0" err="1" smtClean="0"/>
              <a:t>tirar</a:t>
            </a:r>
            <a:r>
              <a:rPr lang="en-US" dirty="0" smtClean="0"/>
              <a:t> </a:t>
            </a:r>
            <a:r>
              <a:rPr lang="en-US" dirty="0" err="1" smtClean="0"/>
              <a:t>conclusões</a:t>
            </a:r>
            <a:r>
              <a:rPr lang="en-US" dirty="0" smtClean="0"/>
              <a:t> </a:t>
            </a:r>
            <a:r>
              <a:rPr lang="en-US" dirty="0" err="1" smtClean="0"/>
              <a:t>segundo</a:t>
            </a:r>
            <a:r>
              <a:rPr lang="en-US" dirty="0" smtClean="0"/>
              <a:t> o </a:t>
            </a:r>
            <a:r>
              <a:rPr lang="en-US" dirty="0" err="1" smtClean="0"/>
              <a:t>estado</a:t>
            </a:r>
            <a:r>
              <a:rPr lang="en-US" dirty="0" smtClean="0"/>
              <a:t> </a:t>
            </a:r>
            <a:r>
              <a:rPr lang="en-US" dirty="0" err="1" smtClean="0"/>
              <a:t>atual</a:t>
            </a:r>
            <a:r>
              <a:rPr lang="en-US" dirty="0" smtClean="0"/>
              <a:t> do saber. (…) As </a:t>
            </a:r>
            <a:r>
              <a:rPr lang="en-US" dirty="0" err="1" smtClean="0"/>
              <a:t>maiores</a:t>
            </a:r>
            <a:r>
              <a:rPr lang="en-US" dirty="0" smtClean="0"/>
              <a:t> </a:t>
            </a:r>
            <a:r>
              <a:rPr lang="en-US" dirty="0" err="1" smtClean="0"/>
              <a:t>realizações</a:t>
            </a:r>
            <a:r>
              <a:rPr lang="en-US" dirty="0" smtClean="0"/>
              <a:t> </a:t>
            </a:r>
            <a:r>
              <a:rPr lang="en-US" dirty="0" err="1" smtClean="0"/>
              <a:t>em</a:t>
            </a:r>
            <a:r>
              <a:rPr lang="en-US" dirty="0" smtClean="0"/>
              <a:t> </a:t>
            </a:r>
            <a:r>
              <a:rPr lang="en-US" dirty="0" err="1" smtClean="0"/>
              <a:t>História</a:t>
            </a:r>
            <a:r>
              <a:rPr lang="en-US" dirty="0" smtClean="0"/>
              <a:t> </a:t>
            </a:r>
            <a:r>
              <a:rPr lang="en-US" dirty="0" err="1" smtClean="0"/>
              <a:t>são</a:t>
            </a:r>
            <a:r>
              <a:rPr lang="en-US" dirty="0" smtClean="0"/>
              <a:t> </a:t>
            </a:r>
            <a:r>
              <a:rPr lang="en-US" dirty="0" err="1" smtClean="0"/>
              <a:t>impossíveis</a:t>
            </a:r>
            <a:r>
              <a:rPr lang="en-US" dirty="0" smtClean="0"/>
              <a:t> </a:t>
            </a:r>
            <a:r>
              <a:rPr lang="en-US" dirty="0" err="1" smtClean="0"/>
              <a:t>sem</a:t>
            </a:r>
            <a:r>
              <a:rPr lang="en-US" dirty="0" smtClean="0"/>
              <a:t> </a:t>
            </a:r>
            <a:r>
              <a:rPr lang="en-US" dirty="0" err="1" smtClean="0"/>
              <a:t>essa</a:t>
            </a:r>
            <a:r>
              <a:rPr lang="en-US" dirty="0" smtClean="0"/>
              <a:t> </a:t>
            </a:r>
            <a:r>
              <a:rPr lang="en-US" dirty="0" err="1" smtClean="0"/>
              <a:t>coragem</a:t>
            </a:r>
            <a:r>
              <a:rPr lang="en-US" dirty="0" smtClean="0"/>
              <a:t>”</a:t>
            </a:r>
          </a:p>
          <a:p>
            <a:endParaRPr lang="pt-BR" dirty="0"/>
          </a:p>
        </p:txBody>
      </p:sp>
    </p:spTree>
    <p:extLst>
      <p:ext uri="{BB962C8B-B14F-4D97-AF65-F5344CB8AC3E}">
        <p14:creationId xmlns:p14="http://schemas.microsoft.com/office/powerpoint/2010/main" val="2359852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Abordagem</a:t>
            </a:r>
            <a:r>
              <a:rPr lang="en-US" dirty="0" smtClean="0"/>
              <a:t> </a:t>
            </a:r>
            <a:r>
              <a:rPr lang="en-US" dirty="0" err="1" smtClean="0"/>
              <a:t>Pluridisciplinar</a:t>
            </a:r>
            <a:endParaRPr lang="pt-BR" dirty="0"/>
          </a:p>
        </p:txBody>
      </p:sp>
      <p:sp>
        <p:nvSpPr>
          <p:cNvPr id="3" name="Espaço Reservado para Conteúdo 2"/>
          <p:cNvSpPr>
            <a:spLocks noGrp="1"/>
          </p:cNvSpPr>
          <p:nvPr>
            <p:ph sz="quarter" idx="1"/>
          </p:nvPr>
        </p:nvSpPr>
        <p:spPr/>
        <p:txBody>
          <a:bodyPr/>
          <a:lstStyle/>
          <a:p>
            <a:r>
              <a:rPr lang="en-US" dirty="0" err="1" smtClean="0"/>
              <a:t>Elucidar</a:t>
            </a:r>
            <a:r>
              <a:rPr lang="en-US" dirty="0" smtClean="0"/>
              <a:t> a </a:t>
            </a:r>
            <a:r>
              <a:rPr lang="en-US" dirty="0" err="1" smtClean="0"/>
              <a:t>música</a:t>
            </a:r>
            <a:r>
              <a:rPr lang="en-US" dirty="0" smtClean="0"/>
              <a:t> </a:t>
            </a:r>
            <a:r>
              <a:rPr lang="en-US" dirty="0" err="1" smtClean="0"/>
              <a:t>em</a:t>
            </a:r>
            <a:r>
              <a:rPr lang="en-US" dirty="0" smtClean="0"/>
              <a:t> </a:t>
            </a:r>
            <a:r>
              <a:rPr lang="en-US" dirty="0" err="1" smtClean="0"/>
              <a:t>seus</a:t>
            </a:r>
            <a:r>
              <a:rPr lang="en-US" dirty="0" smtClean="0"/>
              <a:t> </a:t>
            </a:r>
            <a:r>
              <a:rPr lang="en-US" dirty="0" err="1" smtClean="0"/>
              <a:t>contextos</a:t>
            </a:r>
            <a:r>
              <a:rPr lang="en-US" dirty="0" smtClean="0"/>
              <a:t> </a:t>
            </a:r>
            <a:r>
              <a:rPr lang="en-US" dirty="0" err="1" smtClean="0"/>
              <a:t>espiritual</a:t>
            </a:r>
            <a:r>
              <a:rPr lang="en-US" dirty="0" smtClean="0"/>
              <a:t>, </a:t>
            </a:r>
            <a:r>
              <a:rPr lang="en-US" dirty="0" err="1" smtClean="0"/>
              <a:t>sociológico</a:t>
            </a:r>
            <a:r>
              <a:rPr lang="en-US" dirty="0" smtClean="0"/>
              <a:t>, </a:t>
            </a:r>
            <a:r>
              <a:rPr lang="en-US" dirty="0" err="1" smtClean="0"/>
              <a:t>histórico</a:t>
            </a:r>
            <a:r>
              <a:rPr lang="en-US" dirty="0" smtClean="0"/>
              <a:t>, </a:t>
            </a:r>
            <a:r>
              <a:rPr lang="en-US" dirty="0" err="1" smtClean="0"/>
              <a:t>psicológico</a:t>
            </a:r>
            <a:r>
              <a:rPr lang="en-US" dirty="0" smtClean="0"/>
              <a:t>, </a:t>
            </a:r>
            <a:r>
              <a:rPr lang="en-US" dirty="0" err="1" smtClean="0"/>
              <a:t>filosófico</a:t>
            </a:r>
            <a:r>
              <a:rPr lang="en-US" dirty="0" smtClean="0"/>
              <a:t> e cultural</a:t>
            </a:r>
          </a:p>
          <a:p>
            <a:endParaRPr lang="pt-BR" dirty="0"/>
          </a:p>
        </p:txBody>
      </p:sp>
    </p:spTree>
    <p:extLst>
      <p:ext uri="{BB962C8B-B14F-4D97-AF65-F5344CB8AC3E}">
        <p14:creationId xmlns:p14="http://schemas.microsoft.com/office/powerpoint/2010/main" val="14533579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err="1" smtClean="0"/>
              <a:t>Concepções</a:t>
            </a:r>
            <a:r>
              <a:rPr lang="en-US" dirty="0" smtClean="0"/>
              <a:t> </a:t>
            </a:r>
            <a:r>
              <a:rPr lang="en-US" dirty="0" err="1" smtClean="0"/>
              <a:t>principais</a:t>
            </a:r>
            <a:r>
              <a:rPr lang="en-US" dirty="0" smtClean="0"/>
              <a:t> de </a:t>
            </a:r>
            <a:r>
              <a:rPr lang="en-US" dirty="0" err="1" smtClean="0"/>
              <a:t>Musicologia</a:t>
            </a:r>
            <a:endParaRPr lang="pt-BR" dirty="0"/>
          </a:p>
        </p:txBody>
      </p:sp>
      <p:sp>
        <p:nvSpPr>
          <p:cNvPr id="3" name="Espaço Reservado para Conteúdo 2"/>
          <p:cNvSpPr>
            <a:spLocks noGrp="1"/>
          </p:cNvSpPr>
          <p:nvPr>
            <p:ph sz="quarter" idx="1"/>
          </p:nvPr>
        </p:nvSpPr>
        <p:spPr/>
        <p:txBody>
          <a:bodyPr/>
          <a:lstStyle/>
          <a:p>
            <a:r>
              <a:rPr lang="en-US" dirty="0" err="1" smtClean="0"/>
              <a:t>Machabey</a:t>
            </a:r>
            <a:r>
              <a:rPr lang="en-US" dirty="0" smtClean="0"/>
              <a:t>: </a:t>
            </a:r>
            <a:r>
              <a:rPr lang="en-US" dirty="0" err="1" smtClean="0"/>
              <a:t>pesquisar</a:t>
            </a:r>
            <a:r>
              <a:rPr lang="en-US" dirty="0" smtClean="0"/>
              <a:t>, </a:t>
            </a:r>
            <a:r>
              <a:rPr lang="en-US" dirty="0" err="1" smtClean="0"/>
              <a:t>formular</a:t>
            </a:r>
            <a:r>
              <a:rPr lang="en-US" dirty="0" smtClean="0"/>
              <a:t> e resolver </a:t>
            </a:r>
            <a:r>
              <a:rPr lang="en-US" dirty="0" err="1" smtClean="0"/>
              <a:t>problemas</a:t>
            </a:r>
            <a:r>
              <a:rPr lang="en-US" dirty="0" smtClean="0"/>
              <a:t> </a:t>
            </a:r>
            <a:r>
              <a:rPr lang="en-US" dirty="0" err="1" smtClean="0"/>
              <a:t>vinculando</a:t>
            </a:r>
            <a:r>
              <a:rPr lang="en-US" dirty="0" smtClean="0"/>
              <a:t>-se à HM, à </a:t>
            </a:r>
            <a:r>
              <a:rPr lang="en-US" dirty="0" err="1" smtClean="0"/>
              <a:t>sua</a:t>
            </a:r>
            <a:r>
              <a:rPr lang="en-US" dirty="0" smtClean="0"/>
              <a:t> </a:t>
            </a:r>
            <a:r>
              <a:rPr lang="en-US" dirty="0" err="1" smtClean="0"/>
              <a:t>estética</a:t>
            </a:r>
            <a:r>
              <a:rPr lang="en-US" dirty="0" smtClean="0"/>
              <a:t> e à </a:t>
            </a:r>
            <a:r>
              <a:rPr lang="en-US" dirty="0" err="1" smtClean="0"/>
              <a:t>música</a:t>
            </a:r>
            <a:r>
              <a:rPr lang="en-US" dirty="0" smtClean="0"/>
              <a:t> </a:t>
            </a:r>
            <a:r>
              <a:rPr lang="en-US" dirty="0" err="1" smtClean="0"/>
              <a:t>mesma</a:t>
            </a:r>
            <a:r>
              <a:rPr lang="en-US" dirty="0" smtClean="0"/>
              <a:t> </a:t>
            </a:r>
            <a:r>
              <a:rPr lang="en-US" dirty="0" err="1" smtClean="0"/>
              <a:t>em</a:t>
            </a:r>
            <a:r>
              <a:rPr lang="en-US" dirty="0" smtClean="0"/>
              <a:t> </a:t>
            </a:r>
            <a:r>
              <a:rPr lang="en-US" dirty="0" err="1" smtClean="0"/>
              <a:t>suas</a:t>
            </a:r>
            <a:r>
              <a:rPr lang="en-US" dirty="0" smtClean="0"/>
              <a:t> </a:t>
            </a:r>
            <a:r>
              <a:rPr lang="en-US" dirty="0" err="1" smtClean="0"/>
              <a:t>manifestações</a:t>
            </a:r>
            <a:r>
              <a:rPr lang="en-US" dirty="0" smtClean="0"/>
              <a:t> </a:t>
            </a:r>
            <a:r>
              <a:rPr lang="en-US" dirty="0" err="1" smtClean="0"/>
              <a:t>diversas</a:t>
            </a:r>
            <a:r>
              <a:rPr lang="en-US" dirty="0" smtClean="0"/>
              <a:t>;</a:t>
            </a:r>
          </a:p>
          <a:p>
            <a:r>
              <a:rPr lang="en-US" dirty="0" err="1" smtClean="0"/>
              <a:t>Handschin</a:t>
            </a:r>
            <a:r>
              <a:rPr lang="en-US" dirty="0" smtClean="0"/>
              <a:t> &amp; </a:t>
            </a:r>
            <a:r>
              <a:rPr lang="en-US" dirty="0" err="1" smtClean="0"/>
              <a:t>Lesure</a:t>
            </a:r>
            <a:r>
              <a:rPr lang="en-US" dirty="0" smtClean="0"/>
              <a:t>: </a:t>
            </a:r>
            <a:r>
              <a:rPr lang="en-US" dirty="0" err="1" smtClean="0"/>
              <a:t>ciência</a:t>
            </a:r>
            <a:r>
              <a:rPr lang="en-US" dirty="0" smtClean="0"/>
              <a:t> </a:t>
            </a:r>
            <a:r>
              <a:rPr lang="en-US" dirty="0" err="1" smtClean="0"/>
              <a:t>histórica</a:t>
            </a:r>
            <a:r>
              <a:rPr lang="en-US" dirty="0" smtClean="0"/>
              <a:t> </a:t>
            </a:r>
            <a:r>
              <a:rPr lang="en-US" dirty="0" err="1" smtClean="0"/>
              <a:t>que</a:t>
            </a:r>
            <a:r>
              <a:rPr lang="en-US" dirty="0" smtClean="0"/>
              <a:t> tem </a:t>
            </a:r>
            <a:r>
              <a:rPr lang="en-US" dirty="0" err="1" smtClean="0"/>
              <a:t>como</a:t>
            </a:r>
            <a:r>
              <a:rPr lang="en-US" dirty="0" smtClean="0"/>
              <a:t> </a:t>
            </a:r>
            <a:r>
              <a:rPr lang="en-US" dirty="0" err="1" smtClean="0"/>
              <a:t>objeto</a:t>
            </a:r>
            <a:r>
              <a:rPr lang="en-US" dirty="0" smtClean="0"/>
              <a:t> </a:t>
            </a:r>
            <a:r>
              <a:rPr lang="en-US" dirty="0" err="1" smtClean="0"/>
              <a:t>não</a:t>
            </a:r>
            <a:r>
              <a:rPr lang="en-US" dirty="0" smtClean="0"/>
              <a:t> a </a:t>
            </a:r>
            <a:r>
              <a:rPr lang="en-US" dirty="0" err="1" smtClean="0"/>
              <a:t>música</a:t>
            </a:r>
            <a:r>
              <a:rPr lang="en-US" dirty="0" smtClean="0"/>
              <a:t> </a:t>
            </a:r>
            <a:r>
              <a:rPr lang="en-US" dirty="0" err="1" smtClean="0"/>
              <a:t>em</a:t>
            </a:r>
            <a:r>
              <a:rPr lang="en-US" dirty="0" smtClean="0"/>
              <a:t> </a:t>
            </a:r>
            <a:r>
              <a:rPr lang="en-US" dirty="0" err="1" smtClean="0"/>
              <a:t>si</a:t>
            </a:r>
            <a:r>
              <a:rPr lang="en-US" dirty="0" smtClean="0"/>
              <a:t> </a:t>
            </a:r>
            <a:r>
              <a:rPr lang="en-US" dirty="0" err="1" smtClean="0"/>
              <a:t>mesma</a:t>
            </a:r>
            <a:r>
              <a:rPr lang="en-US" dirty="0" smtClean="0"/>
              <a:t>, mas o </a:t>
            </a:r>
            <a:r>
              <a:rPr lang="en-US" dirty="0" err="1" smtClean="0"/>
              <a:t>homem</a:t>
            </a:r>
            <a:r>
              <a:rPr lang="en-US" dirty="0" smtClean="0"/>
              <a:t> </a:t>
            </a:r>
            <a:r>
              <a:rPr lang="en-US" dirty="0" err="1" smtClean="0"/>
              <a:t>que</a:t>
            </a:r>
            <a:r>
              <a:rPr lang="en-US" dirty="0" smtClean="0"/>
              <a:t> se </a:t>
            </a:r>
            <a:r>
              <a:rPr lang="en-US" dirty="0" err="1" smtClean="0"/>
              <a:t>exprime</a:t>
            </a:r>
            <a:r>
              <a:rPr lang="en-US" dirty="0" smtClean="0"/>
              <a:t> </a:t>
            </a:r>
            <a:r>
              <a:rPr lang="en-US" dirty="0" err="1" smtClean="0"/>
              <a:t>musicalmente</a:t>
            </a:r>
            <a:r>
              <a:rPr lang="en-US" dirty="0" smtClean="0"/>
              <a:t> (</a:t>
            </a:r>
            <a:r>
              <a:rPr lang="en-US" dirty="0" err="1" smtClean="0"/>
              <a:t>fração</a:t>
            </a:r>
            <a:r>
              <a:rPr lang="en-US" dirty="0" smtClean="0"/>
              <a:t> da </a:t>
            </a:r>
            <a:r>
              <a:rPr lang="en-US" dirty="0" err="1" smtClean="0"/>
              <a:t>História</a:t>
            </a:r>
            <a:r>
              <a:rPr lang="en-US" dirty="0" smtClean="0"/>
              <a:t> da </a:t>
            </a:r>
            <a:r>
              <a:rPr lang="en-US" dirty="0" err="1" smtClean="0"/>
              <a:t>Civilização</a:t>
            </a:r>
            <a:r>
              <a:rPr lang="en-US" dirty="0" smtClean="0"/>
              <a:t>)</a:t>
            </a:r>
            <a:endParaRPr lang="pt-BR" dirty="0"/>
          </a:p>
        </p:txBody>
      </p:sp>
    </p:spTree>
    <p:extLst>
      <p:ext uri="{BB962C8B-B14F-4D97-AF65-F5344CB8AC3E}">
        <p14:creationId xmlns:p14="http://schemas.microsoft.com/office/powerpoint/2010/main" val="30487138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Perigos</a:t>
            </a:r>
            <a:r>
              <a:rPr lang="en-US" dirty="0" smtClean="0"/>
              <a:t> de </a:t>
            </a:r>
            <a:r>
              <a:rPr lang="en-US" dirty="0" err="1" smtClean="0"/>
              <a:t>Hadschin</a:t>
            </a:r>
            <a:r>
              <a:rPr lang="en-US" dirty="0" smtClean="0"/>
              <a:t> &amp; </a:t>
            </a:r>
            <a:r>
              <a:rPr lang="en-US" dirty="0" err="1" smtClean="0"/>
              <a:t>Lesure</a:t>
            </a:r>
            <a:endParaRPr lang="pt-BR" dirty="0"/>
          </a:p>
        </p:txBody>
      </p:sp>
      <p:sp>
        <p:nvSpPr>
          <p:cNvPr id="3" name="Espaço Reservado para Conteúdo 2"/>
          <p:cNvSpPr>
            <a:spLocks noGrp="1"/>
          </p:cNvSpPr>
          <p:nvPr>
            <p:ph sz="quarter" idx="1"/>
          </p:nvPr>
        </p:nvSpPr>
        <p:spPr/>
        <p:txBody>
          <a:bodyPr/>
          <a:lstStyle/>
          <a:p>
            <a:r>
              <a:rPr lang="en-US" dirty="0" err="1" smtClean="0"/>
              <a:t>Musicologia</a:t>
            </a:r>
            <a:r>
              <a:rPr lang="en-US" dirty="0" smtClean="0"/>
              <a:t> </a:t>
            </a:r>
            <a:r>
              <a:rPr lang="en-US" dirty="0" err="1" smtClean="0"/>
              <a:t>como</a:t>
            </a:r>
            <a:r>
              <a:rPr lang="en-US" dirty="0" smtClean="0"/>
              <a:t> </a:t>
            </a:r>
            <a:r>
              <a:rPr lang="en-US" dirty="0" err="1" smtClean="0"/>
              <a:t>ciência</a:t>
            </a:r>
            <a:r>
              <a:rPr lang="en-US" dirty="0" smtClean="0"/>
              <a:t> </a:t>
            </a:r>
            <a:r>
              <a:rPr lang="en-US" dirty="0" err="1" smtClean="0"/>
              <a:t>histórica</a:t>
            </a:r>
            <a:r>
              <a:rPr lang="en-US" dirty="0" smtClean="0"/>
              <a:t> (</a:t>
            </a:r>
            <a:r>
              <a:rPr lang="en-US" dirty="0" err="1" smtClean="0"/>
              <a:t>restritiva</a:t>
            </a:r>
            <a:r>
              <a:rPr lang="en-US" dirty="0" smtClean="0"/>
              <a:t>)</a:t>
            </a:r>
          </a:p>
          <a:p>
            <a:r>
              <a:rPr lang="en-US" dirty="0" err="1" smtClean="0"/>
              <a:t>Homem</a:t>
            </a:r>
            <a:r>
              <a:rPr lang="en-US" dirty="0" smtClean="0"/>
              <a:t> </a:t>
            </a:r>
            <a:r>
              <a:rPr lang="en-US" dirty="0" err="1" smtClean="0"/>
              <a:t>que</a:t>
            </a:r>
            <a:r>
              <a:rPr lang="en-US" dirty="0" smtClean="0"/>
              <a:t> se </a:t>
            </a:r>
            <a:r>
              <a:rPr lang="en-US" dirty="0" err="1" smtClean="0"/>
              <a:t>exprime</a:t>
            </a:r>
            <a:r>
              <a:rPr lang="en-US" dirty="0" smtClean="0"/>
              <a:t> </a:t>
            </a:r>
            <a:r>
              <a:rPr lang="en-US" dirty="0" err="1" smtClean="0"/>
              <a:t>musicalmente</a:t>
            </a:r>
            <a:r>
              <a:rPr lang="en-US" dirty="0" smtClean="0"/>
              <a:t> </a:t>
            </a:r>
            <a:r>
              <a:rPr lang="en-US" dirty="0" err="1" smtClean="0"/>
              <a:t>na</a:t>
            </a:r>
            <a:r>
              <a:rPr lang="en-US" dirty="0" smtClean="0"/>
              <a:t> </a:t>
            </a:r>
            <a:r>
              <a:rPr lang="en-US" dirty="0" err="1" smtClean="0"/>
              <a:t>Musicologia</a:t>
            </a:r>
            <a:r>
              <a:rPr lang="en-US" dirty="0" smtClean="0"/>
              <a:t>?</a:t>
            </a:r>
          </a:p>
          <a:p>
            <a:endParaRPr lang="en-US" dirty="0" smtClean="0"/>
          </a:p>
          <a:p>
            <a:endParaRPr lang="pt-BR" dirty="0"/>
          </a:p>
        </p:txBody>
      </p:sp>
    </p:spTree>
    <p:extLst>
      <p:ext uri="{BB962C8B-B14F-4D97-AF65-F5344CB8AC3E}">
        <p14:creationId xmlns:p14="http://schemas.microsoft.com/office/powerpoint/2010/main" val="3874347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Abordagem</a:t>
            </a:r>
            <a:r>
              <a:rPr lang="en-US" dirty="0" smtClean="0"/>
              <a:t> </a:t>
            </a:r>
            <a:r>
              <a:rPr lang="en-US" dirty="0" err="1" smtClean="0"/>
              <a:t>sociológica</a:t>
            </a:r>
            <a:r>
              <a:rPr lang="en-US" dirty="0" smtClean="0"/>
              <a:t> e </a:t>
            </a:r>
            <a:r>
              <a:rPr lang="en-US" dirty="0" err="1" smtClean="0"/>
              <a:t>sócio-histórica</a:t>
            </a:r>
            <a:r>
              <a:rPr lang="en-US" dirty="0" smtClean="0"/>
              <a:t> da </a:t>
            </a:r>
            <a:r>
              <a:rPr lang="en-US" dirty="0" err="1" smtClean="0"/>
              <a:t>obra</a:t>
            </a:r>
            <a:r>
              <a:rPr lang="en-US" dirty="0" smtClean="0"/>
              <a:t> musical</a:t>
            </a:r>
            <a:endParaRPr lang="pt-BR" dirty="0"/>
          </a:p>
        </p:txBody>
      </p:sp>
      <p:sp>
        <p:nvSpPr>
          <p:cNvPr id="3" name="Espaço Reservado para Conteúdo 2"/>
          <p:cNvSpPr>
            <a:spLocks noGrp="1"/>
          </p:cNvSpPr>
          <p:nvPr>
            <p:ph sz="quarter" idx="1"/>
          </p:nvPr>
        </p:nvSpPr>
        <p:spPr/>
        <p:txBody>
          <a:bodyPr/>
          <a:lstStyle/>
          <a:p>
            <a:r>
              <a:rPr lang="en-US" dirty="0" err="1" smtClean="0"/>
              <a:t>Kneif</a:t>
            </a:r>
            <a:r>
              <a:rPr lang="en-US" dirty="0" smtClean="0"/>
              <a:t>: “</a:t>
            </a:r>
            <a:r>
              <a:rPr lang="en-US" dirty="0" err="1" smtClean="0"/>
              <a:t>compreender</a:t>
            </a:r>
            <a:r>
              <a:rPr lang="en-US" dirty="0" smtClean="0"/>
              <a:t> as </a:t>
            </a:r>
            <a:r>
              <a:rPr lang="en-US" dirty="0" err="1" smtClean="0"/>
              <a:t>formações</a:t>
            </a:r>
            <a:r>
              <a:rPr lang="en-US" dirty="0" smtClean="0"/>
              <a:t> </a:t>
            </a:r>
            <a:r>
              <a:rPr lang="en-US" dirty="0" err="1" smtClean="0"/>
              <a:t>musicais</a:t>
            </a:r>
            <a:r>
              <a:rPr lang="en-US" dirty="0" smtClean="0"/>
              <a:t> a </a:t>
            </a:r>
            <a:r>
              <a:rPr lang="en-US" dirty="0" err="1" smtClean="0"/>
              <a:t>partir</a:t>
            </a:r>
            <a:r>
              <a:rPr lang="en-US" dirty="0" smtClean="0"/>
              <a:t> de </a:t>
            </a:r>
            <a:r>
              <a:rPr lang="en-US" dirty="0" err="1" smtClean="0"/>
              <a:t>uma</a:t>
            </a:r>
            <a:r>
              <a:rPr lang="en-US" dirty="0" smtClean="0"/>
              <a:t> </a:t>
            </a:r>
            <a:r>
              <a:rPr lang="en-US" dirty="0" err="1" smtClean="0"/>
              <a:t>situação</a:t>
            </a:r>
            <a:r>
              <a:rPr lang="en-US" dirty="0" smtClean="0"/>
              <a:t> social de um tempo dado”</a:t>
            </a:r>
          </a:p>
          <a:p>
            <a:r>
              <a:rPr lang="en-US" dirty="0" err="1" smtClean="0"/>
              <a:t>Blaukopf</a:t>
            </a:r>
            <a:r>
              <a:rPr lang="en-US" dirty="0" smtClean="0"/>
              <a:t>: “</a:t>
            </a:r>
            <a:r>
              <a:rPr lang="en-US" dirty="0" err="1" smtClean="0"/>
              <a:t>compreender</a:t>
            </a:r>
            <a:r>
              <a:rPr lang="en-US" dirty="0" smtClean="0"/>
              <a:t> a </a:t>
            </a:r>
            <a:r>
              <a:rPr lang="en-US" dirty="0" err="1" smtClean="0"/>
              <a:t>produção</a:t>
            </a:r>
            <a:r>
              <a:rPr lang="en-US" dirty="0" smtClean="0"/>
              <a:t> e a </a:t>
            </a:r>
            <a:r>
              <a:rPr lang="en-US" dirty="0" err="1" smtClean="0"/>
              <a:t>reprodução</a:t>
            </a:r>
            <a:r>
              <a:rPr lang="en-US" dirty="0" smtClean="0"/>
              <a:t> </a:t>
            </a:r>
            <a:r>
              <a:rPr lang="en-US" dirty="0" err="1" smtClean="0"/>
              <a:t>musicais</a:t>
            </a:r>
            <a:r>
              <a:rPr lang="en-US" dirty="0" smtClean="0"/>
              <a:t> com </a:t>
            </a:r>
            <a:r>
              <a:rPr lang="en-US" dirty="0" err="1" smtClean="0"/>
              <a:t>relação</a:t>
            </a:r>
            <a:r>
              <a:rPr lang="en-US" dirty="0" smtClean="0"/>
              <a:t> </a:t>
            </a:r>
            <a:r>
              <a:rPr lang="en-US" dirty="0" err="1" smtClean="0"/>
              <a:t>aos</a:t>
            </a:r>
            <a:r>
              <a:rPr lang="en-US" dirty="0" smtClean="0"/>
              <a:t> </a:t>
            </a:r>
            <a:r>
              <a:rPr lang="en-US" dirty="0" err="1" smtClean="0"/>
              <a:t>processos</a:t>
            </a:r>
            <a:r>
              <a:rPr lang="en-US" dirty="0" smtClean="0"/>
              <a:t> </a:t>
            </a:r>
            <a:r>
              <a:rPr lang="en-US" dirty="0" err="1" smtClean="0"/>
              <a:t>históricos</a:t>
            </a:r>
            <a:r>
              <a:rPr lang="en-US" dirty="0" smtClean="0"/>
              <a:t> do </a:t>
            </a:r>
            <a:r>
              <a:rPr lang="en-US" dirty="0" err="1" smtClean="0"/>
              <a:t>desenvolvimento</a:t>
            </a:r>
            <a:r>
              <a:rPr lang="en-US" dirty="0" smtClean="0"/>
              <a:t> da </a:t>
            </a:r>
            <a:r>
              <a:rPr lang="en-US" dirty="0" err="1" smtClean="0"/>
              <a:t>sociedade</a:t>
            </a:r>
            <a:r>
              <a:rPr lang="en-US" dirty="0" smtClean="0"/>
              <a:t> </a:t>
            </a:r>
            <a:r>
              <a:rPr lang="en-US" dirty="0" err="1" smtClean="0"/>
              <a:t>humana</a:t>
            </a:r>
            <a:r>
              <a:rPr lang="en-US" dirty="0" smtClean="0"/>
              <a:t>”</a:t>
            </a:r>
            <a:endParaRPr lang="pt-BR" dirty="0"/>
          </a:p>
        </p:txBody>
      </p:sp>
    </p:spTree>
    <p:extLst>
      <p:ext uri="{BB962C8B-B14F-4D97-AF65-F5344CB8AC3E}">
        <p14:creationId xmlns:p14="http://schemas.microsoft.com/office/powerpoint/2010/main" val="1678015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Strunk</a:t>
            </a:r>
            <a:endParaRPr lang="pt-BR" dirty="0"/>
          </a:p>
        </p:txBody>
      </p:sp>
      <p:sp>
        <p:nvSpPr>
          <p:cNvPr id="3" name="Espaço Reservado para Conteúdo 2"/>
          <p:cNvSpPr>
            <a:spLocks noGrp="1"/>
          </p:cNvSpPr>
          <p:nvPr>
            <p:ph sz="quarter" idx="1"/>
          </p:nvPr>
        </p:nvSpPr>
        <p:spPr/>
        <p:txBody>
          <a:bodyPr/>
          <a:lstStyle/>
          <a:p>
            <a:r>
              <a:rPr lang="en-US" dirty="0" smtClean="0"/>
              <a:t>A HM é um </a:t>
            </a:r>
            <a:r>
              <a:rPr lang="en-US" dirty="0" err="1" smtClean="0"/>
              <a:t>aspecto</a:t>
            </a:r>
            <a:r>
              <a:rPr lang="en-US" dirty="0" smtClean="0"/>
              <a:t> e </a:t>
            </a:r>
            <a:r>
              <a:rPr lang="en-US" dirty="0" err="1" smtClean="0"/>
              <a:t>não</a:t>
            </a:r>
            <a:r>
              <a:rPr lang="en-US" dirty="0" smtClean="0"/>
              <a:t> </a:t>
            </a:r>
            <a:r>
              <a:rPr lang="en-US" dirty="0" err="1" smtClean="0"/>
              <a:t>uma</a:t>
            </a:r>
            <a:r>
              <a:rPr lang="en-US" dirty="0" smtClean="0"/>
              <a:t> parte da </a:t>
            </a:r>
            <a:r>
              <a:rPr lang="en-US" dirty="0" err="1" smtClean="0"/>
              <a:t>Musicologia</a:t>
            </a:r>
            <a:endParaRPr lang="pt-BR" dirty="0"/>
          </a:p>
        </p:txBody>
      </p:sp>
    </p:spTree>
    <p:extLst>
      <p:ext uri="{BB962C8B-B14F-4D97-AF65-F5344CB8AC3E}">
        <p14:creationId xmlns:p14="http://schemas.microsoft.com/office/powerpoint/2010/main" val="117080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Wolf (Robert Erich)</a:t>
            </a:r>
            <a:endParaRPr lang="pt-BR" dirty="0"/>
          </a:p>
        </p:txBody>
      </p:sp>
      <p:sp>
        <p:nvSpPr>
          <p:cNvPr id="3" name="Espaço Reservado para Conteúdo 2"/>
          <p:cNvSpPr>
            <a:spLocks noGrp="1"/>
          </p:cNvSpPr>
          <p:nvPr>
            <p:ph sz="quarter" idx="1"/>
          </p:nvPr>
        </p:nvSpPr>
        <p:spPr/>
        <p:txBody>
          <a:bodyPr/>
          <a:lstStyle/>
          <a:p>
            <a:r>
              <a:rPr lang="en-US" dirty="0" err="1" smtClean="0"/>
              <a:t>Técnicas</a:t>
            </a:r>
            <a:r>
              <a:rPr lang="en-US" dirty="0" smtClean="0"/>
              <a:t> do </a:t>
            </a:r>
            <a:r>
              <a:rPr lang="en-US" dirty="0" err="1" smtClean="0"/>
              <a:t>passado</a:t>
            </a:r>
            <a:r>
              <a:rPr lang="en-US" dirty="0" smtClean="0"/>
              <a:t> + </a:t>
            </a:r>
            <a:r>
              <a:rPr lang="en-US" dirty="0" err="1" smtClean="0"/>
              <a:t>atitudes</a:t>
            </a:r>
            <a:r>
              <a:rPr lang="en-US" dirty="0" smtClean="0"/>
              <a:t> do </a:t>
            </a:r>
            <a:r>
              <a:rPr lang="en-US" dirty="0" err="1" smtClean="0"/>
              <a:t>passado</a:t>
            </a:r>
            <a:endParaRPr lang="en-US" dirty="0" smtClean="0"/>
          </a:p>
          <a:p>
            <a:r>
              <a:rPr lang="en-US" dirty="0" err="1" smtClean="0"/>
              <a:t>Clima</a:t>
            </a:r>
            <a:r>
              <a:rPr lang="en-US" dirty="0" smtClean="0"/>
              <a:t> </a:t>
            </a:r>
            <a:r>
              <a:rPr lang="en-US" dirty="0" err="1" smtClean="0"/>
              <a:t>psicológico</a:t>
            </a:r>
            <a:r>
              <a:rPr lang="en-US" dirty="0" smtClean="0"/>
              <a:t> e </a:t>
            </a:r>
            <a:r>
              <a:rPr lang="en-US" dirty="0" err="1" smtClean="0"/>
              <a:t>filosófico</a:t>
            </a:r>
            <a:r>
              <a:rPr lang="en-US" dirty="0" smtClean="0"/>
              <a:t> no </a:t>
            </a:r>
            <a:r>
              <a:rPr lang="en-US" dirty="0" err="1" smtClean="0"/>
              <a:t>qual</a:t>
            </a:r>
            <a:r>
              <a:rPr lang="en-US" dirty="0" smtClean="0"/>
              <a:t> as </a:t>
            </a:r>
            <a:r>
              <a:rPr lang="en-US" dirty="0" err="1" smtClean="0"/>
              <a:t>técnicas</a:t>
            </a:r>
            <a:r>
              <a:rPr lang="en-US" dirty="0" smtClean="0"/>
              <a:t> </a:t>
            </a:r>
            <a:r>
              <a:rPr lang="en-US" dirty="0" err="1" smtClean="0"/>
              <a:t>foram</a:t>
            </a:r>
            <a:r>
              <a:rPr lang="en-US" dirty="0" smtClean="0"/>
              <a:t> </a:t>
            </a:r>
            <a:r>
              <a:rPr lang="en-US" dirty="0" err="1" smtClean="0"/>
              <a:t>utilizadas</a:t>
            </a:r>
            <a:r>
              <a:rPr lang="en-US" dirty="0" smtClean="0"/>
              <a:t> </a:t>
            </a:r>
            <a:r>
              <a:rPr lang="en-US" dirty="0" err="1" smtClean="0"/>
              <a:t>para</a:t>
            </a:r>
            <a:r>
              <a:rPr lang="en-US" dirty="0" smtClean="0"/>
              <a:t> fins </a:t>
            </a:r>
            <a:r>
              <a:rPr lang="en-US" dirty="0" err="1" smtClean="0"/>
              <a:t>estéticos</a:t>
            </a:r>
            <a:r>
              <a:rPr lang="en-US" dirty="0" smtClean="0"/>
              <a:t> e </a:t>
            </a:r>
            <a:r>
              <a:rPr lang="en-US" dirty="0" err="1" smtClean="0"/>
              <a:t>sociais</a:t>
            </a:r>
            <a:endParaRPr lang="en-US" dirty="0" smtClean="0"/>
          </a:p>
          <a:p>
            <a:r>
              <a:rPr lang="en-US" dirty="0" err="1" smtClean="0"/>
              <a:t>Os</a:t>
            </a:r>
            <a:r>
              <a:rPr lang="en-US" dirty="0" smtClean="0"/>
              <a:t> </a:t>
            </a:r>
            <a:r>
              <a:rPr lang="en-US" dirty="0" err="1" smtClean="0"/>
              <a:t>historiadores</a:t>
            </a:r>
            <a:r>
              <a:rPr lang="en-US" dirty="0" smtClean="0"/>
              <a:t> da </a:t>
            </a:r>
            <a:r>
              <a:rPr lang="en-US" dirty="0" err="1" smtClean="0"/>
              <a:t>Literatura</a:t>
            </a:r>
            <a:r>
              <a:rPr lang="en-US" dirty="0" smtClean="0"/>
              <a:t> e das </a:t>
            </a:r>
            <a:r>
              <a:rPr lang="en-US" dirty="0" err="1" smtClean="0"/>
              <a:t>Artes</a:t>
            </a:r>
            <a:r>
              <a:rPr lang="en-US" dirty="0" smtClean="0"/>
              <a:t> </a:t>
            </a:r>
            <a:r>
              <a:rPr lang="en-US" dirty="0" err="1" smtClean="0"/>
              <a:t>Plásticas</a:t>
            </a:r>
            <a:r>
              <a:rPr lang="en-US" dirty="0" smtClean="0"/>
              <a:t> </a:t>
            </a:r>
            <a:r>
              <a:rPr lang="en-US" dirty="0" err="1" smtClean="0"/>
              <a:t>não</a:t>
            </a:r>
            <a:r>
              <a:rPr lang="en-US" dirty="0" smtClean="0"/>
              <a:t> </a:t>
            </a:r>
            <a:r>
              <a:rPr lang="en-US" dirty="0" err="1" smtClean="0"/>
              <a:t>são</a:t>
            </a:r>
            <a:r>
              <a:rPr lang="en-US" dirty="0" smtClean="0"/>
              <a:t> </a:t>
            </a:r>
            <a:r>
              <a:rPr lang="en-US" dirty="0" err="1" smtClean="0"/>
              <a:t>indiferentes</a:t>
            </a:r>
            <a:r>
              <a:rPr lang="en-US" dirty="0" smtClean="0"/>
              <a:t> a </a:t>
            </a:r>
            <a:r>
              <a:rPr lang="en-US" dirty="0" err="1" smtClean="0"/>
              <a:t>esses</a:t>
            </a:r>
            <a:r>
              <a:rPr lang="en-US" dirty="0" smtClean="0"/>
              <a:t> </a:t>
            </a:r>
            <a:r>
              <a:rPr lang="en-US" dirty="0" err="1" smtClean="0"/>
              <a:t>aspectos</a:t>
            </a:r>
            <a:endParaRPr lang="en-US" dirty="0" smtClean="0"/>
          </a:p>
          <a:p>
            <a:r>
              <a:rPr lang="en-US" dirty="0" err="1" smtClean="0"/>
              <a:t>Atraso</a:t>
            </a:r>
            <a:r>
              <a:rPr lang="en-US" dirty="0" smtClean="0"/>
              <a:t> dos </a:t>
            </a:r>
            <a:r>
              <a:rPr lang="en-US" dirty="0" err="1" smtClean="0"/>
              <a:t>Musicólogos</a:t>
            </a:r>
            <a:endParaRPr lang="pt-BR" dirty="0"/>
          </a:p>
        </p:txBody>
      </p:sp>
    </p:spTree>
    <p:extLst>
      <p:ext uri="{BB962C8B-B14F-4D97-AF65-F5344CB8AC3E}">
        <p14:creationId xmlns:p14="http://schemas.microsoft.com/office/powerpoint/2010/main" val="11553753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en-US" dirty="0" smtClean="0"/>
              <a:t>HSM, SM, </a:t>
            </a:r>
            <a:r>
              <a:rPr lang="en-US" dirty="0" err="1" smtClean="0"/>
              <a:t>Estética</a:t>
            </a:r>
            <a:r>
              <a:rPr lang="en-US" dirty="0" smtClean="0"/>
              <a:t> e </a:t>
            </a:r>
            <a:r>
              <a:rPr lang="en-US" dirty="0" err="1" smtClean="0"/>
              <a:t>Filosofia</a:t>
            </a:r>
            <a:r>
              <a:rPr lang="en-US" dirty="0" smtClean="0"/>
              <a:t> → </a:t>
            </a:r>
            <a:r>
              <a:rPr lang="en-US" dirty="0" err="1" smtClean="0"/>
              <a:t>oferecer</a:t>
            </a:r>
            <a:r>
              <a:rPr lang="en-US" dirty="0" smtClean="0"/>
              <a:t> à </a:t>
            </a:r>
            <a:r>
              <a:rPr lang="en-US" dirty="0" err="1" smtClean="0"/>
              <a:t>Musicologia</a:t>
            </a:r>
            <a:r>
              <a:rPr lang="en-US" dirty="0" smtClean="0"/>
              <a:t> </a:t>
            </a:r>
            <a:r>
              <a:rPr lang="en-US" dirty="0" err="1" smtClean="0"/>
              <a:t>uma</a:t>
            </a:r>
            <a:r>
              <a:rPr lang="en-US" dirty="0" smtClean="0"/>
              <a:t> </a:t>
            </a:r>
            <a:r>
              <a:rPr lang="en-US" dirty="0" err="1" smtClean="0"/>
              <a:t>abordagem</a:t>
            </a:r>
            <a:r>
              <a:rPr lang="en-US" dirty="0" smtClean="0"/>
              <a:t> </a:t>
            </a:r>
            <a:r>
              <a:rPr lang="en-US" dirty="0" err="1" smtClean="0"/>
              <a:t>sistemática</a:t>
            </a:r>
            <a:endParaRPr lang="en-US" dirty="0" smtClean="0"/>
          </a:p>
          <a:p>
            <a:r>
              <a:rPr lang="en-US" dirty="0" smtClean="0"/>
              <a:t>→ </a:t>
            </a:r>
            <a:r>
              <a:rPr lang="en-US" dirty="0" err="1" smtClean="0"/>
              <a:t>conhecimento</a:t>
            </a:r>
            <a:r>
              <a:rPr lang="en-US" dirty="0" smtClean="0"/>
              <a:t> </a:t>
            </a:r>
            <a:r>
              <a:rPr lang="en-US" dirty="0" err="1" smtClean="0"/>
              <a:t>mais</a:t>
            </a:r>
            <a:r>
              <a:rPr lang="en-US" dirty="0" smtClean="0"/>
              <a:t> </a:t>
            </a:r>
            <a:r>
              <a:rPr lang="en-US" dirty="0" err="1" smtClean="0"/>
              <a:t>vasto</a:t>
            </a:r>
            <a:r>
              <a:rPr lang="en-US" dirty="0" smtClean="0"/>
              <a:t> e </a:t>
            </a:r>
            <a:r>
              <a:rPr lang="en-US" dirty="0" err="1" smtClean="0"/>
              <a:t>aprofundado</a:t>
            </a:r>
            <a:r>
              <a:rPr lang="en-US" dirty="0" smtClean="0"/>
              <a:t> das </a:t>
            </a:r>
            <a:r>
              <a:rPr lang="en-US" dirty="0" err="1" smtClean="0"/>
              <a:t>atitudes</a:t>
            </a:r>
            <a:r>
              <a:rPr lang="en-US" dirty="0" smtClean="0"/>
              <a:t> do </a:t>
            </a:r>
            <a:r>
              <a:rPr lang="en-US" dirty="0" err="1" smtClean="0"/>
              <a:t>passado</a:t>
            </a:r>
            <a:r>
              <a:rPr lang="en-US" dirty="0" smtClean="0"/>
              <a:t> </a:t>
            </a:r>
            <a:r>
              <a:rPr lang="en-US" dirty="0" err="1" smtClean="0"/>
              <a:t>que</a:t>
            </a:r>
            <a:r>
              <a:rPr lang="en-US" dirty="0" smtClean="0"/>
              <a:t> </a:t>
            </a:r>
            <a:r>
              <a:rPr lang="en-US" dirty="0" err="1" smtClean="0"/>
              <a:t>fala</a:t>
            </a:r>
            <a:r>
              <a:rPr lang="en-US" dirty="0" smtClean="0"/>
              <a:t> Wolf</a:t>
            </a:r>
          </a:p>
          <a:p>
            <a:r>
              <a:rPr lang="en-US" dirty="0" smtClean="0"/>
              <a:t>→  </a:t>
            </a:r>
            <a:r>
              <a:rPr lang="en-US" dirty="0" err="1" smtClean="0"/>
              <a:t>Colocar</a:t>
            </a:r>
            <a:r>
              <a:rPr lang="en-US" dirty="0" smtClean="0"/>
              <a:t> a </a:t>
            </a:r>
            <a:r>
              <a:rPr lang="en-US" dirty="0" err="1" smtClean="0"/>
              <a:t>Música</a:t>
            </a:r>
            <a:r>
              <a:rPr lang="en-US" dirty="0" smtClean="0"/>
              <a:t> </a:t>
            </a:r>
            <a:r>
              <a:rPr lang="en-US" dirty="0" err="1" smtClean="0"/>
              <a:t>em</a:t>
            </a:r>
            <a:r>
              <a:rPr lang="en-US" dirty="0" smtClean="0"/>
              <a:t> </a:t>
            </a:r>
            <a:r>
              <a:rPr lang="en-US" dirty="0" err="1" smtClean="0"/>
              <a:t>diferentes</a:t>
            </a:r>
            <a:r>
              <a:rPr lang="en-US" dirty="0" smtClean="0"/>
              <a:t> </a:t>
            </a:r>
            <a:r>
              <a:rPr lang="en-US" dirty="0" err="1" smtClean="0"/>
              <a:t>contextos</a:t>
            </a:r>
            <a:endParaRPr lang="en-US" dirty="0" smtClean="0"/>
          </a:p>
          <a:p>
            <a:endParaRPr lang="pt-BR" dirty="0"/>
          </a:p>
        </p:txBody>
      </p:sp>
    </p:spTree>
    <p:extLst>
      <p:ext uri="{BB962C8B-B14F-4D97-AF65-F5344CB8AC3E}">
        <p14:creationId xmlns:p14="http://schemas.microsoft.com/office/powerpoint/2010/main" val="41776450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Autores</a:t>
            </a:r>
            <a:endParaRPr lang="pt-BR" dirty="0"/>
          </a:p>
        </p:txBody>
      </p:sp>
      <p:sp>
        <p:nvSpPr>
          <p:cNvPr id="3" name="Espaço Reservado para Conteúdo 2"/>
          <p:cNvSpPr>
            <a:spLocks noGrp="1"/>
          </p:cNvSpPr>
          <p:nvPr>
            <p:ph sz="quarter" idx="1"/>
          </p:nvPr>
        </p:nvSpPr>
        <p:spPr/>
        <p:txBody>
          <a:bodyPr/>
          <a:lstStyle/>
          <a:p>
            <a:r>
              <a:rPr lang="en-US" dirty="0" smtClean="0"/>
              <a:t>Hauser, </a:t>
            </a:r>
            <a:r>
              <a:rPr lang="en-US" dirty="0" err="1" smtClean="0"/>
              <a:t>Wiora</a:t>
            </a:r>
            <a:r>
              <a:rPr lang="en-US" dirty="0" smtClean="0"/>
              <a:t>, Lang, Roman, Gruber, </a:t>
            </a:r>
            <a:r>
              <a:rPr lang="en-US" dirty="0" err="1" smtClean="0"/>
              <a:t>Pirro</a:t>
            </a:r>
            <a:r>
              <a:rPr lang="en-US" dirty="0" smtClean="0"/>
              <a:t>, </a:t>
            </a:r>
            <a:r>
              <a:rPr lang="en-US" dirty="0" err="1" smtClean="0"/>
              <a:t>Chailley</a:t>
            </a:r>
            <a:r>
              <a:rPr lang="en-US" dirty="0" smtClean="0"/>
              <a:t>, </a:t>
            </a:r>
            <a:r>
              <a:rPr lang="en-US" dirty="0" err="1" smtClean="0"/>
              <a:t>Bukofzer</a:t>
            </a:r>
            <a:r>
              <a:rPr lang="en-US" dirty="0" smtClean="0"/>
              <a:t>, Einstein (Alfred), </a:t>
            </a:r>
            <a:r>
              <a:rPr lang="en-US" dirty="0" err="1" smtClean="0"/>
              <a:t>Mellers</a:t>
            </a:r>
            <a:r>
              <a:rPr lang="en-US" dirty="0" smtClean="0"/>
              <a:t>, Bridgman, </a:t>
            </a:r>
            <a:r>
              <a:rPr lang="en-US" dirty="0" err="1" smtClean="0"/>
              <a:t>Wangermée</a:t>
            </a:r>
            <a:r>
              <a:rPr lang="en-US" dirty="0" smtClean="0"/>
              <a:t>, </a:t>
            </a:r>
            <a:r>
              <a:rPr lang="en-US" dirty="0" err="1" smtClean="0"/>
              <a:t>Balet</a:t>
            </a:r>
            <a:r>
              <a:rPr lang="en-US" dirty="0" smtClean="0"/>
              <a:t>, </a:t>
            </a:r>
            <a:r>
              <a:rPr lang="en-US" dirty="0" err="1" smtClean="0"/>
              <a:t>Beaufis</a:t>
            </a:r>
            <a:r>
              <a:rPr lang="en-US" dirty="0" smtClean="0"/>
              <a:t>, </a:t>
            </a:r>
            <a:r>
              <a:rPr lang="en-US" dirty="0" err="1" smtClean="0"/>
              <a:t>Preussneur</a:t>
            </a:r>
            <a:r>
              <a:rPr lang="en-US" dirty="0" smtClean="0"/>
              <a:t>, </a:t>
            </a:r>
            <a:r>
              <a:rPr lang="pt-BR" dirty="0" smtClean="0"/>
              <a:t>Meyer</a:t>
            </a:r>
            <a:r>
              <a:rPr lang="pt-BR" dirty="0"/>
              <a:t>, </a:t>
            </a:r>
            <a:r>
              <a:rPr lang="pt-BR" dirty="0" err="1" smtClean="0"/>
              <a:t>Loubet</a:t>
            </a:r>
            <a:r>
              <a:rPr lang="pt-BR" dirty="0" smtClean="0"/>
              <a:t> de </a:t>
            </a:r>
            <a:r>
              <a:rPr lang="pt-BR" dirty="0" err="1" smtClean="0"/>
              <a:t>Sceaury</a:t>
            </a:r>
            <a:r>
              <a:rPr lang="pt-BR" dirty="0"/>
              <a:t>, </a:t>
            </a:r>
            <a:r>
              <a:rPr lang="pt-BR" dirty="0" err="1"/>
              <a:t>Stefania</a:t>
            </a:r>
            <a:r>
              <a:rPr lang="pt-BR" dirty="0"/>
              <a:t> </a:t>
            </a:r>
            <a:r>
              <a:rPr lang="pt-BR" dirty="0" err="1" smtClean="0"/>
              <a:t>Lolbaczewska</a:t>
            </a:r>
            <a:r>
              <a:rPr lang="pt-BR" dirty="0" smtClean="0"/>
              <a:t>, </a:t>
            </a:r>
            <a:r>
              <a:rPr lang="fr-FR" dirty="0" smtClean="0"/>
              <a:t>Woodfill, Lesure, Raynor, Faure</a:t>
            </a:r>
            <a:endParaRPr lang="pt-BR" dirty="0"/>
          </a:p>
        </p:txBody>
      </p:sp>
    </p:spTree>
    <p:extLst>
      <p:ext uri="{BB962C8B-B14F-4D97-AF65-F5344CB8AC3E}">
        <p14:creationId xmlns:p14="http://schemas.microsoft.com/office/powerpoint/2010/main" val="4087276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SM &amp; </a:t>
            </a:r>
            <a:r>
              <a:rPr lang="en-US" dirty="0" err="1" smtClean="0"/>
              <a:t>Musicologia</a:t>
            </a:r>
            <a:endParaRPr lang="pt-BR" dirty="0"/>
          </a:p>
        </p:txBody>
      </p:sp>
      <p:sp>
        <p:nvSpPr>
          <p:cNvPr id="3" name="Espaço Reservado para Conteúdo 2"/>
          <p:cNvSpPr>
            <a:spLocks noGrp="1"/>
          </p:cNvSpPr>
          <p:nvPr>
            <p:ph sz="quarter" idx="1"/>
          </p:nvPr>
        </p:nvSpPr>
        <p:spPr/>
        <p:txBody>
          <a:bodyPr/>
          <a:lstStyle/>
          <a:p>
            <a:r>
              <a:rPr lang="en-US" dirty="0" smtClean="0"/>
              <a:t>SM </a:t>
            </a:r>
            <a:r>
              <a:rPr lang="en-US" dirty="0" err="1" smtClean="0"/>
              <a:t>não</a:t>
            </a:r>
            <a:r>
              <a:rPr lang="en-US" dirty="0" smtClean="0"/>
              <a:t> </a:t>
            </a:r>
            <a:r>
              <a:rPr lang="en-US" err="1" smtClean="0"/>
              <a:t>desenvolveu</a:t>
            </a:r>
            <a:r>
              <a:rPr lang="en-US" smtClean="0"/>
              <a:t> </a:t>
            </a:r>
            <a:r>
              <a:rPr lang="en-US" smtClean="0"/>
              <a:t>prodecidimentos </a:t>
            </a:r>
            <a:r>
              <a:rPr lang="en-US" dirty="0" err="1" smtClean="0"/>
              <a:t>metodológicos</a:t>
            </a:r>
            <a:r>
              <a:rPr lang="en-US" dirty="0" smtClean="0"/>
              <a:t> </a:t>
            </a:r>
            <a:r>
              <a:rPr lang="en-US" dirty="0" err="1" smtClean="0"/>
              <a:t>próprios</a:t>
            </a:r>
            <a:r>
              <a:rPr lang="en-US" dirty="0" smtClean="0"/>
              <a:t> (197?)</a:t>
            </a:r>
          </a:p>
          <a:p>
            <a:r>
              <a:rPr lang="en-US" dirty="0" err="1" smtClean="0"/>
              <a:t>Dependência</a:t>
            </a:r>
            <a:r>
              <a:rPr lang="en-US" dirty="0" smtClean="0"/>
              <a:t> formal S </a:t>
            </a:r>
            <a:r>
              <a:rPr lang="en-US" dirty="0" err="1" smtClean="0"/>
              <a:t>em</a:t>
            </a:r>
            <a:r>
              <a:rPr lang="en-US" dirty="0" smtClean="0"/>
              <a:t> </a:t>
            </a:r>
            <a:r>
              <a:rPr lang="en-US" dirty="0" err="1" smtClean="0"/>
              <a:t>geral</a:t>
            </a:r>
            <a:endParaRPr lang="en-US" dirty="0" smtClean="0"/>
          </a:p>
          <a:p>
            <a:r>
              <a:rPr lang="en-US" dirty="0" err="1" smtClean="0"/>
              <a:t>Dependência</a:t>
            </a:r>
            <a:r>
              <a:rPr lang="en-US" dirty="0" smtClean="0"/>
              <a:t> </a:t>
            </a:r>
            <a:r>
              <a:rPr lang="en-US" dirty="0" err="1" smtClean="0"/>
              <a:t>que</a:t>
            </a:r>
            <a:r>
              <a:rPr lang="en-US" dirty="0" smtClean="0"/>
              <a:t> </a:t>
            </a:r>
            <a:r>
              <a:rPr lang="en-US" dirty="0" err="1" smtClean="0"/>
              <a:t>não</a:t>
            </a:r>
            <a:r>
              <a:rPr lang="en-US" dirty="0" smtClean="0"/>
              <a:t> </a:t>
            </a:r>
            <a:r>
              <a:rPr lang="en-US" dirty="0" err="1" smtClean="0"/>
              <a:t>deve</a:t>
            </a:r>
            <a:r>
              <a:rPr lang="en-US" dirty="0" smtClean="0"/>
              <a:t> </a:t>
            </a:r>
            <a:r>
              <a:rPr lang="en-US" dirty="0" err="1" smtClean="0"/>
              <a:t>desaparecer</a:t>
            </a:r>
            <a:r>
              <a:rPr lang="en-US" dirty="0" smtClean="0"/>
              <a:t> </a:t>
            </a:r>
            <a:r>
              <a:rPr lang="en-US" dirty="0" err="1" smtClean="0"/>
              <a:t>por</a:t>
            </a:r>
            <a:r>
              <a:rPr lang="en-US" dirty="0" smtClean="0"/>
              <a:t> </a:t>
            </a:r>
            <a:r>
              <a:rPr lang="en-US" dirty="0" err="1" smtClean="0"/>
              <a:t>completo</a:t>
            </a:r>
            <a:endParaRPr lang="en-US" dirty="0" smtClean="0"/>
          </a:p>
          <a:p>
            <a:r>
              <a:rPr lang="en-US" dirty="0" err="1" smtClean="0"/>
              <a:t>Problemas</a:t>
            </a:r>
            <a:r>
              <a:rPr lang="en-US" dirty="0" smtClean="0"/>
              <a:t> </a:t>
            </a:r>
            <a:r>
              <a:rPr lang="en-US" dirty="0" err="1" smtClean="0"/>
              <a:t>próprios</a:t>
            </a:r>
            <a:r>
              <a:rPr lang="en-US" dirty="0" smtClean="0"/>
              <a:t> e </a:t>
            </a:r>
            <a:r>
              <a:rPr lang="en-US" dirty="0" err="1" smtClean="0"/>
              <a:t>soluções</a:t>
            </a:r>
            <a:r>
              <a:rPr lang="en-US" dirty="0" smtClean="0"/>
              <a:t> </a:t>
            </a:r>
            <a:r>
              <a:rPr lang="en-US" dirty="0" err="1" smtClean="0"/>
              <a:t>originais</a:t>
            </a:r>
            <a:endParaRPr lang="en-US" dirty="0" smtClean="0"/>
          </a:p>
          <a:p>
            <a:endParaRPr lang="en-US" dirty="0" smtClean="0"/>
          </a:p>
          <a:p>
            <a:endParaRPr lang="pt-BR" dirty="0"/>
          </a:p>
        </p:txBody>
      </p:sp>
    </p:spTree>
    <p:extLst>
      <p:ext uri="{BB962C8B-B14F-4D97-AF65-F5344CB8AC3E}">
        <p14:creationId xmlns:p14="http://schemas.microsoft.com/office/powerpoint/2010/main" val="27452967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Bontinck</a:t>
            </a:r>
            <a:endParaRPr lang="pt-BR" dirty="0"/>
          </a:p>
        </p:txBody>
      </p:sp>
      <p:sp>
        <p:nvSpPr>
          <p:cNvPr id="3" name="Espaço Reservado para Conteúdo 2"/>
          <p:cNvSpPr>
            <a:spLocks noGrp="1"/>
          </p:cNvSpPr>
          <p:nvPr>
            <p:ph sz="quarter" idx="1"/>
          </p:nvPr>
        </p:nvSpPr>
        <p:spPr/>
        <p:txBody>
          <a:bodyPr/>
          <a:lstStyle/>
          <a:p>
            <a:r>
              <a:rPr lang="en-US" dirty="0" smtClean="0"/>
              <a:t>SM → </a:t>
            </a:r>
            <a:r>
              <a:rPr lang="en-US" dirty="0" err="1" smtClean="0"/>
              <a:t>impacto</a:t>
            </a:r>
            <a:r>
              <a:rPr lang="en-US" dirty="0" smtClean="0"/>
              <a:t>  do </a:t>
            </a:r>
            <a:r>
              <a:rPr lang="en-US" dirty="0" err="1" smtClean="0"/>
              <a:t>ambiente</a:t>
            </a:r>
            <a:r>
              <a:rPr lang="en-US" dirty="0" smtClean="0"/>
              <a:t> social </a:t>
            </a:r>
            <a:r>
              <a:rPr lang="en-US" dirty="0" err="1" smtClean="0"/>
              <a:t>na</a:t>
            </a:r>
            <a:r>
              <a:rPr lang="en-US" dirty="0" smtClean="0"/>
              <a:t> </a:t>
            </a:r>
            <a:r>
              <a:rPr lang="en-US" dirty="0" err="1" smtClean="0"/>
              <a:t>música</a:t>
            </a:r>
            <a:r>
              <a:rPr lang="en-US" dirty="0" smtClean="0"/>
              <a:t>, </a:t>
            </a:r>
            <a:r>
              <a:rPr lang="en-US" dirty="0" err="1" smtClean="0"/>
              <a:t>mudança</a:t>
            </a:r>
            <a:r>
              <a:rPr lang="en-US" dirty="0" smtClean="0"/>
              <a:t> social </a:t>
            </a:r>
            <a:r>
              <a:rPr lang="en-US" dirty="0" err="1" smtClean="0"/>
              <a:t>na</a:t>
            </a:r>
            <a:r>
              <a:rPr lang="en-US" dirty="0" smtClean="0"/>
              <a:t> </a:t>
            </a:r>
            <a:r>
              <a:rPr lang="en-US" dirty="0" err="1" smtClean="0"/>
              <a:t>mudança</a:t>
            </a:r>
            <a:r>
              <a:rPr lang="en-US" dirty="0" smtClean="0"/>
              <a:t> da </a:t>
            </a:r>
            <a:r>
              <a:rPr lang="en-US" dirty="0" err="1" smtClean="0"/>
              <a:t>vida</a:t>
            </a:r>
            <a:r>
              <a:rPr lang="en-US" dirty="0" smtClean="0"/>
              <a:t> musical </a:t>
            </a:r>
            <a:r>
              <a:rPr lang="en-US" dirty="0" err="1" smtClean="0"/>
              <a:t>em</a:t>
            </a:r>
            <a:r>
              <a:rPr lang="en-US" dirty="0" smtClean="0"/>
              <a:t> </a:t>
            </a:r>
            <a:r>
              <a:rPr lang="en-US" dirty="0" err="1" smtClean="0"/>
              <a:t>geral</a:t>
            </a:r>
            <a:endParaRPr lang="en-US" dirty="0" smtClean="0"/>
          </a:p>
          <a:p>
            <a:endParaRPr lang="pt-BR" dirty="0"/>
          </a:p>
        </p:txBody>
      </p:sp>
    </p:spTree>
    <p:extLst>
      <p:ext uri="{BB962C8B-B14F-4D97-AF65-F5344CB8AC3E}">
        <p14:creationId xmlns:p14="http://schemas.microsoft.com/office/powerpoint/2010/main" val="2939208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Mass media</a:t>
            </a:r>
            <a:endParaRPr lang="pt-BR" dirty="0"/>
          </a:p>
        </p:txBody>
      </p:sp>
      <p:sp>
        <p:nvSpPr>
          <p:cNvPr id="3" name="Espaço Reservado para Conteúdo 2"/>
          <p:cNvSpPr>
            <a:spLocks noGrp="1"/>
          </p:cNvSpPr>
          <p:nvPr>
            <p:ph sz="quarter" idx="1"/>
          </p:nvPr>
        </p:nvSpPr>
        <p:spPr/>
        <p:txBody>
          <a:bodyPr/>
          <a:lstStyle/>
          <a:p>
            <a:r>
              <a:rPr lang="en-US" dirty="0" err="1" smtClean="0"/>
              <a:t>Revisão</a:t>
            </a:r>
            <a:r>
              <a:rPr lang="en-US" dirty="0" smtClean="0"/>
              <a:t> da </a:t>
            </a:r>
            <a:r>
              <a:rPr lang="en-US" dirty="0" err="1" smtClean="0"/>
              <a:t>abordagem</a:t>
            </a:r>
            <a:r>
              <a:rPr lang="en-US" dirty="0" smtClean="0"/>
              <a:t> </a:t>
            </a:r>
            <a:r>
              <a:rPr lang="en-US" dirty="0" err="1" smtClean="0"/>
              <a:t>metodológica</a:t>
            </a:r>
            <a:endParaRPr lang="en-US" dirty="0" smtClean="0"/>
          </a:p>
          <a:p>
            <a:r>
              <a:rPr lang="en-US" dirty="0" smtClean="0"/>
              <a:t>Durkheim: status de </a:t>
            </a:r>
            <a:r>
              <a:rPr lang="en-US" dirty="0" err="1" smtClean="0"/>
              <a:t>fato</a:t>
            </a:r>
            <a:r>
              <a:rPr lang="en-US" dirty="0" smtClean="0"/>
              <a:t> social</a:t>
            </a:r>
          </a:p>
          <a:p>
            <a:r>
              <a:rPr lang="en-US" dirty="0" smtClean="0"/>
              <a:t>SM se </a:t>
            </a:r>
            <a:r>
              <a:rPr lang="en-US" dirty="0" err="1" smtClean="0"/>
              <a:t>apoia</a:t>
            </a:r>
            <a:r>
              <a:rPr lang="en-US" dirty="0" smtClean="0"/>
              <a:t> </a:t>
            </a:r>
            <a:r>
              <a:rPr lang="en-US" dirty="0" err="1" smtClean="0"/>
              <a:t>na</a:t>
            </a:r>
            <a:r>
              <a:rPr lang="en-US" dirty="0" smtClean="0"/>
              <a:t> </a:t>
            </a:r>
            <a:r>
              <a:rPr lang="en-US" dirty="0" err="1" smtClean="0"/>
              <a:t>Musicologia</a:t>
            </a:r>
            <a:endParaRPr lang="en-US" dirty="0" smtClean="0"/>
          </a:p>
          <a:p>
            <a:r>
              <a:rPr lang="en-US" dirty="0" err="1" smtClean="0"/>
              <a:t>Marca</a:t>
            </a:r>
            <a:r>
              <a:rPr lang="en-US" dirty="0" smtClean="0"/>
              <a:t> </a:t>
            </a:r>
            <a:r>
              <a:rPr lang="en-US" dirty="0" err="1" smtClean="0"/>
              <a:t>específica</a:t>
            </a:r>
            <a:r>
              <a:rPr lang="en-US" dirty="0" smtClean="0"/>
              <a:t> da SM </a:t>
            </a:r>
            <a:r>
              <a:rPr lang="en-US" dirty="0" err="1" smtClean="0"/>
              <a:t>em</a:t>
            </a:r>
            <a:r>
              <a:rPr lang="en-US" dirty="0" smtClean="0"/>
              <a:t> </a:t>
            </a:r>
            <a:r>
              <a:rPr lang="en-US" dirty="0" err="1" smtClean="0"/>
              <a:t>relação</a:t>
            </a:r>
            <a:r>
              <a:rPr lang="en-US" dirty="0" smtClean="0"/>
              <a:t> à </a:t>
            </a:r>
            <a:r>
              <a:rPr lang="en-US" dirty="0" err="1" smtClean="0"/>
              <a:t>Sociologia</a:t>
            </a:r>
            <a:r>
              <a:rPr lang="en-US" dirty="0" smtClean="0"/>
              <a:t> </a:t>
            </a:r>
            <a:r>
              <a:rPr lang="en-US" dirty="0" err="1" smtClean="0"/>
              <a:t>em</a:t>
            </a:r>
            <a:r>
              <a:rPr lang="en-US" dirty="0" smtClean="0"/>
              <a:t> </a:t>
            </a:r>
            <a:r>
              <a:rPr lang="en-US" dirty="0" err="1" smtClean="0"/>
              <a:t>geral</a:t>
            </a:r>
            <a:endParaRPr lang="en-US" dirty="0" smtClean="0"/>
          </a:p>
          <a:p>
            <a:r>
              <a:rPr lang="en-US" dirty="0" smtClean="0"/>
              <a:t>SM = S &amp; M (</a:t>
            </a:r>
            <a:r>
              <a:rPr lang="en-US" dirty="0" err="1" smtClean="0"/>
              <a:t>exige</a:t>
            </a:r>
            <a:r>
              <a:rPr lang="en-US" dirty="0" smtClean="0"/>
              <a:t> </a:t>
            </a:r>
            <a:r>
              <a:rPr lang="en-US" dirty="0" err="1" smtClean="0"/>
              <a:t>uma</a:t>
            </a:r>
            <a:r>
              <a:rPr lang="en-US" dirty="0" smtClean="0"/>
              <a:t> </a:t>
            </a:r>
            <a:r>
              <a:rPr lang="en-US" dirty="0" err="1" smtClean="0"/>
              <a:t>elaboração</a:t>
            </a:r>
            <a:r>
              <a:rPr lang="en-US" dirty="0" smtClean="0"/>
              <a:t> à parte)</a:t>
            </a:r>
            <a:endParaRPr lang="pt-BR" dirty="0"/>
          </a:p>
        </p:txBody>
      </p:sp>
    </p:spTree>
    <p:extLst>
      <p:ext uri="{BB962C8B-B14F-4D97-AF65-F5344CB8AC3E}">
        <p14:creationId xmlns:p14="http://schemas.microsoft.com/office/powerpoint/2010/main" val="39313693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SM &amp; HSM</a:t>
            </a:r>
            <a:endParaRPr lang="pt-BR" dirty="0"/>
          </a:p>
        </p:txBody>
      </p:sp>
      <p:sp>
        <p:nvSpPr>
          <p:cNvPr id="3" name="Espaço Reservado para Conteúdo 2"/>
          <p:cNvSpPr>
            <a:spLocks noGrp="1"/>
          </p:cNvSpPr>
          <p:nvPr>
            <p:ph sz="quarter" idx="1"/>
          </p:nvPr>
        </p:nvSpPr>
        <p:spPr/>
        <p:txBody>
          <a:bodyPr/>
          <a:lstStyle/>
          <a:p>
            <a:r>
              <a:rPr lang="en-US" dirty="0" smtClean="0"/>
              <a:t>As </a:t>
            </a:r>
            <a:r>
              <a:rPr lang="en-US" dirty="0" err="1" smtClean="0"/>
              <a:t>abordagens</a:t>
            </a:r>
            <a:r>
              <a:rPr lang="en-US" dirty="0" smtClean="0"/>
              <a:t> da SM </a:t>
            </a:r>
            <a:r>
              <a:rPr lang="en-US" dirty="0" err="1" smtClean="0"/>
              <a:t>não</a:t>
            </a:r>
            <a:r>
              <a:rPr lang="en-US" dirty="0" smtClean="0"/>
              <a:t> </a:t>
            </a:r>
            <a:r>
              <a:rPr lang="en-US" dirty="0" err="1" smtClean="0"/>
              <a:t>podem</a:t>
            </a:r>
            <a:r>
              <a:rPr lang="en-US" dirty="0" smtClean="0"/>
              <a:t> </a:t>
            </a:r>
            <a:r>
              <a:rPr lang="en-US" dirty="0" err="1" smtClean="0"/>
              <a:t>existir</a:t>
            </a:r>
            <a:r>
              <a:rPr lang="en-US" dirty="0" smtClean="0"/>
              <a:t> </a:t>
            </a:r>
            <a:r>
              <a:rPr lang="en-US" dirty="0" err="1" smtClean="0"/>
              <a:t>sem</a:t>
            </a:r>
            <a:r>
              <a:rPr lang="en-US" dirty="0" smtClean="0"/>
              <a:t> a HSM</a:t>
            </a:r>
          </a:p>
          <a:p>
            <a:r>
              <a:rPr lang="en-US" dirty="0" smtClean="0"/>
              <a:t>HSM: </a:t>
            </a:r>
            <a:r>
              <a:rPr lang="en-US" dirty="0" err="1" smtClean="0"/>
              <a:t>fato</a:t>
            </a:r>
            <a:r>
              <a:rPr lang="en-US" dirty="0" smtClean="0"/>
              <a:t> social/</a:t>
            </a:r>
            <a:r>
              <a:rPr lang="en-US" dirty="0" err="1" smtClean="0"/>
              <a:t>fato</a:t>
            </a:r>
            <a:r>
              <a:rPr lang="en-US" dirty="0" smtClean="0"/>
              <a:t> musical (</a:t>
            </a:r>
            <a:r>
              <a:rPr lang="en-US" dirty="0" err="1" smtClean="0"/>
              <a:t>insuficiente</a:t>
            </a:r>
            <a:r>
              <a:rPr lang="en-US" dirty="0" smtClean="0"/>
              <a:t> </a:t>
            </a:r>
            <a:r>
              <a:rPr lang="en-US" dirty="0" err="1" smtClean="0"/>
              <a:t>para</a:t>
            </a:r>
            <a:r>
              <a:rPr lang="en-US" dirty="0" smtClean="0"/>
              <a:t> </a:t>
            </a:r>
            <a:r>
              <a:rPr lang="en-US" dirty="0" err="1" smtClean="0"/>
              <a:t>uma</a:t>
            </a:r>
            <a:r>
              <a:rPr lang="en-US" dirty="0" smtClean="0"/>
              <a:t> </a:t>
            </a:r>
            <a:r>
              <a:rPr lang="en-US" dirty="0" err="1" smtClean="0"/>
              <a:t>análise</a:t>
            </a:r>
            <a:r>
              <a:rPr lang="en-US" dirty="0" smtClean="0"/>
              <a:t> </a:t>
            </a:r>
            <a:r>
              <a:rPr lang="en-US" dirty="0" err="1" smtClean="0"/>
              <a:t>sociológica</a:t>
            </a:r>
            <a:r>
              <a:rPr lang="en-US" dirty="0" smtClean="0"/>
              <a:t> </a:t>
            </a:r>
            <a:r>
              <a:rPr lang="en-US" dirty="0" err="1" smtClean="0"/>
              <a:t>completa</a:t>
            </a:r>
            <a:r>
              <a:rPr lang="en-US" dirty="0" smtClean="0"/>
              <a:t>)</a:t>
            </a:r>
          </a:p>
          <a:p>
            <a:r>
              <a:rPr lang="en-US" dirty="0" smtClean="0"/>
              <a:t>Ponto de </a:t>
            </a:r>
            <a:r>
              <a:rPr lang="en-US" dirty="0" err="1" smtClean="0"/>
              <a:t>partida</a:t>
            </a:r>
            <a:r>
              <a:rPr lang="en-US" dirty="0" smtClean="0"/>
              <a:t> </a:t>
            </a:r>
            <a:r>
              <a:rPr lang="en-US" dirty="0" err="1" smtClean="0"/>
              <a:t>incontestável</a:t>
            </a:r>
            <a:endParaRPr lang="en-US" dirty="0" smtClean="0"/>
          </a:p>
          <a:p>
            <a:r>
              <a:rPr lang="en-US" dirty="0" smtClean="0"/>
              <a:t>SM: </a:t>
            </a:r>
            <a:r>
              <a:rPr lang="en-US" dirty="0" err="1" smtClean="0"/>
              <a:t>fatos</a:t>
            </a:r>
            <a:r>
              <a:rPr lang="en-US" dirty="0" smtClean="0"/>
              <a:t> </a:t>
            </a:r>
            <a:r>
              <a:rPr lang="en-US" dirty="0" err="1" smtClean="0"/>
              <a:t>sociais</a:t>
            </a:r>
            <a:r>
              <a:rPr lang="en-US" dirty="0" smtClean="0"/>
              <a:t> e </a:t>
            </a:r>
            <a:r>
              <a:rPr lang="en-US" dirty="0" err="1" smtClean="0"/>
              <a:t>musicais</a:t>
            </a:r>
            <a:r>
              <a:rPr lang="en-US" dirty="0" smtClean="0"/>
              <a:t> </a:t>
            </a:r>
            <a:r>
              <a:rPr lang="en-US" dirty="0" err="1" smtClean="0"/>
              <a:t>concretos</a:t>
            </a:r>
            <a:r>
              <a:rPr lang="en-US" dirty="0" smtClean="0"/>
              <a:t> → </a:t>
            </a:r>
            <a:r>
              <a:rPr lang="en-US" dirty="0" err="1" smtClean="0"/>
              <a:t>conclusão</a:t>
            </a:r>
            <a:r>
              <a:rPr lang="en-US" dirty="0" smtClean="0"/>
              <a:t> </a:t>
            </a:r>
            <a:r>
              <a:rPr lang="en-US" dirty="0" err="1" smtClean="0"/>
              <a:t>sociológica</a:t>
            </a:r>
            <a:endParaRPr lang="en-US" dirty="0" smtClean="0"/>
          </a:p>
          <a:p>
            <a:endParaRPr lang="pt-BR" dirty="0"/>
          </a:p>
        </p:txBody>
      </p:sp>
    </p:spTree>
    <p:extLst>
      <p:ext uri="{BB962C8B-B14F-4D97-AF65-F5344CB8AC3E}">
        <p14:creationId xmlns:p14="http://schemas.microsoft.com/office/powerpoint/2010/main" val="35552408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Precursores</a:t>
            </a:r>
            <a:r>
              <a:rPr lang="en-US" dirty="0" smtClean="0"/>
              <a:t> da SM</a:t>
            </a:r>
            <a:endParaRPr lang="pt-BR" dirty="0"/>
          </a:p>
        </p:txBody>
      </p:sp>
      <p:sp>
        <p:nvSpPr>
          <p:cNvPr id="3" name="Espaço Reservado para Conteúdo 2"/>
          <p:cNvSpPr>
            <a:spLocks noGrp="1"/>
          </p:cNvSpPr>
          <p:nvPr>
            <p:ph sz="quarter" idx="1"/>
          </p:nvPr>
        </p:nvSpPr>
        <p:spPr/>
        <p:txBody>
          <a:bodyPr/>
          <a:lstStyle/>
          <a:p>
            <a:r>
              <a:rPr lang="en-US" dirty="0" err="1" smtClean="0"/>
              <a:t>Simmel</a:t>
            </a:r>
            <a:r>
              <a:rPr lang="en-US" dirty="0" smtClean="0"/>
              <a:t>, </a:t>
            </a:r>
            <a:r>
              <a:rPr lang="en-US" dirty="0" err="1" smtClean="0"/>
              <a:t>Bücher</a:t>
            </a:r>
            <a:r>
              <a:rPr lang="en-US" dirty="0" smtClean="0"/>
              <a:t>, Spencer, </a:t>
            </a:r>
            <a:r>
              <a:rPr lang="en-US" dirty="0" err="1" smtClean="0"/>
              <a:t>Dilthey</a:t>
            </a:r>
            <a:r>
              <a:rPr lang="en-US" dirty="0" smtClean="0"/>
              <a:t>, </a:t>
            </a:r>
            <a:r>
              <a:rPr lang="en-US" dirty="0" err="1" smtClean="0"/>
              <a:t>Combarieu</a:t>
            </a:r>
            <a:r>
              <a:rPr lang="en-US" dirty="0" smtClean="0"/>
              <a:t>, </a:t>
            </a:r>
            <a:r>
              <a:rPr lang="en-US" dirty="0" err="1" smtClean="0"/>
              <a:t>Lalo</a:t>
            </a:r>
            <a:r>
              <a:rPr lang="en-US" dirty="0" smtClean="0"/>
              <a:t>, Weber</a:t>
            </a:r>
            <a:endParaRPr lang="pt-BR" dirty="0"/>
          </a:p>
        </p:txBody>
      </p:sp>
    </p:spTree>
    <p:extLst>
      <p:ext uri="{BB962C8B-B14F-4D97-AF65-F5344CB8AC3E}">
        <p14:creationId xmlns:p14="http://schemas.microsoft.com/office/powerpoint/2010/main" val="1541419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A </a:t>
            </a:r>
            <a:r>
              <a:rPr lang="en-US" dirty="0" err="1" smtClean="0"/>
              <a:t>abordagem</a:t>
            </a:r>
            <a:r>
              <a:rPr lang="en-US" dirty="0" smtClean="0"/>
              <a:t> </a:t>
            </a:r>
            <a:r>
              <a:rPr lang="en-US" dirty="0" err="1" smtClean="0"/>
              <a:t>estética</a:t>
            </a:r>
            <a:endParaRPr lang="pt-BR" dirty="0"/>
          </a:p>
        </p:txBody>
      </p:sp>
      <p:sp>
        <p:nvSpPr>
          <p:cNvPr id="3" name="Espaço Reservado para Conteúdo 2"/>
          <p:cNvSpPr>
            <a:spLocks noGrp="1"/>
          </p:cNvSpPr>
          <p:nvPr>
            <p:ph sz="quarter" idx="1"/>
          </p:nvPr>
        </p:nvSpPr>
        <p:spPr/>
        <p:txBody>
          <a:bodyPr/>
          <a:lstStyle/>
          <a:p>
            <a:r>
              <a:rPr lang="en-US" dirty="0" err="1" smtClean="0"/>
              <a:t>Música</a:t>
            </a:r>
            <a:r>
              <a:rPr lang="en-US" dirty="0" smtClean="0"/>
              <a:t> = </a:t>
            </a:r>
            <a:r>
              <a:rPr lang="en-US" dirty="0" err="1" smtClean="0"/>
              <a:t>escrava</a:t>
            </a:r>
            <a:r>
              <a:rPr lang="en-US" dirty="0" smtClean="0"/>
              <a:t> de </a:t>
            </a:r>
            <a:r>
              <a:rPr lang="en-US" dirty="0" err="1" smtClean="0"/>
              <a:t>metafísicas</a:t>
            </a:r>
            <a:r>
              <a:rPr lang="en-US" dirty="0" smtClean="0"/>
              <a:t> </a:t>
            </a:r>
            <a:r>
              <a:rPr lang="en-US" dirty="0" err="1" smtClean="0"/>
              <a:t>contraditórias</a:t>
            </a:r>
            <a:r>
              <a:rPr lang="en-US" dirty="0" smtClean="0"/>
              <a:t> </a:t>
            </a:r>
            <a:r>
              <a:rPr lang="en-US" dirty="0" err="1" smtClean="0"/>
              <a:t>colocadas</a:t>
            </a:r>
            <a:r>
              <a:rPr lang="en-US" dirty="0" smtClean="0"/>
              <a:t> antes </a:t>
            </a:r>
            <a:r>
              <a:rPr lang="en-US" dirty="0" err="1" smtClean="0"/>
              <a:t>dela</a:t>
            </a:r>
            <a:r>
              <a:rPr lang="en-US" dirty="0" smtClean="0"/>
              <a:t> (</a:t>
            </a:r>
            <a:r>
              <a:rPr lang="en-US" dirty="0" err="1" smtClean="0"/>
              <a:t>para</a:t>
            </a:r>
            <a:r>
              <a:rPr lang="en-US" dirty="0" smtClean="0"/>
              <a:t> </a:t>
            </a:r>
            <a:r>
              <a:rPr lang="en-US" dirty="0" err="1" smtClean="0"/>
              <a:t>os</a:t>
            </a:r>
            <a:r>
              <a:rPr lang="en-US" dirty="0" smtClean="0"/>
              <a:t> </a:t>
            </a:r>
            <a:r>
              <a:rPr lang="en-US" dirty="0" err="1" smtClean="0"/>
              <a:t>filósofos</a:t>
            </a:r>
            <a:r>
              <a:rPr lang="en-US" dirty="0" smtClean="0"/>
              <a:t>)</a:t>
            </a:r>
          </a:p>
          <a:p>
            <a:r>
              <a:rPr lang="en-US" dirty="0" err="1" smtClean="0"/>
              <a:t>Matemática</a:t>
            </a:r>
            <a:r>
              <a:rPr lang="en-US" dirty="0" smtClean="0"/>
              <a:t> (</a:t>
            </a:r>
            <a:r>
              <a:rPr lang="en-US" dirty="0" err="1" smtClean="0"/>
              <a:t>Platão</a:t>
            </a:r>
            <a:r>
              <a:rPr lang="en-US" dirty="0" smtClean="0"/>
              <a:t>)</a:t>
            </a:r>
          </a:p>
          <a:p>
            <a:r>
              <a:rPr lang="en-US" dirty="0" err="1" smtClean="0"/>
              <a:t>Intelectualismo</a:t>
            </a:r>
            <a:r>
              <a:rPr lang="en-US" dirty="0" smtClean="0"/>
              <a:t> (Leibniz)</a:t>
            </a:r>
          </a:p>
          <a:p>
            <a:r>
              <a:rPr lang="en-US" dirty="0" err="1" smtClean="0"/>
              <a:t>Voluntarismo</a:t>
            </a:r>
            <a:r>
              <a:rPr lang="en-US" dirty="0" smtClean="0"/>
              <a:t> </a:t>
            </a:r>
            <a:r>
              <a:rPr lang="en-US" dirty="0" err="1" smtClean="0"/>
              <a:t>irracionalista</a:t>
            </a:r>
            <a:r>
              <a:rPr lang="en-US" dirty="0" smtClean="0"/>
              <a:t> (Schopenhauer)</a:t>
            </a:r>
          </a:p>
          <a:p>
            <a:r>
              <a:rPr lang="en-US" dirty="0" err="1" smtClean="0"/>
              <a:t>Predileções</a:t>
            </a:r>
            <a:r>
              <a:rPr lang="en-US" dirty="0" smtClean="0"/>
              <a:t> de </a:t>
            </a:r>
            <a:r>
              <a:rPr lang="en-US" dirty="0" err="1" smtClean="0"/>
              <a:t>aspectos</a:t>
            </a:r>
            <a:r>
              <a:rPr lang="en-US" dirty="0" smtClean="0"/>
              <a:t> da </a:t>
            </a:r>
            <a:r>
              <a:rPr lang="en-US" dirty="0" err="1" smtClean="0"/>
              <a:t>experiência</a:t>
            </a:r>
            <a:r>
              <a:rPr lang="en-US" dirty="0" smtClean="0"/>
              <a:t> musical</a:t>
            </a:r>
          </a:p>
          <a:p>
            <a:endParaRPr lang="pt-BR" dirty="0"/>
          </a:p>
        </p:txBody>
      </p:sp>
    </p:spTree>
    <p:extLst>
      <p:ext uri="{BB962C8B-B14F-4D97-AF65-F5344CB8AC3E}">
        <p14:creationId xmlns:p14="http://schemas.microsoft.com/office/powerpoint/2010/main" val="3651815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	</a:t>
            </a:r>
            <a:endParaRPr lang="pt-BR" dirty="0"/>
          </a:p>
        </p:txBody>
      </p:sp>
      <p:sp>
        <p:nvSpPr>
          <p:cNvPr id="3" name="Espaço Reservado para Conteúdo 2"/>
          <p:cNvSpPr>
            <a:spLocks noGrp="1"/>
          </p:cNvSpPr>
          <p:nvPr>
            <p:ph sz="quarter" idx="1"/>
          </p:nvPr>
        </p:nvSpPr>
        <p:spPr/>
        <p:txBody>
          <a:bodyPr>
            <a:normAutofit/>
          </a:bodyPr>
          <a:lstStyle/>
          <a:p>
            <a:r>
              <a:rPr lang="en-US" dirty="0" err="1" smtClean="0"/>
              <a:t>Serauky</a:t>
            </a:r>
            <a:r>
              <a:rPr lang="en-US" dirty="0" smtClean="0"/>
              <a:t>: “</a:t>
            </a:r>
            <a:r>
              <a:rPr lang="en-US" dirty="0" err="1" smtClean="0"/>
              <a:t>tornar</a:t>
            </a:r>
            <a:r>
              <a:rPr lang="en-US" dirty="0" smtClean="0"/>
              <a:t> </a:t>
            </a:r>
            <a:r>
              <a:rPr lang="en-US" dirty="0" err="1" smtClean="0"/>
              <a:t>compreensível</a:t>
            </a:r>
            <a:r>
              <a:rPr lang="en-US" dirty="0" smtClean="0"/>
              <a:t> um </a:t>
            </a:r>
            <a:r>
              <a:rPr lang="en-US" dirty="0" err="1" smtClean="0"/>
              <a:t>estilo</a:t>
            </a:r>
            <a:r>
              <a:rPr lang="en-US" dirty="0" smtClean="0"/>
              <a:t> particular da </a:t>
            </a:r>
            <a:r>
              <a:rPr lang="en-US" dirty="0" err="1" smtClean="0"/>
              <a:t>música</a:t>
            </a:r>
            <a:r>
              <a:rPr lang="en-US" dirty="0" smtClean="0"/>
              <a:t> </a:t>
            </a:r>
            <a:r>
              <a:rPr lang="en-US" dirty="0" err="1" smtClean="0"/>
              <a:t>pela</a:t>
            </a:r>
            <a:r>
              <a:rPr lang="en-US" dirty="0" smtClean="0"/>
              <a:t> </a:t>
            </a:r>
            <a:r>
              <a:rPr lang="en-US" dirty="0" err="1" smtClean="0"/>
              <a:t>estrtura</a:t>
            </a:r>
            <a:r>
              <a:rPr lang="en-US" dirty="0" smtClean="0"/>
              <a:t> social e cultural de </a:t>
            </a:r>
            <a:r>
              <a:rPr lang="en-US" dirty="0" err="1" smtClean="0"/>
              <a:t>uma</a:t>
            </a:r>
            <a:r>
              <a:rPr lang="en-US" dirty="0" smtClean="0"/>
              <a:t> </a:t>
            </a:r>
            <a:r>
              <a:rPr lang="en-US" dirty="0" err="1" smtClean="0"/>
              <a:t>época</a:t>
            </a:r>
            <a:r>
              <a:rPr lang="en-US" dirty="0" smtClean="0"/>
              <a:t> (</a:t>
            </a:r>
            <a:r>
              <a:rPr lang="en-US" dirty="0" err="1" smtClean="0"/>
              <a:t>âge</a:t>
            </a:r>
            <a:r>
              <a:rPr lang="en-US" dirty="0" smtClean="0"/>
              <a:t>) e </a:t>
            </a:r>
            <a:r>
              <a:rPr lang="en-US" dirty="0" err="1" smtClean="0"/>
              <a:t>definir</a:t>
            </a:r>
            <a:r>
              <a:rPr lang="en-US" dirty="0" smtClean="0"/>
              <a:t> </a:t>
            </a:r>
            <a:r>
              <a:rPr lang="en-US" dirty="0" err="1" smtClean="0"/>
              <a:t>seus</a:t>
            </a:r>
            <a:r>
              <a:rPr lang="en-US" dirty="0" smtClean="0"/>
              <a:t> </a:t>
            </a:r>
            <a:r>
              <a:rPr lang="en-US" dirty="0" err="1" smtClean="0"/>
              <a:t>pressupostos</a:t>
            </a:r>
            <a:r>
              <a:rPr lang="en-US" dirty="0" smtClean="0"/>
              <a:t> </a:t>
            </a:r>
            <a:r>
              <a:rPr lang="en-US" dirty="0" err="1" smtClean="0"/>
              <a:t>sociais</a:t>
            </a:r>
            <a:r>
              <a:rPr lang="en-US" dirty="0" smtClean="0"/>
              <a:t> e </a:t>
            </a:r>
            <a:r>
              <a:rPr lang="en-US" dirty="0" err="1" smtClean="0"/>
              <a:t>sua</a:t>
            </a:r>
            <a:r>
              <a:rPr lang="en-US" dirty="0" smtClean="0"/>
              <a:t> </a:t>
            </a:r>
            <a:r>
              <a:rPr lang="en-US" dirty="0" err="1" smtClean="0"/>
              <a:t>significação</a:t>
            </a:r>
            <a:r>
              <a:rPr lang="en-US" dirty="0" smtClean="0"/>
              <a:t> social”;</a:t>
            </a:r>
          </a:p>
          <a:p>
            <a:r>
              <a:rPr lang="en-US" dirty="0" err="1" smtClean="0"/>
              <a:t>Adorno</a:t>
            </a:r>
            <a:r>
              <a:rPr lang="en-US" dirty="0" smtClean="0"/>
              <a:t>: “continuum </a:t>
            </a:r>
            <a:r>
              <a:rPr lang="en-US" dirty="0" err="1" smtClean="0"/>
              <a:t>em</a:t>
            </a:r>
            <a:r>
              <a:rPr lang="en-US" dirty="0" smtClean="0"/>
              <a:t> </a:t>
            </a:r>
            <a:r>
              <a:rPr lang="en-US" dirty="0" err="1" smtClean="0"/>
              <a:t>direção</a:t>
            </a:r>
            <a:r>
              <a:rPr lang="en-US" dirty="0" smtClean="0"/>
              <a:t> à </a:t>
            </a:r>
            <a:r>
              <a:rPr lang="en-US" dirty="0" err="1" smtClean="0"/>
              <a:t>totalidade</a:t>
            </a:r>
            <a:r>
              <a:rPr lang="en-US" dirty="0" smtClean="0"/>
              <a:t>/ </a:t>
            </a:r>
            <a:r>
              <a:rPr lang="en-US" dirty="0" err="1" smtClean="0"/>
              <a:t>totalidade</a:t>
            </a:r>
            <a:r>
              <a:rPr lang="en-US" dirty="0" smtClean="0"/>
              <a:t> + </a:t>
            </a:r>
            <a:r>
              <a:rPr lang="en-US" dirty="0" err="1" smtClean="0"/>
              <a:t>momentos</a:t>
            </a:r>
            <a:r>
              <a:rPr lang="en-US" dirty="0" smtClean="0"/>
              <a:t> </a:t>
            </a:r>
            <a:r>
              <a:rPr lang="en-US" dirty="0" err="1" smtClean="0"/>
              <a:t>parciais</a:t>
            </a:r>
            <a:r>
              <a:rPr lang="en-US" dirty="0" smtClean="0"/>
              <a:t>/ </a:t>
            </a:r>
            <a:r>
              <a:rPr lang="en-US" dirty="0" err="1" smtClean="0"/>
              <a:t>processo</a:t>
            </a:r>
            <a:r>
              <a:rPr lang="en-US" dirty="0" smtClean="0"/>
              <a:t> x “</a:t>
            </a:r>
            <a:r>
              <a:rPr lang="en-US" dirty="0" err="1" smtClean="0"/>
              <a:t>conteúdos</a:t>
            </a:r>
            <a:r>
              <a:rPr lang="en-US" dirty="0" smtClean="0"/>
              <a:t> </a:t>
            </a:r>
            <a:r>
              <a:rPr lang="en-US" dirty="0" err="1" smtClean="0"/>
              <a:t>tangíveis</a:t>
            </a:r>
            <a:r>
              <a:rPr lang="en-US" dirty="0" smtClean="0"/>
              <a:t>”. </a:t>
            </a:r>
            <a:r>
              <a:rPr lang="en-US" dirty="0" err="1" smtClean="0"/>
              <a:t>Mudanças</a:t>
            </a:r>
            <a:r>
              <a:rPr lang="en-US" dirty="0" smtClean="0"/>
              <a:t>, </a:t>
            </a:r>
            <a:r>
              <a:rPr lang="en-US" dirty="0" err="1" smtClean="0"/>
              <a:t>ao</a:t>
            </a:r>
            <a:r>
              <a:rPr lang="en-US" dirty="0" smtClean="0"/>
              <a:t> </a:t>
            </a:r>
            <a:r>
              <a:rPr lang="en-US" dirty="0" err="1" smtClean="0"/>
              <a:t>longo</a:t>
            </a:r>
            <a:r>
              <a:rPr lang="en-US" dirty="0" smtClean="0"/>
              <a:t> de </a:t>
            </a:r>
            <a:r>
              <a:rPr lang="en-US" dirty="0" err="1" smtClean="0"/>
              <a:t>sua</a:t>
            </a:r>
            <a:r>
              <a:rPr lang="en-US" dirty="0" smtClean="0"/>
              <a:t> </a:t>
            </a:r>
            <a:r>
              <a:rPr lang="en-US" dirty="0" err="1" smtClean="0"/>
              <a:t>obra</a:t>
            </a:r>
            <a:r>
              <a:rPr lang="en-US" dirty="0" smtClean="0"/>
              <a:t>: </a:t>
            </a:r>
            <a:r>
              <a:rPr lang="en-US" dirty="0" err="1" smtClean="0"/>
              <a:t>reflexo</a:t>
            </a:r>
            <a:r>
              <a:rPr lang="en-US" dirty="0" smtClean="0"/>
              <a:t> de </a:t>
            </a:r>
            <a:r>
              <a:rPr lang="en-US" dirty="0" err="1" smtClean="0"/>
              <a:t>divergências</a:t>
            </a:r>
            <a:r>
              <a:rPr lang="en-US" dirty="0" smtClean="0"/>
              <a:t> </a:t>
            </a:r>
            <a:r>
              <a:rPr lang="en-US" dirty="0" err="1" smtClean="0"/>
              <a:t>sociais</a:t>
            </a:r>
            <a:r>
              <a:rPr lang="en-US" dirty="0" smtClean="0"/>
              <a:t>, </a:t>
            </a:r>
            <a:r>
              <a:rPr lang="en-US" dirty="0" err="1" smtClean="0"/>
              <a:t>cognição</a:t>
            </a:r>
            <a:r>
              <a:rPr lang="en-US" dirty="0" smtClean="0"/>
              <a:t>, </a:t>
            </a:r>
            <a:r>
              <a:rPr lang="en-US" dirty="0" err="1" smtClean="0"/>
              <a:t>expressão</a:t>
            </a:r>
            <a:r>
              <a:rPr lang="en-US" dirty="0" smtClean="0"/>
              <a:t> e </a:t>
            </a:r>
            <a:r>
              <a:rPr lang="en-US" dirty="0" err="1" smtClean="0"/>
              <a:t>linguagem</a:t>
            </a:r>
            <a:r>
              <a:rPr lang="en-US" dirty="0" smtClean="0"/>
              <a:t>, “</a:t>
            </a:r>
            <a:r>
              <a:rPr lang="en-US" dirty="0" err="1" smtClean="0"/>
              <a:t>entidade</a:t>
            </a:r>
            <a:r>
              <a:rPr lang="en-US" dirty="0" smtClean="0"/>
              <a:t> </a:t>
            </a:r>
            <a:r>
              <a:rPr lang="en-US" dirty="0" err="1" smtClean="0"/>
              <a:t>espiritual</a:t>
            </a:r>
            <a:r>
              <a:rPr lang="en-US" dirty="0" smtClean="0"/>
              <a:t> sui generis”, (</a:t>
            </a:r>
            <a:r>
              <a:rPr lang="en-US" dirty="0" err="1" smtClean="0"/>
              <a:t>volta</a:t>
            </a:r>
            <a:r>
              <a:rPr lang="en-US" dirty="0" smtClean="0"/>
              <a:t> à </a:t>
            </a:r>
            <a:r>
              <a:rPr lang="en-US" dirty="0" err="1" smtClean="0"/>
              <a:t>sua</a:t>
            </a:r>
            <a:r>
              <a:rPr lang="en-US" dirty="0" smtClean="0"/>
              <a:t> </a:t>
            </a:r>
            <a:r>
              <a:rPr lang="en-US" dirty="0" err="1" smtClean="0"/>
              <a:t>posição</a:t>
            </a:r>
            <a:r>
              <a:rPr lang="en-US" dirty="0" smtClean="0"/>
              <a:t> de </a:t>
            </a:r>
            <a:r>
              <a:rPr lang="en-US" dirty="0" err="1" smtClean="0"/>
              <a:t>origem</a:t>
            </a:r>
            <a:r>
              <a:rPr lang="en-US" dirty="0" smtClean="0"/>
              <a:t>); </a:t>
            </a:r>
            <a:r>
              <a:rPr lang="en-US" dirty="0" err="1" smtClean="0"/>
              <a:t>sem</a:t>
            </a:r>
            <a:r>
              <a:rPr lang="en-US" dirty="0" smtClean="0"/>
              <a:t> se </a:t>
            </a:r>
            <a:r>
              <a:rPr lang="en-US" dirty="0" err="1" smtClean="0"/>
              <a:t>separar</a:t>
            </a:r>
            <a:r>
              <a:rPr lang="en-US" dirty="0" smtClean="0"/>
              <a:t> das </a:t>
            </a:r>
            <a:r>
              <a:rPr lang="en-US" dirty="0" err="1" smtClean="0"/>
              <a:t>questões</a:t>
            </a:r>
            <a:r>
              <a:rPr lang="en-US" dirty="0" smtClean="0"/>
              <a:t> de </a:t>
            </a:r>
            <a:r>
              <a:rPr lang="en-US" dirty="0" err="1" smtClean="0"/>
              <a:t>conteúdo</a:t>
            </a:r>
            <a:r>
              <a:rPr lang="en-US" dirty="0" smtClean="0"/>
              <a:t>;</a:t>
            </a:r>
            <a:endParaRPr lang="pt-BR" dirty="0"/>
          </a:p>
        </p:txBody>
      </p:sp>
    </p:spTree>
    <p:extLst>
      <p:ext uri="{BB962C8B-B14F-4D97-AF65-F5344CB8AC3E}">
        <p14:creationId xmlns:p14="http://schemas.microsoft.com/office/powerpoint/2010/main" val="35000779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Brelet</a:t>
            </a:r>
            <a:endParaRPr lang="pt-BR" dirty="0"/>
          </a:p>
        </p:txBody>
      </p:sp>
      <p:sp>
        <p:nvSpPr>
          <p:cNvPr id="3" name="Espaço Reservado para Conteúdo 2"/>
          <p:cNvSpPr>
            <a:spLocks noGrp="1"/>
          </p:cNvSpPr>
          <p:nvPr>
            <p:ph sz="quarter" idx="1"/>
          </p:nvPr>
        </p:nvSpPr>
        <p:spPr/>
        <p:txBody>
          <a:bodyPr/>
          <a:lstStyle/>
          <a:p>
            <a:r>
              <a:rPr lang="en-US" dirty="0" err="1" smtClean="0"/>
              <a:t>Metafísica</a:t>
            </a:r>
            <a:r>
              <a:rPr lang="en-US" dirty="0" smtClean="0"/>
              <a:t> </a:t>
            </a:r>
            <a:r>
              <a:rPr lang="en-US" dirty="0" err="1" smtClean="0"/>
              <a:t>imanente</a:t>
            </a:r>
            <a:r>
              <a:rPr lang="en-US" dirty="0" smtClean="0"/>
              <a:t> à </a:t>
            </a:r>
            <a:r>
              <a:rPr lang="en-US" dirty="0" err="1" smtClean="0"/>
              <a:t>Música</a:t>
            </a:r>
            <a:r>
              <a:rPr lang="en-US" dirty="0" smtClean="0"/>
              <a:t> (</a:t>
            </a:r>
            <a:r>
              <a:rPr lang="en-US" dirty="0" err="1" smtClean="0"/>
              <a:t>limitada</a:t>
            </a:r>
            <a:r>
              <a:rPr lang="en-US" dirty="0" smtClean="0"/>
              <a:t> e </a:t>
            </a:r>
            <a:r>
              <a:rPr lang="en-US" dirty="0" err="1" smtClean="0"/>
              <a:t>parcialmente</a:t>
            </a:r>
            <a:r>
              <a:rPr lang="en-US" dirty="0" smtClean="0"/>
              <a:t> </a:t>
            </a:r>
            <a:r>
              <a:rPr lang="en-US" dirty="0" err="1" smtClean="0"/>
              <a:t>conseguida</a:t>
            </a:r>
            <a:r>
              <a:rPr lang="en-US" dirty="0" smtClean="0"/>
              <a:t>)</a:t>
            </a:r>
          </a:p>
          <a:p>
            <a:r>
              <a:rPr lang="en-US" dirty="0" err="1" smtClean="0"/>
              <a:t>Estética</a:t>
            </a:r>
            <a:r>
              <a:rPr lang="en-US" dirty="0" smtClean="0"/>
              <a:t> do tempo musical</a:t>
            </a:r>
          </a:p>
          <a:p>
            <a:r>
              <a:rPr lang="en-US" dirty="0" smtClean="0"/>
              <a:t>Cf. Borges </a:t>
            </a:r>
          </a:p>
          <a:p>
            <a:endParaRPr lang="en-US" dirty="0" smtClean="0"/>
          </a:p>
          <a:p>
            <a:endParaRPr lang="pt-BR" dirty="0"/>
          </a:p>
        </p:txBody>
      </p:sp>
    </p:spTree>
    <p:extLst>
      <p:ext uri="{BB962C8B-B14F-4D97-AF65-F5344CB8AC3E}">
        <p14:creationId xmlns:p14="http://schemas.microsoft.com/office/powerpoint/2010/main" val="18405891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143000"/>
          </a:xfrm>
        </p:spPr>
        <p:txBody>
          <a:bodyPr>
            <a:noAutofit/>
          </a:bodyPr>
          <a:lstStyle/>
          <a:p>
            <a:r>
              <a:rPr lang="en-US" dirty="0" err="1" smtClean="0"/>
              <a:t>Musicologia</a:t>
            </a:r>
            <a:r>
              <a:rPr lang="en-US" dirty="0" smtClean="0"/>
              <a:t> </a:t>
            </a:r>
            <a:r>
              <a:rPr lang="en-US" dirty="0" err="1" smtClean="0"/>
              <a:t>como</a:t>
            </a:r>
            <a:r>
              <a:rPr lang="en-US" dirty="0" smtClean="0"/>
              <a:t> </a:t>
            </a:r>
            <a:r>
              <a:rPr lang="en-US" dirty="0" err="1" smtClean="0"/>
              <a:t>ciência</a:t>
            </a:r>
            <a:r>
              <a:rPr lang="en-US" dirty="0" smtClean="0"/>
              <a:t> + </a:t>
            </a:r>
            <a:r>
              <a:rPr lang="en-US" dirty="0" err="1" smtClean="0"/>
              <a:t>estética</a:t>
            </a:r>
            <a:r>
              <a:rPr lang="en-US" dirty="0" smtClean="0"/>
              <a:t> da </a:t>
            </a:r>
            <a:r>
              <a:rPr lang="en-US" dirty="0" err="1" smtClean="0"/>
              <a:t>música</a:t>
            </a:r>
            <a:r>
              <a:rPr lang="en-US" dirty="0" smtClean="0"/>
              <a:t/>
            </a:r>
            <a:br>
              <a:rPr lang="en-US" dirty="0" smtClean="0"/>
            </a:br>
            <a:endParaRPr lang="pt-BR" dirty="0"/>
          </a:p>
        </p:txBody>
      </p:sp>
      <p:sp>
        <p:nvSpPr>
          <p:cNvPr id="3" name="Espaço Reservado para Conteúdo 2"/>
          <p:cNvSpPr>
            <a:spLocks noGrp="1"/>
          </p:cNvSpPr>
          <p:nvPr>
            <p:ph sz="quarter" idx="1"/>
          </p:nvPr>
        </p:nvSpPr>
        <p:spPr>
          <a:xfrm>
            <a:off x="467544" y="1772816"/>
            <a:ext cx="8229600" cy="4525963"/>
          </a:xfrm>
        </p:spPr>
        <p:txBody>
          <a:bodyPr>
            <a:normAutofit/>
          </a:bodyPr>
          <a:lstStyle/>
          <a:p>
            <a:r>
              <a:rPr lang="en-US" dirty="0" err="1" smtClean="0"/>
              <a:t>Estética</a:t>
            </a:r>
            <a:r>
              <a:rPr lang="en-US" dirty="0" smtClean="0"/>
              <a:t> da </a:t>
            </a:r>
            <a:r>
              <a:rPr lang="en-US" dirty="0" err="1" smtClean="0"/>
              <a:t>Música</a:t>
            </a:r>
            <a:r>
              <a:rPr lang="en-US" dirty="0" smtClean="0"/>
              <a:t>: </a:t>
            </a:r>
            <a:r>
              <a:rPr lang="en-US" dirty="0" err="1" smtClean="0"/>
              <a:t>obra</a:t>
            </a:r>
            <a:r>
              <a:rPr lang="en-US" dirty="0" smtClean="0"/>
              <a:t> musical </a:t>
            </a:r>
            <a:r>
              <a:rPr lang="en-US" dirty="0" err="1" smtClean="0"/>
              <a:t>como</a:t>
            </a:r>
            <a:r>
              <a:rPr lang="en-US" dirty="0" smtClean="0"/>
              <a:t> </a:t>
            </a:r>
            <a:r>
              <a:rPr lang="en-US" dirty="0" err="1" smtClean="0"/>
              <a:t>resultado</a:t>
            </a:r>
            <a:r>
              <a:rPr lang="en-US" dirty="0" smtClean="0"/>
              <a:t> de um </a:t>
            </a:r>
            <a:r>
              <a:rPr lang="en-US" dirty="0" err="1" smtClean="0"/>
              <a:t>universo</a:t>
            </a:r>
            <a:r>
              <a:rPr lang="en-US" dirty="0" smtClean="0"/>
              <a:t> de </a:t>
            </a:r>
            <a:r>
              <a:rPr lang="en-US" dirty="0" err="1" smtClean="0"/>
              <a:t>ideias</a:t>
            </a:r>
            <a:r>
              <a:rPr lang="en-US" dirty="0" smtClean="0"/>
              <a:t>, </a:t>
            </a:r>
            <a:r>
              <a:rPr lang="en-US" dirty="0" err="1" smtClean="0"/>
              <a:t>como</a:t>
            </a:r>
            <a:r>
              <a:rPr lang="en-US" dirty="0" smtClean="0"/>
              <a:t> </a:t>
            </a:r>
            <a:r>
              <a:rPr lang="en-US" dirty="0" err="1" smtClean="0"/>
              <a:t>realidade</a:t>
            </a:r>
            <a:r>
              <a:rPr lang="en-US" dirty="0" smtClean="0"/>
              <a:t> </a:t>
            </a:r>
            <a:r>
              <a:rPr lang="en-US" dirty="0" err="1" smtClean="0"/>
              <a:t>vivida</a:t>
            </a:r>
            <a:r>
              <a:rPr lang="en-US" dirty="0" smtClean="0"/>
              <a:t>, </a:t>
            </a:r>
            <a:r>
              <a:rPr lang="en-US" dirty="0" err="1" smtClean="0"/>
              <a:t>oriunda</a:t>
            </a:r>
            <a:r>
              <a:rPr lang="en-US" dirty="0" smtClean="0"/>
              <a:t> de </a:t>
            </a:r>
            <a:r>
              <a:rPr lang="en-US" dirty="0" err="1" smtClean="0"/>
              <a:t>uma</a:t>
            </a:r>
            <a:r>
              <a:rPr lang="en-US" dirty="0" smtClean="0"/>
              <a:t> </a:t>
            </a:r>
            <a:r>
              <a:rPr lang="en-US" dirty="0" err="1" smtClean="0"/>
              <a:t>mentalidade</a:t>
            </a:r>
            <a:r>
              <a:rPr lang="en-US" dirty="0" smtClean="0"/>
              <a:t> </a:t>
            </a:r>
            <a:r>
              <a:rPr lang="en-US" dirty="0" err="1" smtClean="0"/>
              <a:t>específica</a:t>
            </a:r>
            <a:r>
              <a:rPr lang="en-US" dirty="0" smtClean="0"/>
              <a:t> e de </a:t>
            </a:r>
            <a:r>
              <a:rPr lang="en-US" dirty="0" err="1" smtClean="0"/>
              <a:t>uma</a:t>
            </a:r>
            <a:r>
              <a:rPr lang="en-US" dirty="0" smtClean="0"/>
              <a:t> </a:t>
            </a:r>
            <a:r>
              <a:rPr lang="en-US" dirty="0" err="1" smtClean="0"/>
              <a:t>certa</a:t>
            </a:r>
            <a:r>
              <a:rPr lang="en-US" dirty="0" smtClean="0"/>
              <a:t> </a:t>
            </a:r>
            <a:r>
              <a:rPr lang="en-US" dirty="0" err="1" smtClean="0"/>
              <a:t>filosofia</a:t>
            </a:r>
            <a:r>
              <a:rPr lang="en-US" dirty="0" smtClean="0"/>
              <a:t>, </a:t>
            </a:r>
            <a:r>
              <a:rPr lang="en-US" dirty="0" err="1" smtClean="0"/>
              <a:t>em</a:t>
            </a:r>
            <a:r>
              <a:rPr lang="en-US" dirty="0" smtClean="0"/>
              <a:t> </a:t>
            </a:r>
            <a:r>
              <a:rPr lang="en-US" dirty="0" err="1" smtClean="0"/>
              <a:t>condições</a:t>
            </a:r>
            <a:r>
              <a:rPr lang="en-US" dirty="0" smtClean="0"/>
              <a:t> </a:t>
            </a:r>
            <a:r>
              <a:rPr lang="en-US" dirty="0" err="1" smtClean="0"/>
              <a:t>históricas</a:t>
            </a:r>
            <a:r>
              <a:rPr lang="en-US" dirty="0" smtClean="0"/>
              <a:t> </a:t>
            </a:r>
            <a:r>
              <a:rPr lang="en-US" dirty="0" err="1" smtClean="0"/>
              <a:t>determinadas</a:t>
            </a:r>
            <a:r>
              <a:rPr lang="en-US" dirty="0" smtClean="0"/>
              <a:t>, </a:t>
            </a:r>
            <a:r>
              <a:rPr lang="en-US" dirty="0" err="1" smtClean="0"/>
              <a:t>num</a:t>
            </a:r>
            <a:r>
              <a:rPr lang="en-US" dirty="0" smtClean="0"/>
              <a:t> </a:t>
            </a:r>
            <a:r>
              <a:rPr lang="en-US" dirty="0" err="1" smtClean="0"/>
              <a:t>clima</a:t>
            </a:r>
            <a:r>
              <a:rPr lang="en-US" dirty="0" smtClean="0"/>
              <a:t> </a:t>
            </a:r>
            <a:r>
              <a:rPr lang="en-US" dirty="0" err="1" smtClean="0"/>
              <a:t>intelectual</a:t>
            </a:r>
            <a:r>
              <a:rPr lang="en-US" dirty="0" smtClean="0"/>
              <a:t>, </a:t>
            </a:r>
            <a:r>
              <a:rPr lang="en-US" dirty="0" err="1" smtClean="0"/>
              <a:t>emocional</a:t>
            </a:r>
            <a:r>
              <a:rPr lang="en-US" dirty="0" smtClean="0"/>
              <a:t> e </a:t>
            </a:r>
            <a:r>
              <a:rPr lang="en-US" dirty="0" err="1" smtClean="0"/>
              <a:t>espiritual</a:t>
            </a:r>
            <a:r>
              <a:rPr lang="en-US" dirty="0" smtClean="0"/>
              <a:t> </a:t>
            </a:r>
            <a:r>
              <a:rPr lang="en-US" dirty="0" err="1" smtClean="0"/>
              <a:t>determinado</a:t>
            </a:r>
            <a:r>
              <a:rPr lang="en-US" dirty="0" smtClean="0"/>
              <a:t>, no </a:t>
            </a:r>
            <a:r>
              <a:rPr lang="en-US" dirty="0" err="1" smtClean="0"/>
              <a:t>contexto</a:t>
            </a:r>
            <a:r>
              <a:rPr lang="en-US" dirty="0" smtClean="0"/>
              <a:t> (cadre) de </a:t>
            </a:r>
            <a:r>
              <a:rPr lang="en-US" dirty="0" err="1" smtClean="0"/>
              <a:t>uma</a:t>
            </a:r>
            <a:r>
              <a:rPr lang="en-US" dirty="0" smtClean="0"/>
              <a:t>  </a:t>
            </a:r>
            <a:r>
              <a:rPr lang="en-US" dirty="0" err="1" smtClean="0"/>
              <a:t>certa</a:t>
            </a:r>
            <a:r>
              <a:rPr lang="en-US" dirty="0" smtClean="0"/>
              <a:t> </a:t>
            </a:r>
            <a:r>
              <a:rPr lang="en-US" dirty="0" err="1" smtClean="0"/>
              <a:t>concepção</a:t>
            </a:r>
            <a:r>
              <a:rPr lang="en-US" dirty="0" smtClean="0"/>
              <a:t> de </a:t>
            </a:r>
            <a:r>
              <a:rPr lang="en-US" dirty="0" err="1" smtClean="0"/>
              <a:t>música</a:t>
            </a:r>
            <a:r>
              <a:rPr lang="en-US" dirty="0" smtClean="0"/>
              <a:t> e de arte.</a:t>
            </a:r>
            <a:endParaRPr lang="pt-BR" dirty="0"/>
          </a:p>
        </p:txBody>
      </p:sp>
    </p:spTree>
    <p:extLst>
      <p:ext uri="{BB962C8B-B14F-4D97-AF65-F5344CB8AC3E}">
        <p14:creationId xmlns:p14="http://schemas.microsoft.com/office/powerpoint/2010/main" val="9513418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D’Allonnes</a:t>
            </a:r>
            <a:endParaRPr lang="pt-BR" dirty="0"/>
          </a:p>
        </p:txBody>
      </p:sp>
      <p:sp>
        <p:nvSpPr>
          <p:cNvPr id="3" name="Espaço Reservado para Conteúdo 2"/>
          <p:cNvSpPr>
            <a:spLocks noGrp="1"/>
          </p:cNvSpPr>
          <p:nvPr>
            <p:ph sz="quarter" idx="1"/>
          </p:nvPr>
        </p:nvSpPr>
        <p:spPr/>
        <p:txBody>
          <a:bodyPr/>
          <a:lstStyle/>
          <a:p>
            <a:r>
              <a:rPr lang="en-US" dirty="0" err="1" smtClean="0"/>
              <a:t>Estética</a:t>
            </a:r>
            <a:r>
              <a:rPr lang="en-US" dirty="0" smtClean="0"/>
              <a:t>: </a:t>
            </a:r>
            <a:r>
              <a:rPr lang="en-US" dirty="0" err="1" smtClean="0"/>
              <a:t>exploração</a:t>
            </a:r>
            <a:r>
              <a:rPr lang="en-US" dirty="0" smtClean="0"/>
              <a:t> de </a:t>
            </a:r>
            <a:r>
              <a:rPr lang="en-US" dirty="0" err="1" smtClean="0"/>
              <a:t>realidades</a:t>
            </a:r>
            <a:r>
              <a:rPr lang="en-US" dirty="0" smtClean="0"/>
              <a:t> </a:t>
            </a:r>
            <a:r>
              <a:rPr lang="en-US" dirty="0" err="1" smtClean="0"/>
              <a:t>subjetivas</a:t>
            </a:r>
            <a:r>
              <a:rPr lang="en-US" dirty="0" smtClean="0"/>
              <a:t> </a:t>
            </a:r>
            <a:r>
              <a:rPr lang="en-US" dirty="0" err="1" smtClean="0"/>
              <a:t>através</a:t>
            </a:r>
            <a:r>
              <a:rPr lang="en-US" dirty="0" smtClean="0"/>
              <a:t> dos </a:t>
            </a:r>
            <a:r>
              <a:rPr lang="en-US" dirty="0" err="1" smtClean="0"/>
              <a:t>produtos</a:t>
            </a:r>
            <a:r>
              <a:rPr lang="en-US" dirty="0" smtClean="0"/>
              <a:t> </a:t>
            </a:r>
            <a:r>
              <a:rPr lang="en-US" dirty="0" err="1" smtClean="0"/>
              <a:t>materiais</a:t>
            </a:r>
            <a:endParaRPr lang="en-US" dirty="0" smtClean="0"/>
          </a:p>
          <a:p>
            <a:r>
              <a:rPr lang="en-US" dirty="0" err="1" smtClean="0"/>
              <a:t>Realidade</a:t>
            </a:r>
            <a:r>
              <a:rPr lang="en-US" dirty="0" smtClean="0"/>
              <a:t> </a:t>
            </a:r>
            <a:r>
              <a:rPr lang="en-US" dirty="0" err="1" smtClean="0"/>
              <a:t>física</a:t>
            </a:r>
            <a:r>
              <a:rPr lang="en-US" dirty="0" smtClean="0"/>
              <a:t> </a:t>
            </a:r>
            <a:r>
              <a:rPr lang="en-US" dirty="0" err="1" smtClean="0"/>
              <a:t>remete</a:t>
            </a:r>
            <a:r>
              <a:rPr lang="en-US" dirty="0" smtClean="0"/>
              <a:t> </a:t>
            </a:r>
            <a:r>
              <a:rPr lang="en-US" dirty="0" err="1" smtClean="0"/>
              <a:t>ao</a:t>
            </a:r>
            <a:r>
              <a:rPr lang="en-US" dirty="0" smtClean="0"/>
              <a:t> </a:t>
            </a:r>
            <a:r>
              <a:rPr lang="en-US" dirty="0" err="1" smtClean="0"/>
              <a:t>que</a:t>
            </a:r>
            <a:r>
              <a:rPr lang="en-US" dirty="0" smtClean="0"/>
              <a:t> </a:t>
            </a:r>
            <a:r>
              <a:rPr lang="en-US" dirty="0" err="1" smtClean="0"/>
              <a:t>não</a:t>
            </a:r>
            <a:r>
              <a:rPr lang="en-US" dirty="0" smtClean="0"/>
              <a:t> é </a:t>
            </a:r>
            <a:r>
              <a:rPr lang="en-US" dirty="0" err="1" smtClean="0"/>
              <a:t>físico</a:t>
            </a:r>
            <a:endParaRPr lang="en-US" dirty="0" smtClean="0"/>
          </a:p>
          <a:p>
            <a:r>
              <a:rPr lang="en-US" dirty="0" err="1" smtClean="0"/>
              <a:t>Impermeável</a:t>
            </a:r>
            <a:r>
              <a:rPr lang="en-US" dirty="0" smtClean="0"/>
              <a:t> à </a:t>
            </a:r>
            <a:r>
              <a:rPr lang="en-US" dirty="0" err="1" smtClean="0"/>
              <a:t>abordagem</a:t>
            </a:r>
            <a:r>
              <a:rPr lang="en-US" dirty="0" smtClean="0"/>
              <a:t> </a:t>
            </a:r>
            <a:r>
              <a:rPr lang="en-US" dirty="0" err="1" smtClean="0"/>
              <a:t>fenomenológica</a:t>
            </a:r>
            <a:endParaRPr lang="pt-BR" dirty="0"/>
          </a:p>
        </p:txBody>
      </p:sp>
    </p:spTree>
    <p:extLst>
      <p:ext uri="{BB962C8B-B14F-4D97-AF65-F5344CB8AC3E}">
        <p14:creationId xmlns:p14="http://schemas.microsoft.com/office/powerpoint/2010/main" val="32543952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Análise</a:t>
            </a:r>
            <a:r>
              <a:rPr lang="en-US" dirty="0" smtClean="0"/>
              <a:t> </a:t>
            </a:r>
            <a:r>
              <a:rPr lang="en-US" dirty="0" err="1" smtClean="0"/>
              <a:t>exclusiva</a:t>
            </a:r>
            <a:r>
              <a:rPr lang="en-US" dirty="0" smtClean="0"/>
              <a:t> do </a:t>
            </a:r>
            <a:r>
              <a:rPr lang="en-US" dirty="0" err="1" smtClean="0"/>
              <a:t>texto</a:t>
            </a:r>
            <a:endParaRPr lang="pt-BR" dirty="0"/>
          </a:p>
        </p:txBody>
      </p:sp>
      <p:sp>
        <p:nvSpPr>
          <p:cNvPr id="3" name="Espaço Reservado para Conteúdo 2"/>
          <p:cNvSpPr>
            <a:spLocks noGrp="1"/>
          </p:cNvSpPr>
          <p:nvPr>
            <p:ph sz="quarter" idx="1"/>
          </p:nvPr>
        </p:nvSpPr>
        <p:spPr/>
        <p:txBody>
          <a:bodyPr/>
          <a:lstStyle/>
          <a:p>
            <a:r>
              <a:rPr lang="en-US" dirty="0" err="1" smtClean="0"/>
              <a:t>Origens</a:t>
            </a:r>
            <a:r>
              <a:rPr lang="en-US" dirty="0" smtClean="0"/>
              <a:t> da </a:t>
            </a:r>
            <a:r>
              <a:rPr lang="en-US" err="1" smtClean="0"/>
              <a:t>música</a:t>
            </a:r>
            <a:r>
              <a:rPr lang="en-US" smtClean="0"/>
              <a:t> </a:t>
            </a:r>
            <a:r>
              <a:rPr lang="en-US" smtClean="0"/>
              <a:t>anteriores </a:t>
            </a:r>
            <a:r>
              <a:rPr lang="en-US" dirty="0" smtClean="0"/>
              <a:t>à </a:t>
            </a:r>
            <a:r>
              <a:rPr lang="en-US" dirty="0" err="1" smtClean="0"/>
              <a:t>notação</a:t>
            </a:r>
            <a:endParaRPr lang="en-US" dirty="0" smtClean="0"/>
          </a:p>
          <a:p>
            <a:r>
              <a:rPr lang="en-US" dirty="0" err="1" smtClean="0"/>
              <a:t>Obra</a:t>
            </a:r>
            <a:r>
              <a:rPr lang="en-US" dirty="0" smtClean="0"/>
              <a:t> musical = </a:t>
            </a:r>
            <a:r>
              <a:rPr lang="en-US" dirty="0" err="1" smtClean="0"/>
              <a:t>resultado</a:t>
            </a:r>
            <a:r>
              <a:rPr lang="en-US" dirty="0" smtClean="0"/>
              <a:t> de </a:t>
            </a:r>
            <a:r>
              <a:rPr lang="en-US" dirty="0" err="1" smtClean="0"/>
              <a:t>realidades</a:t>
            </a:r>
            <a:r>
              <a:rPr lang="en-US" dirty="0" smtClean="0"/>
              <a:t> </a:t>
            </a:r>
            <a:r>
              <a:rPr lang="en-US" dirty="0" err="1" smtClean="0"/>
              <a:t>complexas</a:t>
            </a:r>
            <a:r>
              <a:rPr lang="en-US" dirty="0" smtClean="0"/>
              <a:t> e </a:t>
            </a:r>
            <a:r>
              <a:rPr lang="en-US" dirty="0" err="1" smtClean="0"/>
              <a:t>maiores</a:t>
            </a:r>
            <a:r>
              <a:rPr lang="en-US" dirty="0" smtClean="0"/>
              <a:t> → </a:t>
            </a:r>
            <a:r>
              <a:rPr lang="en-US" dirty="0" err="1" smtClean="0"/>
              <a:t>pluridisciplinaridade</a:t>
            </a:r>
            <a:endParaRPr lang="en-US" dirty="0" smtClean="0"/>
          </a:p>
          <a:p>
            <a:r>
              <a:rPr lang="en-US" dirty="0" err="1" smtClean="0"/>
              <a:t>Significação</a:t>
            </a:r>
            <a:r>
              <a:rPr lang="en-US" dirty="0" smtClean="0"/>
              <a:t> </a:t>
            </a:r>
            <a:r>
              <a:rPr lang="en-US" dirty="0" err="1" smtClean="0"/>
              <a:t>muda</a:t>
            </a:r>
            <a:r>
              <a:rPr lang="en-US" dirty="0" smtClean="0"/>
              <a:t> </a:t>
            </a:r>
            <a:r>
              <a:rPr lang="en-US" dirty="0" err="1" smtClean="0"/>
              <a:t>ao</a:t>
            </a:r>
            <a:r>
              <a:rPr lang="en-US" dirty="0" smtClean="0"/>
              <a:t> </a:t>
            </a:r>
            <a:r>
              <a:rPr lang="en-US" dirty="0" err="1" smtClean="0"/>
              <a:t>longo</a:t>
            </a:r>
            <a:r>
              <a:rPr lang="en-US" dirty="0" smtClean="0"/>
              <a:t> da </a:t>
            </a:r>
            <a:r>
              <a:rPr lang="en-US" dirty="0" err="1" smtClean="0"/>
              <a:t>história</a:t>
            </a:r>
            <a:r>
              <a:rPr lang="en-US" dirty="0" smtClean="0"/>
              <a:t> (</a:t>
            </a:r>
            <a:r>
              <a:rPr lang="en-US" dirty="0" err="1" smtClean="0"/>
              <a:t>cânone</a:t>
            </a:r>
            <a:r>
              <a:rPr lang="en-US" dirty="0" smtClean="0"/>
              <a:t>, cf. </a:t>
            </a:r>
            <a:r>
              <a:rPr lang="en-US" dirty="0" err="1" smtClean="0"/>
              <a:t>DeNora</a:t>
            </a:r>
            <a:r>
              <a:rPr lang="en-US" dirty="0" smtClean="0"/>
              <a:t>, cf. </a:t>
            </a:r>
            <a:r>
              <a:rPr lang="en-US" dirty="0" err="1" smtClean="0"/>
              <a:t>Gand</a:t>
            </a:r>
            <a:r>
              <a:rPr lang="en-US" dirty="0" smtClean="0"/>
              <a:t>)</a:t>
            </a:r>
          </a:p>
          <a:p>
            <a:endParaRPr lang="en-US" dirty="0" smtClean="0"/>
          </a:p>
          <a:p>
            <a:endParaRPr lang="pt-BR" dirty="0"/>
          </a:p>
        </p:txBody>
      </p:sp>
    </p:spTree>
    <p:extLst>
      <p:ext uri="{BB962C8B-B14F-4D97-AF65-F5344CB8AC3E}">
        <p14:creationId xmlns:p14="http://schemas.microsoft.com/office/powerpoint/2010/main" val="35977304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fr-FR" dirty="0" smtClean="0"/>
              <a:t>Pode-se perguntar se a assim chamada análise neutra ou propedêutica, preconizada por certos semiólogos sob a influência do positivismo, é cientificamente frutuosa ou mesmo possível.</a:t>
            </a:r>
          </a:p>
          <a:p>
            <a:r>
              <a:rPr lang="fr-FR" dirty="0" smtClean="0"/>
              <a:t>Desmistificação da possibilidade de objetividade absoluta de certas abordagens</a:t>
            </a:r>
            <a:endParaRPr lang="pt-BR" dirty="0"/>
          </a:p>
        </p:txBody>
      </p:sp>
    </p:spTree>
    <p:extLst>
      <p:ext uri="{BB962C8B-B14F-4D97-AF65-F5344CB8AC3E}">
        <p14:creationId xmlns:p14="http://schemas.microsoft.com/office/powerpoint/2010/main" val="15155778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smtClean="0"/>
              <a:t>Se </a:t>
            </a:r>
            <a:r>
              <a:rPr lang="en-US" dirty="0" err="1" smtClean="0"/>
              <a:t>nos</a:t>
            </a:r>
            <a:r>
              <a:rPr lang="en-US" dirty="0" smtClean="0"/>
              <a:t> </a:t>
            </a:r>
            <a:r>
              <a:rPr lang="en-US" dirty="0" err="1" smtClean="0"/>
              <a:t>detemos</a:t>
            </a:r>
            <a:r>
              <a:rPr lang="en-US" dirty="0" smtClean="0"/>
              <a:t> </a:t>
            </a:r>
            <a:r>
              <a:rPr lang="en-US" err="1" smtClean="0"/>
              <a:t>na</a:t>
            </a:r>
            <a:r>
              <a:rPr lang="en-US" smtClean="0"/>
              <a:t> </a:t>
            </a:r>
            <a:r>
              <a:rPr lang="en-US" smtClean="0"/>
              <a:t>música </a:t>
            </a:r>
            <a:r>
              <a:rPr lang="en-US" dirty="0" err="1" smtClean="0"/>
              <a:t>examinamos</a:t>
            </a:r>
            <a:r>
              <a:rPr lang="en-US" dirty="0" smtClean="0"/>
              <a:t> </a:t>
            </a:r>
            <a:r>
              <a:rPr lang="en-US" dirty="0" err="1" smtClean="0"/>
              <a:t>metade</a:t>
            </a:r>
            <a:r>
              <a:rPr lang="en-US" dirty="0" smtClean="0"/>
              <a:t> da </a:t>
            </a:r>
            <a:r>
              <a:rPr lang="en-US" dirty="0" err="1" smtClean="0"/>
              <a:t>coisa</a:t>
            </a:r>
            <a:endParaRPr lang="pt-BR" dirty="0"/>
          </a:p>
        </p:txBody>
      </p:sp>
    </p:spTree>
    <p:extLst>
      <p:ext uri="{BB962C8B-B14F-4D97-AF65-F5344CB8AC3E}">
        <p14:creationId xmlns:p14="http://schemas.microsoft.com/office/powerpoint/2010/main" val="40231345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Hanslick</a:t>
            </a:r>
            <a:endParaRPr lang="pt-BR" dirty="0"/>
          </a:p>
        </p:txBody>
      </p:sp>
      <p:sp>
        <p:nvSpPr>
          <p:cNvPr id="3" name="Espaço Reservado para Conteúdo 2"/>
          <p:cNvSpPr>
            <a:spLocks noGrp="1"/>
          </p:cNvSpPr>
          <p:nvPr>
            <p:ph sz="quarter" idx="1"/>
          </p:nvPr>
        </p:nvSpPr>
        <p:spPr/>
        <p:txBody>
          <a:bodyPr/>
          <a:lstStyle/>
          <a:p>
            <a:r>
              <a:rPr lang="en-US" dirty="0" err="1" smtClean="0"/>
              <a:t>Objetividade</a:t>
            </a:r>
            <a:r>
              <a:rPr lang="en-US" dirty="0" smtClean="0"/>
              <a:t> </a:t>
            </a:r>
            <a:r>
              <a:rPr lang="en-US" dirty="0" err="1" smtClean="0"/>
              <a:t>científica</a:t>
            </a:r>
            <a:r>
              <a:rPr lang="en-US" dirty="0" smtClean="0"/>
              <a:t> (</a:t>
            </a:r>
            <a:r>
              <a:rPr lang="en-US" dirty="0" err="1" smtClean="0"/>
              <a:t>válido</a:t>
            </a:r>
            <a:r>
              <a:rPr lang="en-US" dirty="0" smtClean="0"/>
              <a:t> </a:t>
            </a:r>
            <a:r>
              <a:rPr lang="en-US" dirty="0" err="1" smtClean="0"/>
              <a:t>para</a:t>
            </a:r>
            <a:r>
              <a:rPr lang="en-US" dirty="0" smtClean="0"/>
              <a:t> </a:t>
            </a:r>
            <a:r>
              <a:rPr lang="en-US" dirty="0" err="1" smtClean="0"/>
              <a:t>todos</a:t>
            </a:r>
            <a:r>
              <a:rPr lang="en-US" dirty="0" smtClean="0"/>
              <a:t>)</a:t>
            </a:r>
          </a:p>
          <a:p>
            <a:r>
              <a:rPr lang="en-US" dirty="0" err="1" smtClean="0"/>
              <a:t>Ciências</a:t>
            </a:r>
            <a:r>
              <a:rPr lang="en-US" dirty="0" smtClean="0"/>
              <a:t> </a:t>
            </a:r>
            <a:r>
              <a:rPr lang="en-US" dirty="0" err="1" smtClean="0"/>
              <a:t>naturais</a:t>
            </a:r>
            <a:endParaRPr lang="en-US" dirty="0" smtClean="0"/>
          </a:p>
          <a:p>
            <a:r>
              <a:rPr lang="en-US" dirty="0" err="1" smtClean="0"/>
              <a:t>História</a:t>
            </a:r>
            <a:r>
              <a:rPr lang="en-US" dirty="0" smtClean="0"/>
              <a:t> → </a:t>
            </a:r>
            <a:r>
              <a:rPr lang="en-US" dirty="0" err="1" smtClean="0"/>
              <a:t>Ciências</a:t>
            </a:r>
            <a:r>
              <a:rPr lang="en-US" dirty="0" smtClean="0"/>
              <a:t> </a:t>
            </a:r>
            <a:r>
              <a:rPr lang="en-US" dirty="0" err="1" smtClean="0"/>
              <a:t>Exatas</a:t>
            </a:r>
            <a:endParaRPr lang="en-US" dirty="0" smtClean="0"/>
          </a:p>
          <a:p>
            <a:r>
              <a:rPr lang="en-US" dirty="0" err="1" smtClean="0"/>
              <a:t>Ingenuidade</a:t>
            </a:r>
            <a:r>
              <a:rPr lang="en-US" dirty="0" smtClean="0"/>
              <a:t>/</a:t>
            </a:r>
            <a:r>
              <a:rPr lang="en-US" dirty="0" err="1" smtClean="0"/>
              <a:t>futurismo</a:t>
            </a:r>
            <a:endParaRPr lang="en-US" dirty="0" smtClean="0"/>
          </a:p>
          <a:p>
            <a:r>
              <a:rPr lang="en-US" dirty="0" err="1" smtClean="0"/>
              <a:t>Fenômeno</a:t>
            </a:r>
            <a:r>
              <a:rPr lang="en-US" dirty="0" smtClean="0"/>
              <a:t> </a:t>
            </a:r>
            <a:r>
              <a:rPr lang="en-US" dirty="0" err="1" smtClean="0"/>
              <a:t>Indivisível</a:t>
            </a:r>
            <a:r>
              <a:rPr lang="en-US" dirty="0" smtClean="0"/>
              <a:t>, </a:t>
            </a:r>
            <a:r>
              <a:rPr lang="en-US" dirty="0" err="1" smtClean="0"/>
              <a:t>único</a:t>
            </a:r>
            <a:r>
              <a:rPr lang="en-US" dirty="0" smtClean="0"/>
              <a:t> e </a:t>
            </a:r>
            <a:r>
              <a:rPr lang="en-US" dirty="0" err="1" smtClean="0"/>
              <a:t>específico</a:t>
            </a:r>
            <a:endParaRPr lang="en-US" dirty="0" smtClean="0"/>
          </a:p>
          <a:p>
            <a:endParaRPr lang="en-US" dirty="0" smtClean="0"/>
          </a:p>
          <a:p>
            <a:endParaRPr lang="pt-BR" dirty="0"/>
          </a:p>
        </p:txBody>
      </p:sp>
    </p:spTree>
    <p:extLst>
      <p:ext uri="{BB962C8B-B14F-4D97-AF65-F5344CB8AC3E}">
        <p14:creationId xmlns:p14="http://schemas.microsoft.com/office/powerpoint/2010/main" val="30244174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Torrefranca</a:t>
            </a:r>
            <a:endParaRPr lang="pt-BR" dirty="0"/>
          </a:p>
        </p:txBody>
      </p:sp>
      <p:sp>
        <p:nvSpPr>
          <p:cNvPr id="3" name="Espaço Reservado para Conteúdo 2"/>
          <p:cNvSpPr>
            <a:spLocks noGrp="1"/>
          </p:cNvSpPr>
          <p:nvPr>
            <p:ph sz="quarter" idx="1"/>
          </p:nvPr>
        </p:nvSpPr>
        <p:spPr/>
        <p:txBody>
          <a:bodyPr/>
          <a:lstStyle/>
          <a:p>
            <a:r>
              <a:rPr lang="en-US" dirty="0" err="1" smtClean="0"/>
              <a:t>Fenômeno</a:t>
            </a:r>
            <a:r>
              <a:rPr lang="en-US" dirty="0" smtClean="0"/>
              <a:t> </a:t>
            </a:r>
            <a:r>
              <a:rPr lang="en-US" dirty="0" err="1" smtClean="0"/>
              <a:t>espiritual</a:t>
            </a:r>
            <a:endParaRPr lang="en-US" dirty="0" smtClean="0"/>
          </a:p>
          <a:p>
            <a:r>
              <a:rPr lang="en-US" dirty="0" err="1" smtClean="0"/>
              <a:t>Expressão</a:t>
            </a:r>
            <a:r>
              <a:rPr lang="en-US" dirty="0" smtClean="0"/>
              <a:t> da </a:t>
            </a:r>
            <a:r>
              <a:rPr lang="en-US" dirty="0" err="1" smtClean="0"/>
              <a:t>atividade</a:t>
            </a:r>
            <a:r>
              <a:rPr lang="en-US" dirty="0" smtClean="0"/>
              <a:t> fundamental de </a:t>
            </a:r>
            <a:r>
              <a:rPr lang="en-US" dirty="0" err="1" smtClean="0"/>
              <a:t>todas</a:t>
            </a:r>
            <a:r>
              <a:rPr lang="en-US" dirty="0" smtClean="0"/>
              <a:t> as </a:t>
            </a:r>
            <a:r>
              <a:rPr lang="en-US" dirty="0" err="1" smtClean="0"/>
              <a:t>atividades</a:t>
            </a:r>
            <a:endParaRPr lang="en-US" dirty="0" smtClean="0"/>
          </a:p>
          <a:p>
            <a:r>
              <a:rPr lang="en-US" dirty="0" err="1" smtClean="0"/>
              <a:t>Problema</a:t>
            </a:r>
            <a:r>
              <a:rPr lang="en-US" dirty="0" smtClean="0"/>
              <a:t> x </a:t>
            </a:r>
            <a:r>
              <a:rPr lang="en-US" dirty="0" err="1" smtClean="0"/>
              <a:t>mistério</a:t>
            </a:r>
            <a:r>
              <a:rPr lang="en-US" dirty="0" smtClean="0"/>
              <a:t> (p.149)</a:t>
            </a:r>
          </a:p>
          <a:p>
            <a:endParaRPr lang="pt-BR" dirty="0"/>
          </a:p>
        </p:txBody>
      </p:sp>
    </p:spTree>
    <p:extLst>
      <p:ext uri="{BB962C8B-B14F-4D97-AF65-F5344CB8AC3E}">
        <p14:creationId xmlns:p14="http://schemas.microsoft.com/office/powerpoint/2010/main" val="25518846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err="1" smtClean="0"/>
              <a:t>Técnica</a:t>
            </a:r>
            <a:endParaRPr lang="en-US" dirty="0" smtClean="0"/>
          </a:p>
          <a:p>
            <a:r>
              <a:rPr lang="en-US" dirty="0" err="1" smtClean="0"/>
              <a:t>Gramática</a:t>
            </a:r>
            <a:r>
              <a:rPr lang="en-US" dirty="0" smtClean="0"/>
              <a:t> e </a:t>
            </a:r>
            <a:r>
              <a:rPr lang="en-US" dirty="0" err="1" smtClean="0"/>
              <a:t>Sintaxe</a:t>
            </a:r>
            <a:endParaRPr lang="en-US" dirty="0" smtClean="0"/>
          </a:p>
          <a:p>
            <a:r>
              <a:rPr lang="en-US" dirty="0" err="1" smtClean="0"/>
              <a:t>Aspectos</a:t>
            </a:r>
            <a:r>
              <a:rPr lang="en-US" dirty="0" smtClean="0"/>
              <a:t> </a:t>
            </a:r>
            <a:r>
              <a:rPr lang="en-US" dirty="0" err="1" smtClean="0"/>
              <a:t>estéticos</a:t>
            </a:r>
            <a:r>
              <a:rPr lang="en-US" dirty="0" smtClean="0"/>
              <a:t>, </a:t>
            </a:r>
            <a:r>
              <a:rPr lang="en-US" dirty="0" err="1" smtClean="0"/>
              <a:t>psicológicos</a:t>
            </a:r>
            <a:r>
              <a:rPr lang="en-US" dirty="0" smtClean="0"/>
              <a:t>, </a:t>
            </a:r>
            <a:r>
              <a:rPr lang="en-US" dirty="0" err="1" smtClean="0"/>
              <a:t>espirituais</a:t>
            </a:r>
            <a:r>
              <a:rPr lang="en-US" dirty="0" smtClean="0"/>
              <a:t> e </a:t>
            </a:r>
            <a:r>
              <a:rPr lang="en-US" dirty="0" err="1" smtClean="0"/>
              <a:t>sociológicos</a:t>
            </a:r>
            <a:endParaRPr lang="en-US" dirty="0" smtClean="0"/>
          </a:p>
          <a:p>
            <a:r>
              <a:rPr lang="en-US" dirty="0" smtClean="0"/>
              <a:t>A </a:t>
            </a:r>
            <a:r>
              <a:rPr lang="en-US" dirty="0" err="1" smtClean="0"/>
              <a:t>música</a:t>
            </a:r>
            <a:r>
              <a:rPr lang="en-US" dirty="0" smtClean="0"/>
              <a:t> </a:t>
            </a:r>
            <a:r>
              <a:rPr lang="en-US" dirty="0" err="1" smtClean="0"/>
              <a:t>como</a:t>
            </a:r>
            <a:r>
              <a:rPr lang="en-US" dirty="0" smtClean="0"/>
              <a:t> um </a:t>
            </a:r>
            <a:r>
              <a:rPr lang="en-US" dirty="0" err="1" smtClean="0"/>
              <a:t>todo</a:t>
            </a:r>
            <a:endParaRPr lang="en-US" dirty="0" smtClean="0"/>
          </a:p>
          <a:p>
            <a:r>
              <a:rPr lang="en-US" dirty="0" err="1" smtClean="0"/>
              <a:t>Indivisibilidade</a:t>
            </a:r>
            <a:r>
              <a:rPr lang="en-US" dirty="0" smtClean="0"/>
              <a:t> do </a:t>
            </a:r>
            <a:r>
              <a:rPr lang="en-US" dirty="0" err="1" smtClean="0"/>
              <a:t>fenômeno</a:t>
            </a:r>
            <a:r>
              <a:rPr lang="en-US" dirty="0" smtClean="0"/>
              <a:t> musical (</a:t>
            </a:r>
            <a:r>
              <a:rPr lang="en-US" dirty="0" err="1" smtClean="0"/>
              <a:t>princípio</a:t>
            </a:r>
            <a:r>
              <a:rPr lang="en-US" dirty="0" smtClean="0"/>
              <a:t> </a:t>
            </a:r>
            <a:r>
              <a:rPr lang="en-US" dirty="0" err="1" smtClean="0"/>
              <a:t>metodológico</a:t>
            </a:r>
            <a:r>
              <a:rPr lang="en-US" dirty="0" smtClean="0"/>
              <a:t> fundamental)</a:t>
            </a:r>
          </a:p>
          <a:p>
            <a:endParaRPr lang="pt-BR" dirty="0"/>
          </a:p>
        </p:txBody>
      </p:sp>
    </p:spTree>
    <p:extLst>
      <p:ext uri="{BB962C8B-B14F-4D97-AF65-F5344CB8AC3E}">
        <p14:creationId xmlns:p14="http://schemas.microsoft.com/office/powerpoint/2010/main" val="28732358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smtClean="0"/>
              <a:t>A </a:t>
            </a:r>
            <a:r>
              <a:rPr lang="en-US" dirty="0" err="1" smtClean="0"/>
              <a:t>especificidade</a:t>
            </a:r>
            <a:r>
              <a:rPr lang="en-US" dirty="0" smtClean="0"/>
              <a:t> da </a:t>
            </a:r>
            <a:r>
              <a:rPr lang="en-US" dirty="0" err="1" smtClean="0"/>
              <a:t>música</a:t>
            </a:r>
            <a:r>
              <a:rPr lang="en-US" dirty="0" smtClean="0"/>
              <a:t> </a:t>
            </a:r>
            <a:r>
              <a:rPr lang="en-US" dirty="0" err="1" smtClean="0"/>
              <a:t>não</a:t>
            </a:r>
            <a:r>
              <a:rPr lang="en-US" dirty="0" smtClean="0"/>
              <a:t> </a:t>
            </a:r>
            <a:r>
              <a:rPr lang="en-US" dirty="0" err="1" smtClean="0"/>
              <a:t>resulta</a:t>
            </a:r>
            <a:r>
              <a:rPr lang="en-US" dirty="0" smtClean="0"/>
              <a:t> de </a:t>
            </a:r>
            <a:r>
              <a:rPr lang="en-US" dirty="0" err="1" smtClean="0"/>
              <a:t>seu</a:t>
            </a:r>
            <a:r>
              <a:rPr lang="en-US" dirty="0" smtClean="0"/>
              <a:t> </a:t>
            </a:r>
            <a:r>
              <a:rPr lang="en-US" dirty="0" err="1" smtClean="0"/>
              <a:t>isolamento</a:t>
            </a:r>
            <a:r>
              <a:rPr lang="en-US" dirty="0" smtClean="0"/>
              <a:t>, mas do </a:t>
            </a:r>
            <a:r>
              <a:rPr lang="en-US" dirty="0" err="1" smtClean="0"/>
              <a:t>todo</a:t>
            </a:r>
            <a:r>
              <a:rPr lang="en-US" dirty="0" smtClean="0"/>
              <a:t> cultural de </a:t>
            </a:r>
            <a:r>
              <a:rPr lang="en-US" dirty="0" err="1" smtClean="0"/>
              <a:t>que</a:t>
            </a:r>
            <a:r>
              <a:rPr lang="en-US" dirty="0" smtClean="0"/>
              <a:t> </a:t>
            </a:r>
            <a:r>
              <a:rPr lang="en-US" dirty="0" err="1" smtClean="0"/>
              <a:t>faz</a:t>
            </a:r>
            <a:r>
              <a:rPr lang="en-US" dirty="0" smtClean="0"/>
              <a:t> parte e </a:t>
            </a:r>
            <a:r>
              <a:rPr lang="en-US" dirty="0" err="1" smtClean="0"/>
              <a:t>ocupa</a:t>
            </a:r>
            <a:r>
              <a:rPr lang="en-US" dirty="0" smtClean="0"/>
              <a:t> um </a:t>
            </a:r>
            <a:r>
              <a:rPr lang="en-US" dirty="0" err="1" smtClean="0"/>
              <a:t>lugar</a:t>
            </a:r>
            <a:r>
              <a:rPr lang="en-US" dirty="0" smtClean="0"/>
              <a:t> </a:t>
            </a:r>
            <a:r>
              <a:rPr lang="en-US" dirty="0" err="1" smtClean="0"/>
              <a:t>específico</a:t>
            </a:r>
            <a:r>
              <a:rPr lang="en-US" dirty="0" smtClean="0"/>
              <a:t>, </a:t>
            </a:r>
            <a:r>
              <a:rPr lang="en-US" dirty="0" err="1" smtClean="0"/>
              <a:t>distinguindo</a:t>
            </a:r>
            <a:r>
              <a:rPr lang="en-US" dirty="0" smtClean="0"/>
              <a:t>-se de </a:t>
            </a:r>
            <a:r>
              <a:rPr lang="en-US" dirty="0" err="1" smtClean="0"/>
              <a:t>todo</a:t>
            </a:r>
            <a:r>
              <a:rPr lang="en-US" dirty="0" smtClean="0"/>
              <a:t> o </a:t>
            </a:r>
            <a:r>
              <a:rPr lang="en-US" dirty="0" err="1" smtClean="0"/>
              <a:t>resto</a:t>
            </a:r>
            <a:endParaRPr lang="en-US" dirty="0" smtClean="0"/>
          </a:p>
          <a:p>
            <a:r>
              <a:rPr lang="en-US" dirty="0" err="1" smtClean="0"/>
              <a:t>Especificidade</a:t>
            </a:r>
            <a:r>
              <a:rPr lang="en-US" dirty="0" smtClean="0"/>
              <a:t> ≠ </a:t>
            </a:r>
            <a:r>
              <a:rPr lang="en-US" dirty="0" err="1" smtClean="0"/>
              <a:t>autonomia</a:t>
            </a:r>
            <a:r>
              <a:rPr lang="en-US" dirty="0" smtClean="0"/>
              <a:t> </a:t>
            </a:r>
            <a:r>
              <a:rPr lang="en-US" dirty="0" err="1" smtClean="0"/>
              <a:t>absoluta</a:t>
            </a:r>
            <a:r>
              <a:rPr lang="en-US" dirty="0" smtClean="0"/>
              <a:t> </a:t>
            </a:r>
            <a:r>
              <a:rPr lang="en-US" dirty="0" err="1" smtClean="0"/>
              <a:t>ou</a:t>
            </a:r>
            <a:r>
              <a:rPr lang="en-US" dirty="0" smtClean="0"/>
              <a:t> </a:t>
            </a:r>
            <a:r>
              <a:rPr lang="en-US" dirty="0" err="1" smtClean="0"/>
              <a:t>independência</a:t>
            </a:r>
            <a:r>
              <a:rPr lang="en-US" dirty="0" smtClean="0"/>
              <a:t> total</a:t>
            </a:r>
          </a:p>
          <a:p>
            <a:r>
              <a:rPr lang="en-US" dirty="0" err="1" smtClean="0"/>
              <a:t>Especificidade</a:t>
            </a:r>
            <a:r>
              <a:rPr lang="en-US" dirty="0" smtClean="0"/>
              <a:t> </a:t>
            </a:r>
            <a:r>
              <a:rPr lang="en-US" dirty="0" err="1" smtClean="0"/>
              <a:t>completa</a:t>
            </a:r>
            <a:r>
              <a:rPr lang="en-US" dirty="0"/>
              <a:t> </a:t>
            </a:r>
            <a:r>
              <a:rPr lang="en-US" dirty="0" smtClean="0"/>
              <a:t>x </a:t>
            </a:r>
            <a:r>
              <a:rPr lang="en-US" err="1" smtClean="0"/>
              <a:t>autonomia</a:t>
            </a:r>
            <a:r>
              <a:rPr lang="en-US" smtClean="0"/>
              <a:t> </a:t>
            </a:r>
            <a:r>
              <a:rPr lang="en-US" smtClean="0"/>
              <a:t>relativa </a:t>
            </a:r>
            <a:r>
              <a:rPr lang="en-US" dirty="0" smtClean="0"/>
              <a:t>e </a:t>
            </a:r>
            <a:r>
              <a:rPr lang="en-US" dirty="0" err="1" smtClean="0"/>
              <a:t>parcial</a:t>
            </a:r>
            <a:endParaRPr lang="pt-BR" dirty="0"/>
          </a:p>
          <a:p>
            <a:endParaRPr lang="en-US" dirty="0" smtClean="0"/>
          </a:p>
          <a:p>
            <a:endParaRPr lang="pt-BR" dirty="0"/>
          </a:p>
        </p:txBody>
      </p:sp>
    </p:spTree>
    <p:extLst>
      <p:ext uri="{BB962C8B-B14F-4D97-AF65-F5344CB8AC3E}">
        <p14:creationId xmlns:p14="http://schemas.microsoft.com/office/powerpoint/2010/main" val="2739514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Adorno</a:t>
            </a:r>
            <a:r>
              <a:rPr lang="en-US" dirty="0" smtClean="0"/>
              <a:t>: “</a:t>
            </a:r>
            <a:r>
              <a:rPr lang="en-US" dirty="0" err="1" smtClean="0"/>
              <a:t>três</a:t>
            </a:r>
            <a:r>
              <a:rPr lang="en-US" dirty="0" smtClean="0"/>
              <a:t> </a:t>
            </a:r>
            <a:r>
              <a:rPr lang="en-US" dirty="0" err="1" smtClean="0"/>
              <a:t>abordagens</a:t>
            </a:r>
            <a:r>
              <a:rPr lang="en-US" dirty="0" smtClean="0"/>
              <a:t>”</a:t>
            </a:r>
            <a:endParaRPr lang="pt-BR" dirty="0"/>
          </a:p>
        </p:txBody>
      </p:sp>
      <p:sp>
        <p:nvSpPr>
          <p:cNvPr id="3" name="Espaço Reservado para Conteúdo 2"/>
          <p:cNvSpPr>
            <a:spLocks noGrp="1"/>
          </p:cNvSpPr>
          <p:nvPr>
            <p:ph sz="quarter" idx="1"/>
          </p:nvPr>
        </p:nvSpPr>
        <p:spPr/>
        <p:txBody>
          <a:bodyPr>
            <a:normAutofit/>
          </a:bodyPr>
          <a:lstStyle/>
          <a:p>
            <a:r>
              <a:rPr lang="en-US" dirty="0" smtClean="0"/>
              <a:t>Como </a:t>
            </a:r>
            <a:r>
              <a:rPr lang="en-US" dirty="0" err="1" smtClean="0"/>
              <a:t>na</a:t>
            </a:r>
            <a:r>
              <a:rPr lang="en-US" dirty="0" smtClean="0"/>
              <a:t> </a:t>
            </a:r>
            <a:r>
              <a:rPr lang="en-US" dirty="0" err="1" smtClean="0"/>
              <a:t>música</a:t>
            </a:r>
            <a:r>
              <a:rPr lang="en-US" dirty="0" smtClean="0"/>
              <a:t> as </a:t>
            </a:r>
            <a:r>
              <a:rPr lang="en-US" dirty="0" err="1" smtClean="0"/>
              <a:t>condições</a:t>
            </a:r>
            <a:r>
              <a:rPr lang="en-US" dirty="0" smtClean="0"/>
              <a:t> </a:t>
            </a:r>
            <a:r>
              <a:rPr lang="en-US" dirty="0" err="1" smtClean="0"/>
              <a:t>sociais</a:t>
            </a:r>
            <a:r>
              <a:rPr lang="en-US" dirty="0" smtClean="0"/>
              <a:t> se </a:t>
            </a:r>
            <a:r>
              <a:rPr lang="en-US" dirty="0" err="1" smtClean="0"/>
              <a:t>exprimem</a:t>
            </a:r>
            <a:r>
              <a:rPr lang="en-US" dirty="0" smtClean="0"/>
              <a:t> </a:t>
            </a:r>
            <a:r>
              <a:rPr lang="en-US" dirty="0" err="1" smtClean="0"/>
              <a:t>concretamente</a:t>
            </a:r>
            <a:r>
              <a:rPr lang="en-US" dirty="0" smtClean="0"/>
              <a:t> (</a:t>
            </a:r>
            <a:r>
              <a:rPr lang="en-US" dirty="0" err="1" smtClean="0"/>
              <a:t>como</a:t>
            </a:r>
            <a:r>
              <a:rPr lang="en-US" dirty="0" smtClean="0"/>
              <a:t> a </a:t>
            </a:r>
            <a:r>
              <a:rPr lang="en-US" dirty="0" err="1" smtClean="0"/>
              <a:t>música</a:t>
            </a:r>
            <a:r>
              <a:rPr lang="en-US" dirty="0" smtClean="0"/>
              <a:t> é </a:t>
            </a:r>
            <a:r>
              <a:rPr lang="en-US" dirty="0" err="1" smtClean="0"/>
              <a:t>determinada</a:t>
            </a:r>
            <a:r>
              <a:rPr lang="en-US" dirty="0" smtClean="0"/>
              <a:t> </a:t>
            </a:r>
            <a:r>
              <a:rPr lang="en-US" dirty="0" err="1" smtClean="0"/>
              <a:t>por</a:t>
            </a:r>
            <a:r>
              <a:rPr lang="en-US" dirty="0" smtClean="0"/>
              <a:t> </a:t>
            </a:r>
            <a:r>
              <a:rPr lang="en-US" dirty="0" err="1" smtClean="0"/>
              <a:t>elas</a:t>
            </a:r>
            <a:r>
              <a:rPr lang="en-US" dirty="0" smtClean="0"/>
              <a:t>)?</a:t>
            </a:r>
          </a:p>
          <a:p>
            <a:r>
              <a:rPr lang="en-US" dirty="0" err="1" smtClean="0"/>
              <a:t>Deciframento</a:t>
            </a:r>
            <a:r>
              <a:rPr lang="en-US" dirty="0" smtClean="0"/>
              <a:t> do </a:t>
            </a:r>
            <a:r>
              <a:rPr lang="en-US" dirty="0" err="1" smtClean="0"/>
              <a:t>conteúdo</a:t>
            </a:r>
            <a:r>
              <a:rPr lang="en-US" dirty="0" smtClean="0"/>
              <a:t> social da </a:t>
            </a:r>
            <a:r>
              <a:rPr lang="en-US" dirty="0" err="1" smtClean="0"/>
              <a:t>música</a:t>
            </a:r>
            <a:r>
              <a:rPr lang="en-US" dirty="0" smtClean="0"/>
              <a:t>;</a:t>
            </a:r>
          </a:p>
          <a:p>
            <a:r>
              <a:rPr lang="en-US" dirty="0" err="1" smtClean="0"/>
              <a:t>Sociologia</a:t>
            </a:r>
            <a:r>
              <a:rPr lang="en-US" dirty="0" smtClean="0"/>
              <a:t> da </a:t>
            </a:r>
            <a:r>
              <a:rPr lang="en-US" dirty="0" err="1" smtClean="0"/>
              <a:t>Música</a:t>
            </a:r>
            <a:r>
              <a:rPr lang="en-US" dirty="0" smtClean="0"/>
              <a:t> → </a:t>
            </a:r>
            <a:r>
              <a:rPr lang="en-US" dirty="0" err="1" smtClean="0"/>
              <a:t>Doutrina</a:t>
            </a:r>
            <a:r>
              <a:rPr lang="en-US" dirty="0" smtClean="0"/>
              <a:t> </a:t>
            </a:r>
            <a:r>
              <a:rPr lang="en-US" dirty="0" err="1" smtClean="0"/>
              <a:t>crítica</a:t>
            </a:r>
            <a:r>
              <a:rPr lang="en-US" dirty="0" smtClean="0"/>
              <a:t> da </a:t>
            </a:r>
            <a:r>
              <a:rPr lang="en-US" dirty="0" err="1" smtClean="0"/>
              <a:t>sociedade</a:t>
            </a:r>
            <a:r>
              <a:rPr lang="en-US" dirty="0" smtClean="0"/>
              <a:t>;</a:t>
            </a:r>
          </a:p>
          <a:p>
            <a:r>
              <a:rPr lang="en-US" dirty="0" smtClean="0"/>
              <a:t>[</a:t>
            </a:r>
            <a:r>
              <a:rPr lang="en-US" dirty="0" err="1" smtClean="0"/>
              <a:t>Definições</a:t>
            </a:r>
            <a:r>
              <a:rPr lang="en-US" dirty="0" smtClean="0"/>
              <a:t> e </a:t>
            </a:r>
            <a:r>
              <a:rPr lang="en-US" dirty="0" err="1" smtClean="0"/>
              <a:t>abordagens</a:t>
            </a:r>
            <a:r>
              <a:rPr lang="en-US" dirty="0" smtClean="0"/>
              <a:t> </a:t>
            </a:r>
            <a:r>
              <a:rPr lang="en-US" dirty="0" err="1" smtClean="0"/>
              <a:t>múltiplas</a:t>
            </a:r>
            <a:r>
              <a:rPr lang="en-US" dirty="0" smtClean="0"/>
              <a:t> e </a:t>
            </a:r>
            <a:r>
              <a:rPr lang="en-US" dirty="0" err="1" smtClean="0"/>
              <a:t>diferenciadas</a:t>
            </a:r>
            <a:r>
              <a:rPr lang="en-US" dirty="0" smtClean="0"/>
              <a:t> de </a:t>
            </a:r>
            <a:r>
              <a:rPr lang="en-US" dirty="0" err="1" smtClean="0"/>
              <a:t>acordo</a:t>
            </a:r>
            <a:r>
              <a:rPr lang="en-US" dirty="0" smtClean="0"/>
              <a:t> com o </a:t>
            </a:r>
            <a:r>
              <a:rPr lang="en-US" dirty="0" err="1" smtClean="0"/>
              <a:t>sentido</a:t>
            </a:r>
            <a:r>
              <a:rPr lang="en-US" dirty="0" smtClean="0"/>
              <a:t> </a:t>
            </a:r>
            <a:r>
              <a:rPr lang="en-US" dirty="0" err="1" smtClean="0"/>
              <a:t>que</a:t>
            </a:r>
            <a:r>
              <a:rPr lang="en-US" dirty="0" smtClean="0"/>
              <a:t> se </a:t>
            </a:r>
            <a:r>
              <a:rPr lang="en-US" dirty="0" err="1" smtClean="0"/>
              <a:t>lhe</a:t>
            </a:r>
            <a:r>
              <a:rPr lang="en-US" dirty="0" smtClean="0"/>
              <a:t> </a:t>
            </a:r>
            <a:r>
              <a:rPr lang="en-US" dirty="0" err="1" smtClean="0"/>
              <a:t>atribui</a:t>
            </a:r>
            <a:r>
              <a:rPr lang="en-US" dirty="0" smtClean="0"/>
              <a:t>].</a:t>
            </a:r>
          </a:p>
          <a:p>
            <a:endParaRPr lang="en-US" dirty="0" smtClean="0"/>
          </a:p>
          <a:p>
            <a:endParaRPr lang="en-US" dirty="0" smtClean="0"/>
          </a:p>
          <a:p>
            <a:endParaRPr lang="pt-BR" dirty="0"/>
          </a:p>
        </p:txBody>
      </p:sp>
    </p:spTree>
    <p:extLst>
      <p:ext uri="{BB962C8B-B14F-4D97-AF65-F5344CB8AC3E}">
        <p14:creationId xmlns:p14="http://schemas.microsoft.com/office/powerpoint/2010/main" val="5301433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US" dirty="0" err="1" smtClean="0"/>
              <a:t>Autonomia</a:t>
            </a:r>
            <a:r>
              <a:rPr lang="en-US" dirty="0" smtClean="0"/>
              <a:t> ≠ </a:t>
            </a:r>
            <a:r>
              <a:rPr lang="en-US" dirty="0" err="1" smtClean="0"/>
              <a:t>independência</a:t>
            </a:r>
            <a:r>
              <a:rPr lang="en-US" dirty="0" smtClean="0"/>
              <a:t> ≠ </a:t>
            </a:r>
            <a:r>
              <a:rPr lang="en-US" dirty="0" err="1" smtClean="0"/>
              <a:t>isolamento</a:t>
            </a:r>
            <a:endParaRPr lang="en-US" dirty="0" smtClean="0"/>
          </a:p>
          <a:p>
            <a:r>
              <a:rPr lang="en-US" dirty="0" smtClean="0"/>
              <a:t>Paul H. Lang: </a:t>
            </a:r>
            <a:r>
              <a:rPr lang="en-US" dirty="0" err="1" smtClean="0"/>
              <a:t>novidade</a:t>
            </a:r>
            <a:r>
              <a:rPr lang="en-US" dirty="0" smtClean="0"/>
              <a:t> </a:t>
            </a:r>
            <a:r>
              <a:rPr lang="en-US" dirty="0" err="1" smtClean="0"/>
              <a:t>imortal</a:t>
            </a:r>
            <a:r>
              <a:rPr lang="en-US" dirty="0" smtClean="0"/>
              <a:t>, </a:t>
            </a:r>
            <a:r>
              <a:rPr lang="en-US" dirty="0" err="1" smtClean="0"/>
              <a:t>longevidade</a:t>
            </a:r>
            <a:endParaRPr lang="en-US" dirty="0" smtClean="0"/>
          </a:p>
          <a:p>
            <a:endParaRPr lang="pt-BR" dirty="0"/>
          </a:p>
          <a:p>
            <a:endParaRPr lang="pt-BR" dirty="0"/>
          </a:p>
          <a:p>
            <a:endParaRPr lang="pt-BR" dirty="0"/>
          </a:p>
        </p:txBody>
      </p:sp>
    </p:spTree>
    <p:extLst>
      <p:ext uri="{BB962C8B-B14F-4D97-AF65-F5344CB8AC3E}">
        <p14:creationId xmlns:p14="http://schemas.microsoft.com/office/powerpoint/2010/main" val="38211783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Fubini</a:t>
            </a:r>
            <a:endParaRPr lang="pt-BR" dirty="0"/>
          </a:p>
        </p:txBody>
      </p:sp>
      <p:sp>
        <p:nvSpPr>
          <p:cNvPr id="3" name="Espaço Reservado para Conteúdo 2"/>
          <p:cNvSpPr>
            <a:spLocks noGrp="1"/>
          </p:cNvSpPr>
          <p:nvPr>
            <p:ph sz="quarter" idx="1"/>
          </p:nvPr>
        </p:nvSpPr>
        <p:spPr/>
        <p:txBody>
          <a:bodyPr/>
          <a:lstStyle/>
          <a:p>
            <a:r>
              <a:rPr lang="en-US" dirty="0" err="1" smtClean="0"/>
              <a:t>Hanslick</a:t>
            </a:r>
            <a:r>
              <a:rPr lang="en-US" dirty="0" smtClean="0"/>
              <a:t> </a:t>
            </a:r>
            <a:r>
              <a:rPr lang="en-US" dirty="0" err="1" smtClean="0"/>
              <a:t>nega</a:t>
            </a:r>
            <a:r>
              <a:rPr lang="en-US" dirty="0" smtClean="0"/>
              <a:t> o pathos</a:t>
            </a:r>
            <a:endParaRPr lang="pt-BR" dirty="0"/>
          </a:p>
        </p:txBody>
      </p:sp>
    </p:spTree>
    <p:extLst>
      <p:ext uri="{BB962C8B-B14F-4D97-AF65-F5344CB8AC3E}">
        <p14:creationId xmlns:p14="http://schemas.microsoft.com/office/powerpoint/2010/main" val="4291248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normAutofit/>
          </a:bodyPr>
          <a:lstStyle/>
          <a:p>
            <a:r>
              <a:rPr lang="en-US" smtClean="0"/>
              <a:t>Dalhaus (discípulo de Adorno) </a:t>
            </a:r>
            <a:r>
              <a:rPr lang="en-US" dirty="0" smtClean="0"/>
              <a:t>: </a:t>
            </a:r>
            <a:r>
              <a:rPr lang="en-US" dirty="0" err="1" smtClean="0"/>
              <a:t>dúvida</a:t>
            </a:r>
            <a:r>
              <a:rPr lang="en-US" dirty="0" smtClean="0"/>
              <a:t> </a:t>
            </a:r>
            <a:r>
              <a:rPr lang="en-US" dirty="0" err="1" smtClean="0"/>
              <a:t>sobre</a:t>
            </a:r>
            <a:r>
              <a:rPr lang="en-US" dirty="0" smtClean="0"/>
              <a:t> a </a:t>
            </a:r>
            <a:r>
              <a:rPr lang="en-US" dirty="0" err="1" smtClean="0"/>
              <a:t>possibilidade</a:t>
            </a:r>
            <a:r>
              <a:rPr lang="en-US" dirty="0" smtClean="0"/>
              <a:t> da </a:t>
            </a:r>
            <a:r>
              <a:rPr lang="en-US" dirty="0" err="1" smtClean="0"/>
              <a:t>abordagem</a:t>
            </a:r>
            <a:r>
              <a:rPr lang="en-US" dirty="0" smtClean="0"/>
              <a:t> </a:t>
            </a:r>
            <a:r>
              <a:rPr lang="en-US" dirty="0" err="1" smtClean="0"/>
              <a:t>sociológica</a:t>
            </a:r>
            <a:r>
              <a:rPr lang="en-US" dirty="0" smtClean="0"/>
              <a:t>; “</a:t>
            </a:r>
            <a:r>
              <a:rPr lang="en-US" dirty="0" err="1" smtClean="0"/>
              <a:t>moderar</a:t>
            </a:r>
            <a:r>
              <a:rPr lang="en-US" dirty="0" smtClean="0"/>
              <a:t> as </a:t>
            </a:r>
            <a:r>
              <a:rPr lang="en-US" dirty="0" err="1" smtClean="0"/>
              <a:t>esperanças</a:t>
            </a:r>
            <a:r>
              <a:rPr lang="en-US" dirty="0" smtClean="0"/>
              <a:t>” </a:t>
            </a:r>
            <a:r>
              <a:rPr lang="en-US" dirty="0" err="1" smtClean="0"/>
              <a:t>sem</a:t>
            </a:r>
            <a:r>
              <a:rPr lang="en-US" dirty="0" smtClean="0"/>
              <a:t> se </a:t>
            </a:r>
            <a:r>
              <a:rPr lang="en-US" dirty="0" err="1" smtClean="0"/>
              <a:t>tornar</a:t>
            </a:r>
            <a:r>
              <a:rPr lang="en-US" dirty="0" smtClean="0"/>
              <a:t> </a:t>
            </a:r>
            <a:r>
              <a:rPr lang="en-US" dirty="0" err="1" smtClean="0"/>
              <a:t>uma</a:t>
            </a:r>
            <a:r>
              <a:rPr lang="en-US" dirty="0" smtClean="0"/>
              <a:t> </a:t>
            </a:r>
            <a:r>
              <a:rPr lang="en-US" dirty="0" err="1" smtClean="0"/>
              <a:t>ciência</a:t>
            </a:r>
            <a:r>
              <a:rPr lang="en-US" dirty="0" smtClean="0"/>
              <a:t> </a:t>
            </a:r>
            <a:r>
              <a:rPr lang="en-US" dirty="0" err="1" smtClean="0"/>
              <a:t>periférica</a:t>
            </a:r>
            <a:r>
              <a:rPr lang="en-US" dirty="0" smtClean="0"/>
              <a:t> da </a:t>
            </a:r>
            <a:r>
              <a:rPr lang="en-US" dirty="0" err="1" smtClean="0"/>
              <a:t>música</a:t>
            </a:r>
            <a:r>
              <a:rPr lang="en-US" dirty="0" smtClean="0"/>
              <a:t>, </a:t>
            </a:r>
            <a:r>
              <a:rPr lang="en-US" dirty="0" err="1" smtClean="0"/>
              <a:t>auxiliar</a:t>
            </a:r>
            <a:r>
              <a:rPr lang="en-US" dirty="0" smtClean="0"/>
              <a:t> da </a:t>
            </a:r>
            <a:r>
              <a:rPr lang="en-US" dirty="0" err="1" smtClean="0"/>
              <a:t>história</a:t>
            </a:r>
            <a:r>
              <a:rPr lang="en-US" dirty="0" smtClean="0"/>
              <a:t> e da </a:t>
            </a:r>
            <a:r>
              <a:rPr lang="en-US" dirty="0" err="1" smtClean="0"/>
              <a:t>estética</a:t>
            </a:r>
            <a:r>
              <a:rPr lang="en-US" dirty="0" smtClean="0"/>
              <a:t> (</a:t>
            </a:r>
            <a:r>
              <a:rPr lang="en-US" dirty="0" err="1" smtClean="0"/>
              <a:t>esperança</a:t>
            </a:r>
            <a:r>
              <a:rPr lang="en-US" dirty="0" smtClean="0"/>
              <a:t>=</a:t>
            </a:r>
            <a:r>
              <a:rPr lang="en-US" dirty="0" err="1" smtClean="0"/>
              <a:t>prestígio</a:t>
            </a:r>
            <a:r>
              <a:rPr lang="en-US" dirty="0" smtClean="0"/>
              <a:t> do </a:t>
            </a:r>
            <a:r>
              <a:rPr lang="en-US" dirty="0" err="1" smtClean="0"/>
              <a:t>domínio</a:t>
            </a:r>
            <a:r>
              <a:rPr lang="en-US" dirty="0" smtClean="0"/>
              <a:t>); “</a:t>
            </a:r>
            <a:r>
              <a:rPr lang="en-US" dirty="0" err="1" smtClean="0"/>
              <a:t>decifrar</a:t>
            </a:r>
            <a:r>
              <a:rPr lang="en-US" dirty="0" smtClean="0"/>
              <a:t> a </a:t>
            </a:r>
            <a:r>
              <a:rPr lang="en-US" dirty="0" err="1" smtClean="0"/>
              <a:t>verdadeira</a:t>
            </a:r>
            <a:r>
              <a:rPr lang="en-US" dirty="0" smtClean="0"/>
              <a:t> </a:t>
            </a:r>
            <a:r>
              <a:rPr lang="en-US" dirty="0" err="1" smtClean="0"/>
              <a:t>realidade</a:t>
            </a:r>
            <a:r>
              <a:rPr lang="en-US" dirty="0" smtClean="0"/>
              <a:t> </a:t>
            </a:r>
            <a:r>
              <a:rPr lang="en-US" dirty="0" err="1" smtClean="0"/>
              <a:t>propriamente</a:t>
            </a:r>
            <a:r>
              <a:rPr lang="en-US" dirty="0" smtClean="0"/>
              <a:t> musical”. </a:t>
            </a:r>
            <a:r>
              <a:rPr lang="en-US" dirty="0" err="1" smtClean="0"/>
              <a:t>Exigem</a:t>
            </a:r>
            <a:r>
              <a:rPr lang="en-US" dirty="0" smtClean="0"/>
              <a:t> </a:t>
            </a:r>
            <a:r>
              <a:rPr lang="en-US" dirty="0" err="1" smtClean="0"/>
              <a:t>uma</a:t>
            </a:r>
            <a:r>
              <a:rPr lang="en-US" dirty="0" smtClean="0"/>
              <a:t> </a:t>
            </a:r>
            <a:r>
              <a:rPr lang="en-US" err="1" smtClean="0"/>
              <a:t>análise</a:t>
            </a:r>
            <a:r>
              <a:rPr lang="en-US" smtClean="0"/>
              <a:t> </a:t>
            </a:r>
            <a:r>
              <a:rPr lang="en-US" smtClean="0"/>
              <a:t>sociológica</a:t>
            </a:r>
            <a:r>
              <a:rPr lang="en-US" dirty="0" smtClean="0"/>
              <a:t>: </a:t>
            </a:r>
            <a:r>
              <a:rPr lang="en-US" dirty="0" err="1" smtClean="0"/>
              <a:t>encarnação</a:t>
            </a:r>
            <a:r>
              <a:rPr lang="en-US" dirty="0" smtClean="0"/>
              <a:t> do </a:t>
            </a:r>
            <a:r>
              <a:rPr lang="en-US" dirty="0" err="1" smtClean="0"/>
              <a:t>esp</a:t>
            </a:r>
            <a:r>
              <a:rPr lang="en-US" dirty="0" err="1"/>
              <a:t>í</a:t>
            </a:r>
            <a:r>
              <a:rPr lang="en-US" dirty="0" err="1" smtClean="0"/>
              <a:t>rito</a:t>
            </a:r>
            <a:r>
              <a:rPr lang="en-US" dirty="0" smtClean="0"/>
              <a:t> </a:t>
            </a:r>
            <a:r>
              <a:rPr lang="en-US" dirty="0" err="1" smtClean="0"/>
              <a:t>objetivo</a:t>
            </a:r>
            <a:r>
              <a:rPr lang="en-US" dirty="0" smtClean="0"/>
              <a:t>; </a:t>
            </a:r>
            <a:r>
              <a:rPr lang="en-US" dirty="0" err="1" smtClean="0"/>
              <a:t>evento</a:t>
            </a:r>
            <a:r>
              <a:rPr lang="en-US" dirty="0" smtClean="0"/>
              <a:t> musical individual, </a:t>
            </a:r>
            <a:r>
              <a:rPr lang="en-US" dirty="0" err="1" smtClean="0"/>
              <a:t>mediação</a:t>
            </a:r>
            <a:r>
              <a:rPr lang="en-US" dirty="0" smtClean="0"/>
              <a:t> </a:t>
            </a:r>
            <a:r>
              <a:rPr lang="en-US" dirty="0" err="1" smtClean="0"/>
              <a:t>intéprete-ouvinte</a:t>
            </a:r>
            <a:r>
              <a:rPr lang="en-US" dirty="0" smtClean="0"/>
              <a:t>;</a:t>
            </a:r>
          </a:p>
        </p:txBody>
      </p:sp>
    </p:spTree>
    <p:extLst>
      <p:ext uri="{BB962C8B-B14F-4D97-AF65-F5344CB8AC3E}">
        <p14:creationId xmlns:p14="http://schemas.microsoft.com/office/powerpoint/2010/main" val="1331390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normAutofit/>
          </a:bodyPr>
          <a:lstStyle/>
          <a:p>
            <a:r>
              <a:rPr lang="en-US" dirty="0" err="1" smtClean="0"/>
              <a:t>Stuckenschmidt</a:t>
            </a:r>
            <a:r>
              <a:rPr lang="en-US" dirty="0" smtClean="0"/>
              <a:t>: “</a:t>
            </a:r>
            <a:r>
              <a:rPr lang="en-US" dirty="0" err="1" smtClean="0"/>
              <a:t>bela</a:t>
            </a:r>
            <a:r>
              <a:rPr lang="en-US" dirty="0" smtClean="0"/>
              <a:t> e </a:t>
            </a:r>
            <a:r>
              <a:rPr lang="en-US" dirty="0" err="1" smtClean="0"/>
              <a:t>gratuita</a:t>
            </a:r>
            <a:r>
              <a:rPr lang="en-US" dirty="0" smtClean="0"/>
              <a:t> </a:t>
            </a:r>
            <a:r>
              <a:rPr lang="en-US" dirty="0" err="1" smtClean="0"/>
              <a:t>existência</a:t>
            </a:r>
            <a:r>
              <a:rPr lang="en-US" dirty="0" smtClean="0"/>
              <a:t>”</a:t>
            </a:r>
          </a:p>
          <a:p>
            <a:r>
              <a:rPr lang="en-US" dirty="0" err="1" smtClean="0"/>
              <a:t>Blomster</a:t>
            </a:r>
            <a:r>
              <a:rPr lang="en-US" dirty="0" smtClean="0"/>
              <a:t>: </a:t>
            </a:r>
            <a:r>
              <a:rPr lang="en-US" dirty="0" err="1" smtClean="0"/>
              <a:t>vida</a:t>
            </a:r>
            <a:r>
              <a:rPr lang="en-US" dirty="0" smtClean="0"/>
              <a:t> exterior da </a:t>
            </a:r>
            <a:r>
              <a:rPr lang="en-US" dirty="0" err="1" smtClean="0"/>
              <a:t>música</a:t>
            </a:r>
            <a:r>
              <a:rPr lang="en-US" dirty="0" smtClean="0"/>
              <a:t> →          </a:t>
            </a:r>
            <a:r>
              <a:rPr lang="en-US" dirty="0" err="1" smtClean="0"/>
              <a:t>história</a:t>
            </a:r>
            <a:r>
              <a:rPr lang="en-US" dirty="0" smtClean="0"/>
              <a:t> social </a:t>
            </a:r>
            <a:r>
              <a:rPr lang="en-US" dirty="0" err="1" smtClean="0"/>
              <a:t>ou</a:t>
            </a:r>
            <a:r>
              <a:rPr lang="en-US" dirty="0" smtClean="0"/>
              <a:t> cultural; </a:t>
            </a:r>
            <a:r>
              <a:rPr lang="en-US" dirty="0" err="1" smtClean="0"/>
              <a:t>obra</a:t>
            </a:r>
            <a:r>
              <a:rPr lang="en-US" dirty="0" smtClean="0"/>
              <a:t> de arte → </a:t>
            </a:r>
            <a:r>
              <a:rPr lang="en-US" dirty="0" err="1" smtClean="0"/>
              <a:t>abordagem</a:t>
            </a:r>
            <a:r>
              <a:rPr lang="en-US" dirty="0" smtClean="0"/>
              <a:t> </a:t>
            </a:r>
            <a:r>
              <a:rPr lang="en-US" dirty="0" err="1" smtClean="0"/>
              <a:t>insegura</a:t>
            </a:r>
            <a:r>
              <a:rPr lang="en-US" dirty="0" smtClean="0"/>
              <a:t>;</a:t>
            </a:r>
          </a:p>
          <a:p>
            <a:r>
              <a:rPr lang="en-US" dirty="0" err="1" smtClean="0"/>
              <a:t>Silbermann</a:t>
            </a:r>
            <a:r>
              <a:rPr lang="en-US" dirty="0" smtClean="0"/>
              <a:t>: “</a:t>
            </a:r>
            <a:r>
              <a:rPr lang="en-US" dirty="0" err="1" smtClean="0"/>
              <a:t>momento</a:t>
            </a:r>
            <a:r>
              <a:rPr lang="en-US" dirty="0" smtClean="0"/>
              <a:t> do </a:t>
            </a:r>
            <a:r>
              <a:rPr lang="en-US" dirty="0" err="1" smtClean="0"/>
              <a:t>contato</a:t>
            </a:r>
            <a:r>
              <a:rPr lang="en-US" dirty="0" smtClean="0"/>
              <a:t> entre o </a:t>
            </a:r>
            <a:r>
              <a:rPr lang="en-US" dirty="0" err="1" smtClean="0"/>
              <a:t>artista</a:t>
            </a:r>
            <a:r>
              <a:rPr lang="en-US" dirty="0" smtClean="0"/>
              <a:t> e o </a:t>
            </a:r>
            <a:r>
              <a:rPr lang="en-US" dirty="0" err="1" smtClean="0"/>
              <a:t>ouvinte</a:t>
            </a:r>
            <a:r>
              <a:rPr lang="en-US" dirty="0" smtClean="0"/>
              <a:t> (</a:t>
            </a:r>
            <a:r>
              <a:rPr lang="en-US" dirty="0" err="1" smtClean="0"/>
              <a:t>contribui</a:t>
            </a:r>
            <a:r>
              <a:rPr lang="en-US" dirty="0" smtClean="0"/>
              <a:t> à </a:t>
            </a:r>
            <a:r>
              <a:rPr lang="en-US" dirty="0" err="1" smtClean="0"/>
              <a:t>evolução</a:t>
            </a:r>
            <a:r>
              <a:rPr lang="en-US" dirty="0" smtClean="0"/>
              <a:t> da </a:t>
            </a:r>
            <a:r>
              <a:rPr lang="en-US" dirty="0" err="1" smtClean="0"/>
              <a:t>vida</a:t>
            </a:r>
            <a:r>
              <a:rPr lang="en-US" dirty="0" smtClean="0"/>
              <a:t>, </a:t>
            </a:r>
            <a:r>
              <a:rPr lang="en-US" dirty="0" err="1" smtClean="0"/>
              <a:t>cria</a:t>
            </a:r>
            <a:r>
              <a:rPr lang="en-US" dirty="0" smtClean="0"/>
              <a:t> </a:t>
            </a:r>
            <a:r>
              <a:rPr lang="en-US" dirty="0" err="1" smtClean="0"/>
              <a:t>novos</a:t>
            </a:r>
            <a:r>
              <a:rPr lang="en-US" dirty="0" smtClean="0"/>
              <a:t> </a:t>
            </a:r>
            <a:r>
              <a:rPr lang="en-US" dirty="0" err="1" smtClean="0"/>
              <a:t>valores</a:t>
            </a:r>
            <a:r>
              <a:rPr lang="en-US" dirty="0" smtClean="0"/>
              <a:t>, </a:t>
            </a:r>
            <a:r>
              <a:rPr lang="en-US" dirty="0" err="1" smtClean="0"/>
              <a:t>momento-experiência</a:t>
            </a:r>
            <a:r>
              <a:rPr lang="en-US" dirty="0" smtClean="0"/>
              <a:t> </a:t>
            </a:r>
            <a:r>
              <a:rPr lang="en-US" dirty="0" err="1" smtClean="0"/>
              <a:t>para</a:t>
            </a:r>
            <a:r>
              <a:rPr lang="en-US" dirty="0" smtClean="0"/>
              <a:t> a </a:t>
            </a:r>
            <a:r>
              <a:rPr lang="en-US" dirty="0" err="1" smtClean="0"/>
              <a:t>sociedade</a:t>
            </a:r>
            <a:r>
              <a:rPr lang="en-US" dirty="0" smtClean="0"/>
              <a:t>); </a:t>
            </a:r>
            <a:r>
              <a:rPr lang="en-US" dirty="0" err="1" smtClean="0"/>
              <a:t>elimina</a:t>
            </a:r>
            <a:r>
              <a:rPr lang="en-US" dirty="0" smtClean="0"/>
              <a:t> a </a:t>
            </a:r>
            <a:r>
              <a:rPr lang="en-US" dirty="0" err="1" smtClean="0"/>
              <a:t>dimensão</a:t>
            </a:r>
            <a:r>
              <a:rPr lang="en-US" dirty="0" smtClean="0"/>
              <a:t> </a:t>
            </a:r>
            <a:r>
              <a:rPr lang="en-US" dirty="0" err="1" smtClean="0"/>
              <a:t>filosófica</a:t>
            </a:r>
            <a:r>
              <a:rPr lang="en-US" dirty="0" smtClean="0"/>
              <a:t> </a:t>
            </a:r>
            <a:endParaRPr lang="pt-BR" dirty="0"/>
          </a:p>
        </p:txBody>
      </p:sp>
    </p:spTree>
    <p:extLst>
      <p:ext uri="{BB962C8B-B14F-4D97-AF65-F5344CB8AC3E}">
        <p14:creationId xmlns:p14="http://schemas.microsoft.com/office/powerpoint/2010/main" val="1331390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Kneif</a:t>
            </a:r>
            <a:r>
              <a:rPr lang="en-US" dirty="0" smtClean="0"/>
              <a:t>: </a:t>
            </a:r>
            <a:r>
              <a:rPr lang="en-US" dirty="0" err="1" smtClean="0"/>
              <a:t>música</a:t>
            </a:r>
            <a:r>
              <a:rPr lang="en-US" dirty="0" smtClean="0"/>
              <a:t> e </a:t>
            </a:r>
            <a:r>
              <a:rPr lang="en-US" dirty="0" err="1" smtClean="0"/>
              <a:t>sociedade</a:t>
            </a:r>
            <a:r>
              <a:rPr lang="en-US" dirty="0" smtClean="0"/>
              <a:t> </a:t>
            </a:r>
            <a:endParaRPr lang="pt-BR" dirty="0"/>
          </a:p>
        </p:txBody>
      </p:sp>
      <p:sp>
        <p:nvSpPr>
          <p:cNvPr id="3" name="Espaço Reservado para Conteúdo 2"/>
          <p:cNvSpPr>
            <a:spLocks noGrp="1"/>
          </p:cNvSpPr>
          <p:nvPr>
            <p:ph sz="quarter" idx="1"/>
          </p:nvPr>
        </p:nvSpPr>
        <p:spPr/>
        <p:txBody>
          <a:bodyPr/>
          <a:lstStyle/>
          <a:p>
            <a:pPr marL="514350" indent="-514350">
              <a:buFont typeface="+mj-lt"/>
              <a:buAutoNum type="arabicPeriod"/>
            </a:pPr>
            <a:r>
              <a:rPr lang="en-US" dirty="0" err="1" smtClean="0"/>
              <a:t>Música</a:t>
            </a:r>
            <a:r>
              <a:rPr lang="en-US" dirty="0" smtClean="0"/>
              <a:t> </a:t>
            </a:r>
            <a:r>
              <a:rPr lang="en-US" dirty="0" err="1" smtClean="0"/>
              <a:t>condicionada</a:t>
            </a:r>
            <a:r>
              <a:rPr lang="en-US" dirty="0" smtClean="0"/>
              <a:t> </a:t>
            </a:r>
            <a:r>
              <a:rPr lang="en-US" dirty="0" err="1" smtClean="0"/>
              <a:t>pela</a:t>
            </a:r>
            <a:r>
              <a:rPr lang="en-US" dirty="0" smtClean="0"/>
              <a:t> </a:t>
            </a:r>
            <a:r>
              <a:rPr lang="en-US" dirty="0" err="1" smtClean="0"/>
              <a:t>sociedade</a:t>
            </a:r>
            <a:endParaRPr lang="en-US" dirty="0" smtClean="0"/>
          </a:p>
          <a:p>
            <a:pPr marL="514350" indent="-514350">
              <a:buFont typeface="+mj-lt"/>
              <a:buAutoNum type="arabicPeriod"/>
            </a:pPr>
            <a:r>
              <a:rPr lang="en-US" dirty="0" err="1" smtClean="0"/>
              <a:t>Música</a:t>
            </a:r>
            <a:r>
              <a:rPr lang="en-US" dirty="0" smtClean="0"/>
              <a:t> = </a:t>
            </a:r>
            <a:r>
              <a:rPr lang="en-US" dirty="0" err="1" smtClean="0"/>
              <a:t>expressão</a:t>
            </a:r>
            <a:r>
              <a:rPr lang="en-US" dirty="0" smtClean="0"/>
              <a:t> da </a:t>
            </a:r>
            <a:r>
              <a:rPr lang="en-US" dirty="0" err="1" smtClean="0"/>
              <a:t>sociedade</a:t>
            </a:r>
            <a:endParaRPr lang="en-US" dirty="0" smtClean="0"/>
          </a:p>
          <a:p>
            <a:pPr marL="514350" indent="-514350">
              <a:buFont typeface="+mj-lt"/>
              <a:buAutoNum type="arabicPeriod"/>
            </a:pPr>
            <a:r>
              <a:rPr lang="en-US" dirty="0" err="1" smtClean="0"/>
              <a:t>Música</a:t>
            </a:r>
            <a:r>
              <a:rPr lang="en-US" dirty="0" smtClean="0"/>
              <a:t> </a:t>
            </a:r>
            <a:r>
              <a:rPr lang="en-US" dirty="0" err="1" smtClean="0"/>
              <a:t>reflete</a:t>
            </a:r>
            <a:r>
              <a:rPr lang="en-US" dirty="0" smtClean="0"/>
              <a:t> as </a:t>
            </a:r>
            <a:r>
              <a:rPr lang="en-US" dirty="0" err="1" smtClean="0"/>
              <a:t>condições</a:t>
            </a:r>
            <a:r>
              <a:rPr lang="en-US" dirty="0" smtClean="0"/>
              <a:t> </a:t>
            </a:r>
            <a:r>
              <a:rPr lang="en-US" dirty="0" err="1" smtClean="0"/>
              <a:t>sociais</a:t>
            </a:r>
            <a:r>
              <a:rPr lang="en-US" dirty="0" smtClean="0"/>
              <a:t> das </a:t>
            </a:r>
            <a:r>
              <a:rPr lang="en-US" dirty="0" err="1" smtClean="0"/>
              <a:t>quais</a:t>
            </a:r>
            <a:r>
              <a:rPr lang="en-US" dirty="0" smtClean="0"/>
              <a:t> </a:t>
            </a:r>
            <a:r>
              <a:rPr lang="en-US" dirty="0" err="1" smtClean="0"/>
              <a:t>ela</a:t>
            </a:r>
            <a:r>
              <a:rPr lang="en-US" dirty="0" smtClean="0"/>
              <a:t> </a:t>
            </a:r>
            <a:r>
              <a:rPr lang="en-US" dirty="0" err="1" smtClean="0"/>
              <a:t>nasce</a:t>
            </a:r>
            <a:endParaRPr lang="en-US" dirty="0" smtClean="0"/>
          </a:p>
          <a:p>
            <a:r>
              <a:rPr lang="en-US" dirty="0" err="1" smtClean="0"/>
              <a:t>Pontos</a:t>
            </a:r>
            <a:r>
              <a:rPr lang="en-US" dirty="0" smtClean="0"/>
              <a:t> de </a:t>
            </a:r>
            <a:r>
              <a:rPr lang="en-US" dirty="0" err="1" smtClean="0"/>
              <a:t>partida</a:t>
            </a:r>
            <a:r>
              <a:rPr lang="en-US" dirty="0" smtClean="0"/>
              <a:t> </a:t>
            </a:r>
            <a:r>
              <a:rPr lang="en-US" i="1" dirty="0" smtClean="0"/>
              <a:t>a priori </a:t>
            </a:r>
            <a:r>
              <a:rPr lang="en-US" dirty="0" err="1" smtClean="0"/>
              <a:t>que</a:t>
            </a:r>
            <a:r>
              <a:rPr lang="en-US" dirty="0" smtClean="0"/>
              <a:t> </a:t>
            </a:r>
            <a:r>
              <a:rPr lang="en-US" dirty="0" err="1" smtClean="0"/>
              <a:t>vão</a:t>
            </a:r>
            <a:r>
              <a:rPr lang="en-US" dirty="0" smtClean="0"/>
              <a:t> </a:t>
            </a:r>
            <a:r>
              <a:rPr lang="en-US" dirty="0" err="1" smtClean="0"/>
              <a:t>determinar</a:t>
            </a:r>
            <a:r>
              <a:rPr lang="en-US" dirty="0" smtClean="0"/>
              <a:t> a </a:t>
            </a:r>
            <a:r>
              <a:rPr lang="en-US" dirty="0" err="1" smtClean="0"/>
              <a:t>abordagem</a:t>
            </a:r>
            <a:r>
              <a:rPr lang="en-US" dirty="0" smtClean="0"/>
              <a:t> e o </a:t>
            </a:r>
            <a:r>
              <a:rPr lang="en-US" dirty="0" err="1" smtClean="0"/>
              <a:t>caminho</a:t>
            </a:r>
            <a:endParaRPr lang="pt-BR" dirty="0"/>
          </a:p>
        </p:txBody>
      </p:sp>
    </p:spTree>
    <p:extLst>
      <p:ext uri="{BB962C8B-B14F-4D97-AF65-F5344CB8AC3E}">
        <p14:creationId xmlns:p14="http://schemas.microsoft.com/office/powerpoint/2010/main" val="4171735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en-US" sz="3600" dirty="0">
                <a:solidFill>
                  <a:prstClr val="black"/>
                </a:solidFill>
              </a:rPr>
              <a:t>É de </a:t>
            </a:r>
            <a:r>
              <a:rPr lang="en-US" sz="3600" dirty="0" err="1">
                <a:solidFill>
                  <a:prstClr val="black"/>
                </a:solidFill>
              </a:rPr>
              <a:t>dentro</a:t>
            </a:r>
            <a:r>
              <a:rPr lang="en-US" sz="3600" dirty="0">
                <a:solidFill>
                  <a:prstClr val="black"/>
                </a:solidFill>
              </a:rPr>
              <a:t> da </a:t>
            </a:r>
            <a:r>
              <a:rPr lang="en-US" sz="3600" dirty="0" err="1">
                <a:solidFill>
                  <a:prstClr val="black"/>
                </a:solidFill>
              </a:rPr>
              <a:t>história</a:t>
            </a:r>
            <a:r>
              <a:rPr lang="en-US" sz="3600" dirty="0">
                <a:solidFill>
                  <a:prstClr val="black"/>
                </a:solidFill>
              </a:rPr>
              <a:t> da </a:t>
            </a:r>
            <a:r>
              <a:rPr lang="en-US" sz="3600" dirty="0" err="1">
                <a:solidFill>
                  <a:prstClr val="black"/>
                </a:solidFill>
              </a:rPr>
              <a:t>música</a:t>
            </a:r>
            <a:r>
              <a:rPr lang="en-US" sz="3600" dirty="0">
                <a:solidFill>
                  <a:prstClr val="black"/>
                </a:solidFill>
              </a:rPr>
              <a:t> </a:t>
            </a:r>
            <a:r>
              <a:rPr lang="en-US" sz="3600" dirty="0" err="1">
                <a:solidFill>
                  <a:prstClr val="black"/>
                </a:solidFill>
              </a:rPr>
              <a:t>que</a:t>
            </a:r>
            <a:r>
              <a:rPr lang="en-US" sz="3600" dirty="0">
                <a:solidFill>
                  <a:prstClr val="black"/>
                </a:solidFill>
              </a:rPr>
              <a:t> as </a:t>
            </a:r>
            <a:r>
              <a:rPr lang="en-US" sz="3600" dirty="0" err="1">
                <a:solidFill>
                  <a:prstClr val="black"/>
                </a:solidFill>
              </a:rPr>
              <a:t>questões</a:t>
            </a:r>
            <a:r>
              <a:rPr lang="en-US" sz="3600" dirty="0">
                <a:solidFill>
                  <a:prstClr val="black"/>
                </a:solidFill>
              </a:rPr>
              <a:t> </a:t>
            </a:r>
            <a:r>
              <a:rPr lang="en-US" sz="3600" dirty="0" err="1">
                <a:solidFill>
                  <a:prstClr val="black"/>
                </a:solidFill>
              </a:rPr>
              <a:t>sociológicas</a:t>
            </a:r>
            <a:r>
              <a:rPr lang="en-US" sz="3600" dirty="0">
                <a:solidFill>
                  <a:prstClr val="black"/>
                </a:solidFill>
              </a:rPr>
              <a:t> </a:t>
            </a:r>
            <a:r>
              <a:rPr lang="en-US" sz="3600" dirty="0" err="1">
                <a:solidFill>
                  <a:prstClr val="black"/>
                </a:solidFill>
              </a:rPr>
              <a:t>são</a:t>
            </a:r>
            <a:r>
              <a:rPr lang="en-US" sz="3600" dirty="0">
                <a:solidFill>
                  <a:prstClr val="black"/>
                </a:solidFill>
              </a:rPr>
              <a:t> </a:t>
            </a:r>
            <a:r>
              <a:rPr lang="en-US" sz="3600" dirty="0" err="1" smtClean="0">
                <a:solidFill>
                  <a:prstClr val="black"/>
                </a:solidFill>
              </a:rPr>
              <a:t>colocadas</a:t>
            </a:r>
            <a:r>
              <a:rPr lang="en-US" sz="3600" dirty="0" smtClean="0">
                <a:solidFill>
                  <a:prstClr val="black"/>
                </a:solidFill>
              </a:rPr>
              <a:t>;</a:t>
            </a:r>
          </a:p>
          <a:p>
            <a:r>
              <a:rPr lang="en-US" sz="3600" dirty="0" err="1" smtClean="0">
                <a:solidFill>
                  <a:prstClr val="black"/>
                </a:solidFill>
              </a:rPr>
              <a:t>Conduziram</a:t>
            </a:r>
            <a:r>
              <a:rPr lang="en-US" sz="3600" dirty="0" smtClean="0">
                <a:solidFill>
                  <a:prstClr val="black"/>
                </a:solidFill>
              </a:rPr>
              <a:t> </a:t>
            </a:r>
            <a:r>
              <a:rPr lang="en-US" sz="3600" dirty="0">
                <a:solidFill>
                  <a:prstClr val="black"/>
                </a:solidFill>
              </a:rPr>
              <a:t>a </a:t>
            </a:r>
            <a:r>
              <a:rPr lang="en-US" sz="3600" dirty="0" err="1">
                <a:solidFill>
                  <a:prstClr val="black"/>
                </a:solidFill>
              </a:rPr>
              <a:t>uma</a:t>
            </a:r>
            <a:r>
              <a:rPr lang="en-US" sz="3600" dirty="0">
                <a:solidFill>
                  <a:prstClr val="black"/>
                </a:solidFill>
              </a:rPr>
              <a:t> </a:t>
            </a:r>
            <a:r>
              <a:rPr lang="en-US" sz="3600" dirty="0" err="1">
                <a:solidFill>
                  <a:prstClr val="black"/>
                </a:solidFill>
              </a:rPr>
              <a:t>revelação</a:t>
            </a:r>
            <a:r>
              <a:rPr lang="en-US" sz="3600" dirty="0">
                <a:solidFill>
                  <a:prstClr val="black"/>
                </a:solidFill>
              </a:rPr>
              <a:t> </a:t>
            </a:r>
            <a:r>
              <a:rPr lang="en-US" sz="3600" dirty="0" err="1">
                <a:solidFill>
                  <a:prstClr val="black"/>
                </a:solidFill>
              </a:rPr>
              <a:t>mais</a:t>
            </a:r>
            <a:r>
              <a:rPr lang="en-US" sz="3600" dirty="0">
                <a:solidFill>
                  <a:prstClr val="black"/>
                </a:solidFill>
              </a:rPr>
              <a:t> </a:t>
            </a:r>
            <a:r>
              <a:rPr lang="en-US" sz="3600" dirty="0" err="1">
                <a:solidFill>
                  <a:prstClr val="black"/>
                </a:solidFill>
              </a:rPr>
              <a:t>explícita</a:t>
            </a:r>
            <a:r>
              <a:rPr lang="en-US" sz="3600" dirty="0">
                <a:solidFill>
                  <a:prstClr val="black"/>
                </a:solidFill>
              </a:rPr>
              <a:t> do </a:t>
            </a:r>
            <a:r>
              <a:rPr lang="en-US" sz="3600" dirty="0" err="1">
                <a:solidFill>
                  <a:prstClr val="black"/>
                </a:solidFill>
              </a:rPr>
              <a:t>fenômeno</a:t>
            </a:r>
            <a:r>
              <a:rPr lang="en-US" sz="3600" dirty="0">
                <a:solidFill>
                  <a:prstClr val="black"/>
                </a:solidFill>
              </a:rPr>
              <a:t> </a:t>
            </a:r>
            <a:r>
              <a:rPr lang="en-US" sz="3600" dirty="0" err="1">
                <a:solidFill>
                  <a:prstClr val="black"/>
                </a:solidFill>
              </a:rPr>
              <a:t>propriamente</a:t>
            </a:r>
            <a:r>
              <a:rPr lang="en-US" sz="3600" dirty="0">
                <a:solidFill>
                  <a:prstClr val="black"/>
                </a:solidFill>
              </a:rPr>
              <a:t> </a:t>
            </a:r>
            <a:r>
              <a:rPr lang="en-US" sz="3600" dirty="0" err="1">
                <a:solidFill>
                  <a:prstClr val="black"/>
                </a:solidFill>
              </a:rPr>
              <a:t>sociológico</a:t>
            </a:r>
            <a:r>
              <a:rPr lang="en-US" sz="3600" dirty="0">
                <a:solidFill>
                  <a:prstClr val="black"/>
                </a:solidFill>
              </a:rPr>
              <a:t> </a:t>
            </a:r>
            <a:r>
              <a:rPr lang="en-US" sz="3600" dirty="0" err="1">
                <a:solidFill>
                  <a:prstClr val="black"/>
                </a:solidFill>
              </a:rPr>
              <a:t>segundo</a:t>
            </a:r>
            <a:r>
              <a:rPr lang="en-US" sz="3600" dirty="0">
                <a:solidFill>
                  <a:prstClr val="black"/>
                </a:solidFill>
              </a:rPr>
              <a:t> o </a:t>
            </a:r>
            <a:r>
              <a:rPr lang="en-US" sz="3600" dirty="0" err="1">
                <a:solidFill>
                  <a:prstClr val="black"/>
                </a:solidFill>
              </a:rPr>
              <a:t>qual</a:t>
            </a:r>
            <a:r>
              <a:rPr lang="en-US" sz="3600" dirty="0">
                <a:solidFill>
                  <a:prstClr val="black"/>
                </a:solidFill>
              </a:rPr>
              <a:t> a HM se </a:t>
            </a:r>
            <a:r>
              <a:rPr lang="en-US" sz="3600" dirty="0" err="1">
                <a:solidFill>
                  <a:prstClr val="black"/>
                </a:solidFill>
              </a:rPr>
              <a:t>integra</a:t>
            </a:r>
            <a:r>
              <a:rPr lang="en-US" sz="3600" dirty="0">
                <a:solidFill>
                  <a:prstClr val="black"/>
                </a:solidFill>
              </a:rPr>
              <a:t> </a:t>
            </a:r>
            <a:r>
              <a:rPr lang="en-US" sz="3600" dirty="0" err="1">
                <a:solidFill>
                  <a:prstClr val="black"/>
                </a:solidFill>
              </a:rPr>
              <a:t>na</a:t>
            </a:r>
            <a:r>
              <a:rPr lang="en-US" sz="3600" dirty="0">
                <a:solidFill>
                  <a:prstClr val="black"/>
                </a:solidFill>
              </a:rPr>
              <a:t> </a:t>
            </a:r>
            <a:r>
              <a:rPr lang="en-US" sz="3600" dirty="0" err="1">
                <a:solidFill>
                  <a:prstClr val="black"/>
                </a:solidFill>
              </a:rPr>
              <a:t>vida</a:t>
            </a:r>
            <a:r>
              <a:rPr lang="en-US" sz="3600" dirty="0">
                <a:solidFill>
                  <a:prstClr val="black"/>
                </a:solidFill>
              </a:rPr>
              <a:t> social;</a:t>
            </a:r>
            <a:br>
              <a:rPr lang="en-US" sz="3600" dirty="0">
                <a:solidFill>
                  <a:prstClr val="black"/>
                </a:solidFill>
              </a:rPr>
            </a:br>
            <a:endParaRPr lang="pt-BR" dirty="0"/>
          </a:p>
        </p:txBody>
      </p:sp>
    </p:spTree>
    <p:extLst>
      <p:ext uri="{BB962C8B-B14F-4D97-AF65-F5344CB8AC3E}">
        <p14:creationId xmlns:p14="http://schemas.microsoft.com/office/powerpoint/2010/main" val="3586458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573</TotalTime>
  <Words>1969</Words>
  <Application>Microsoft Office PowerPoint</Application>
  <PresentationFormat>Apresentação na tela (4:3)</PresentationFormat>
  <Paragraphs>187</Paragraphs>
  <Slides>51</Slides>
  <Notes>0</Notes>
  <HiddenSlides>0</HiddenSlides>
  <MMClips>0</MMClips>
  <ScaleCrop>false</ScaleCrop>
  <HeadingPairs>
    <vt:vector size="4" baseType="variant">
      <vt:variant>
        <vt:lpstr>Tema</vt:lpstr>
      </vt:variant>
      <vt:variant>
        <vt:i4>1</vt:i4>
      </vt:variant>
      <vt:variant>
        <vt:lpstr>Títulos de slides</vt:lpstr>
      </vt:variant>
      <vt:variant>
        <vt:i4>51</vt:i4>
      </vt:variant>
    </vt:vector>
  </HeadingPairs>
  <TitlesOfParts>
    <vt:vector size="52" baseType="lpstr">
      <vt:lpstr>Balcão Envidraçado</vt:lpstr>
      <vt:lpstr>SUPIČIĆ, Ivo (súpitchi)</vt:lpstr>
      <vt:lpstr>Apresentação do PowerPoint</vt:lpstr>
      <vt:lpstr>Abordagem sociológica e sócio-histórica da obra musical</vt:lpstr>
      <vt:lpstr> </vt:lpstr>
      <vt:lpstr>Adorno: “três abordagens”</vt:lpstr>
      <vt:lpstr>Apresentação do PowerPoint</vt:lpstr>
      <vt:lpstr>Apresentação do PowerPoint</vt:lpstr>
      <vt:lpstr>Kneif: música e sociedade </vt:lpstr>
      <vt:lpstr>Apresentação do PowerPoint</vt:lpstr>
      <vt:lpstr>Apresentação do PowerPoint</vt:lpstr>
      <vt:lpstr>ETNOMUSICOLOGIA</vt:lpstr>
      <vt:lpstr>SM &amp; HSM: Parentesco com a Etno… </vt:lpstr>
      <vt:lpstr>Apresentação do PowerPoint</vt:lpstr>
      <vt:lpstr>Etno (Seeger)</vt:lpstr>
      <vt:lpstr>Abordagens:</vt:lpstr>
      <vt:lpstr>Estética sociológica</vt:lpstr>
      <vt:lpstr>Apresentação do PowerPoint</vt:lpstr>
      <vt:lpstr>Outros problemas</vt:lpstr>
      <vt:lpstr>Abordagem autêntica</vt:lpstr>
      <vt:lpstr>Apresentação do PowerPoint</vt:lpstr>
      <vt:lpstr>Apresentação do PowerPoint</vt:lpstr>
      <vt:lpstr>Mais problemas</vt:lpstr>
      <vt:lpstr>Apresentação do PowerPoint</vt:lpstr>
      <vt:lpstr>HISTÓRIA SOCIAL DA MÚSICA</vt:lpstr>
      <vt:lpstr>Tipo de pesquisa que supere </vt:lpstr>
      <vt:lpstr>Blume</vt:lpstr>
      <vt:lpstr>Abordagem Pluridisciplinar</vt:lpstr>
      <vt:lpstr>Concepções principais de Musicologia</vt:lpstr>
      <vt:lpstr>Perigos de Hadschin &amp; Lesure</vt:lpstr>
      <vt:lpstr>Strunk</vt:lpstr>
      <vt:lpstr>Wolf (Robert Erich)</vt:lpstr>
      <vt:lpstr>Apresentação do PowerPoint</vt:lpstr>
      <vt:lpstr>Autores</vt:lpstr>
      <vt:lpstr>SM &amp; Musicologia</vt:lpstr>
      <vt:lpstr>Bontinck</vt:lpstr>
      <vt:lpstr>Mass media</vt:lpstr>
      <vt:lpstr>SM &amp; HSM</vt:lpstr>
      <vt:lpstr>Precursores da SM</vt:lpstr>
      <vt:lpstr>A abordagem estética</vt:lpstr>
      <vt:lpstr>Brelet</vt:lpstr>
      <vt:lpstr>Musicologia como ciência + estética da música </vt:lpstr>
      <vt:lpstr>D’Allonnes</vt:lpstr>
      <vt:lpstr>Análise exclusiva do texto</vt:lpstr>
      <vt:lpstr>Apresentação do PowerPoint</vt:lpstr>
      <vt:lpstr>Apresentação do PowerPoint</vt:lpstr>
      <vt:lpstr>Hanslick</vt:lpstr>
      <vt:lpstr>Torrefranca</vt:lpstr>
      <vt:lpstr>Apresentação do PowerPoint</vt:lpstr>
      <vt:lpstr>Apresentação do PowerPoint</vt:lpstr>
      <vt:lpstr>Apresentação do PowerPoint</vt:lpstr>
      <vt:lpstr>Fubini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PC</dc:creator>
  <cp:lastModifiedBy>PC</cp:lastModifiedBy>
  <cp:revision>53</cp:revision>
  <dcterms:created xsi:type="dcterms:W3CDTF">2012-06-06T10:42:10Z</dcterms:created>
  <dcterms:modified xsi:type="dcterms:W3CDTF">2013-10-03T12:44:16Z</dcterms:modified>
</cp:coreProperties>
</file>