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6" r:id="rId8"/>
    <p:sldId id="263" r:id="rId9"/>
    <p:sldId id="271" r:id="rId10"/>
    <p:sldId id="264" r:id="rId11"/>
    <p:sldId id="268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45C3-7935-44DB-907F-848DF37D1EF5}" type="datetimeFigureOut">
              <a:rPr lang="pt-BR" smtClean="0"/>
              <a:pPr/>
              <a:t>27/03/2012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EB2B-9725-4EAF-AB26-7BD81C209B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ULAS%20Gradua&#231;&#227;o\2011_2\PRO2315_Ergonomia1\Filmes%20Aula%20Organismo%20Humano\Viso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ULAS%20Gradua&#231;&#227;o\2011_2\PRO2315_Ergonomia1\Filmes%20Aula%20Organismo%20Humano\Sade%20Auditivawmv.wmv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ULAS%20Gradua&#231;&#227;o\2011_2\PRO2315_Ergonomia1\Filmes%20Aula%20Organismo%20Humano\impulso%20nervioso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ULAS%20Gradua&#231;&#227;o\2011_2\PRO2315_Ergonomia1\Filmes%20Aula%20Organismo%20Humano\Ergonomia%20musculos.wm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ULAS%20Gradua&#231;&#227;o\2011_2\PRO2315_Ergonomia1\Filmes%20Aula%20Organismo%20Humano\Human%20Anatomy%20%20%20Vertebral%20Column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7" name="Picture 6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8" name="Picture 7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Organismo Humano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537321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t-BR" sz="2000" dirty="0" smtClean="0"/>
              <a:t>Aula 2</a:t>
            </a:r>
          </a:p>
          <a:p>
            <a:pPr algn="r"/>
            <a:r>
              <a:rPr lang="pt-BR" sz="2000" dirty="0" smtClean="0"/>
              <a:t>Pro 2315 – Ergonomia I</a:t>
            </a:r>
          </a:p>
          <a:p>
            <a:pPr algn="r"/>
            <a:r>
              <a:rPr lang="pt-BR" sz="2000" dirty="0" smtClean="0"/>
              <a:t>Profa. Dra. Uiara Montedo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Visão: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pt-BR" dirty="0" smtClean="0"/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Células fotossensíveis: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1"/>
                </a:solidFill>
              </a:rPr>
              <a:t> Tipos: Cones e Bastonetes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endParaRPr lang="pt-BR" sz="2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Adaptação a claridade e a penumbra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Acuidade visual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Acomodação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Convergência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Percepção de cores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Movimento dos olhos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Movimentos sacádicos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Movimentos visuais de perseguição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Vis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5536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Visão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1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Audição: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pt-BR" dirty="0" smtClean="0"/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Anatomia do ouvido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Percepção do som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Mascaramento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Percepção de posição e acelerações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Sade Auditivawmv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880828"/>
            <a:ext cx="5904656" cy="442849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5536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Audição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6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331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27384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Olfato </a:t>
            </a: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e Paladar:</a:t>
            </a:r>
            <a:endParaRPr lang="pt-BR" dirty="0" smtClean="0"/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Senso cinestésico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Interação entre os órgão dos sentidos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>
                <a:solidFill>
                  <a:schemeClr val="bg1">
                    <a:lumMod val="65000"/>
                  </a:schemeClr>
                </a:solidFill>
              </a:rPr>
              <a:t>Função </a:t>
            </a: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Neuromuscular: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pt-BR" dirty="0" smtClean="0"/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Sistema Nervoso: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Constituição: Células Nervosas/Neurônios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Características neuronais: Irritabilidade (sensibilidade a estímulos);      				     Condutibilidade (condução de sinais elétricos) 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1"/>
                </a:solidFill>
              </a:rPr>
              <a:t>Impulsos elétricos se propagam ao longo das fibras nervosas;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1"/>
                </a:solidFill>
              </a:rPr>
              <a:t>A condutividade das fibras não é contínua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pt-BR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spcBef>
                <a:spcPct val="0"/>
              </a:spcBef>
              <a:buFontTx/>
              <a:buChar char="-"/>
              <a:defRPr/>
            </a:pPr>
            <a:endParaRPr lang="pt-BR" sz="2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>
                <a:solidFill>
                  <a:schemeClr val="bg1">
                    <a:lumMod val="85000"/>
                  </a:schemeClr>
                </a:solidFill>
              </a:rPr>
              <a:t> Sinapses :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Conexões entre neurônios impulsionando uma formar uma cadeia de transmissão de sinais;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Neurônios: formação do corpo e dois tipos de terminação dentrites e axônio.</a:t>
            </a:r>
          </a:p>
          <a:p>
            <a:pPr lvl="1">
              <a:spcBef>
                <a:spcPct val="0"/>
              </a:spcBef>
              <a:defRPr/>
            </a:pPr>
            <a:endParaRPr lang="pt-BR" dirty="0" smtClean="0">
              <a:solidFill>
                <a:schemeClr val="bg2"/>
              </a:solidFill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Músculos: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Classificassão por tipos: Lisos, do coração e estriados/esqueléticos;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Contração Muscular – contração dos sarcômetros;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2"/>
                </a:solidFill>
              </a:rPr>
              <a:t> Irrigação sanguínea do músculo;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Fadiga Muscular</a:t>
            </a:r>
          </a:p>
          <a:p>
            <a:pPr lvl="0">
              <a:spcBef>
                <a:spcPct val="0"/>
              </a:spcBef>
              <a:defRPr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pulso nervios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900100"/>
            <a:ext cx="6732240" cy="5049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chemeClr val="bg1">
                    <a:lumMod val="65000"/>
                  </a:schemeClr>
                </a:solidFill>
              </a:rPr>
              <a:t>Sistema Nervoso e Sinapses</a:t>
            </a:r>
            <a:endParaRPr lang="pt-BR" sz="3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pulso nervios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3581" y="908720"/>
            <a:ext cx="7512835" cy="5634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3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930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93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Músculos</a:t>
            </a:r>
          </a:p>
        </p:txBody>
      </p:sp>
      <p:pic>
        <p:nvPicPr>
          <p:cNvPr id="6" name="Ergonomia musculo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002701" y="1988840"/>
            <a:ext cx="5161587" cy="351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02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Coluna Vertebral: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pt-BR" dirty="0" smtClean="0"/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Classificação das vertebras da coluna: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1"/>
                </a:solidFill>
              </a:rPr>
              <a:t> Vertebras Cervicais (7);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1"/>
                </a:solidFill>
              </a:rPr>
              <a:t> Vertebras </a:t>
            </a:r>
            <a:r>
              <a:rPr lang="pt-BR" dirty="0" smtClean="0">
                <a:solidFill>
                  <a:schemeClr val="bg1"/>
                </a:solidFill>
              </a:rPr>
              <a:t>torácucas (12);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1"/>
                </a:solidFill>
              </a:rPr>
              <a:t>Vertebras </a:t>
            </a:r>
            <a:r>
              <a:rPr lang="pt-BR" dirty="0" smtClean="0">
                <a:solidFill>
                  <a:schemeClr val="bg1"/>
                </a:solidFill>
              </a:rPr>
              <a:t> Lombares (5);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Sacrocóccix.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endParaRPr lang="pt-BR" sz="2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Deformações da coluna:</a:t>
            </a:r>
            <a:endParaRPr lang="pt-BR" sz="22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Lordose:  Aumento da concavidade posterios da curvatura  na região cervical;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2"/>
                </a:solidFill>
              </a:rPr>
              <a:t>Cifose: Aumento da convexividade, acentuando-se a curva para frente na região toráxica;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 smtClean="0">
                <a:solidFill>
                  <a:schemeClr val="bg2"/>
                </a:solidFill>
              </a:rPr>
              <a:t>Escoliose: Desvio lateral da Coluna.</a:t>
            </a:r>
          </a:p>
          <a:p>
            <a:pPr lvl="1">
              <a:spcBef>
                <a:spcPct val="0"/>
              </a:spcBef>
              <a:defRPr/>
            </a:pPr>
            <a:endParaRPr lang="pt-BR" dirty="0" smtClean="0">
              <a:solidFill>
                <a:schemeClr val="bg2"/>
              </a:solidFill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Lombalgia:</a:t>
            </a:r>
          </a:p>
          <a:p>
            <a:pPr lvl="1">
              <a:spcBef>
                <a:spcPct val="0"/>
              </a:spcBef>
              <a:buFontTx/>
              <a:buChar char="-"/>
              <a:defRPr/>
            </a:pPr>
            <a:r>
              <a:rPr lang="pt-BR" dirty="0">
                <a:solidFill>
                  <a:schemeClr val="bg2"/>
                </a:solidFill>
              </a:rPr>
              <a:t> </a:t>
            </a:r>
            <a:r>
              <a:rPr lang="pt-BR" dirty="0" smtClean="0">
                <a:solidFill>
                  <a:schemeClr val="bg2"/>
                </a:solidFill>
              </a:rPr>
              <a:t> Dor na região lombar provocada pela fadiga na musculatura das costas.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0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Coluna Vertebral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Human Anatomy   Vertebral Colum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556792"/>
            <a:ext cx="6192688" cy="4644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1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12" name="Picture 11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13" name="Picture 12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3120" y="404664"/>
            <a:ext cx="79208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Coluna Vertebral:</a:t>
            </a:r>
            <a:endParaRPr lang="pt-BR" sz="2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Deformações da coluna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Content Placeholder 3" descr="colun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628800"/>
            <a:ext cx="6480720" cy="49901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2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2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2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Metabolismo: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endParaRPr lang="pt-BR" dirty="0" smtClean="0"/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Alimentação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Capacidade muscular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 Metabolismo Basal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Energia Gasta no trabalho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pt-BR" sz="2200" dirty="0" smtClean="0">
                <a:solidFill>
                  <a:schemeClr val="bg1">
                    <a:lumMod val="85000"/>
                  </a:schemeClr>
                </a:solidFill>
              </a:rPr>
              <a:t>Subnutrição e rendimento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Content Placeholder 10" descr="Principais funções do organismo human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3610" y="1600200"/>
            <a:ext cx="4316780" cy="4525963"/>
          </a:xfrm>
        </p:spPr>
      </p:pic>
      <p:pic>
        <p:nvPicPr>
          <p:cNvPr id="4" name="Picture 3" descr="fotos-do-corpo-humano.jpg"/>
          <p:cNvPicPr>
            <a:picLocks noChangeAspect="1"/>
          </p:cNvPicPr>
          <p:nvPr/>
        </p:nvPicPr>
        <p:blipFill>
          <a:blip r:embed="rId3" cstate="print"/>
          <a:srcRect r="66939"/>
          <a:stretch>
            <a:fillRect/>
          </a:stretch>
        </p:blipFill>
        <p:spPr>
          <a:xfrm>
            <a:off x="-14447" y="144017"/>
            <a:ext cx="842031" cy="2183953"/>
          </a:xfrm>
          <a:prstGeom prst="rect">
            <a:avLst/>
          </a:prstGeom>
        </p:spPr>
      </p:pic>
      <p:pic>
        <p:nvPicPr>
          <p:cNvPr id="5" name="Picture 4" descr="fotos-do-corpo-humano.jpg"/>
          <p:cNvPicPr>
            <a:picLocks noChangeAspect="1"/>
          </p:cNvPicPr>
          <p:nvPr/>
        </p:nvPicPr>
        <p:blipFill>
          <a:blip r:embed="rId3" cstate="print"/>
          <a:srcRect l="32990" r="32990"/>
          <a:stretch>
            <a:fillRect/>
          </a:stretch>
        </p:blipFill>
        <p:spPr>
          <a:xfrm>
            <a:off x="-38854" y="2253160"/>
            <a:ext cx="866438" cy="2183952"/>
          </a:xfrm>
          <a:prstGeom prst="rect">
            <a:avLst/>
          </a:prstGeom>
        </p:spPr>
      </p:pic>
      <p:pic>
        <p:nvPicPr>
          <p:cNvPr id="6" name="Picture 5" descr="fotos-do-corpo-humano.jpg"/>
          <p:cNvPicPr>
            <a:picLocks noChangeAspect="1"/>
          </p:cNvPicPr>
          <p:nvPr/>
        </p:nvPicPr>
        <p:blipFill>
          <a:blip r:embed="rId3" cstate="print"/>
          <a:srcRect l="68900"/>
          <a:stretch>
            <a:fillRect/>
          </a:stretch>
        </p:blipFill>
        <p:spPr>
          <a:xfrm>
            <a:off x="35496" y="4341391"/>
            <a:ext cx="792088" cy="21839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0"/>
            <a:ext cx="824440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Minion Pro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592" y="0"/>
            <a:ext cx="824440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3120" y="404664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</a:rPr>
              <a:t>Metabolismo:</a:t>
            </a:r>
            <a:endParaRPr lang="pt-BR" sz="2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Representação esquemática das principais funções do metabolismo humano (Kroemer, 1994).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 descr="Principais funções do organismo huma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556792"/>
            <a:ext cx="4896544" cy="51338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231</Words>
  <Application>Microsoft Office PowerPoint</Application>
  <PresentationFormat>Apresentação na tela (4:3)</PresentationFormat>
  <Paragraphs>75</Paragraphs>
  <Slides>14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Office Theme</vt:lpstr>
      <vt:lpstr>Organismo Humano</vt:lpstr>
      <vt:lpstr>Slide 2</vt:lpstr>
      <vt:lpstr>Sistema Nervoso e Sinapses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Coelho Brandão</dc:creator>
  <cp:lastModifiedBy>uiara.montedo</cp:lastModifiedBy>
  <cp:revision>24</cp:revision>
  <dcterms:created xsi:type="dcterms:W3CDTF">2011-08-14T23:21:54Z</dcterms:created>
  <dcterms:modified xsi:type="dcterms:W3CDTF">2012-03-27T21:44:56Z</dcterms:modified>
</cp:coreProperties>
</file>