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2" r:id="rId9"/>
    <p:sldId id="273" r:id="rId10"/>
    <p:sldId id="281" r:id="rId11"/>
    <p:sldId id="282" r:id="rId12"/>
    <p:sldId id="283" r:id="rId13"/>
    <p:sldId id="284" r:id="rId14"/>
    <p:sldId id="285" r:id="rId15"/>
    <p:sldId id="286" r:id="rId16"/>
    <p:sldId id="266" r:id="rId17"/>
    <p:sldId id="275" r:id="rId18"/>
    <p:sldId id="262" r:id="rId19"/>
    <p:sldId id="264" r:id="rId20"/>
    <p:sldId id="263" r:id="rId21"/>
    <p:sldId id="265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7" autoAdjust="0"/>
    <p:restoredTop sz="94660"/>
  </p:normalViewPr>
  <p:slideViewPr>
    <p:cSldViewPr>
      <p:cViewPr>
        <p:scale>
          <a:sx n="76" d="100"/>
          <a:sy n="76" d="100"/>
        </p:scale>
        <p:origin x="-125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8FFEA3-35CC-4BF9-84E1-C9CF666FF5A5}" type="datetimeFigureOut">
              <a:rPr lang="pt-BR" smtClean="0"/>
              <a:pPr/>
              <a:t>18/06/2013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83CBB4-B7A6-41DE-ABD9-76535A0D07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Demitir, mudar, transformar...</a:t>
            </a:r>
            <a:br>
              <a:rPr lang="pt-BR" dirty="0" smtClean="0"/>
            </a:br>
            <a:r>
              <a:rPr lang="pt-BR" dirty="0" smtClean="0"/>
              <a:t>Ações banais?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Carlos Rosis 7628211</a:t>
            </a:r>
          </a:p>
          <a:p>
            <a:r>
              <a:rPr lang="pt-BR" dirty="0" smtClean="0"/>
              <a:t>Eric Wakuda 725301</a:t>
            </a:r>
          </a:p>
          <a:p>
            <a:r>
              <a:rPr lang="pt-BR" dirty="0" smtClean="0"/>
              <a:t>Fernando Kanaan 7628142</a:t>
            </a:r>
            <a:br>
              <a:rPr lang="pt-BR" dirty="0" smtClean="0"/>
            </a:br>
            <a:r>
              <a:rPr lang="pt-BR" dirty="0" smtClean="0"/>
              <a:t>Vinicius Di Marco 7628121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9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Ética </a:t>
            </a:r>
            <a:r>
              <a:rPr lang="pt-BR" dirty="0"/>
              <a:t>n</a:t>
            </a:r>
            <a:r>
              <a:rPr lang="pt-BR" dirty="0" smtClean="0"/>
              <a:t>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Pode ser entendida como os valores e motivações que impulsionam o trabalhador na realização de suas atividades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O uso autodisciplinado do tempo e a satisfação como fruto do trabalho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Velha ética do trabalho X Atual ética do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68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A velha ética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Remete à antiguidade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Impunha pesados fardos ao trabalhador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As pessoas buscavam provar seu valor através do trabalho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O adiamento da satisfação podia tornar-se uma prática autodestrutiva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07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Atual ética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Seu início remete ao Renascimento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Projeção da satisfação para um tempo futuro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Trabalho em equipe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Sensibilidade aos outros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Adaptabilidade às circunstâncias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77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Trabalho em 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Cada equipe age como uma empresa distinta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Cada membro é como um vice-presidente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97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Comportamento em grupo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Aptidões portáteis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Evitar competições acirradas entre os membros do grupo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Chefes não são vistos como antagonistas, mas como administradores do processo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Pressão dos colegas sobre sua própria equipe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21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Técnica moderna de administração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70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dirty="0" smtClean="0"/>
              <a:t>Fugir do aspecto autoritário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Administradores escapam de ser responsáveis por seus atos</a:t>
            </a:r>
          </a:p>
          <a:p>
            <a:pPr algn="just">
              <a:buFont typeface="Wingdings" pitchFamily="2" charset="2"/>
              <a:buChar char="q"/>
            </a:pPr>
            <a:r>
              <a:rPr lang="pt-BR" dirty="0" smtClean="0"/>
              <a:t>Autoridade implica em assumir a responsabilidade pelo poder que se usa.</a:t>
            </a:r>
          </a:p>
          <a:p>
            <a:pPr algn="just">
              <a:buFont typeface="Wingdings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43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Rotina 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Diderot</a:t>
            </a:r>
          </a:p>
          <a:p>
            <a:pPr>
              <a:buNone/>
            </a:pPr>
            <a:endParaRPr lang="pt-BR" dirty="0" smtClean="0"/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 Lado bom da rotina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 Fundamental no aprendizado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 Domínio maior da tarefa</a:t>
            </a:r>
          </a:p>
        </p:txBody>
      </p:sp>
      <p:pic>
        <p:nvPicPr>
          <p:cNvPr id="1026" name="Picture 2" descr="C:\Users\eric\Desktop\dider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2786082" cy="3434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30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Rotina 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Adam Smith</a:t>
            </a:r>
          </a:p>
          <a:p>
            <a:pPr>
              <a:buFont typeface="Courier New" pitchFamily="49" charset="0"/>
              <a:buChar char="o"/>
            </a:pPr>
            <a:endParaRPr lang="pt-BR" dirty="0" smtClean="0"/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 Lado negativo da rotina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 Rotina destrutiva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 Morte espiritual</a:t>
            </a:r>
          </a:p>
        </p:txBody>
      </p:sp>
      <p:pic>
        <p:nvPicPr>
          <p:cNvPr id="2050" name="Picture 2" descr="C:\Users\eric\Desktop\adam smith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74834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Terceirização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Fragiliza as relações de trabalho</a:t>
            </a:r>
          </a:p>
          <a:p>
            <a:r>
              <a:rPr lang="pt-BR" dirty="0" smtClean="0"/>
              <a:t>Aproveitamento mais eficiente do profissional</a:t>
            </a:r>
          </a:p>
          <a:p>
            <a:r>
              <a:rPr lang="pt-BR" dirty="0" smtClean="0"/>
              <a:t>Fragilização dos sindicatos</a:t>
            </a:r>
          </a:p>
          <a:p>
            <a:r>
              <a:rPr lang="pt-BR" dirty="0" smtClean="0"/>
              <a:t>Flexibilização da empresa</a:t>
            </a:r>
          </a:p>
          <a:p>
            <a:r>
              <a:rPr lang="pt-BR" dirty="0" smtClean="0"/>
              <a:t>Empresa rede ao invés de pirâmide</a:t>
            </a:r>
          </a:p>
          <a:p>
            <a:r>
              <a:rPr lang="pt-BR" dirty="0" smtClean="0"/>
              <a:t>Facilidade de demissão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38026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Particular - Bancos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Setor bancário – Privatização do Banespa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Terceirização estratégica da área de sistemas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Enfraquecimento do sindicato dos bancários</a:t>
            </a:r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2797"/>
            <a:ext cx="4032448" cy="134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ncontrasp.com.br/imgs/empresas/%7B7F239728-F8B3-4821-A2B0-FA8ECDF3A4A7%7D_santander-pedre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71601"/>
            <a:ext cx="2088232" cy="18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7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do 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Livro :</a:t>
            </a:r>
          </a:p>
          <a:p>
            <a:pPr marL="137160" indent="0">
              <a:buNone/>
            </a:pPr>
            <a:r>
              <a:rPr lang="pt-BR" dirty="0" smtClean="0"/>
              <a:t>“</a:t>
            </a:r>
            <a:r>
              <a:rPr lang="pt-BR" sz="3600" dirty="0" smtClean="0"/>
              <a:t>A corrosão do caráter </a:t>
            </a:r>
          </a:p>
          <a:p>
            <a:pPr marL="137160" indent="0">
              <a:buNone/>
            </a:pPr>
            <a:r>
              <a:rPr lang="pt-BR" dirty="0" smtClean="0"/>
              <a:t>Consequências pessoais do trabalho no novo capitalismo” – Richard Sennett</a:t>
            </a:r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8379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Dinamismo dos empregados, favorece mudanças nos produtos</a:t>
            </a:r>
          </a:p>
          <a:p>
            <a:r>
              <a:rPr lang="pt-BR" dirty="0" smtClean="0"/>
              <a:t>Produtos novos em curto prazo</a:t>
            </a:r>
          </a:p>
          <a:p>
            <a:r>
              <a:rPr lang="pt-BR" dirty="0" smtClean="0"/>
              <a:t>Surgimento e desaparecimento de ilhas conforme sucessos e fracassos</a:t>
            </a:r>
          </a:p>
          <a:p>
            <a:r>
              <a:rPr lang="pt-BR" dirty="0" smtClean="0"/>
              <a:t>Inovação como estratégia de marketing </a:t>
            </a:r>
          </a:p>
          <a:p>
            <a:r>
              <a:rPr lang="pt-BR" dirty="0" smtClean="0"/>
              <a:t>Inovação como necessidade e não como opção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94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Empresas inovadoras</a:t>
            </a:r>
            <a:endParaRPr lang="pt-BR" dirty="0"/>
          </a:p>
        </p:txBody>
      </p:sp>
      <p:sp>
        <p:nvSpPr>
          <p:cNvPr id="4" name="AutoShape 2" descr="data:image/jpeg;base64,/9j/4AAQSkZJRgABAQAAAQABAAD/2wCEAAkGBhISERUUERQWFRUWFxsVFxcVFxUWFRUYFxcWFBQUFBUYHCgeGBkkGRUYHy8gJScpLCwsFR4xNTIqNiYrLCkBCQoKDgwOGg8PGjUlHyQsLCwsLi8yLCwsLDQpKiwpLCwvLCwvLCwsKiwsLC8sLCwsLCwsLDUsKSwsLCwsLCwsLP/AABEIAIwBaAMBIgACEQEDEQH/xAAcAAEAAgIDAQAAAAAAAAAAAAAABgcEBQIDCAH/xABIEAABAwICBgYFCAkDAwUAAAABAAIDBBEFIQYHEjFBURMiYXGBkTJCcqGxFDNic4KissEjNDVDUmN0krOTwvCjw9IVFiQlRP/EABsBAQACAwEBAAAAAAAAAAAAAAADBAECBQYH/8QAMBEAAgEDAQQHCQEBAAAAAAAAAAECAwQRMQUSIUETIlFxobHRBhQyM0JhkcHwgSP/2gAMAwEAAhEDEQA/AK0REXozhhERAERbTR/RmprZOjpoy8+s7cxg5vech8TwBWG0llmUm+CNWu+kopJXbMTHyO/hY1zj5NF1bmH6sMPoWiTEphI/eIwS1nc1g68nfkOxZc2smGBvR0NK1jBuLgGN/wBNn5lc+rf04cFxOzZ7EurvjCPDt5fl8CvKLVdicuYpnNHORzI/c5217lsmalcSO/oR3yH8mrbVWsOuf+9DByYxo95BPvWC7SutP/6Zv7yPgqb2nLkj0EPY+q11prx9DCn1NYm3cyN/syt/3WWixLQqvpwTLSytA3uDdto73MuApbDplXN3VMn2iHfiBW4odaNWz5wRyjtbsO825e5ZjtN80R1fZC4iswkn/vqv2U+iu+bFcIxHKsgEMh/eeib/AFzLH+4WUX0n1NzRNMtC/wCUx2vs5dKB9G3VkHdY9hV+leU6n2PN3ezLi1eKkWv7x/wrhFyewgkEEEGxByII3gjgVxV05wREQwEREAREQBERAEREAREQBERAEREAREQBERAEREAREQBERAEREAREQBERAERS3V3oO7EJ+tcQR2MrhkTyjaf4jz4DPlfWUlBZZtGLk8I79ANXEle7pJLx0zTm/wBaQjeyO/vduHad07xbTOCjj+S4YxjWtyMgF2g8S2/pu5vN/FY2mmlrQ35HR2ZCwbDizIOtl0bLeoNx592+ELzl1dyqPC0Po+xPZ2EIqtcrLei9fT89h21NS+RxfI4ucd7nEknxK6kRc89ukksIIiIAiIgC3GAaV1FGf0brs4xuzYedh6p7R71p1tNGcK+U1UUXAuu72G9Z3uFvFbRzngV7pUnSl0yzFLLz9if6V6vocThbOGiCpcwODuBuAQyaw63La3jt3KicVwmWmldDOwskYbEH3EHiDvBG9erwFE9YWgrMQg6oDaiMExP3X4mN5/hPuOfMHuW9w4dWWnkfGriip5lFYPOCLtqad0b3Me0tc0lrmnItINiCOd11LrHNCIiyYCIiAIiIAiIgCIiAIiIAiIgCIiAIiIAiIgCIiAIiIAiIgCIiAIiIDvoqN80jI4xtPe4MaOZcbBXbjcjMJoI6KnP6V7SXvGRz+ck7C49UcgPoqLaksBD6iWqf6MDdlpO7beDd32WX/vCxdIsYNVUySnc42aOTBkweWfeSuLtGvjqI9f7MbOVxW6Wa6sePov3/AIa1ERcQ+ohERAEREAREQBWdqqwTZjfUuGb+oz2WnrHxcLfYVf4LhT6mdkLN7jmf4WjNzj3D8lfFFSNijbGwWaxoa0dgFgrFGOXk8v7R3vR0lbx1lr3L1fkzvXCZxDSQLkAkDmeAXNFaPBlMa4NG2SMjxKnF2yBolt2i0ch5H1D9ntVVK+9Fyydtbh02bA6UN7GOe5rrey6zh2uVGYhQuhlkif6Ub3Md3tJafDJdylmDdN8tO56HIk1NKouevetTHREU5EERc44nONmguPIAk+QQycEWe/AaoC5p5gOZikA89lYJCwmmGmj4iIsmAiLkxhcbNBJO4AXJ7gEMnFFsRo5V2v8AJp7c+hl/8VgyxOabOBaeTgQfI5rCaYw0cERFkwERfQEB8RZ7MBqXC4p5iOYikI8w1YcsLmmzmlp5OBB8isZRnDOCIiyYCIsulwqeUXihkeObI3uHm0LGcGcZMRF31VBLF87G9ntscz8QC6EBYeiOqCSsphUPnEIfcxt2NskC4DnHaFgSN2eWahWNYRJSzyQS2243bJtuO4hw7CCD4qcaIa4H0dK2nkg6URgiNwfsEC5Ia8bJva+8cPNQjHMYkqqiSeW23I7aIG4ZABo7AAB4KCn0u+97TkTT6PdW7qYCIisEAREKGS6cDj+R6O3GT6i5/wBV2yP+k0KCqwtP29Fh9FCNwDR/pxBv+5V6vJ3U96o2fXPZqiqdkpdrfhw/QREVY9GEREAREQBEU01e6I9O8Tyj9Cw9UHdI8fFoO/mcua2jFyeEVru6ha0nVqaLx+xKNXOjHyeHppBaWUbjvYzeG9hO8+A4KYoivxW6sI+WXVzO5qyqz1f9gIi1mk2JinpZZb5hhDfad1WfeIW8YuUlFcyrKSjFyfIqrAsX2MVEoPVfO9p9mV7h/uB8Fptc2F9FiReN00bZPtC8bvwA+Kw2SFpBG8G/lmpZr3iDm0co4iRvgRG8fmvR3kNytBrmmvwefspudKafJp/kqREW30TwT5XWQwcHv61t4Y0F0n3WlaN4WWTpZeCX6udVhq2ioqrtg9RgydLbjf1WdozPC28zvENN8Kwq8MLRttyMdOxpIP8AMeSBfvJKx9bGlRoaWOnpuo+UFoLcujiYAHbNtxzDRyz5Kh1RhB3HXm+HJFyU1R6sde0umPX1T7XWppg3mHRk+Vx8VvKetwjGmlpax8lvReOjqG9rXDMgcwSOa88rupKt8T2yRuLHtO01zTYtI3EFbytI6w4M0VzL6uKJbrA1cSYc7bYTJTuNg8+kwncyS2Xc4ZHsUMXpDRnE48Xwz9MAeka6KYDcHtyLm8vVeOVxyVFYdo05+Itonb+nMLyOTXEPcPstJWaFZtNT1RirSSacdGSXV3qudWgT1BdHT36oGT5bZHZPqsvltcc7c1Y1fpFhODjomNa19vm4Wh0p5GRxOX23XXfrB0iGG4f+gAY47MEIyszqnrAfRY027bLz8yhnmJcI5ZC4klwY95JOZJIBuVDGLuOtN4j2EsmqPViuJbh19wbWVLLs89tl/Ld71vMN0ywrFh0MjWl5yEVQxocfq3XIv7JuqEmw6VnpxyN9pjm/ELHa+xuDYjPI5gjj2FSu1ptdXgyNXE/qLC1j6rzRA1FLtOp79ZpzdDfIG/rMvlfeMr33qvF6E1baSDEqB0dRZ72foZb/ALxrh1XO9ptwe1pKo/SXBDS1c1Pmdh5a3m5pzjPeWlvms0Kkm3CeqMVoLCnHRm00F0ElxGUgHYhZbpJLX7mMHF5HgBmeANuSSYRgjALNbIRcWHSVD+0neB37LeS7JHswXB8gC9jAPbnktcnmNo39lq8/V1dJNI6SVxe952nOdvJ/5w4KNJ3DbbxFeJu2qCXDrFxya+qfa6tNMW8y6MHyufitth2n2FYnaGZoDnZCOpY2xJ4MfctvyzB5Lz+ikdpT5cDRXM+ZaWsDVF0DHVFDtFjbufCbucwDe6M73AcQcxzO5Var11OaYPqoX087i6SEAtcc3OjOQueJaRa/JzVWmszR1tHiEjGC0cgErBwaH3u0dgeHAdllihUkpOnPVGasIuKnHQn+rTVvAynZWVjWve9vSMa+3RxMtdrnA5FxHWudwI43K7sS15UsbyyCGSVoy2rtjabcWAgm3eApLo3VRYhhTWsdYPg6B9t8buj6N4tzG8cwRzVI6SavK2jJ24i+MbpYgXsI5m2bPtAeKggo1ZvpXx7CabdOK6NFo4Xrkw+p/R1DHQ7WR6UNfEewkXt4tsqb0lroZqqV9PGIoi7qMaLDZGQdbgTa9hkL2WsRXKdCNN5iVZ1ZTWGXxqTiacONwD+nfvA5MVO6Wj/59V/UTf5Xq5dSH7NP18nwYqa0t/X6v+om/wAr1DR+dMlq/LialERXSoEREMl561vm6TlZ/wAIlXasHTV/TYXRTjky/wBuK597bKvl5CusTZ9j9n5KVhDHLPm3+wiIoTuBERAERSfRDQmSscHvuyAHN3F/Nsf5u3DtK2SbeEQXFxTt6bqVHhI69DtEX1kl3XbC09d3P6DO3meHkrlpqZsbGsYA1rRYAbgBuC40VEyJjY42hrGiwA3D/nNd6uQgoo+bbT2lO+qZfCK0X7f3CIikOWFVmtDSMSSCmjN2xm8hG4v3Bv2QT4nsUg0406bTtMMBBnORIzEQ5n6fIcN55GpXOJNzmTzXe2ZZvPTTXd6nC2leLHQw/wB9DiVMddH6lQg77/8AabdRKCEvc1o3uIaO8mw+Kk+vmoANJEPVbI/wOwxv4XK1fv8A6U13+RX2eupUfcVOp7qViBxME+rDI4d/Ub8HFQJWBqR/aR+ok/FEqlf5cu4vUfjRna+YXCrp3H0TCWjva9xd7ntVYr0vp5oe3EaYx3DZGHbiedwda1nWz2XDI+B4LztjGCT0shjqI3RuHPc7tY7c4doUNrUUobvNEtxBqW9yZgovtlutF9EKmvkDIGHZv15CD0bBxJdxP0RmVabUVlldJt4RbOouFwoZSdzpzs+EcYPvHuUUwqrZ/wC5y7KxqJWD2ujfH73fFWFjOJQYJhrWMttNbsQtPpSSHMvcOW0S5x8OIXnyCueyVsrXHpGvEgdx2w7a2j45qjRj0jnLk+BbqS3FGPYentIq+jgY2asMYa11mOe3aIcRuYLE7RAO7kohV68aBhtHHPJ2hrWjw2nA+5bmCanxvDSCbCQWcBm6GVtj5h2Y5g9qonSbRKpoJCydhDb9WQAmN45tdz7DmFFQpQlmM9VyJK1SUeMdC2YNelCfTiqG+Ebh7nrJdrFwOb53YJ/m0znf7CFQlltNH9GamtkDKaMv5u3MZ2vfuHx5Aqy7WmuOcECuJvhjJdUesvBaZp6BzRfMthgc3atuv1GjzKrHFcdjxDGYpWMLWPmgZZ1togPY27rZXI4dynFdquwyio+lrHSOcxvXc15btvO5sbO05AefFVbow4HEKYgWHymKwvew6VthfitKMafWlDPezarKfCMsFx68IHOw5pbubOxzu4tkaCftOHmqFXrDF8LjqYJIZRdkjS08+wjkQbEdoC84aXaEVOHyEStLo79SZo6jhwufVd9E+FxmsWdRbu49TN1B53iPIvtllYZhU1RII4I3SPPqtF/Enc0dpsFfbwU0sk91FQuNdK4eiICD3ukj2fwu8ly17Sg1sLRvbAL+Mj7D3HzU90N0ciwehfJUPaHkdJO/gLCzY28wL2HMuPMBUdpVj7q2rlqHC22eq3+FjRssb32GfaSqVP8A6VnNaItz6lJReo0e0oqaGTbppC2/pNObHgcHtOR7944EK0sD16xOs2shdGdxfF12d5YesB3bSp6poZI9kyMcwPaHN2mloc0i4c2+8EcQumysTowqcWiGFWcND0RiOieGYtD0sWwS7dNDZrw7k8WzP0XC/cqL0n0cloal8EuZbm1w3PYfReO/lwII4Ke6iKeb5RO8B3QdHsuPqmTaaWAcC4N2+4O7QunXtMw1kLRbabD1uwOeSwHycfFVqTdOr0ecomqJTp7+MMl2pD9mu+vf+GNU3pb+v1f9RN/lerk1H/s1317/AMMapvS39fq/6ib/ACvW1H50zFX5UTUoiK6VAiIgLn0Pk+W4A+EZvg2mgceoemj82nZ8FB1sdTOkQgrTC82ZUANF9wkbcx+d3N73BZWmGCfJap7ALMd14+Wy7h4G48F5zaFLdqZ7T6P7JXilCVu9dV5P9eJpERFzT3IXJjC4gNBJJsABck8gBvKkeA6A1VTZxb0UZ9eQEEj6LN58bDtVmaPaIU9GLxt2pOMjrF55gcGjsHvUsKTkcS+23b2uYxe9LsX7f8yI6KatCbSVgsN4i4n6wjd7I8eSsiOMNADQAALAAWAA3ADgF11FZHGLyPawc3ODR5laKt1g0Mf74PPKMF/vHV96v0reT4Qi2fP7/ac7ie/Xml2LRLuX8yRoq7r9bjd0EBPbI4D7rb/FRjEtYFbNcdJ0bTwiGx97N3vXRp7Lrz1WO84lTadCGjz3FtYtpBT0wvNI1vJu957mDMqutJNZ0koLKUGJm4vPzh7rZM957QoQ95JJJJJ3k5k95Xxde32ZSpPMus/D8HJuNpVavCPBeP5BN96Ii6hzCQ6BYb01dFlkw9K77GbfvbK0etvFunxOQA3bC1sI723c/wC+5w8FP9Ew3D8OnrpRm5t2A8QMo2/befKxVI1E7nvc95u5xLnHm5xu4+ZXCqz6W4lJaR4ep3qEOioJPWXH0OtWDqQ/aR+ok/FEq+Vg6kP2kfqJPxRKOv8ALkT0fjRJ9aWldRQV9PJA7fCQ9js2SAP3OHwIzHmsqg1uYbVR7FbH0Z4tkZ00V+wgE+bQo7r5/Wqf6p341V6r0qEKlOLepNUqyhNpF8DEtG29cCj55RX+7sfksTGddVJCzYoYjIQLNJb0ULfD0j3ADvVJr4t1ax+ptmjuJclg2WPaQT1kplqHl7jkODWjg1jdzR/w3WtRFaSSWEV22+LNvo3pTUUMvSU77Xyc05seBwe3j3ixF8irZwrXTRTs2KyJ0RIs7q9LEfIbXgW+Ko9FDUoQqcXqSwqyhwRfH/q+jZ69qS+/5mx/t2PyXXiWuTD6dmxSMdKR6LWM6KIeLgCB3NKotFH7pHm2zf3mXJJG90q0yqcQkDp3dVvoRtyYy/IcT9I5/BY+in69S/1EP+Vi1S2uin69S/1EP+VincVGOEQptyyy7tb+IywUUcsLyyRlQwtc3eOrJ4EEZEHIrRaP67YJGbFfEWm1i9jduN3tM9JvcNpbXXcP/rR9ez4PVCKlb0Y1KfWLdapKE+BfBxTRt/XIpL9sWyfFuwPguNTrVwqkYW0jNs8GwxdEy/0nODfMAqil8U3ukebbIveZckiSaYaeVOIO/SkMiabtiZfYB/icd73dp8AFoKZ7WvaXt22hwLm3ttAG5bfhcZX7V1IrMYqKwiBybeWXtQa2MLqYxHUs6IWA2JY+kjy4AtBFu8BfTV6NDr2o+foX+5s/kqIX1VvdY8m0WPeHzSLtxrXLRU8fR0EfSECzeqYoW+Fg4jsAHeFTmKYnLUSvmmdtSPN3H3AAcAAAAOACxEUtOjGnoRTqynqWpqy1h0dDRmKoc8PMrn9VjnCxDAMx7JVd6QVjZqqeVl9mSaR7bix2XPc5txwyK16LMaSjJyXMxKo5RUXyCIilIwiIgOcUhaQ5pIIIIIyIINwQeYKvKCZuN4a17bCqhycMh17dYdjXgXHIjsKopb3Q7SyXD6gSx5tPVkZewkZxHY4bweB7CVVuaCrQxzLtjdztKyqQehZFLq1LBt1lRHA3kCCe7adZoPmthT4xg9DnC100g9fZ2zfse+zR9lcdJsDjxGFtdQu6QkdZnF1t4A9WRu4t4/GuiLb1ix2Zb1I7zeXzWmCxtb2k2hOW5J4i9MaP+++SfV+tuU5QwsZ2vJefIWHxUdrtN66X0p3NHKO0Y+7Y+9aNF3KdnQp/DFefmeUqXdap8Un5eRyllc43cS48yST5lcURWisEREMBERAFvNENG3Vk4bmI22dI7k3+EH+I7vM8FiYDgMtXKI4h2ucfRYObj+XFSrTLSeHCKb5FRG9Q4Xe/jHtDOR38wj0RwFjyvz7y63F0dP4n4fc6Fna9I+kn8K8fsR7XBpa2WRtHAR0UB6+z6JkA2Q0djBl3k8lW6+kr4qFOChHdR05ycnkLaaO6Rz0UvTU5aH7JZ1mhwsSCcj7IWrRbtJrDNU2nlG40l0rqK97H1JaXMbst2WhuRN87dq06IiSSwg228sIiLJgIiIAiIgCIiALvoqx0UjJGW2o3te24uNppDm3HHMLoRYMkl0h1h1lbF0NQ5hZtB/VYGm4vbMd5UaRFiMVFYSMuTlxYREWxqEREAREQBERAEREAREQBERAEREBIND9NJ8Pl2ojtMdbpInHqvHP6Lhwd8RkrUdQ0ONRmakeIqgC72HI3/msH4238dwotd9HWyQvEkT3Me3MOaS1w7iFE4NS34PEv7Uk3lKO5NZX9oTfF8BnpXbM7C3k7ex3suGR+K16kWA66XbPRYjCJmHIvYG7RH04z1XeGz3LexYbgtdnTVAhefU2tk3+qlz/tNlbhtBx4Vo4+64oo1Nn540pZ+z4MgCKdVWqacfNTRvH0g5h9wcFgP1ZVw9WM90g/NWo3tvLSa8ipKyrx+hkURS+HVbWnf0Te95P4WlbKPVhHENurqmsaN9tlg/vkNvctZX9vH6vxxNo2NeX0/ngV8pZo5q7nqLPmvDFvu4ddw+i07u8+9Z0umeC4f+rM+Uyjc5vWz+tfkPsAqCaVay6yuuwu6KE/uo7gEfzHb392Q7FUqXtSpwpLC7Xr/iLlOxp0+NV5fYvUmmk+samoIjS4WGufudKLOa07iQ797J2+iO3cqinnc9xc9xc5xLnOcSS4nMkk7yutFBCmod71ZalPe4cuwIiKQ0CIiAIiIAiIgCIiAIiIAiIgCIiAIiIAiIgCIiAIiIAiIgCIiAIiIAiIgCIiAIiIAiIgM6ixyph+Znlj9iR7R5ArZM1gYkN1ZN4uv7yFH0WrhF6o2UmtGbufTfEH5Oq5/CRzfwkLUT1D3m73OeebiXHzK60RRS0Qcm9QiItjU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ISERUUERQWFRUWFxsVFxcVFxUWFRUYFxcWFBQUFBUYHCgeGBkkGRUYHy8gJScpLCwsFR4xNTIqNiYrLCkBCQoKDgwOGg8PGjUlHyQsLCwsLi8yLCwsLDQpKiwpLCwvLCwvLCwsKiwsLC8sLCwsLCwsLDUsKSwsLCwsLCwsLP/AABEIAIwBaAMBIgACEQEDEQH/xAAcAAEAAgIDAQAAAAAAAAAAAAAABgcEBQIDCAH/xABIEAABAwICBgYFCAkDAwUAAAABAAIDBBEFIQYHEjFBURMiYXGBkTJCcqGxFDNic4KissEjNDVDUmN0krOTwvCjw9IVFiQlRP/EABsBAQACAwEBAAAAAAAAAAAAAAADBAECBQYH/8QAMBEAAgEDAQQHCQEBAAAAAAAAAAECAwQRMQUSIUETIlFxobHRBhQyM0JhkcHwgSP/2gAMAwEAAhEDEQA/AK0REXozhhERAERbTR/RmprZOjpoy8+s7cxg5vech8TwBWG0llmUm+CNWu+kopJXbMTHyO/hY1zj5NF1bmH6sMPoWiTEphI/eIwS1nc1g68nfkOxZc2smGBvR0NK1jBuLgGN/wBNn5lc+rf04cFxOzZ7EurvjCPDt5fl8CvKLVdicuYpnNHORzI/c5217lsmalcSO/oR3yH8mrbVWsOuf+9DByYxo95BPvWC7SutP/6Zv7yPgqb2nLkj0EPY+q11prx9DCn1NYm3cyN/syt/3WWixLQqvpwTLSytA3uDdto73MuApbDplXN3VMn2iHfiBW4odaNWz5wRyjtbsO825e5ZjtN80R1fZC4iswkn/vqv2U+iu+bFcIxHKsgEMh/eeib/AFzLH+4WUX0n1NzRNMtC/wCUx2vs5dKB9G3VkHdY9hV+leU6n2PN3ezLi1eKkWv7x/wrhFyewgkEEEGxByII3gjgVxV05wREQwEREAREQBERAEREAREQBERAEREAREQBERAEREAREQBERAEREAREQBERAERS3V3oO7EJ+tcQR2MrhkTyjaf4jz4DPlfWUlBZZtGLk8I79ANXEle7pJLx0zTm/wBaQjeyO/vduHad07xbTOCjj+S4YxjWtyMgF2g8S2/pu5vN/FY2mmlrQ35HR2ZCwbDizIOtl0bLeoNx592+ELzl1dyqPC0Po+xPZ2EIqtcrLei9fT89h21NS+RxfI4ucd7nEknxK6kRc89ukksIIiIAiIgC3GAaV1FGf0brs4xuzYedh6p7R71p1tNGcK+U1UUXAuu72G9Z3uFvFbRzngV7pUnSl0yzFLLz9if6V6vocThbOGiCpcwODuBuAQyaw63La3jt3KicVwmWmldDOwskYbEH3EHiDvBG9erwFE9YWgrMQg6oDaiMExP3X4mN5/hPuOfMHuW9w4dWWnkfGriip5lFYPOCLtqad0b3Me0tc0lrmnItINiCOd11LrHNCIiyYCIiAIiIAiIgCIiAIiIAiIgCIiAIiIAiIgCIiAIiIAiIgCIiAIiIDvoqN80jI4xtPe4MaOZcbBXbjcjMJoI6KnP6V7SXvGRz+ck7C49UcgPoqLaksBD6iWqf6MDdlpO7beDd32WX/vCxdIsYNVUySnc42aOTBkweWfeSuLtGvjqI9f7MbOVxW6Wa6sePov3/AIa1ERcQ+ohERAEREAREQBWdqqwTZjfUuGb+oz2WnrHxcLfYVf4LhT6mdkLN7jmf4WjNzj3D8lfFFSNijbGwWaxoa0dgFgrFGOXk8v7R3vR0lbx1lr3L1fkzvXCZxDSQLkAkDmeAXNFaPBlMa4NG2SMjxKnF2yBolt2i0ch5H1D9ntVVK+9Fyydtbh02bA6UN7GOe5rrey6zh2uVGYhQuhlkif6Ub3Md3tJafDJdylmDdN8tO56HIk1NKouevetTHREU5EERc44nONmguPIAk+QQycEWe/AaoC5p5gOZikA89lYJCwmmGmj4iIsmAiLkxhcbNBJO4AXJ7gEMnFFsRo5V2v8AJp7c+hl/8VgyxOabOBaeTgQfI5rCaYw0cERFkwERfQEB8RZ7MBqXC4p5iOYikI8w1YcsLmmzmlp5OBB8isZRnDOCIiyYCIsulwqeUXihkeObI3uHm0LGcGcZMRF31VBLF87G9ntscz8QC6EBYeiOqCSsphUPnEIfcxt2NskC4DnHaFgSN2eWahWNYRJSzyQS2243bJtuO4hw7CCD4qcaIa4H0dK2nkg6URgiNwfsEC5Ia8bJva+8cPNQjHMYkqqiSeW23I7aIG4ZABo7AAB4KCn0u+97TkTT6PdW7qYCIisEAREKGS6cDj+R6O3GT6i5/wBV2yP+k0KCqwtP29Fh9FCNwDR/pxBv+5V6vJ3U96o2fXPZqiqdkpdrfhw/QREVY9GEREAREQBEU01e6I9O8Tyj9Cw9UHdI8fFoO/mcua2jFyeEVru6ha0nVqaLx+xKNXOjHyeHppBaWUbjvYzeG9hO8+A4KYoivxW6sI+WXVzO5qyqz1f9gIi1mk2JinpZZb5hhDfad1WfeIW8YuUlFcyrKSjFyfIqrAsX2MVEoPVfO9p9mV7h/uB8Fptc2F9FiReN00bZPtC8bvwA+Kw2SFpBG8G/lmpZr3iDm0co4iRvgRG8fmvR3kNytBrmmvwefspudKafJp/kqREW30TwT5XWQwcHv61t4Y0F0n3WlaN4WWTpZeCX6udVhq2ioqrtg9RgydLbjf1WdozPC28zvENN8Kwq8MLRttyMdOxpIP8AMeSBfvJKx9bGlRoaWOnpuo+UFoLcujiYAHbNtxzDRyz5Kh1RhB3HXm+HJFyU1R6sde0umPX1T7XWppg3mHRk+Vx8VvKetwjGmlpax8lvReOjqG9rXDMgcwSOa88rupKt8T2yRuLHtO01zTYtI3EFbytI6w4M0VzL6uKJbrA1cSYc7bYTJTuNg8+kwncyS2Xc4ZHsUMXpDRnE48Xwz9MAeka6KYDcHtyLm8vVeOVxyVFYdo05+Itonb+nMLyOTXEPcPstJWaFZtNT1RirSSacdGSXV3qudWgT1BdHT36oGT5bZHZPqsvltcc7c1Y1fpFhODjomNa19vm4Wh0p5GRxOX23XXfrB0iGG4f+gAY47MEIyszqnrAfRY027bLz8yhnmJcI5ZC4klwY95JOZJIBuVDGLuOtN4j2EsmqPViuJbh19wbWVLLs89tl/Ld71vMN0ywrFh0MjWl5yEVQxocfq3XIv7JuqEmw6VnpxyN9pjm/ELHa+xuDYjPI5gjj2FSu1ptdXgyNXE/qLC1j6rzRA1FLtOp79ZpzdDfIG/rMvlfeMr33qvF6E1baSDEqB0dRZ72foZb/ALxrh1XO9ptwe1pKo/SXBDS1c1Pmdh5a3m5pzjPeWlvms0Kkm3CeqMVoLCnHRm00F0ElxGUgHYhZbpJLX7mMHF5HgBmeANuSSYRgjALNbIRcWHSVD+0neB37LeS7JHswXB8gC9jAPbnktcnmNo39lq8/V1dJNI6SVxe952nOdvJ/5w4KNJ3DbbxFeJu2qCXDrFxya+qfa6tNMW8y6MHyufitth2n2FYnaGZoDnZCOpY2xJ4MfctvyzB5Lz+ikdpT5cDRXM+ZaWsDVF0DHVFDtFjbufCbucwDe6M73AcQcxzO5Var11OaYPqoX087i6SEAtcc3OjOQueJaRa/JzVWmszR1tHiEjGC0cgErBwaH3u0dgeHAdllihUkpOnPVGasIuKnHQn+rTVvAynZWVjWve9vSMa+3RxMtdrnA5FxHWudwI43K7sS15UsbyyCGSVoy2rtjabcWAgm3eApLo3VRYhhTWsdYPg6B9t8buj6N4tzG8cwRzVI6SavK2jJ24i+MbpYgXsI5m2bPtAeKggo1ZvpXx7CabdOK6NFo4Xrkw+p/R1DHQ7WR6UNfEewkXt4tsqb0lroZqqV9PGIoi7qMaLDZGQdbgTa9hkL2WsRXKdCNN5iVZ1ZTWGXxqTiacONwD+nfvA5MVO6Wj/59V/UTf5Xq5dSH7NP18nwYqa0t/X6v+om/wAr1DR+dMlq/LialERXSoEREMl561vm6TlZ/wAIlXasHTV/TYXRTjky/wBuK597bKvl5CusTZ9j9n5KVhDHLPm3+wiIoTuBERAERSfRDQmSscHvuyAHN3F/Nsf5u3DtK2SbeEQXFxTt6bqVHhI69DtEX1kl3XbC09d3P6DO3meHkrlpqZsbGsYA1rRYAbgBuC40VEyJjY42hrGiwA3D/nNd6uQgoo+bbT2lO+qZfCK0X7f3CIikOWFVmtDSMSSCmjN2xm8hG4v3Bv2QT4nsUg0406bTtMMBBnORIzEQ5n6fIcN55GpXOJNzmTzXe2ZZvPTTXd6nC2leLHQw/wB9DiVMddH6lQg77/8AabdRKCEvc1o3uIaO8mw+Kk+vmoANJEPVbI/wOwxv4XK1fv8A6U13+RX2eupUfcVOp7qViBxME+rDI4d/Ub8HFQJWBqR/aR+ok/FEqlf5cu4vUfjRna+YXCrp3H0TCWjva9xd7ntVYr0vp5oe3EaYx3DZGHbiedwda1nWz2XDI+B4LztjGCT0shjqI3RuHPc7tY7c4doUNrUUobvNEtxBqW9yZgovtlutF9EKmvkDIGHZv15CD0bBxJdxP0RmVabUVlldJt4RbOouFwoZSdzpzs+EcYPvHuUUwqrZ/wC5y7KxqJWD2ujfH73fFWFjOJQYJhrWMttNbsQtPpSSHMvcOW0S5x8OIXnyCueyVsrXHpGvEgdx2w7a2j45qjRj0jnLk+BbqS3FGPYentIq+jgY2asMYa11mOe3aIcRuYLE7RAO7kohV68aBhtHHPJ2hrWjw2nA+5bmCanxvDSCbCQWcBm6GVtj5h2Y5g9qonSbRKpoJCydhDb9WQAmN45tdz7DmFFQpQlmM9VyJK1SUeMdC2YNelCfTiqG+Ebh7nrJdrFwOb53YJ/m0znf7CFQlltNH9GamtkDKaMv5u3MZ2vfuHx5Aqy7WmuOcECuJvhjJdUesvBaZp6BzRfMthgc3atuv1GjzKrHFcdjxDGYpWMLWPmgZZ1togPY27rZXI4dynFdquwyio+lrHSOcxvXc15btvO5sbO05AefFVbow4HEKYgWHymKwvew6VthfitKMafWlDPezarKfCMsFx68IHOw5pbubOxzu4tkaCftOHmqFXrDF8LjqYJIZRdkjS08+wjkQbEdoC84aXaEVOHyEStLo79SZo6jhwufVd9E+FxmsWdRbu49TN1B53iPIvtllYZhU1RII4I3SPPqtF/Enc0dpsFfbwU0sk91FQuNdK4eiICD3ukj2fwu8ly17Sg1sLRvbAL+Mj7D3HzU90N0ciwehfJUPaHkdJO/gLCzY28wL2HMuPMBUdpVj7q2rlqHC22eq3+FjRssb32GfaSqVP8A6VnNaItz6lJReo0e0oqaGTbppC2/pNObHgcHtOR7944EK0sD16xOs2shdGdxfF12d5YesB3bSp6poZI9kyMcwPaHN2mloc0i4c2+8EcQumysTowqcWiGFWcND0RiOieGYtD0sWwS7dNDZrw7k8WzP0XC/cqL0n0cloal8EuZbm1w3PYfReO/lwII4Ke6iKeb5RO8B3QdHsuPqmTaaWAcC4N2+4O7QunXtMw1kLRbabD1uwOeSwHycfFVqTdOr0ecomqJTp7+MMl2pD9mu+vf+GNU3pb+v1f9RN/lerk1H/s1317/AMMapvS39fq/6ib/ACvW1H50zFX5UTUoiK6VAiIgLn0Pk+W4A+EZvg2mgceoemj82nZ8FB1sdTOkQgrTC82ZUANF9wkbcx+d3N73BZWmGCfJap7ALMd14+Wy7h4G48F5zaFLdqZ7T6P7JXilCVu9dV5P9eJpERFzT3IXJjC4gNBJJsABck8gBvKkeA6A1VTZxb0UZ9eQEEj6LN58bDtVmaPaIU9GLxt2pOMjrF55gcGjsHvUsKTkcS+23b2uYxe9LsX7f8yI6KatCbSVgsN4i4n6wjd7I8eSsiOMNADQAALAAWAA3ADgF11FZHGLyPawc3ODR5laKt1g0Mf74PPKMF/vHV96v0reT4Qi2fP7/ac7ie/Xml2LRLuX8yRoq7r9bjd0EBPbI4D7rb/FRjEtYFbNcdJ0bTwiGx97N3vXRp7Lrz1WO84lTadCGjz3FtYtpBT0wvNI1vJu957mDMqutJNZ0koLKUGJm4vPzh7rZM957QoQ95JJJJJ3k5k95Xxde32ZSpPMus/D8HJuNpVavCPBeP5BN96Ii6hzCQ6BYb01dFlkw9K77GbfvbK0etvFunxOQA3bC1sI723c/wC+5w8FP9Ew3D8OnrpRm5t2A8QMo2/befKxVI1E7nvc95u5xLnHm5xu4+ZXCqz6W4lJaR4ep3qEOioJPWXH0OtWDqQ/aR+ok/FEq+Vg6kP2kfqJPxRKOv8ALkT0fjRJ9aWldRQV9PJA7fCQ9js2SAP3OHwIzHmsqg1uYbVR7FbH0Z4tkZ00V+wgE+bQo7r5/Wqf6p341V6r0qEKlOLepNUqyhNpF8DEtG29cCj55RX+7sfksTGddVJCzYoYjIQLNJb0ULfD0j3ADvVJr4t1ax+ptmjuJclg2WPaQT1kplqHl7jkODWjg1jdzR/w3WtRFaSSWEV22+LNvo3pTUUMvSU77Xyc05seBwe3j3ixF8irZwrXTRTs2KyJ0RIs7q9LEfIbXgW+Ko9FDUoQqcXqSwqyhwRfH/q+jZ69qS+/5mx/t2PyXXiWuTD6dmxSMdKR6LWM6KIeLgCB3NKotFH7pHm2zf3mXJJG90q0yqcQkDp3dVvoRtyYy/IcT9I5/BY+in69S/1EP+Vi1S2uin69S/1EP+VincVGOEQptyyy7tb+IywUUcsLyyRlQwtc3eOrJ4EEZEHIrRaP67YJGbFfEWm1i9jduN3tM9JvcNpbXXcP/rR9ez4PVCKlb0Y1KfWLdapKE+BfBxTRt/XIpL9sWyfFuwPguNTrVwqkYW0jNs8GwxdEy/0nODfMAqil8U3ukebbIveZckiSaYaeVOIO/SkMiabtiZfYB/icd73dp8AFoKZ7WvaXt22hwLm3ttAG5bfhcZX7V1IrMYqKwiBybeWXtQa2MLqYxHUs6IWA2JY+kjy4AtBFu8BfTV6NDr2o+foX+5s/kqIX1VvdY8m0WPeHzSLtxrXLRU8fR0EfSECzeqYoW+Fg4jsAHeFTmKYnLUSvmmdtSPN3H3AAcAAAAOACxEUtOjGnoRTqynqWpqy1h0dDRmKoc8PMrn9VjnCxDAMx7JVd6QVjZqqeVl9mSaR7bix2XPc5txwyK16LMaSjJyXMxKo5RUXyCIilIwiIgOcUhaQ5pIIIIIyIINwQeYKvKCZuN4a17bCqhycMh17dYdjXgXHIjsKopb3Q7SyXD6gSx5tPVkZewkZxHY4bweB7CVVuaCrQxzLtjdztKyqQehZFLq1LBt1lRHA3kCCe7adZoPmthT4xg9DnC100g9fZ2zfse+zR9lcdJsDjxGFtdQu6QkdZnF1t4A9WRu4t4/GuiLb1ix2Zb1I7zeXzWmCxtb2k2hOW5J4i9MaP+++SfV+tuU5QwsZ2vJefIWHxUdrtN66X0p3NHKO0Y+7Y+9aNF3KdnQp/DFefmeUqXdap8Un5eRyllc43cS48yST5lcURWisEREMBERAFvNENG3Vk4bmI22dI7k3+EH+I7vM8FiYDgMtXKI4h2ucfRYObj+XFSrTLSeHCKb5FRG9Q4Xe/jHtDOR38wj0RwFjyvz7y63F0dP4n4fc6Fna9I+kn8K8fsR7XBpa2WRtHAR0UB6+z6JkA2Q0djBl3k8lW6+kr4qFOChHdR05ycnkLaaO6Rz0UvTU5aH7JZ1mhwsSCcj7IWrRbtJrDNU2nlG40l0rqK97H1JaXMbst2WhuRN87dq06IiSSwg228sIiLJgIiIAiIgCIiALvoqx0UjJGW2o3te24uNppDm3HHMLoRYMkl0h1h1lbF0NQ5hZtB/VYGm4vbMd5UaRFiMVFYSMuTlxYREWxqEREAREQBERAEREAREQBERAEREBIND9NJ8Pl2ojtMdbpInHqvHP6Lhwd8RkrUdQ0ONRmakeIqgC72HI3/msH4238dwotd9HWyQvEkT3Me3MOaS1w7iFE4NS34PEv7Uk3lKO5NZX9oTfF8BnpXbM7C3k7ex3suGR+K16kWA66XbPRYjCJmHIvYG7RH04z1XeGz3LexYbgtdnTVAhefU2tk3+qlz/tNlbhtBx4Vo4+64oo1Nn540pZ+z4MgCKdVWqacfNTRvH0g5h9wcFgP1ZVw9WM90g/NWo3tvLSa8ipKyrx+hkURS+HVbWnf0Te95P4WlbKPVhHENurqmsaN9tlg/vkNvctZX9vH6vxxNo2NeX0/ngV8pZo5q7nqLPmvDFvu4ddw+i07u8+9Z0umeC4f+rM+Uyjc5vWz+tfkPsAqCaVay6yuuwu6KE/uo7gEfzHb392Q7FUqXtSpwpLC7Xr/iLlOxp0+NV5fYvUmmk+samoIjS4WGufudKLOa07iQ797J2+iO3cqinnc9xc9xc5xLnOcSS4nMkk7yutFBCmod71ZalPe4cuwIiKQ0CIiAIiIAiIgCIiAIiIAiIgCIiAIiIAiIgCIiAIiIAiIgCIiAIiIAiIgCIiAIiIAiIgM6ixyph+Znlj9iR7R5ArZM1gYkN1ZN4uv7yFH0WrhF6o2UmtGbufTfEH5Oq5/CRzfwkLUT1D3m73OeebiXHzK60RRS0Qcm9QiItjU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://4.bp.blogspot.com/-ScGT7fLi_Mw/TZY15Jxz9sI/AAAAAAAABbk/CT7t7d2UsM4/s1600/pep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22" y="1419057"/>
            <a:ext cx="2961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usiness.inquirer.net/files/2012/06/Toyota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13" y="5273713"/>
            <a:ext cx="1589091" cy="10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adgetsweb.com.br/wp-content/uploads/2013/04/shutterstock_gadgets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0" y="4943353"/>
            <a:ext cx="2503547" cy="14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ollarnerd.com.br/wp-content/uploads/2013/04/apple-ios-6.1.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xQSEhUUEBQVFBUVFBQWFRUXFRQUFxUVFRQWFxUVFxUZHCggGBolGxUVITEhJSkrLi4uFx8zODMvNygtLiwBCgoKDg0OGxAQGywkICQsLCwsLCwvLCwsLCwsNC0sLCwsLCwsLCwsLCwsLCwsLCwsLCwsLCwsLCwsLCwsLCwsLP/AABEIALcBEwMBEQACEQEDEQH/xAAcAAEAAgIDAQAAAAAAAAAAAAAABgcBBQMECAL/xABMEAABAwIABwoJCAoBBQEAAAABAAIDBBEFBgcSITFBEyIyUWFxcoGRsTRCUnOSobKzwRQjMzVUg5PCFhdDU2J0gqLR0tNEw+Hw8ST/xAAaAQEAAgMBAAAAAAAAAAAAAAAABAUCAwYB/8QALxEAAgIABAMHBAMBAQEAAAAAAAECAwQFETESITMVMkFRUnGBExRCYSKRsSOh4f/aAAwDAQACEQMRAD8AvFAEAQBAEAQBAEAQBAEAQBAEAQBAcU87WC73NaONxAHaV6ot7GLlFbs0tXjjRR8KojPQvJ7AK3Rwt0tokeeMpjvI1VTlKpG8ESv5mBvtELfHL7XvojRLM6VtqzXTZU2eJTPPSe1vcCtyyyfjI0yzWPhE6cmVKTxadg55HH8oWfZa8ZGp5tL0nC7KhUbIYe1/+Vl2ZD1GPas/SfIyn1H7qH+//KdmQ82O1Z+RysypTeNBGeZ7h8CvHla9Rks2l6Ttw5VB49MR0ZAe9oWt5Y/CRsjmq8YmypsplI7htlj5S0OH9pJ9S1Sy21baM3RzSp76o3VFjdRy2zKiME7Hncz2Pso88LbHeJJhi6Z7SN2x4IuCCOMG4WlrQkKSex9Lw9CAIAgCAIAgCAIAgCAIAgCAIAgCAIBdAYLgNaHjaW5HsKY6UcFw6UPcPFj+cPNcaAechSK8JbPZEWzG017simEcqLjop4AP4pHXPoN/yp1eWep/0QLM19Ef7IzX451st7zlgOyMCMdo0+tTIYKmPhr7kKzHXT8dPY0U0rnm73F7uNxLj2nSpCjCPhoRnKUnzep26bA9RJ9HBK7lEb7dtrLCV9cd2jOOHtltFm0gxIrnaqcgcbnxt9RddaXjqV4m+OAvf4nfiybVp17i3nkd8GlanmVX7Nqyy79HaZkvqfGlhHNnn8oWLzOHkzNZVZ4tHIMls37+P0Hf5WPai9Jl2TL1GHZLZ9k8R/peF6szj4xPHlM/UdaXJlVjgvgd/W8H2Fksyr8mYPK7Vs0dGpxBrmaog/oyMPqJBW2OYUvxNUsuvXgaiswJUxfSQStHGWOI9ICy3wxFctpI0Sw9sd4s1627mnmjtUGEZYTeGR8fRcQOsaj1rXOmEl/JGyF04PWLJZgnKTUR2E7WzN4+A/tAsexQrcuhLucifVmdkeU+f+k6wFjnS1Vmtfubz+zk3pJ5Dqd1FVtuEtq3XLzLOnG1W8tdH+yRKMTDKAIAgCAIAgCAIAgCAIAgCAwgOhhbDMFM3OnkaziBN3HmaNJ6lsrqnY9IrU023wqWsmQTDGU7W2ki/rl+EYPeepWNWWPex/0Vl2aeFa+SFYSw3U1TrSyPkvqYNDepjdHqVhCiqpckiunfdc+bZ3cG4l1k1i2Esb5Uh3Mdh33qWueOph46mdeBun4aEnwfktOuon52xt/O7/VQ55n6Yk6vKvXL+iR0WIFFHrjMh45HE/2iw9Sizx10vEmQy+mPhqb2kwZDF9FFGzosaO4KPKyct2SY1Qj3UduywM9Ah6ZQBAEAQBAEBghDzQ12EMBU8/00Mb+UtGd6Q0hbIWzjszVPD1z3iiJ4WyZQuuaaR0R8l3zjP9h2lTasxnHlJakC3K4PnDkQTDmK1TS3Msd2fvGb5nWdbesBWVOLrt2ejKu7B21bo0qk8mRuaJXi1j1PTWbITNF5Ljv2j+F57j6lBvwMLOceTJ+HzCdfKXNFr4FwzFVR7pA/OGojU5p4nN2FUtlUq5aSL2m6NsdYs2K1m4IAgCAIAgCAIAgCAIDW4Yw3BStzp5AziGtzui0aStldM7XpFGm2+Fa1kyuMP5SJZLtpRuLNWebGQ82xvrPKrWnLox52f/CnvzKcuVfI0+DcVa2sdnljt9rlmJF+XTvndQW+eKppWi/8NEMLfc9X/wCkzwTkyhbY1MjpT5Lfm2do3x7QoFuYzfcWhY1ZXBc5vUmGDsEQwC0ETI+i0AnnOsqDO2c+8yfCmEF/FHdAWBtMoAgCAIAgCAIAgCAIAgCAIAgPlzb60PGtSE40ZPopryUtoZNeb+zeebxDyjRyKfh8dOHKfNFbicvhPnDkyrK6jfC90crSx7dbT3jjHKFd12RsjxRZR2VyhLhkc+B8LS0sgkgdYjWPFcPJcNoWF1MbY6SMqbpVS1iXXixjBHWxZ7NDhYSM2sd8QdhXPX0yqlws6XD4iN0eJG5WkkBAEAQBAEAQBAEBp8bq2SGklkg+kAaG73O0ue1uhu06VuojGViUtjRiZyjW3HcrvBmI9XVu3WreY87SS/fSkdHxRz6uJWc8bVUuGtalRXgbbnxWPQnuBMUKWlsY4w54/aP37ucX0N6gFXW4q2zdlpTg6qtkb6yjkoygCAIAgCAIAgCAIAgCAIAgCAIAgCAIDC8BocbMWY62Oxs2RoO5yW0g+SeNp4lJw+IlTLlsRMVhY3R57lJVtI+GR0cozXsNnDiPxG2/KuihNTipLxOasg4ScXuju4t4afRztlZcjVI3y2bRz7RyhasTQrYaM24a90z1RfFHUtlY2SM5zXtDmnjBFwublFxejOphJSimjnXhkEAQBAEAQGqwnjHTU78yeVrHZodYh2okgHQOQrbCiya1itTTZiK63pJ6HU/TWh+0M7H/AOFn9pd6Wa/vKfUbuGUPa1zTdrgHA8YIuD2KO01yJKaa1RyWQ9MoAgCAIAgCAIAgCAIAgCAIAgCAIDDih43oivjlSj+zyem1WSy2b8UVbzWCemjO/gHH9lVOyFsL2F+dvi5pAzWl2rqWu7AyqhxNmyjMI2zUUiZEqCWJG5McI88NY3OBtm3exhkDtDTG1x0h2y5F9l7hb1RLTUiPFR10N7RVbZWB7DdruMEEEGxBB0ggggg6iCtMk09CTGSktUQbKpgIPjFUwb6OzZLbYybB39JPYTxKxy6/hlwPZlXmdGsfqLdFWq7KItHJNhfOjkpnHTHv2dBx3wHM7T/WqTMquGXGvEvcru1i4PwLBuq3VFqZQ9CAID4kkDQXOIAAuSTYADWSdiLnyR42ktWfFLUtkY17DnNe0OaRtaRcHsXrTXJnkZKS1RUmVfw5vmI/bkV5lvS+SgzPrfBDSp7K49CYC8Gg8zF7AXLW99+7Oup6cfZHfWBsCAIAgCAIAgIzjhjYKAxAxGTdA86HhtszN5DfhepSsNhXdro9NCHisWqNNVrqR39ajfszvxR/qpXZkvUQ+1o+knGAsJfKYI5g3M3QXzb3tpI1206lX21/Tm4+RZ02fUgpeZsFrNoQBAEAQBAEB8u1FFuYy2POD9Z5z3rq4bI5CfeZIsnf1hB957p6i4/osl5f10XTVw57HtvbOa5t+LOBF1z0Xo9TpZLVaFf1FO/dM6QOYWmkDqcNlLZdwJzs0sYc4XzXNIOyzgNNp0ZJR0X75+5Vyg3LV/rl7E0wHC5sZMjc10kkkhZo3me4kNNtGda17bbqJN6ssKk0tX4nbraZssb43i7Xtc1w5HCxWMZcLTRlOKlFp+J54qqcxvfG7WxzmHnaSD3Lqa5cUU/M5KceGTRvMQKzcq+E7HkxnmeNH92ao2OhxUv9EnAT4bl+y8FzuiOn5n0vQEB8SSBoJcQABck6AANZJRLXY8b03KixzxsfWv3Cmztxzg0AcKZ19Bt5N9Q6zyXWFwqqj9Se/wDhQYvFyulwQ2/0s/F+ldFTQRv0OZDG11tO+a0A6edVFslKba8y6oi41xi/I0mM2JLK2YSvlewhjWWaGkWBcb6ekpNGMlTHhSI+IwMbpcTZqTksi+0Seixbu05+SNHZUPNk7oqfc42MBuGMa2/HmgC/qVdJ8T1LOEeFJHOvDIIDCAIDKAIAgKxyxcKl6M3fErfLPy+CkzbePyV0rYpy88QvAKfoH2nLmsX1pHU4LoxN+o5KMoAgCAxdAZQBAYdqKLc8lseb5NZ5z3rq4bHHz7zJFk8+sIPvPdPUXH9FkvL+ui7lzx0wsgFkAKAovHuLNr6gDa8O9JjXH1kro8E9aYnL41aXyNZgmTNnid5MsZ7Hgrdcta5ezNNL0sj7o9D2XKNHXJmVkDCAq3KTjTujjSwHeNPzzh4zh+zH8I28Z0bNNvgMLy+pL4KPMMXxP6cPk7+THFnNaKuYb5w+ZB8Vp1v5zs5Oda8fieJ/Tj8m3LsLovqS+Cw7KsLcgWO+Oc9HUiKFsRaYmvu9ryblzwdTho3oVjhMHC6HFJlVjMbOmzhiR/8AWbV+RT+hJ/yKV2ZX5sidqW+SLUwXUGSGJ7rXfGxxtqu5oJtyaVTTXDJova5cUUzSY+YekooGSQhhc6UMOeHEWLHu2EabtCkYShXT4X5EXG4iVMFKPmQf9ZtX5FP6En/IrHsyvzZWdqW+SH6zavyKf0JP+ROza/NjtS7yQ/WbV+RT+hJ/yJ2bX5sdqXeSOWDKfUA7+GFw4m57D2ku7l48sh4NmUc1mt0ibYs43Q1u9ZdkgFzG617bS0+MP/bKtvws6d9izw+MhdyW/kSJRyWVjlj4VL0Z++JW2Wfl8FJm28fkrpW5TkqwTj5U08LIY2QlrBYFzXk2uTpIeOPiUGzAQsk5NvmT68wsriorTkTnEHGeat3bdmxt3PMzcwOHCzr3u48QVbjMNGnTTxLTA4qd+vF4EvKhFgRDGTH6GmJjiG7yDQQDZjTxOfp08gB6lNowM7Fq+SK/EY+FT4VzZCqvKLWuO8McY4msB9b7qwjl1S35lbLM7ntyOODKDXNOmRj+R0bbf22Kyll9L2MY5jeiYYuZRY5nCOpaIXnQHXvG4850s69HKoF+AnBcUeaLHD5jGx6T5MnAKryzMO1FFueS2POD9Z5z3rq4bHHz7zJFk8+sIPvPdPUXH9FkvAddF3rnjpggCAICi8fJc6vqCNjmj0WNB9YXRYFaUI5fHPW+RqMHMvLGBtkjHa8Bb7e4/ZminqR9z0VdctodcmZQ9Ixj9jB8kpzmG0st2x/w+U/qB7SFKwdH1Z89kQsdiPpV8t2Vbilgc1lSyM6W8OQ/wN16eMkgdauMVb9GrVFJhaXdbo/kvaNgaAALACwA2Aagudb1OnS0WiPsoelPZV/Dm+YZ7civct6Xyc9mnW+CGlWBWnoPAHg0HmYvYauVt7792dfT04+yIrle8Ei/mG+6lU3Leq/Yr816a9yplelAbXBeLlTUMz4Ii9ty24cwaRa4sXA7Qo9mJqrlwyZIrwtti1itTt/oTX/Z3enF/ssPvaPMz+xv9JpqykfC8slY5jxra4WPPyjlUiFkZrWLI865QekkKGrfDIySM2exwc08o2cx1HkK8sgpxcWe1zcJKS8D0Fg2rE0UcrdUjGuH9QvZcxOLjJxOsrmpwUvMrvLHwqXoz98StMs/L4KfNt4/JXStynN1Q4qVczGyRQFzHC7XZ0YuNWouuo08XVCXDJ7EmGEunHijEn2TPAk9Nu/yiMx5+55ty03zc+/BJ4wqvH3wt04GW2XUTq4uNaHzlLxmMLRTQutI8XkcNbGHRYHYXaeYDlC9wGG+o+OWyGY4pwXBHdlVBXfsUJusEYqVVS3OiiOYdT3EMaea+k84UazGVVvRsk1YO2xaxRnC+KdVTNL5Y94NbmEPA57aRz2svK8ZVY9Ez23B21rVo0ilEUtPJhjEZWmmlN3RtvGTrMY0FpO3N0dR5FSY/DqD447MvcuxLmuCW6J67UVXLcs5bHnB+s85711cNjkJ95kiyefWEH3nunqLj+iyXgOui71zx0wQBAcVTMGMc9xs1rS4niAFyV6lq9DGcuGLbPPFdUmWR8h1yPc88mc4m3rXUVR4YKJyVkuKTkbTEuk3WugbxSB55owX/ALTjJcNLZuwcOK6KL2XOanU6IyUBRmO2GPlVW9wN2MO5x8Wa06T1m57F0WDp+nUvNnMY276tr8kTzJVgrc6d0zhvpnaPNsuB2nOPYq3MbeKzh8i0yyrhr434k4VeWYKAp7Kv4c3zDPbkV7lvS+Tns063wQ0qwK09CYA8Gg8zF7DVytvffuzr6enH2Iple8Ei/mG+6lU3Leq/Yr816a9yplelAW/kn8Cd59/ssVDmPW+Doss6PyTRQCxKuywxgSU7gNJZKCeQFlu89qt8rfKS9ijzZLiiyvlbFQXpiKb0FP5vuJXM4rqyOqwfRj7EPyx8Kl6M/fEp+V/l8Fbm28fkrpW5Tl54heAU/QPtOXNYvrSOpwXQib8qOSWefcP4QNRUyyk3z3uzegDZg9EBdNh6/p1qJyeIs+pY5HcxLwUKmrjjeLsF3vHG1mzmJLR1rDGWuuptbm3BVKy1J7F6saALAWA0ADYucOnXIxIwEEEXBFiDpBB2EInoGk9yhMacGimq5om8Frrs6LgHNHUHW6l0mFs+pUmzlcVX9O1xMYr1xgq4JBotI0O6Ljmu9TivcVDjqaGFs4LVIv12ormludS9jzg/Wec966uGyOQn3mSLJ59YQfee6eouP6LJeA66LvXPHTBAEBBsqWG9ygFOw7+bhckQOn0jo5rqfl9PHPieyKzMr+CHAt2VKr5HPlh5I8GXfLUEaGjcmc5s5/YM3tKqcyt5KC9y4yunm7H7Fn2VRoXRpscMI/J6OaQGzszNaeJz9609RN+pbsNXx2KJHxdn06pModjCbBuskADlOgLpZPhicuk5S0PQ+C6QQwxxt1MY1vogBctZLik2dbVDggonbWJsBQFPZV/Dm+YZ7civct6Xyc9mnW+CGlWBWnoTAHg0HmYvYauVt7792dfT04+xFMr3gkX8w33Uqm5b1X7FfmvTXuVMr0oC38k/gTvPv8AZYqDMet8HRZZ0fkmigliVjli4dN0Zu+NW2V/l8FJm28fkrpW5Tl6YieAU/m/zFczi+rI6nB9CPsRDLHwqXoz98Sn5X+XwV2bbx+SulblOXniH4BT9A+05c1i+tI6nBdCJuMIPtFIRsY89jStMe8jfY9IM86N1dS6rwOQe5zUlXJE7Oie6N1rZzHFpsbXFxs0BYzhGfKS1MozlB6xZ3P0gqvtM/4sn+Vr+2q9KNn3NvqY/SCq+0z/AIsn+U+2q9KH3NvqZ0qmpfI7Oke57ja7nOLjo1aStkIRgtImqUnJ6yZxE20jYvZbHkXoz0e03b1fBcr4nXrufB5yfrPOe9dVDY5GfeZIsnn1hB957p6i4/osl4Drou9c8dMEBrsOYXjpYXSynQNQ2vdsa3lK2VVSslwxNN10aouUiisMYTfUzPmlO+cdWxrRwWjkAXSU1KqCijmLrZWycmdelp3SPaxgznPcGtHGToCznNQi5MwhBzlwovzF3BTaWnjhbpzRvj5Tjpc7rJK5i6x2TcmdVRUqoKKNktZuIFldqbU8UY8eW55mNPxcFYZbHWxv9FXmk9K0vNle4sQZ9ZTtO2aMnma4OPcrXEy0qk/0VGFjxXRX7L+C5o6pGUPQUBT2Vfw5vmGe3IrzLul8nPZp1vghpViVp6EwB4NB5mL2Grlbe+/dnX09OPsRTK94JF/MN91KpuW9V+xX5r017lTK9KAt/JP4E7z7/ZYqDMet8HRZZ0fkmigliVjli4dN0Zu+NW2V/l8FJm28fkrpW5Tl6YieAU/Q/MVzOL6sjqcH0I+xEMsfDpejP3xKwyv8vgrs23j8ldK2KcvPELwCn6B9py5rF9aR1OC6EfY3dTHnMc3ymkdostCej1JE1rFo85FhboOgjQecaCuqg9YrQ5CS0bRvcScGw1NUIqi+a5j82zi057bEaRyByjYyyddfFAk4KuFlnDMsb9XNF5Mn4jlVdoXeZc9m0eQ/VxReTJ+I5O0LvM87NpH6uKLyZPxHJ2hd5js2n9mDk4ovJk/EcvHmF3me9nU+RLbWFuRQ/Em6aR0R5xfrPOe9dXDY5CfeZIsnn1hB957p6i4/osl5f10XcueOmNZh7DkNJHnzOt5LRpc88TR8dQW2qmdstIo0XYiFUdZMpjGXGGWtkz5NDRcRxg6GD4uO0q/w+GjTHRbnO4nEyulqzTqSRS0cmmK5jHyqdtnuHzTTra063kbCRq5OdUmPxXG+CO3iXuX4ThX1Jrn4FghVpbGUBWeWJ++phyTH3atsrXe+ClzZ84r3IpiSf/30/nO9rgFNxq/4yIOC68S9lzh1BlAEBUGVhhFa07DAy3U+S/eFeZa/+b9zns0X/X4IWVYlaehMAeDQeZi9hq5W3vv3Z19PTj7EUyveCRfzDfdSqblvVfsV+a9Ne5UyvSgLfyT+BO8+/wBlioMx63wdFlnR+SaKCWJWOWLh03Rm741bZX+XwUmbbx+SulblOXpiJ4BT9D8xXM4rrSOpwfQj7EVywwG1M/YDKw87swj1Nd2Kdlkv5SRAzaPdfuVqrgpSysS8d6eGmZDUlzHR3AcGucHNLiRwbkEXt1KnxWCslY5R56l3hMdXCtRny0JlgTGGCrzvk7y7MtnXY9ts69uEBfUVX20Tq7xY04iF2vCyp8f8EmnrH2G8lJkYdm+O/HU6/UQrvA3cdaXiigx1P07W/B8zQ0lS6J7ZIzmuY4OaeIj4KVOCmnFkWubhJSRbOA8odNK0Cc7hJbSCCWE7S1w2chsqO7AWQf8AHmi/pzGua/lyZtKjHOiYLmoYeRt3nsaCtKwlzfdN0sbTFa8RCsP5SJHPb8jGYxrrkvAJkt4pb4reu/MrCnLVp/03K6/M23/zJzitjJHWx5zN69tt0jJ0tPJxtOwquxGHlTLRllhsTG6Oq38jdOWgkvY851URY97Tra9zTzhxB7l1Vb1gjkLFpNo3+Tz6wg+8909Rsd0GSsB10XNhKUsikc3W2N7hzhpIVBBaySOjsfDFs8/V9fJO8yTPL3nWT3AagOQLp66o1rSKOTsslY9ZM6yzZhoWFiLiQXFtRVts3QY4iNLjsc8bBxN27eWqxmN/Cv5Zb4LA6/zs+CzwFUF0j6Q9CArXLFH4M7zre3MPwVrlj5yRTZsuUWQPAlTuVRDJsZLG48wcL+q6s748VbX6KuiXDZF/s9ChcudYnqZQ9CAh2UXFt1VE2SEXlivZu17Dwmjl0Ajr41NwWIVUtJbMr8fhnbFOO6KekYQSHAgjQQRYg8RB1K/TTWqOecWnoz0FgDwaDzMXu2rlre+/c62npx9iK5XvBIv5hvupVNy3qv2K/NemvcqZXpQFv5J/Aneef7LFQZj1vg6LLOj8k0UEsSscsXDpujN3xq2yv8vgpM23j8ldK3KcvTETwCn6H5iuZxXWkdTguhE7WMmBm1kDoXaCdLHeS8cE/DmJWNFrqmpIzxFKuhwso/C+CZaV5ZOwtOw+K7la7aF0VV8LFrFnM20TqekkdFbjSWRkd11P3X/cVPme8fkusp/ImWNGAGVsJjfvXDTG+1yx3xB1Ef8AhQKL5Uy4kWOIw8bo6PcpjDmAp6R+bOwgX3rxpY7md8DpV/TiYWrkznLsNOp6SRrFII4QH3DE57g1jS5x1NaCSeYBYykorVsyjGUnokWfiFiXJA8VFQSx9jmRNOoEad0I19HV8KXGYyNi4IrkXmBwUq3xy/osBVxaFY5QMTpDI6ppml4fpkY3S4O2vaPGB2gab86tsFjIqPBMpsdgpOX1IfJoMnothGEHQQZLg6CPm37FKxzToehEwKavWpcOGPB5vNSewVRV99e50NvcfsUPgfA81S7Ngjc/jOprek46AujsxEK1/JnL1UWWv+KLQxVxCjpyJKi0so0gW3jD/CDwjynqAVPiMdOzlHki7w2Xxr5y5smgCgFiZXoCAICE5WKXOpGvH7OVpPM4FveWqfl0tLdPNFbmcNatfJlREK+OeL3xOwp8ppIpL74NzH9Nmg9uvrXMYmv6djR1WEt+pUmbxaSSEBgoDW4SwDT1GmeFjz5RFnekNPrWyF1kO69DTPD1z7yO9TwBjWsYLNa0NaNJsALAaeRa223qzbGKS0Rw4RwbFO0NnjbI0HOAcLgOsRfnsT2rKE5QesXoY2VxmtJLU1/6JUX2aL0Atn3NvqZq+0p9KNjg/B8cDcyFjY23JzWiwudZ9QWuc5TesnqbYVxgtIrQ7SxMzoYRwPBUFpniZJm3zc4Xte17dg7FnCycO69DXOqE+8tTp/onRfZYvQCz+5t9TNf2lPpRtaSlZEwMjaGMaLNaNAA5AtTbb1ZujFRWi2OZeGRw1FO14zZGte06w4Bw7CvYtx2MZQUu8jWOxVoz/wBLD+G0dwW37i31M0/a0+lHbwbgiGnztwiZHnWzs1obe17XtzntWE7JT7z1NldUK+6tDvLA2HHNC1wLXAOB1ggEHnBRNrYxcU9zQ1WJFDIbmna3oOfGOxpAUmOMujtIjSwNEn3ThjxAoB+xJ55ZT6s5ZPHXvxMVl9HpN3g/BMMAtBEyPjzWgE851lRp2Tn3m2SYUwh3VodwLE2GUBiyA4XUzC4OLWlw1OsM4bNB1r3iemmpjwrXXQ5JGBwIcLgggg6iDoIK818j1rVHxT07WNDWNDGjU1oDQOYDUvW23qzyMUtjmXhkEAQBAEBrsYMH/KKaWHa9hDeR2tp6nAFbKZ8E1I031/UrcTz+5pBsRYg2I2gjWF1EXqtTk5LR6Ml2TjGEU0xikNopiBc6mSamu5jqPVxKvx+H448S3X+Fjl+J+nPhez/0uIFUZ0BlD0IAgCAIAgCAIAgCAIAgCAIAgCAIAgCAIAgCAxdAa3DWHIKVudPIG31N1ud0WjSVsrpnY9Io023wqWsmYxcwwKuETNaWtc54ANr2a4tubcdkuqdUuFii5Ww4kbRazcEAQBAEAQGCgKfyl4D3Co3Zg+bnJJ4myeMOvhekrzL7+KPA90c9mNHBPjWzIarEriy8QsdhZtPVusRYRSk6xsY88fEdurXrpsZg9Hxw/ousDjuXBY/Zlj3VWXBlAEAQBAEAQBAEAQBAEAQBAEAQBAEAQBAYugNNhrGmlpriWUZ37tu/f6I1ddluqw1lndRGuxdVe7IBhzKTNJdtK3cW+WbOk/1b61Z05dFc58yqvzOUuUORCZ53PcXyOc5x1ucS4nnJVlGKitIorJTcnq3qXJky+r4+nL7xyoMf1n8HR5d0F8krUMnBAEAQBAEAQHQw3gplVC+KXguGva1w1OHKCtlVjrkpI1XVKyDiyi8N4IkpZXRSjSNIcNT27HDk7l0dFytjxI5i+mVU+FmvW40EvxXx8lpgI5gZohoGnfsH8JPCHIe0KuxOAjZ/KPJljhswnX/GXNFoYFw/BVNvBIHHa06Ht52nT8FUW0zrekkXdOIrtWsWbO61G8ygCAIAgCAIAgCAIAgCAIDCAzdAYugNZhPGKmp/ppmNPk3zneg259S210WT7qNFmIrr7zIjhTKfGLimic8+U85jecAXJ67KbXlsn33oQLM0iu4tSG4Wxxq6i4dKWNPiR7wdo3x6yrCvBVQ8NfcrbcbbZu9PY0ClaJEXUL08CAujJj9Xx9OX3jlz2P6zOly7oIlahk4IAgCAIAgCAIDT4yYvxVkWZLoIuWPHCY7jHGOMbVupvlTLWJHxGHjdHRlMYfwDNRvzJm6DwHjgvHIdh5Nav6MTC1arc5y/DTpejNWpBHPqOQtIc0lrhqIJBHMRqWLinyZkpNPVEqwTlAq4bB7mzN4pBvup409t1Csy+uXd5E6rMbYb8yWYOym07tE0ckR2kWkb2jff2qDPLrF3eZPrzSt95aEjo8aaSXgVEd+IuzD2OsVFlh7Y7xZMhiqpbSRtY5Q7S0gjkIK1NNG5ST2Z9XXhkZQGLoBdAZQGLoBdDzU69RhCJn0kjG9J7R3lZKEnsjF2QW7RqKvHSij11DHcjLyeyCt0cJdL8SPLG0x/I0lblPp2/RRSyHjOaxvaST6lIjltj35EeeaVrZNkfrsptS76KOOIct5HdpsPUpUMtgu89SHPNLH3VoRzCGMdVP8ASzyEeSDmN9FtgpcMLVDZEOeKtnvI1S36GjUL08CAIDZYIwFUVRtBG5w2u1MHO86PitFuJrr7zN9WGstf8UWBgDJqxtnVj90P7tt2sHO7W71KruzGUuUORbUZZGPOwndNTNjaGRtDWt0BrQABzAKubberLSMVFaI5l4ZBAEAQBAEAQBAEB1q+hjmYWTMD2HW0i/8A8PKvYylF6xZhOuM1pJala4x5N3su+iOe3XuTjZ45Gu1O67HlKtqMxW1n9lNiMsa51/0QSop3RuLJGuY4a2uBaR1FWcJxktYsqpQlF6SRxLMxCAINT7ilc3gOLeiSO5YOEXujJTktmd+HD9U3g1Ew+9ee8rW8NU94o2xxNsdpM7TMb60aqmTrzT3hYPB0v8TNY2/1HIMdq/7S70Iv9V59jR6T37+/1GTjtX/aHehF/qn2NHkPvr/UcbscK466l/UGDuavVgqV+I+9v9R15MZKt2upm/EcO4rJYWlfijB4u57yZ05a+V3Dlkd0nvPeVsVUFska3bN7tnWss9EYNthengQBAEAQHYoqGSY5sMb5DxNaXW57auta52wh3nobIVTm/wCK1JXgrJxVSWMxbA3l37/Rbo9ahWZjCPd5k+rLLJd7kTTA+T+khsXtMzuOTS3qYN723VdbjbZ+OhZVZfVDm+bJTHGGgBoAA1ACwHUojeu5NSS2PpD0ygCAIAgCAIAgCAIAgCAxZAdLCeCYahubPG2QbLjSOZ2sdSzhZOHOL0NVlMLFpJEKwrkxjdc00pZ/C/ft5g4aR13VhXmUl31qV1mVxfcehEsI4j1sN/mt0HHGc/8At4XqU6vHUz8dCvswF0PDX2NBPC5htI1zDxOBaewqUpxlsyK4SjujjWRgEAQBAEAQBAEAQAleDQ7VJg2aX6KKR/K1jnDtAstcrq47tG2NNktkze0WIVbJrjEY45HtHqbc+pRp4+mOz1JMMvulutCQ0OS79/PziNv5nf4UWeZv8US4ZV6pElwdiJRRfst0PHIS/wDt4PqUSeMun4k6GApj4akihgawWY0NA1AAADqCjNt7kpRUdj7svDIygCAIAgCAIAgCAIAgCAIAgCAIAgMWQCyA+JoGvFntDhxOAI7CvU2tjFxT3Rp6rFCik4VNGOiMz2LLcsTbHaTNEsHTL8UaufJzRO1CRnNIT7V1uWYXLxNDy2l+B0ZMl1OeDNMOfMP5VsWZWeKRreVV+DZwuyWM2VD+tjT8Vkszl6UYPKY+o+f1Vt+0u/DH+y97Tl6TzsmPqPpuSxm2of1MaPivHmcvSe9kx9RzMyXQeNNMebMH5Vj2nZ4JGXZVfi2dyLJtRjhbq7nkt7IC1vMLWbFltKO/T4j0LP2Ad0nPd6ibLXLGXP8AI3RwNEfxNrS4Gp4vo4ImcrY2A9oC0ytnLds3Rprjskd2ywNiSRlD0IAgCAIAgCAIAgCAIAgCAI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05" y="1560024"/>
            <a:ext cx="1595669" cy="10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7" descr="data:image/jpeg;base64,/9j/4AAQSkZJRgABAQAAAQABAAD/2wCEAAkGBggGEBUQBxQVFRESGRkVFhgVGB0YFhgfGRoYGxgYHBcYHiceGxkvGRocIDsgIycsLS8sFx8xNTAqNTIrLCkBCQoKBQUFDQUFDSkYEhgpKSkpKSkpKSkpKSkpKSkpKSkpKSkpKSkpKSkpKSkpKSkpKSkpKSkpKSkpKSkpKSkpKf/AABEIAMIBBAMBIgACEQEDEQH/xAAcAAEAAgMBAQEAAAAAAAAAAAAABwgDBQYEAgH/xABDEAABAwMDAgMFBAYHCAMAAAABAAIDBAURBhIhBzETQVEiYXGBkQgyM4IUI0JSksEVF1RyoaLRFlNic4OTstMYJDX/xAAUAQEAAAAAAAAAAAAAAAAAAAAA/8QAFBEBAAAAAAAAAAAAAAAAAAAAAP/aAAwDAQACEQMRAD8AnFERAREQEREBERAREQEREBERAREQEREBERAREQEREBERAREQEREBERAREQEREBERAREQEREBERAREQEREBERAREQEREBERAREQEREBERAREQEREBERAREQEREBERAREQEREBERAREQEREBERAREQEREBERAREQEREBERAREQEREBERAREQEREBERAREQEREBERAREQEREBERAREQEREBERAREQEREBERAREQERczU9S9JUb3R1FZC17HFjgScgtOCO3qEHTIuU/rU0b/AG2H6n/RdJQ1tPco2TUbg+OQBzHDsQexCDOi1l81LadNta+8zMia87Wl57nGcfRaf+tTRv8AbYfqf9EHVotJZ9a6fv7nMtNRHK5jS9wbngDzPC1/9amjf7bD9T/og6tF4LNfbdqGPxrRI2WPJbub2yMZHPxC96AiIgIiICIiAiIgIiICIiAiIgIiICIvl72xgl5AA5JPAHzQfSLnJ+o2k6ZxbLW0+4cECQHHu481urfcaS7RNmt72yRP5a5py04JBwfiCg9KIiAiIg89xrGW+GSaTtGxzz+UE/yVKaqplrZHSznL5HF7j6lxyT9SrUdZbqbVZakt+9KGwj/qOAd/k3KqSAredMnb7PRf8hg+gwqhqw8GtRpfSdPPTkeM+PwIuf2tzmE/lAc78uEEb9atW/7TXJzIDmCkzCzngnP6x3zdx8GBcAiIJn6HWCtq7fcpbcWiadop4i/hoIa4uJODx7bfL9lar/46as/3lJ/3H/8AqXqulzrNF6ZoI6GR0U9ZI+YlhLXbMlwwRg9jH9Vxdr1dqi6zxQCtqf1z2R8Suz7bg3jnvygs1oDTT9I26Gkm2l8YJeWnLS5zi52CQCRk+i6FR71K6pUugIxT0YEtY5o2tJy1g7B8nOT2+73PuUBXnX2qNTyf/bqZTvOBHGSxnPZoYzAPpzkoLfZyv1Usjmu2nH/qzNTyEA8F0biPLjgkKYukHWCvuFQ236kf4nicQynh+7yY7HDgfI988c54CcUVfeuOt7rQ3MU9onkiZDE0OEby3LnEuOcH90t/xXJWHqvqGx+K8zSyyvZ4cfivLo48kFz9h4c/AAGe2T37ELXoqt6O6iVkdf8ApmqKqeRkDHyCPecSP+6xgYPZ7uz24258l49V9WdS6qed8roYf2YoSWgDy3OHtOOPM8e4ILWGoiB2lzd3pkZ+iyKl8mmL1FB+kyU04p+/iGJwjx67sYxz37LoNEdU77o2RoEjpaYYDoXkuG0YHsE/cIHbHHqEFsEXJam6iW+xWoXOD22ytb4LScF7njLWn0wMk45AaVWnUeudQ6ucf6Vne5rjxG07YxyCAGDg4wO+Tx3ygt4a+lB2mRm703DP0ys+cqpNw6VastdMaurpi2Jo3O9ppe1o5LnNByBj6ea8GmtcX7Sb2utM72tac+GTuidzkgsPGD6jB94QXFRc5Bri2C2Mulc7w4XxteR3IJ42Aebt3GFX/WnWfUGp3ubQvdTU2fZZGcPI8i+Qck+4YHPn3QWffURRnD3NBPYEgFZMqmMOnL7cY3VMNPUSRcl0gje5vmSS8DB95Xu0p1Av+jnA2uU+GO8TyXRHuSNmeOTnLcFBcBQH9oXWNS+dltpXYiY1sk20/fc7O1rseQbg48y4egWHqf1Pq77FQyaYlliD2SPlbG4hzXbmt2Ox6FrseodlRNX11VcpHS173Pld95zzlxwABkn3AD5IN5oXQ1fr2oMFC5rAxu973dmjsOByST5KTeqepLt05ht9v0/OYzFCRIWhvt42NaSHA45Dz81D9ou93tG42eSWPfgOMZIzjsDj4rFdLrcLu/fdJHySAbcyElwAzxz7yfqglnpDrjVWqroyG41T3wsY+R7S1gDsDABw0HG5w+in5UqtVzuVncZbVJJG4ja50ZIOMgkEjyyAfkrIwy3SktdGyV7zNLTl+XvdmSd4YY4nvB3huXucQ0g4iPkCEEiIo1/p7UNA1rLeHP4Je3w3zGMlzsRucXEh3h7HFuTguODjCINB9pO7GOGlpWH8Rz5Xc+TAGtz7svP8KgeON8pDYwS4nAA5JJ7ADzKkbr5dzcLu6IE7aaNkfuy4b3EfxAflWg6Y2Z19u1LFg7WyCV3wj9s59x24+aDw60s8Wn66Wmh7RbG+vOxpcf4slfF11DLcqSkpORHRtkA97pZXvc76Fo/KVuOrv/7dZ/fH/gxaLTVin1NVw0lL96Z4bn0HdzvgGgu+SD0VVmbb7fFUVIIkqpXeFnt4cQAc7vxmR4HP7h+eop6eSre2OEZc8hrR6knAH1Xf9bZKalroqG38RUMEcIbzwSNx5Pc7S05Wq6T2sXe8UjHDLWv8R3wjBeP8QPqg6LrxURU1TS0FNjZR07W4HYF2OMDt7LWnt5hc50vjgZcW1FWMx0UclW4Yz+Cwubj379pHvAWDqXdBeLvVyt7eKWD4RgRj5Yat/wBNrMZbbd6rHLaYwtOfI+3Jx8GNQcPertUX2olqawkyTPc92TnGTwBnyA4A8gAFOXQLQlLBT/0nXNDpZSRBuH4bWktLhns4nIz6D3lQArbdLq+kqrNSOpnN2siax/ltcwYfn05BP+KDX9T+mB6hmB0UzYXQbwSYy8uDtuBw4YAwfXv5efIWn7O9RaaiKcVzT4MjJMCEjOxwdjPicdu69F/+0XTW2pkhtlMJ4YztbKJtofgDJA8M8bsgHPIGVnsnW2q1NDWPbRiJlLTySl/i7xuxiNmNg5c7z9xQQvru6m93OrnPZ8zw3+607Weffa0Lf9Lel8uv3vkqnGOkiO17m43ucRnYzPAOOSSDjI4OeODJLuT3Ktp0ososVopYz957PFf65kJfg/AEN+SCt3UKhtNquM1NYmFsMBEXtOLi5zfvuJPb2sjA49lb7orouDVteXXBodT0rRI9p5D3HhjSPNuQSR57cLltZQS01xq2zjDhPLnPve45/mpX+zVW0zTWQuIErvDeB5uaN4OPXBP+YIJrraeCeJ7KkAxua5rge2CMEY+CpIrQ9Yte02laJ8EDh+l1LSxjRyWtPD3n04PGe59cFQbphmiI3NF4bXVEjiGtZEyONhJwAM+KXOOfPI79kHVxWO46l0lH+hBzzSVL5Ng5JYN4dgeZBeT8AVEzXFhy04I5BHcKfrX1w0dpeIUluo6qKOIluwNj4OfayTKSTnzJWWzW3QPWZ876allglh2F7xtjLt+7B2scWu+4ckjPIQcRQ9e774Jp71FDUwuYY353MkeCNpy5pxyM/s+a6HRNx6Y6tkbT1FC2nqH4DQ9xMbz+614PfPkQM8efC5vqr0mg0FHHUUEzpIpHeHtkA8QHBOQW4Dhgegx7/KN45HwkOiJDmkEEHBBHYgjscoJP653WnpZ4bTagGU1E0O2NPG+QZ5+DCP43LmOmek26yuMVPN+E3MsuO+xmMj5khv5lm6txzsvFQakYc8RO+sUf88rqPs6VtJT3GaOfAllhxGTj9lwLmDzyRg4/4CgsNTUsFGxsdM1rI2ANa1oAa0DgAAcAY8lTjWEMVPcaxlOAGNqJmtA7ACRwAHuwrTa/1tR6IpHzVBHiuBbCzze/Bx27NHcn+eFUWaaSoc58py5xLifUk5J+qCbuh11/o603CSoA2U5MrSRnnwySP8rfqoPc5zyS45J5JPcqZ6q2zaJ0i5s+WT172ucOxw8tO3B7fqWDI8txUMsY6QgMBJJwAOSSewA9UFnuitrZabJFJVNAMhkmORngkhp+GxoPzVartcX3eolqJRh0z3SEZzjcScZ9BnHyVoNXSt0Zp6RkfBipmwNx+84NjB7epyqqILPdCrJHb7Ox8jfaqHvlORn0Y3HHbawfUqQKikgq2GOpa17HcFrgHNPuIPBWv0rbo7RQ00EXIjhjbkeeGjJ49Tz81tUGKmpYKJoZSsaxjezWANaPgBwEWVEFStWWTUd+rqipFHVESyvc0/o8g9nJ2cbf3cLvPs/6RuVDWz1N0hliEcXhsEsbmbjI4EkFwGcBhH5wp5RBV/qppi91t4q5KOlqHxue0hzInuafYZ2cG4PK73oHoOptAlr7vG6OV/6qJsjS17Wjl7sO55OB2/ZPqpjRBVDW9k1DfrjVVDKOqLZJXlpEEhBaDtaR7P7oC63opp652KSsrbhTzsdBTkRh0T2ucXZOGtIy4+x2APcKwSIKbP0hqWQkvo6rJOT+ok8/yqwnRTTb7VaNlxicx9Q+R0jJWlpx+GAWuAOC1ufmpFRBVzqD0ivGlZnPt0b5qRxJY6Npc5gOSGvAyQQON3Y+48Lh2Mq2kxRh+XYDmDOTjkZb54V21jEEQOQ1ufXAygqjpXpRqbVTx4ULoYvOWYFjQPUA8vPwHzClTXOkf9irB+gabilmkqJGCVzGOc93G58hDQcN9gNx5bvrLyIKd0OhNRVsrI3UlSwSOazc6CQNbuIG4kjGBnKuDDCyBoZHw1oDR8AMBfaIIa6ydJKu+Sm4adbvlIAmiHBfjgPbnu7GAW+eBjnvBstPcbHIDM2WCVp4yHRvBHpnBBV118SQxy/iNB+IygprbrBfdTyZoYZp3vOS4Nc7J8y5547+ZKnPpd0WGmpG1uoSH1LeY428sjPk4n9p493Az58ESwxjYxhgAHu4X0grj1N6OXi21MtVY43T00rnSbWDdJGXEkt2DlzcngjPHf1MeUVfd9Ly76R0tPNjHGWOwfIg9x8fRXRWN9PFLzI1pPvAKCnFxu1/1lI01r5qmRow0YLyM+jWjjJx2HPCkvpX0Yr5pmVup2GKKMtfHE7h73DBaXN7taD5Hk4wRjvPkcEUX4bQPgAFkQRn1h6Xy60a2ptGP0uFu3aeBK3OQ3cezgc4zxyVXe4Wi62B+K+KWF7TwXNcwgjsQflnIV1F8viZL+IAfiMoKYR0161PJljZ6mU4bnD5Xe4Z5KmDpp0Mnp5GVerQBsIcyn4dk+RkPbGedo9OfRTdHEyL8MAfAYX2ghv7QtPdrq2lp7XBNKwF8r/Djc8A+y1mS0EDgv4Ua6F0NfKm5Ugq6aeOMTMe9z4ntaAw7zlzgAMhuPiVa5EHK9TdM1WrrZNTUBHina9gPAcWODtufLIGPjhVjqdCanpHFk1FU7h3xC9w+Tmgg/Iq4yIIU+z3pGstclTVXSGSJ+1sLPEY5hwTufgOxkZaznHl8VNa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0024"/>
            <a:ext cx="1166241" cy="8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https://encrypted-tbn1.gstatic.com/images?q=tbn:ANd9GcRVWuMFmG1Cgxx8pT_xpiFt8vHJEESvX6VtnmrldVAx9r7lo49rQyPk2Yt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22" y="4389517"/>
            <a:ext cx="18573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encrypted-tbn3.gstatic.com/images?q=tbn:ANd9GcQCRiRd0azY5qYX40ddOq7Nm6zyBDm3SX-QUcSIOBajiM72e8Rbt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65" y="5107496"/>
            <a:ext cx="10116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582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 descr="http://vmulher5.vila.to/interacao/6578805/euphoria-edp-calvin-klein-157368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88" y="2701301"/>
            <a:ext cx="1905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s://encrypted-tbn2.gstatic.com/images?q=tbn:ANd9GcQiFw1LotNZ3EkMnOv9pNRyEaZqqxqBmrrpKAw-gqxN44zTZIFZkCchG5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31" y="3068960"/>
            <a:ext cx="1479944" cy="14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3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09160"/>
          </a:xfrm>
        </p:spPr>
        <p:txBody>
          <a:bodyPr/>
          <a:lstStyle/>
          <a:p>
            <a:r>
              <a:rPr lang="pt-BR" sz="2400" dirty="0" smtClean="0"/>
              <a:t>Qual a sua perspectiva no mercado de trabalho (Possibilidade de Crescimento Profissional X Estabilidade)?</a:t>
            </a:r>
          </a:p>
          <a:p>
            <a:r>
              <a:rPr lang="pt-BR" sz="2400" dirty="0" smtClean="0"/>
              <a:t>Até que ponto essa ótica de projetar a realização advinda do trabalho para o futuro é razoável?</a:t>
            </a:r>
            <a:endParaRPr lang="pt-BR" dirty="0" smtClean="0"/>
          </a:p>
          <a:p>
            <a:r>
              <a:rPr lang="pt-BR" sz="2400" dirty="0" smtClean="0"/>
              <a:t>Ética no trabalho: A atual configuração do mercado de trabalho incentiva ações corruptas?</a:t>
            </a:r>
          </a:p>
          <a:p>
            <a:r>
              <a:rPr lang="pt-BR" sz="2400" dirty="0" smtClean="0"/>
              <a:t>Até que ponto esta nova configuração do trabalho se reflete fora do escritório?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5278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Demitir, mudar, transformar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de fato ações banais?</a:t>
            </a:r>
          </a:p>
          <a:p>
            <a:pPr marL="13716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99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Richard Senett – A Corrosão do Caráter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Diderot - </a:t>
            </a:r>
            <a:r>
              <a:rPr lang="pt-PT" dirty="0" smtClean="0"/>
              <a:t>Encyclopédie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Marx – O Capital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Adam Smith – A Riqueza das Nações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Champiy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Benett Harrison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Max Weber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/>
              <a:t>Hesíodo</a:t>
            </a:r>
          </a:p>
          <a:p>
            <a:pPr marL="137160" indent="0">
              <a:buNone/>
            </a:pPr>
            <a:endParaRPr lang="pt-BR" dirty="0" smtClean="0"/>
          </a:p>
          <a:p>
            <a:pPr marL="13716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72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Fundo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11260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pt-BR" sz="3200" dirty="0" smtClean="0"/>
              <a:t>Contexto prévio: Capitalismo Pós </a:t>
            </a:r>
            <a:r>
              <a:rPr lang="pt-BR" sz="3200" dirty="0"/>
              <a:t>S</a:t>
            </a:r>
            <a:r>
              <a:rPr lang="pt-BR" sz="3200" dirty="0" smtClean="0"/>
              <a:t>egunda Guerra Mundial</a:t>
            </a:r>
          </a:p>
          <a:p>
            <a:r>
              <a:rPr lang="pt-BR" dirty="0" smtClean="0"/>
              <a:t>Assistencialismo e Intervencionismo</a:t>
            </a:r>
          </a:p>
          <a:p>
            <a:r>
              <a:rPr lang="pt-BR" dirty="0" smtClean="0"/>
              <a:t>Sindicalismo forte</a:t>
            </a:r>
          </a:p>
          <a:p>
            <a:r>
              <a:rPr lang="pt-BR" dirty="0" smtClean="0"/>
              <a:t>Estabilidade profissional</a:t>
            </a:r>
          </a:p>
          <a:p>
            <a:pPr marL="137160" indent="0">
              <a:buNone/>
            </a:pPr>
            <a:r>
              <a:rPr lang="pt-BR" sz="3200" dirty="0" smtClean="0"/>
              <a:t>Contexto atual: Capitalismo Neoliberal</a:t>
            </a:r>
          </a:p>
          <a:p>
            <a:r>
              <a:rPr lang="pt-BR" dirty="0" smtClean="0"/>
              <a:t>Liberalismo econômico</a:t>
            </a:r>
          </a:p>
          <a:p>
            <a:r>
              <a:rPr lang="pt-BR" dirty="0" smtClean="0"/>
              <a:t>Sindicalismo fragilizado</a:t>
            </a:r>
          </a:p>
          <a:p>
            <a:r>
              <a:rPr lang="pt-BR" dirty="0" smtClean="0"/>
              <a:t>Fragilização do vínculo empregado - empregador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583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Atuais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Curto prazo</a:t>
            </a:r>
          </a:p>
          <a:p>
            <a:r>
              <a:rPr lang="pt-BR" dirty="0" smtClean="0"/>
              <a:t>Troca de empregos por projetos</a:t>
            </a:r>
          </a:p>
          <a:p>
            <a:r>
              <a:rPr lang="pt-BR" dirty="0" smtClean="0"/>
              <a:t>Mercado de trabalho dinâmico </a:t>
            </a:r>
          </a:p>
          <a:p>
            <a:r>
              <a:rPr lang="pt-BR" dirty="0" smtClean="0"/>
              <a:t>Empregos temporários</a:t>
            </a:r>
          </a:p>
          <a:p>
            <a:r>
              <a:rPr lang="pt-BR" dirty="0" smtClean="0"/>
              <a:t>James Champy: “As pessoas estão famintas [por mudanças]” pois “o mercado é ‘motivado pelo consumidor’ como nunca antes”</a:t>
            </a:r>
          </a:p>
          <a:p>
            <a:r>
              <a:rPr lang="pt-BR" dirty="0" smtClean="0"/>
              <a:t>Benett</a:t>
            </a:r>
            <a:r>
              <a:rPr lang="pt-BR" dirty="0"/>
              <a:t> </a:t>
            </a:r>
            <a:r>
              <a:rPr lang="pt-BR" dirty="0" smtClean="0"/>
              <a:t>Harrison:  Mudanças institucionais devido ao desejo de retorno rápido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54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instituição Moderna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Trabalho por contrato episódico</a:t>
            </a:r>
          </a:p>
          <a:p>
            <a:r>
              <a:rPr lang="pt-BR" dirty="0" smtClean="0"/>
              <a:t>Diminuição de burocracia e aumento da flexibilidade</a:t>
            </a:r>
          </a:p>
          <a:p>
            <a:r>
              <a:rPr lang="pt-BR" dirty="0" smtClean="0"/>
              <a:t>Organização em rede em detrimento da hierarquia piramidal</a:t>
            </a:r>
          </a:p>
          <a:p>
            <a:r>
              <a:rPr lang="pt-BR" dirty="0" smtClean="0"/>
              <a:t>Analogia: Empresa arquipélago</a:t>
            </a:r>
          </a:p>
          <a:p>
            <a:r>
              <a:rPr lang="pt-BR" dirty="0" smtClean="0"/>
              <a:t>Exceção: Serviço Público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3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Mudanças Morais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Perda de fidelidade na relação empregado - empregador</a:t>
            </a:r>
          </a:p>
          <a:p>
            <a:r>
              <a:rPr lang="pt-BR" dirty="0" smtClean="0"/>
              <a:t>Reflexos na vida pessoal do empregado</a:t>
            </a:r>
          </a:p>
          <a:p>
            <a:r>
              <a:rPr lang="pt-BR" dirty="0" smtClean="0"/>
              <a:t>Mudanças rápidas não permitem o surgimento de laços</a:t>
            </a:r>
          </a:p>
          <a:p>
            <a:r>
              <a:rPr lang="pt-BR" dirty="0" smtClean="0"/>
              <a:t>Reflexos sobre o caráter das pessoas</a:t>
            </a:r>
          </a:p>
          <a:p>
            <a:r>
              <a:rPr lang="pt-BR" dirty="0" smtClean="0"/>
              <a:t>Individualismo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437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Fracasso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Fato constante nas vidas da classe média</a:t>
            </a:r>
          </a:p>
          <a:p>
            <a:endParaRPr lang="pt-BR" dirty="0" smtClean="0"/>
          </a:p>
          <a:p>
            <a:r>
              <a:rPr lang="pt-BR" dirty="0" smtClean="0"/>
              <a:t>Walter Lippmann: “exercício de uma carreira é o antídoto para o fracasso pessoal”</a:t>
            </a:r>
          </a:p>
          <a:p>
            <a:endParaRPr lang="pt-BR" dirty="0" smtClean="0"/>
          </a:p>
          <a:p>
            <a:r>
              <a:rPr lang="pt-BR" dirty="0" smtClean="0"/>
              <a:t>Mas... E como proceder no capitalismo flexível atual?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54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da IBM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Flexibilização após ser superada por empresas como a Microsoft</a:t>
            </a:r>
          </a:p>
          <a:p>
            <a:r>
              <a:rPr lang="pt-BR" dirty="0" smtClean="0"/>
              <a:t>Programadores high-tech, que anteriormente possuíam inúmeras regalias, acabam demitidos depois da redução de um escritório</a:t>
            </a:r>
          </a:p>
          <a:p>
            <a:r>
              <a:rPr lang="pt-BR" dirty="0" smtClean="0"/>
              <a:t>Jim: “Na guerra na Coréia pensava: sou um peão, ninguém, no meio desta lama. Agora sou um peão na IBM”.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superar o fracasso?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Tornar-se um eu maleável</a:t>
            </a:r>
          </a:p>
          <a:p>
            <a:endParaRPr lang="pt-BR" dirty="0" smtClean="0"/>
          </a:p>
          <a:p>
            <a:r>
              <a:rPr lang="pt-BR" dirty="0" smtClean="0"/>
              <a:t>Estar sempre aberto a mudanças e novas experiências</a:t>
            </a:r>
          </a:p>
          <a:p>
            <a:endParaRPr lang="pt-BR" dirty="0" smtClean="0"/>
          </a:p>
          <a:p>
            <a:r>
              <a:rPr lang="pt-BR" dirty="0" smtClean="0"/>
              <a:t>Estar adaptado ao trabalho de curto prazo e ao constante correr riscos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</TotalTime>
  <Words>697</Words>
  <Application>Microsoft Office PowerPoint</Application>
  <PresentationFormat>Apresentação na tela (4:3)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Ápice</vt:lpstr>
      <vt:lpstr>Demitir, mudar, transformar... Ações banais?</vt:lpstr>
      <vt:lpstr>Análise do Tema</vt:lpstr>
      <vt:lpstr>Plano de Fundo</vt:lpstr>
      <vt:lpstr>Valores Atuais</vt:lpstr>
      <vt:lpstr>Estrutura instituição Moderna</vt:lpstr>
      <vt:lpstr>Mudanças Morais</vt:lpstr>
      <vt:lpstr>Fracasso</vt:lpstr>
      <vt:lpstr>Caso da IBM</vt:lpstr>
      <vt:lpstr>Como superar o fracasso?</vt:lpstr>
      <vt:lpstr>Ética no trabalho</vt:lpstr>
      <vt:lpstr>A velha ética do trabalho</vt:lpstr>
      <vt:lpstr>Atual ética do trabalho</vt:lpstr>
      <vt:lpstr>Trabalho em equipe</vt:lpstr>
      <vt:lpstr>Comportamento em grupo</vt:lpstr>
      <vt:lpstr>Técnica moderna de administração</vt:lpstr>
      <vt:lpstr>Rotina e trabalho</vt:lpstr>
      <vt:lpstr>Rotina e trabalho</vt:lpstr>
      <vt:lpstr>Terceirização</vt:lpstr>
      <vt:lpstr>Caso Particular - Bancos</vt:lpstr>
      <vt:lpstr>Inovação</vt:lpstr>
      <vt:lpstr>Empresas inovadoras</vt:lpstr>
      <vt:lpstr>Discussão</vt:lpstr>
      <vt:lpstr>Demitir, mudar, transformar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Demitir, mudar, transformar... Ações banais?</dc:title>
  <dc:creator>rosane.viegas@hotmail.com</dc:creator>
  <cp:lastModifiedBy>Vinicius</cp:lastModifiedBy>
  <cp:revision>26</cp:revision>
  <dcterms:created xsi:type="dcterms:W3CDTF">2013-06-08T15:22:26Z</dcterms:created>
  <dcterms:modified xsi:type="dcterms:W3CDTF">2013-06-18T13:03:33Z</dcterms:modified>
</cp:coreProperties>
</file>