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6" r:id="rId1"/>
  </p:sldMasterIdLst>
  <p:notesMasterIdLst>
    <p:notesMasterId r:id="rId59"/>
  </p:notesMasterIdLst>
  <p:handoutMasterIdLst>
    <p:handoutMasterId r:id="rId60"/>
  </p:handoutMasterIdLst>
  <p:sldIdLst>
    <p:sldId id="256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13" r:id="rId35"/>
    <p:sldId id="314" r:id="rId36"/>
    <p:sldId id="320" r:id="rId37"/>
    <p:sldId id="321" r:id="rId38"/>
    <p:sldId id="322" r:id="rId39"/>
    <p:sldId id="323" r:id="rId40"/>
    <p:sldId id="324" r:id="rId41"/>
    <p:sldId id="318" r:id="rId42"/>
    <p:sldId id="319" r:id="rId43"/>
    <p:sldId id="261" r:id="rId44"/>
    <p:sldId id="265" r:id="rId45"/>
    <p:sldId id="266" r:id="rId46"/>
    <p:sldId id="268" r:id="rId47"/>
    <p:sldId id="269" r:id="rId48"/>
    <p:sldId id="267" r:id="rId49"/>
    <p:sldId id="270" r:id="rId50"/>
    <p:sldId id="271" r:id="rId51"/>
    <p:sldId id="325" r:id="rId52"/>
    <p:sldId id="326" r:id="rId53"/>
    <p:sldId id="327" r:id="rId54"/>
    <p:sldId id="328" r:id="rId55"/>
    <p:sldId id="363" r:id="rId56"/>
    <p:sldId id="364" r:id="rId57"/>
    <p:sldId id="32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8" autoAdjust="0"/>
    <p:restoredTop sz="86491" autoAdjust="0"/>
  </p:normalViewPr>
  <p:slideViewPr>
    <p:cSldViewPr snapToGrid="0" snapToObjects="1">
      <p:cViewPr varScale="1">
        <p:scale>
          <a:sx n="92" d="100"/>
          <a:sy n="92" d="100"/>
        </p:scale>
        <p:origin x="-19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BA3291-09B7-48F1-A029-A8012E2E4E03}" type="doc">
      <dgm:prSet loTypeId="urn:microsoft.com/office/officeart/2005/8/layout/hierarchy2" loCatId="hierarchy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2E390CC6-D3F7-420D-A441-D9E0A0226B05}">
      <dgm:prSet phldrT="[Texto]"/>
      <dgm:spPr/>
      <dgm:t>
        <a:bodyPr/>
        <a:lstStyle/>
        <a:p>
          <a:r>
            <a:rPr lang="pt-BR" dirty="0" smtClean="0"/>
            <a:t>Obsolescência</a:t>
          </a:r>
          <a:endParaRPr lang="pt-BR" dirty="0"/>
        </a:p>
      </dgm:t>
    </dgm:pt>
    <dgm:pt modelId="{DC06512B-33ED-4F69-9B0A-4A684DDDC1B2}" type="parTrans" cxnId="{892AB678-DDB0-4E40-92CC-C0A8E36E5AA1}">
      <dgm:prSet/>
      <dgm:spPr/>
      <dgm:t>
        <a:bodyPr/>
        <a:lstStyle/>
        <a:p>
          <a:endParaRPr lang="pt-BR"/>
        </a:p>
      </dgm:t>
    </dgm:pt>
    <dgm:pt modelId="{E011A205-E680-466A-AD10-77D16A05E1DA}" type="sibTrans" cxnId="{892AB678-DDB0-4E40-92CC-C0A8E36E5AA1}">
      <dgm:prSet/>
      <dgm:spPr/>
      <dgm:t>
        <a:bodyPr/>
        <a:lstStyle/>
        <a:p>
          <a:endParaRPr lang="pt-BR"/>
        </a:p>
      </dgm:t>
    </dgm:pt>
    <dgm:pt modelId="{48E47647-D7AA-44AE-AC24-51BB5A66B4BA}">
      <dgm:prSet phldrT="[Texto]"/>
      <dgm:spPr/>
      <dgm:t>
        <a:bodyPr/>
        <a:lstStyle/>
        <a:p>
          <a:r>
            <a:rPr lang="pt-BR" dirty="0" smtClean="0"/>
            <a:t>Planejada</a:t>
          </a:r>
          <a:endParaRPr lang="pt-BR" dirty="0"/>
        </a:p>
      </dgm:t>
    </dgm:pt>
    <dgm:pt modelId="{0F458F53-2616-46AC-AAF3-46ED275BA16D}" type="parTrans" cxnId="{92135A57-144B-44BD-8862-12E9E0D1F8BF}">
      <dgm:prSet/>
      <dgm:spPr/>
      <dgm:t>
        <a:bodyPr/>
        <a:lstStyle/>
        <a:p>
          <a:endParaRPr lang="pt-BR"/>
        </a:p>
      </dgm:t>
    </dgm:pt>
    <dgm:pt modelId="{972A8B4E-DBC1-4AA6-84D0-7FBB95188BE0}" type="sibTrans" cxnId="{92135A57-144B-44BD-8862-12E9E0D1F8BF}">
      <dgm:prSet/>
      <dgm:spPr/>
      <dgm:t>
        <a:bodyPr/>
        <a:lstStyle/>
        <a:p>
          <a:endParaRPr lang="pt-BR"/>
        </a:p>
      </dgm:t>
    </dgm:pt>
    <dgm:pt modelId="{E8533A6B-ABED-4626-BE69-87495AA29B3B}">
      <dgm:prSet phldrT="[Texto]"/>
      <dgm:spPr/>
      <dgm:t>
        <a:bodyPr/>
        <a:lstStyle/>
        <a:p>
          <a:r>
            <a:rPr lang="pt-BR" dirty="0" smtClean="0"/>
            <a:t>Percebida</a:t>
          </a:r>
          <a:endParaRPr lang="pt-BR" dirty="0"/>
        </a:p>
      </dgm:t>
    </dgm:pt>
    <dgm:pt modelId="{9D24F8D0-C94A-41F0-B717-559157225CEC}" type="parTrans" cxnId="{76D594ED-518B-4230-8EAA-84D9A7FF5C1E}">
      <dgm:prSet/>
      <dgm:spPr/>
      <dgm:t>
        <a:bodyPr/>
        <a:lstStyle/>
        <a:p>
          <a:endParaRPr lang="pt-BR"/>
        </a:p>
      </dgm:t>
    </dgm:pt>
    <dgm:pt modelId="{890BFBCF-24DE-4D2E-836E-2D4585223761}" type="sibTrans" cxnId="{76D594ED-518B-4230-8EAA-84D9A7FF5C1E}">
      <dgm:prSet/>
      <dgm:spPr/>
      <dgm:t>
        <a:bodyPr/>
        <a:lstStyle/>
        <a:p>
          <a:endParaRPr lang="pt-BR"/>
        </a:p>
      </dgm:t>
    </dgm:pt>
    <dgm:pt modelId="{211FBE8E-FF8C-47FB-908D-352DA50467F8}" type="pres">
      <dgm:prSet presAssocID="{C9BA3291-09B7-48F1-A029-A8012E2E4E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47E2865-2D6A-4251-BBAF-774C1BCCD763}" type="pres">
      <dgm:prSet presAssocID="{2E390CC6-D3F7-420D-A441-D9E0A0226B05}" presName="root1" presStyleCnt="0"/>
      <dgm:spPr/>
    </dgm:pt>
    <dgm:pt modelId="{DC82D0EE-7528-489E-9FDD-C48BBA66CA92}" type="pres">
      <dgm:prSet presAssocID="{2E390CC6-D3F7-420D-A441-D9E0A0226B0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700DB1B-2705-4881-9772-177711A749A3}" type="pres">
      <dgm:prSet presAssocID="{2E390CC6-D3F7-420D-A441-D9E0A0226B05}" presName="level2hierChild" presStyleCnt="0"/>
      <dgm:spPr/>
    </dgm:pt>
    <dgm:pt modelId="{EFC7A584-00A6-42E4-8603-E0D89E5AFB5A}" type="pres">
      <dgm:prSet presAssocID="{0F458F53-2616-46AC-AAF3-46ED275BA16D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B4EDB33F-9F9A-4FA8-B58F-6089C01F9463}" type="pres">
      <dgm:prSet presAssocID="{0F458F53-2616-46AC-AAF3-46ED275BA16D}" presName="connTx" presStyleLbl="parChTrans1D2" presStyleIdx="0" presStyleCnt="2"/>
      <dgm:spPr/>
      <dgm:t>
        <a:bodyPr/>
        <a:lstStyle/>
        <a:p>
          <a:endParaRPr lang="pt-BR"/>
        </a:p>
      </dgm:t>
    </dgm:pt>
    <dgm:pt modelId="{DBC5A585-6C0C-40D2-9819-DDE4609ACD8D}" type="pres">
      <dgm:prSet presAssocID="{48E47647-D7AA-44AE-AC24-51BB5A66B4BA}" presName="root2" presStyleCnt="0"/>
      <dgm:spPr/>
    </dgm:pt>
    <dgm:pt modelId="{9D99878D-DC57-426C-8680-D624E9592512}" type="pres">
      <dgm:prSet presAssocID="{48E47647-D7AA-44AE-AC24-51BB5A66B4B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2E03946-F845-4BA2-8863-18A973BD0AA8}" type="pres">
      <dgm:prSet presAssocID="{48E47647-D7AA-44AE-AC24-51BB5A66B4BA}" presName="level3hierChild" presStyleCnt="0"/>
      <dgm:spPr/>
    </dgm:pt>
    <dgm:pt modelId="{4925F027-010B-4776-863C-DA2CC0BB7837}" type="pres">
      <dgm:prSet presAssocID="{9D24F8D0-C94A-41F0-B717-559157225CEC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9FA23B07-1A4D-49EF-BB07-04C1EDBCD218}" type="pres">
      <dgm:prSet presAssocID="{9D24F8D0-C94A-41F0-B717-559157225CEC}" presName="connTx" presStyleLbl="parChTrans1D2" presStyleIdx="1" presStyleCnt="2"/>
      <dgm:spPr/>
      <dgm:t>
        <a:bodyPr/>
        <a:lstStyle/>
        <a:p>
          <a:endParaRPr lang="pt-BR"/>
        </a:p>
      </dgm:t>
    </dgm:pt>
    <dgm:pt modelId="{DDCD28AA-F175-4648-BA9E-2A93062ABADA}" type="pres">
      <dgm:prSet presAssocID="{E8533A6B-ABED-4626-BE69-87495AA29B3B}" presName="root2" presStyleCnt="0"/>
      <dgm:spPr/>
    </dgm:pt>
    <dgm:pt modelId="{9C9388CD-7C94-4539-8B0F-76A8808C76E3}" type="pres">
      <dgm:prSet presAssocID="{E8533A6B-ABED-4626-BE69-87495AA29B3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CC76E95-5F95-451B-8E52-893472A79724}" type="pres">
      <dgm:prSet presAssocID="{E8533A6B-ABED-4626-BE69-87495AA29B3B}" presName="level3hierChild" presStyleCnt="0"/>
      <dgm:spPr/>
    </dgm:pt>
  </dgm:ptLst>
  <dgm:cxnLst>
    <dgm:cxn modelId="{D62433A7-03C5-B745-BC0B-5FB3ECE73964}" type="presOf" srcId="{9D24F8D0-C94A-41F0-B717-559157225CEC}" destId="{9FA23B07-1A4D-49EF-BB07-04C1EDBCD218}" srcOrd="1" destOrd="0" presId="urn:microsoft.com/office/officeart/2005/8/layout/hierarchy2"/>
    <dgm:cxn modelId="{B23E9612-6A00-1740-A57A-FF8DCA25AEEB}" type="presOf" srcId="{C9BA3291-09B7-48F1-A029-A8012E2E4E03}" destId="{211FBE8E-FF8C-47FB-908D-352DA50467F8}" srcOrd="0" destOrd="0" presId="urn:microsoft.com/office/officeart/2005/8/layout/hierarchy2"/>
    <dgm:cxn modelId="{BD5D1D85-7E6C-2B44-9BBE-8E4BD92A4205}" type="presOf" srcId="{2E390CC6-D3F7-420D-A441-D9E0A0226B05}" destId="{DC82D0EE-7528-489E-9FDD-C48BBA66CA92}" srcOrd="0" destOrd="0" presId="urn:microsoft.com/office/officeart/2005/8/layout/hierarchy2"/>
    <dgm:cxn modelId="{99A3BF6C-708E-8C42-9FCD-EB7B12DCA5C4}" type="presOf" srcId="{48E47647-D7AA-44AE-AC24-51BB5A66B4BA}" destId="{9D99878D-DC57-426C-8680-D624E9592512}" srcOrd="0" destOrd="0" presId="urn:microsoft.com/office/officeart/2005/8/layout/hierarchy2"/>
    <dgm:cxn modelId="{AF0EC171-7BA8-AF4D-BD50-89DE3A59A2D3}" type="presOf" srcId="{E8533A6B-ABED-4626-BE69-87495AA29B3B}" destId="{9C9388CD-7C94-4539-8B0F-76A8808C76E3}" srcOrd="0" destOrd="0" presId="urn:microsoft.com/office/officeart/2005/8/layout/hierarchy2"/>
    <dgm:cxn modelId="{92135A57-144B-44BD-8862-12E9E0D1F8BF}" srcId="{2E390CC6-D3F7-420D-A441-D9E0A0226B05}" destId="{48E47647-D7AA-44AE-AC24-51BB5A66B4BA}" srcOrd="0" destOrd="0" parTransId="{0F458F53-2616-46AC-AAF3-46ED275BA16D}" sibTransId="{972A8B4E-DBC1-4AA6-84D0-7FBB95188BE0}"/>
    <dgm:cxn modelId="{714EF571-E8AD-A544-9E34-2A948FDF71D4}" type="presOf" srcId="{0F458F53-2616-46AC-AAF3-46ED275BA16D}" destId="{EFC7A584-00A6-42E4-8603-E0D89E5AFB5A}" srcOrd="0" destOrd="0" presId="urn:microsoft.com/office/officeart/2005/8/layout/hierarchy2"/>
    <dgm:cxn modelId="{76D594ED-518B-4230-8EAA-84D9A7FF5C1E}" srcId="{2E390CC6-D3F7-420D-A441-D9E0A0226B05}" destId="{E8533A6B-ABED-4626-BE69-87495AA29B3B}" srcOrd="1" destOrd="0" parTransId="{9D24F8D0-C94A-41F0-B717-559157225CEC}" sibTransId="{890BFBCF-24DE-4D2E-836E-2D4585223761}"/>
    <dgm:cxn modelId="{11FF3C4C-5613-854C-BE59-92F0BA10409C}" type="presOf" srcId="{0F458F53-2616-46AC-AAF3-46ED275BA16D}" destId="{B4EDB33F-9F9A-4FA8-B58F-6089C01F9463}" srcOrd="1" destOrd="0" presId="urn:microsoft.com/office/officeart/2005/8/layout/hierarchy2"/>
    <dgm:cxn modelId="{83F39E4F-FBED-504B-A518-EC13EC456B85}" type="presOf" srcId="{9D24F8D0-C94A-41F0-B717-559157225CEC}" destId="{4925F027-010B-4776-863C-DA2CC0BB7837}" srcOrd="0" destOrd="0" presId="urn:microsoft.com/office/officeart/2005/8/layout/hierarchy2"/>
    <dgm:cxn modelId="{892AB678-DDB0-4E40-92CC-C0A8E36E5AA1}" srcId="{C9BA3291-09B7-48F1-A029-A8012E2E4E03}" destId="{2E390CC6-D3F7-420D-A441-D9E0A0226B05}" srcOrd="0" destOrd="0" parTransId="{DC06512B-33ED-4F69-9B0A-4A684DDDC1B2}" sibTransId="{E011A205-E680-466A-AD10-77D16A05E1DA}"/>
    <dgm:cxn modelId="{102CAD78-CC4A-1845-9DF9-0F1E30CFEEE6}" type="presParOf" srcId="{211FBE8E-FF8C-47FB-908D-352DA50467F8}" destId="{E47E2865-2D6A-4251-BBAF-774C1BCCD763}" srcOrd="0" destOrd="0" presId="urn:microsoft.com/office/officeart/2005/8/layout/hierarchy2"/>
    <dgm:cxn modelId="{3C6F561F-F571-424E-9192-07892845B3BF}" type="presParOf" srcId="{E47E2865-2D6A-4251-BBAF-774C1BCCD763}" destId="{DC82D0EE-7528-489E-9FDD-C48BBA66CA92}" srcOrd="0" destOrd="0" presId="urn:microsoft.com/office/officeart/2005/8/layout/hierarchy2"/>
    <dgm:cxn modelId="{48398C98-CECC-0C4B-A1F1-1531A3E9E3B3}" type="presParOf" srcId="{E47E2865-2D6A-4251-BBAF-774C1BCCD763}" destId="{6700DB1B-2705-4881-9772-177711A749A3}" srcOrd="1" destOrd="0" presId="urn:microsoft.com/office/officeart/2005/8/layout/hierarchy2"/>
    <dgm:cxn modelId="{31731085-B0E5-FA4F-A805-177C90F93FA6}" type="presParOf" srcId="{6700DB1B-2705-4881-9772-177711A749A3}" destId="{EFC7A584-00A6-42E4-8603-E0D89E5AFB5A}" srcOrd="0" destOrd="0" presId="urn:microsoft.com/office/officeart/2005/8/layout/hierarchy2"/>
    <dgm:cxn modelId="{67503914-6F10-9D4D-A29F-EEA6408FB532}" type="presParOf" srcId="{EFC7A584-00A6-42E4-8603-E0D89E5AFB5A}" destId="{B4EDB33F-9F9A-4FA8-B58F-6089C01F9463}" srcOrd="0" destOrd="0" presId="urn:microsoft.com/office/officeart/2005/8/layout/hierarchy2"/>
    <dgm:cxn modelId="{27BB2975-DDB2-1B42-A610-92E0773EC335}" type="presParOf" srcId="{6700DB1B-2705-4881-9772-177711A749A3}" destId="{DBC5A585-6C0C-40D2-9819-DDE4609ACD8D}" srcOrd="1" destOrd="0" presId="urn:microsoft.com/office/officeart/2005/8/layout/hierarchy2"/>
    <dgm:cxn modelId="{8A288B0A-59FE-5540-9B60-11A6150C3989}" type="presParOf" srcId="{DBC5A585-6C0C-40D2-9819-DDE4609ACD8D}" destId="{9D99878D-DC57-426C-8680-D624E9592512}" srcOrd="0" destOrd="0" presId="urn:microsoft.com/office/officeart/2005/8/layout/hierarchy2"/>
    <dgm:cxn modelId="{51C22667-16C1-7E4D-9595-5E637A28F293}" type="presParOf" srcId="{DBC5A585-6C0C-40D2-9819-DDE4609ACD8D}" destId="{C2E03946-F845-4BA2-8863-18A973BD0AA8}" srcOrd="1" destOrd="0" presId="urn:microsoft.com/office/officeart/2005/8/layout/hierarchy2"/>
    <dgm:cxn modelId="{223E5A2F-E4E0-6A4D-8F7A-980B40615486}" type="presParOf" srcId="{6700DB1B-2705-4881-9772-177711A749A3}" destId="{4925F027-010B-4776-863C-DA2CC0BB7837}" srcOrd="2" destOrd="0" presId="urn:microsoft.com/office/officeart/2005/8/layout/hierarchy2"/>
    <dgm:cxn modelId="{B78456A6-DC63-6C49-A3C5-ECC7CB0C722A}" type="presParOf" srcId="{4925F027-010B-4776-863C-DA2CC0BB7837}" destId="{9FA23B07-1A4D-49EF-BB07-04C1EDBCD218}" srcOrd="0" destOrd="0" presId="urn:microsoft.com/office/officeart/2005/8/layout/hierarchy2"/>
    <dgm:cxn modelId="{6BC17550-4900-5244-9BD3-9C655BDA5280}" type="presParOf" srcId="{6700DB1B-2705-4881-9772-177711A749A3}" destId="{DDCD28AA-F175-4648-BA9E-2A93062ABADA}" srcOrd="3" destOrd="0" presId="urn:microsoft.com/office/officeart/2005/8/layout/hierarchy2"/>
    <dgm:cxn modelId="{3AABF719-1B31-754D-A434-9419D3A78ECA}" type="presParOf" srcId="{DDCD28AA-F175-4648-BA9E-2A93062ABADA}" destId="{9C9388CD-7C94-4539-8B0F-76A8808C76E3}" srcOrd="0" destOrd="0" presId="urn:microsoft.com/office/officeart/2005/8/layout/hierarchy2"/>
    <dgm:cxn modelId="{382FA9CF-94FD-2144-BE1E-C68E2D4D6EF0}" type="presParOf" srcId="{DDCD28AA-F175-4648-BA9E-2A93062ABADA}" destId="{6CC76E95-5F95-451B-8E52-893472A7972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626BF8-F87E-4DF2-BE74-56FD03CDC616}" type="doc">
      <dgm:prSet loTypeId="urn:microsoft.com/office/officeart/2005/8/layout/default#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B3C0809-337C-48A3-B539-7EAECBD14A45}">
      <dgm:prSet phldrT="[Texto]"/>
      <dgm:spPr/>
      <dgm:t>
        <a:bodyPr/>
        <a:lstStyle/>
        <a:p>
          <a:r>
            <a:rPr lang="pt-BR" smtClean="0"/>
            <a:t>Missão</a:t>
          </a:r>
          <a:endParaRPr lang="en-US"/>
        </a:p>
      </dgm:t>
    </dgm:pt>
    <dgm:pt modelId="{54A2685F-91C8-4328-86F4-8160A72E6A1B}" type="parTrans" cxnId="{96680ABA-C1E4-45F4-B276-227AA2152F64}">
      <dgm:prSet/>
      <dgm:spPr/>
      <dgm:t>
        <a:bodyPr/>
        <a:lstStyle/>
        <a:p>
          <a:endParaRPr lang="en-US"/>
        </a:p>
      </dgm:t>
    </dgm:pt>
    <dgm:pt modelId="{9E5C0890-4220-436F-B076-090CAF34BEE5}" type="sibTrans" cxnId="{96680ABA-C1E4-45F4-B276-227AA2152F64}">
      <dgm:prSet/>
      <dgm:spPr/>
      <dgm:t>
        <a:bodyPr/>
        <a:lstStyle/>
        <a:p>
          <a:endParaRPr lang="en-US"/>
        </a:p>
      </dgm:t>
    </dgm:pt>
    <dgm:pt modelId="{3DD093BA-EE9D-472A-8D40-6DD61BD648E8}">
      <dgm:prSet phldrT="[Texto]"/>
      <dgm:spPr/>
      <dgm:t>
        <a:bodyPr/>
        <a:lstStyle/>
        <a:p>
          <a:r>
            <a:rPr lang="pt-BR" smtClean="0"/>
            <a:t>Visão</a:t>
          </a:r>
          <a:endParaRPr lang="en-US"/>
        </a:p>
      </dgm:t>
    </dgm:pt>
    <dgm:pt modelId="{CA1A1606-CC50-43ED-9EAC-7DD07BB605F9}" type="parTrans" cxnId="{0BFA0849-74F9-4866-9241-FB24721C9A3C}">
      <dgm:prSet/>
      <dgm:spPr/>
      <dgm:t>
        <a:bodyPr/>
        <a:lstStyle/>
        <a:p>
          <a:endParaRPr lang="en-US"/>
        </a:p>
      </dgm:t>
    </dgm:pt>
    <dgm:pt modelId="{0CF87E95-4269-478E-814D-B7C3A46A0C0C}" type="sibTrans" cxnId="{0BFA0849-74F9-4866-9241-FB24721C9A3C}">
      <dgm:prSet/>
      <dgm:spPr/>
      <dgm:t>
        <a:bodyPr/>
        <a:lstStyle/>
        <a:p>
          <a:endParaRPr lang="en-US"/>
        </a:p>
      </dgm:t>
    </dgm:pt>
    <dgm:pt modelId="{369AAC20-169A-4A23-98E6-B6986B412665}">
      <dgm:prSet phldrT="[Texto]"/>
      <dgm:spPr/>
      <dgm:t>
        <a:bodyPr/>
        <a:lstStyle/>
        <a:p>
          <a:r>
            <a:rPr lang="pt-BR" smtClean="0"/>
            <a:t>Valores</a:t>
          </a:r>
          <a:endParaRPr lang="en-US"/>
        </a:p>
      </dgm:t>
    </dgm:pt>
    <dgm:pt modelId="{8A819961-FD7C-4FD3-9C77-0D13A1FEEFC6}" type="parTrans" cxnId="{00CB7058-CD83-435E-B439-6225CF0B014C}">
      <dgm:prSet/>
      <dgm:spPr/>
      <dgm:t>
        <a:bodyPr/>
        <a:lstStyle/>
        <a:p>
          <a:endParaRPr lang="en-US"/>
        </a:p>
      </dgm:t>
    </dgm:pt>
    <dgm:pt modelId="{90048875-1073-4E93-87DC-63828B7F0F65}" type="sibTrans" cxnId="{00CB7058-CD83-435E-B439-6225CF0B014C}">
      <dgm:prSet/>
      <dgm:spPr/>
      <dgm:t>
        <a:bodyPr/>
        <a:lstStyle/>
        <a:p>
          <a:endParaRPr lang="en-US"/>
        </a:p>
      </dgm:t>
    </dgm:pt>
    <dgm:pt modelId="{EB35490D-EA37-4729-84C1-AC70502F4C0F}" type="pres">
      <dgm:prSet presAssocID="{55626BF8-F87E-4DF2-BE74-56FD03CDC61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D91B49-0040-44F2-B520-30DA647EE9DA}" type="pres">
      <dgm:prSet presAssocID="{EB3C0809-337C-48A3-B539-7EAECBD14A4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E0B66-8141-4DE2-9694-14D0C08AE8D6}" type="pres">
      <dgm:prSet presAssocID="{9E5C0890-4220-436F-B076-090CAF34BEE5}" presName="sibTrans" presStyleCnt="0"/>
      <dgm:spPr/>
    </dgm:pt>
    <dgm:pt modelId="{00C1A7F6-624E-4D50-A8D6-2ADD31485CC7}" type="pres">
      <dgm:prSet presAssocID="{3DD093BA-EE9D-472A-8D40-6DD61BD648E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D2BFE-5DC8-449F-BB8B-B30CED9B2660}" type="pres">
      <dgm:prSet presAssocID="{0CF87E95-4269-478E-814D-B7C3A46A0C0C}" presName="sibTrans" presStyleCnt="0"/>
      <dgm:spPr/>
    </dgm:pt>
    <dgm:pt modelId="{1F29A7CF-B3EF-41B4-9E08-2C01514A1CF4}" type="pres">
      <dgm:prSet presAssocID="{369AAC20-169A-4A23-98E6-B6986B41266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FA0849-74F9-4866-9241-FB24721C9A3C}" srcId="{55626BF8-F87E-4DF2-BE74-56FD03CDC616}" destId="{3DD093BA-EE9D-472A-8D40-6DD61BD648E8}" srcOrd="1" destOrd="0" parTransId="{CA1A1606-CC50-43ED-9EAC-7DD07BB605F9}" sibTransId="{0CF87E95-4269-478E-814D-B7C3A46A0C0C}"/>
    <dgm:cxn modelId="{A7CB139D-3A16-AB4E-A8BC-E2CE191B7822}" type="presOf" srcId="{369AAC20-169A-4A23-98E6-B6986B412665}" destId="{1F29A7CF-B3EF-41B4-9E08-2C01514A1CF4}" srcOrd="0" destOrd="0" presId="urn:microsoft.com/office/officeart/2005/8/layout/default#2"/>
    <dgm:cxn modelId="{651EB163-6B7C-3049-BB1B-E187D77194F2}" type="presOf" srcId="{EB3C0809-337C-48A3-B539-7EAECBD14A45}" destId="{DBD91B49-0040-44F2-B520-30DA647EE9DA}" srcOrd="0" destOrd="0" presId="urn:microsoft.com/office/officeart/2005/8/layout/default#2"/>
    <dgm:cxn modelId="{96680ABA-C1E4-45F4-B276-227AA2152F64}" srcId="{55626BF8-F87E-4DF2-BE74-56FD03CDC616}" destId="{EB3C0809-337C-48A3-B539-7EAECBD14A45}" srcOrd="0" destOrd="0" parTransId="{54A2685F-91C8-4328-86F4-8160A72E6A1B}" sibTransId="{9E5C0890-4220-436F-B076-090CAF34BEE5}"/>
    <dgm:cxn modelId="{F30A537A-D41C-7A4D-8D22-9649B462DB52}" type="presOf" srcId="{3DD093BA-EE9D-472A-8D40-6DD61BD648E8}" destId="{00C1A7F6-624E-4D50-A8D6-2ADD31485CC7}" srcOrd="0" destOrd="0" presId="urn:microsoft.com/office/officeart/2005/8/layout/default#2"/>
    <dgm:cxn modelId="{00CB7058-CD83-435E-B439-6225CF0B014C}" srcId="{55626BF8-F87E-4DF2-BE74-56FD03CDC616}" destId="{369AAC20-169A-4A23-98E6-B6986B412665}" srcOrd="2" destOrd="0" parTransId="{8A819961-FD7C-4FD3-9C77-0D13A1FEEFC6}" sibTransId="{90048875-1073-4E93-87DC-63828B7F0F65}"/>
    <dgm:cxn modelId="{BAFFA32B-1E78-2345-974F-1AFAA6A72A43}" type="presOf" srcId="{55626BF8-F87E-4DF2-BE74-56FD03CDC616}" destId="{EB35490D-EA37-4729-84C1-AC70502F4C0F}" srcOrd="0" destOrd="0" presId="urn:microsoft.com/office/officeart/2005/8/layout/default#2"/>
    <dgm:cxn modelId="{44697B08-8EFD-F743-9B68-9EA507974D39}" type="presParOf" srcId="{EB35490D-EA37-4729-84C1-AC70502F4C0F}" destId="{DBD91B49-0040-44F2-B520-30DA647EE9DA}" srcOrd="0" destOrd="0" presId="urn:microsoft.com/office/officeart/2005/8/layout/default#2"/>
    <dgm:cxn modelId="{528370B4-6390-AE44-B777-A6C006A5D6DC}" type="presParOf" srcId="{EB35490D-EA37-4729-84C1-AC70502F4C0F}" destId="{78EE0B66-8141-4DE2-9694-14D0C08AE8D6}" srcOrd="1" destOrd="0" presId="urn:microsoft.com/office/officeart/2005/8/layout/default#2"/>
    <dgm:cxn modelId="{C58492B9-ABAF-8C4A-B516-155D826A2140}" type="presParOf" srcId="{EB35490D-EA37-4729-84C1-AC70502F4C0F}" destId="{00C1A7F6-624E-4D50-A8D6-2ADD31485CC7}" srcOrd="2" destOrd="0" presId="urn:microsoft.com/office/officeart/2005/8/layout/default#2"/>
    <dgm:cxn modelId="{8BF0DAD9-80C5-814A-B03B-DCFBB0BE511F}" type="presParOf" srcId="{EB35490D-EA37-4729-84C1-AC70502F4C0F}" destId="{A8CD2BFE-5DC8-449F-BB8B-B30CED9B2660}" srcOrd="3" destOrd="0" presId="urn:microsoft.com/office/officeart/2005/8/layout/default#2"/>
    <dgm:cxn modelId="{625EE812-150C-9F41-B3AB-6EF06D1642F7}" type="presParOf" srcId="{EB35490D-EA37-4729-84C1-AC70502F4C0F}" destId="{1F29A7CF-B3EF-41B4-9E08-2C01514A1CF4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2D0EE-7528-489E-9FDD-C48BBA66CA92}">
      <dsp:nvSpPr>
        <dsp:cNvPr id="0" name=""/>
        <dsp:cNvSpPr/>
      </dsp:nvSpPr>
      <dsp:spPr>
        <a:xfrm>
          <a:off x="3571" y="1587263"/>
          <a:ext cx="2795011" cy="1397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Obsolescência</a:t>
          </a:r>
          <a:endParaRPr lang="pt-BR" sz="3200" kern="1200" dirty="0"/>
        </a:p>
      </dsp:txBody>
      <dsp:txXfrm>
        <a:off x="44503" y="1628195"/>
        <a:ext cx="2713147" cy="1315641"/>
      </dsp:txXfrm>
    </dsp:sp>
    <dsp:sp modelId="{EFC7A584-00A6-42E4-8603-E0D89E5AFB5A}">
      <dsp:nvSpPr>
        <dsp:cNvPr id="0" name=""/>
        <dsp:cNvSpPr/>
      </dsp:nvSpPr>
      <dsp:spPr>
        <a:xfrm rot="19457599">
          <a:off x="2669172" y="1856723"/>
          <a:ext cx="1376827" cy="55019"/>
        </a:xfrm>
        <a:custGeom>
          <a:avLst/>
          <a:gdLst/>
          <a:ahLst/>
          <a:cxnLst/>
          <a:rect l="0" t="0" r="0" b="0"/>
          <a:pathLst>
            <a:path>
              <a:moveTo>
                <a:pt x="0" y="27509"/>
              </a:moveTo>
              <a:lnTo>
                <a:pt x="1376827" y="27509"/>
              </a:lnTo>
            </a:path>
          </a:pathLst>
        </a:custGeom>
        <a:noFill/>
        <a:ln w="264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23165" y="1849812"/>
        <a:ext cx="68841" cy="68841"/>
      </dsp:txXfrm>
    </dsp:sp>
    <dsp:sp modelId="{9D99878D-DC57-426C-8680-D624E9592512}">
      <dsp:nvSpPr>
        <dsp:cNvPr id="0" name=""/>
        <dsp:cNvSpPr/>
      </dsp:nvSpPr>
      <dsp:spPr>
        <a:xfrm>
          <a:off x="3916588" y="783697"/>
          <a:ext cx="2795011" cy="1397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Planejada</a:t>
          </a:r>
          <a:endParaRPr lang="pt-BR" sz="3200" kern="1200" dirty="0"/>
        </a:p>
      </dsp:txBody>
      <dsp:txXfrm>
        <a:off x="3957520" y="824629"/>
        <a:ext cx="2713147" cy="1315641"/>
      </dsp:txXfrm>
    </dsp:sp>
    <dsp:sp modelId="{4925F027-010B-4776-863C-DA2CC0BB7837}">
      <dsp:nvSpPr>
        <dsp:cNvPr id="0" name=""/>
        <dsp:cNvSpPr/>
      </dsp:nvSpPr>
      <dsp:spPr>
        <a:xfrm rot="2142401">
          <a:off x="2669172" y="2660289"/>
          <a:ext cx="1376827" cy="55019"/>
        </a:xfrm>
        <a:custGeom>
          <a:avLst/>
          <a:gdLst/>
          <a:ahLst/>
          <a:cxnLst/>
          <a:rect l="0" t="0" r="0" b="0"/>
          <a:pathLst>
            <a:path>
              <a:moveTo>
                <a:pt x="0" y="27509"/>
              </a:moveTo>
              <a:lnTo>
                <a:pt x="1376827" y="27509"/>
              </a:lnTo>
            </a:path>
          </a:pathLst>
        </a:custGeom>
        <a:noFill/>
        <a:ln w="264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23165" y="2653378"/>
        <a:ext cx="68841" cy="68841"/>
      </dsp:txXfrm>
    </dsp:sp>
    <dsp:sp modelId="{9C9388CD-7C94-4539-8B0F-76A8808C76E3}">
      <dsp:nvSpPr>
        <dsp:cNvPr id="0" name=""/>
        <dsp:cNvSpPr/>
      </dsp:nvSpPr>
      <dsp:spPr>
        <a:xfrm>
          <a:off x="3916588" y="2390828"/>
          <a:ext cx="2795011" cy="1397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Percebida</a:t>
          </a:r>
          <a:endParaRPr lang="pt-BR" sz="3200" kern="1200" dirty="0"/>
        </a:p>
      </dsp:txBody>
      <dsp:txXfrm>
        <a:off x="3957520" y="2431760"/>
        <a:ext cx="2713147" cy="1315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91B49-0040-44F2-B520-30DA647EE9DA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800" kern="1200" smtClean="0"/>
            <a:t>Missão</a:t>
          </a:r>
          <a:endParaRPr lang="en-US" sz="5800" kern="1200"/>
        </a:p>
      </dsp:txBody>
      <dsp:txXfrm>
        <a:off x="744" y="145603"/>
        <a:ext cx="2902148" cy="1741289"/>
      </dsp:txXfrm>
    </dsp:sp>
    <dsp:sp modelId="{00C1A7F6-624E-4D50-A8D6-2ADD31485CC7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3">
            <a:hueOff val="5717212"/>
            <a:satOff val="1242"/>
            <a:lumOff val="-1765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800" kern="1200" smtClean="0"/>
            <a:t>Visão</a:t>
          </a:r>
          <a:endParaRPr lang="en-US" sz="5800" kern="1200"/>
        </a:p>
      </dsp:txBody>
      <dsp:txXfrm>
        <a:off x="3193107" y="145603"/>
        <a:ext cx="2902148" cy="1741289"/>
      </dsp:txXfrm>
    </dsp:sp>
    <dsp:sp modelId="{1F29A7CF-B3EF-41B4-9E08-2C01514A1CF4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accent3">
            <a:hueOff val="11434424"/>
            <a:satOff val="2484"/>
            <a:lumOff val="-353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800" kern="1200" smtClean="0"/>
            <a:t>Valores</a:t>
          </a:r>
          <a:endParaRPr lang="en-US" sz="5800" kern="1200"/>
        </a:p>
      </dsp:txBody>
      <dsp:txXfrm>
        <a:off x="1596925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AA962-3AFF-594B-B649-36C7FE5737AC}" type="datetime1">
              <a:rPr lang="pt-BR" smtClean="0"/>
              <a:t>05/06/13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CBDC8-F19A-5F45-B4A0-9AFEE170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964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16968-5B8E-AC40-B231-9650233098E8}" type="datetime1">
              <a:rPr lang="pt-BR" smtClean="0"/>
              <a:t>05/06/13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5DF88-5006-2748-9866-AC1354EDB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9800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ELIZIÁRIO:</a:t>
            </a:r>
            <a:br>
              <a:rPr lang="en-US" dirty="0" smtClean="0"/>
            </a:br>
            <a:r>
              <a:rPr lang="en-US" dirty="0" err="1" smtClean="0"/>
              <a:t>Aqui</a:t>
            </a:r>
            <a:r>
              <a:rPr lang="en-US" dirty="0" smtClean="0"/>
              <a:t> </a:t>
            </a:r>
            <a:r>
              <a:rPr lang="en-US" dirty="0" err="1" smtClean="0"/>
              <a:t>vamos</a:t>
            </a:r>
            <a:r>
              <a:rPr lang="en-US" dirty="0" smtClean="0"/>
              <a:t> </a:t>
            </a:r>
            <a:r>
              <a:rPr lang="en-US" dirty="0" err="1" smtClean="0"/>
              <a:t>falar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objetivos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alcançar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tópicos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abordaremos</a:t>
            </a:r>
            <a:r>
              <a:rPr lang="en-US" baseline="0" dirty="0" smtClean="0"/>
              <a:t>, o </a:t>
            </a:r>
            <a:r>
              <a:rPr lang="en-US" baseline="0" dirty="0" err="1" smtClean="0"/>
              <a:t>caminho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necessário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isso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ELIZIÁRIO/ INTERVENÇÃO LIVRE:</a:t>
            </a:r>
          </a:p>
          <a:p>
            <a:r>
              <a:rPr lang="en-US" dirty="0" err="1" smtClean="0"/>
              <a:t>Provocar</a:t>
            </a:r>
            <a:r>
              <a:rPr lang="en-US" dirty="0" smtClean="0"/>
              <a:t> a </a:t>
            </a:r>
            <a:r>
              <a:rPr lang="en-US" dirty="0" err="1" smtClean="0"/>
              <a:t>platéia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mostrar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fundo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ninguém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sabe</a:t>
            </a:r>
            <a:r>
              <a:rPr lang="en-US" baseline="0" dirty="0" smtClean="0"/>
              <a:t> nada</a:t>
            </a:r>
          </a:p>
          <a:p>
            <a:endParaRPr lang="en-US" baseline="0" dirty="0" smtClean="0"/>
          </a:p>
          <a:p>
            <a:r>
              <a:rPr lang="en-US" baseline="0" dirty="0" smtClean="0"/>
              <a:t>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sustentabilidade</a:t>
            </a:r>
            <a:r>
              <a:rPr lang="en-US" baseline="0" dirty="0" smtClean="0"/>
              <a:t>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5DF88-5006-2748-9866-AC1354EDBB80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80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mtClean="0"/>
              <a:t>Uma tentativa</a:t>
            </a:r>
            <a:r>
              <a:rPr lang="pt-BR" baseline="0" smtClean="0"/>
              <a:t> de aproximar engenheiro do setor político, na alemanha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C8D2-1E07-4385-A57B-7B4E8EA3C61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mtClean="0"/>
              <a:t>Ajudar no desenvolvimento de políticas</a:t>
            </a:r>
            <a:r>
              <a:rPr lang="pt-BR" baseline="0" smtClean="0"/>
              <a:t> públicas.</a:t>
            </a:r>
          </a:p>
          <a:p>
            <a:r>
              <a:rPr lang="pt-BR" baseline="0" smtClean="0"/>
              <a:t>A presença de engenheiros na formulação de políticas públicas pode ajudar no desenvolvimento de um mundo sustentável?</a:t>
            </a:r>
          </a:p>
          <a:p>
            <a:r>
              <a:rPr lang="pt-BR" baseline="0" smtClean="0"/>
              <a:t>Falta planejamento?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C8D2-1E07-4385-A57B-7B4E8EA3C61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Já pararam pra pensar por que a humanidade trabalha?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Humanidade fosse uma empresa: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Acreditamos que sustentabilidade deva ser uma missão da humanidade.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Como planejaríamos o funcionamento do mundo?</a:t>
            </a:r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C8D2-1E07-4385-A57B-7B4E8EA3C61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ELIZIÁRIO:</a:t>
            </a:r>
            <a:br>
              <a:rPr lang="en-US" dirty="0" smtClean="0"/>
            </a:br>
            <a:r>
              <a:rPr lang="en-US" dirty="0" err="1" smtClean="0"/>
              <a:t>Aqui</a:t>
            </a:r>
            <a:r>
              <a:rPr lang="en-US" dirty="0" smtClean="0"/>
              <a:t> </a:t>
            </a:r>
            <a:r>
              <a:rPr lang="en-US" dirty="0" err="1" smtClean="0"/>
              <a:t>vamos</a:t>
            </a:r>
            <a:r>
              <a:rPr lang="en-US" dirty="0" smtClean="0"/>
              <a:t> </a:t>
            </a:r>
            <a:r>
              <a:rPr lang="en-US" dirty="0" err="1" smtClean="0"/>
              <a:t>falar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objetivos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alcançar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sobre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tópicos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abordaremos</a:t>
            </a:r>
            <a:r>
              <a:rPr lang="en-US" baseline="0" dirty="0" smtClean="0"/>
              <a:t>, o </a:t>
            </a:r>
            <a:r>
              <a:rPr lang="en-US" baseline="0" dirty="0" err="1" smtClean="0"/>
              <a:t>caminho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necessário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isso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ELIZIÁRIO/ INTERVENÇÃO LIVRE:</a:t>
            </a:r>
          </a:p>
          <a:p>
            <a:r>
              <a:rPr lang="en-US" dirty="0" err="1" smtClean="0"/>
              <a:t>Provocar</a:t>
            </a:r>
            <a:r>
              <a:rPr lang="en-US" dirty="0" smtClean="0"/>
              <a:t> a </a:t>
            </a:r>
            <a:r>
              <a:rPr lang="en-US" dirty="0" err="1" smtClean="0"/>
              <a:t>platéia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mostrar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fundo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ninguém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sabe</a:t>
            </a:r>
            <a:r>
              <a:rPr lang="en-US" baseline="0" dirty="0" smtClean="0"/>
              <a:t> nada</a:t>
            </a:r>
          </a:p>
          <a:p>
            <a:endParaRPr lang="en-US" baseline="0" dirty="0" smtClean="0"/>
          </a:p>
          <a:p>
            <a:r>
              <a:rPr lang="en-US" baseline="0" dirty="0" smtClean="0"/>
              <a:t>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sustentabilidade</a:t>
            </a:r>
            <a:r>
              <a:rPr lang="en-US" baseline="0" dirty="0" smtClean="0"/>
              <a:t>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5DF88-5006-2748-9866-AC1354EDBB80}" type="slidenum">
              <a:rPr lang="en-US" smtClean="0"/>
              <a:t>57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8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compararmos as corporações e países a partir de suas receitas e faturamentos, temos que as 51 e uma primeiras são corporações versus 49 países.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4EA1-0E88-4BA5-83A0-EE49F9A57F61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1/3 dos recursos naturais do mundo foram extintos nos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útlimos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 anos.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Mata atlântica no Brasil tem apenas de 5% de sua área original, segundo o IBAMA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floresta amazônica, 2000 árvores são cortadas por minuto. Isso é equivalente a 7 campos de futebol por minuto.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4EA1-0E88-4BA5-83A0-EE49F9A57F61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Apesar de existirem empresas especializadas em fazer testes de produtos químicos, incluindo testes de segurança como o contato com alimentos, estas são facilmente manipuladas pelas corporações, além de que os testes são apenas parcialmente conclusivos.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caso do Brasil, a ANVISA, se auto-declarou como insuficiente para regular o setor.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4EA1-0E88-4BA5-83A0-EE49F9A57F61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acumulo na teia alimentar ocorre porque a gordura animal tende a acumular maior concentração de toxinas. Por isso é sempre aconselhável limpar carnes e usar leite desnatado.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4EA1-0E88-4BA5-83A0-EE49F9A57F61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4EA1-0E88-4BA5-83A0-EE49F9A57F61}" type="slidenum">
              <a:rPr lang="pt-BR" smtClean="0"/>
              <a:pPr/>
              <a:t>26</a:t>
            </a:fld>
            <a:endParaRPr lang="pt-BR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Efeitos de toxicidade no desenvolvimento e reprodutiva, efeitos sobre o sistema imunológico e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carcinogenicidade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Mais preocupantes ainda são dados de estudos recentes que mostram que as concentrações das dioxinas no tecido humano na população de países industrializados já estão – ou estão próximos – dos níveis nos quais os efeitos sobre a saúde podem ocorrer.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4EA1-0E88-4BA5-83A0-EE49F9A57F61}" type="slidenum">
              <a:rPr lang="pt-BR" smtClean="0"/>
              <a:pPr/>
              <a:t>29</a:t>
            </a:fld>
            <a:endParaRPr lang="pt-BR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5DF88-5006-2748-9866-AC1354EDBB8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mtClean="0"/>
              <a:t>Sustentabilidade Social</a:t>
            </a:r>
          </a:p>
          <a:p>
            <a:r>
              <a:rPr lang="pt-BR" smtClean="0"/>
              <a:t>Função tecnológica</a:t>
            </a:r>
          </a:p>
          <a:p>
            <a:r>
              <a:rPr lang="pt-BR" smtClean="0"/>
              <a:t>Organização e distribuição x Tecnologia</a:t>
            </a:r>
          </a:p>
          <a:p>
            <a:r>
              <a:rPr lang="pt-BR" smtClean="0"/>
              <a:t>Desenvolver mais nesse campo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7C8D2-1E07-4385-A57B-7B4E8EA3C61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D76E-246A-3A4B-9C82-B62EFDA4A388}" type="datetime1">
              <a:rPr lang="pt-BR" smtClean="0"/>
              <a:t>05/06/13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01AE-B6CF-E44D-A34D-AEC3D93EF509}" type="datetime1">
              <a:rPr lang="pt-BR" smtClean="0"/>
              <a:t>05/06/13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3980-16C8-494A-9C1A-4EA7DE624283}" type="datetime1">
              <a:rPr lang="pt-BR" smtClean="0"/>
              <a:t>05/06/13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5A56-37C1-CE49-9317-34370248259D}" type="datetime1">
              <a:rPr lang="pt-BR" smtClean="0"/>
              <a:t>05/06/13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6A12-E7C5-9D4A-9F2A-A4892B21ACC2}" type="datetime1">
              <a:rPr lang="pt-BR" smtClean="0"/>
              <a:t>05/06/13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82E47-156E-BA45-963A-778440695A91}" type="datetime1">
              <a:rPr lang="pt-BR" smtClean="0"/>
              <a:t>05/06/13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7B4D-0A16-1D42-9CF1-412290E4442C}" type="datetime1">
              <a:rPr lang="pt-BR" smtClean="0"/>
              <a:t>05/06/13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4487-91AB-9A4B-AEFF-6F949B57E779}" type="datetime1">
              <a:rPr lang="pt-BR" smtClean="0"/>
              <a:t>05/06/13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0FA86-930D-AB48-9368-1068B0BFB985}" type="datetime1">
              <a:rPr lang="pt-BR" smtClean="0"/>
              <a:t>05/06/13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D267-1859-D64F-806E-98D4F56ABBFF}" type="datetime1">
              <a:rPr lang="pt-BR" smtClean="0"/>
              <a:t>05/06/13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2EE62-9479-3D49-8264-AD2D215FB4B2}" type="datetime1">
              <a:rPr lang="pt-BR" smtClean="0"/>
              <a:t>05/06/13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AF46906-73FB-4244-ADA0-5EEDB734D2E9}" type="datetime1">
              <a:rPr lang="pt-BR" smtClean="0"/>
              <a:t>05/06/13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C707707-B0B5-8745-A6F5-C2537B12AB7B}" type="slidenum">
              <a:rPr lang="en-US" smtClean="0"/>
              <a:t>‹#›</a:t>
            </a:fld>
            <a:r>
              <a:rPr lang="en-US" dirty="0" smtClean="0"/>
              <a:t>/57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file://localhost/Users/Guilherme/Downloads/LulaES.wmv" TargetMode="External"/><Relationship Id="rId2" Type="http://schemas.openxmlformats.org/officeDocument/2006/relationships/video" Target="file://localhost/Users/Guilherme/Downloads/LulaES.wmv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32.png"/><Relationship Id="rId1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6.png"/><Relationship Id="rId5" Type="http://schemas.openxmlformats.org/officeDocument/2006/relationships/image" Target="../media/image44.jpeg"/><Relationship Id="rId6" Type="http://schemas.openxmlformats.org/officeDocument/2006/relationships/image" Target="../media/image7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rockefeller.dartmouth.edu/minor/policytracks.htm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Engenharia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sustentável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000" dirty="0" smtClean="0"/>
              <a:t>Bruno</a:t>
            </a:r>
          </a:p>
          <a:p>
            <a:pPr>
              <a:lnSpc>
                <a:spcPct val="170000"/>
              </a:lnSpc>
            </a:pPr>
            <a:r>
              <a:rPr lang="en-US" sz="2000" dirty="0" smtClean="0"/>
              <a:t>Carolina</a:t>
            </a:r>
          </a:p>
          <a:p>
            <a:pPr>
              <a:lnSpc>
                <a:spcPct val="170000"/>
              </a:lnSpc>
            </a:pPr>
            <a:r>
              <a:rPr lang="en-US" sz="2000" dirty="0" err="1" smtClean="0"/>
              <a:t>Eliziário</a:t>
            </a:r>
            <a:endParaRPr lang="en-US" sz="2000" dirty="0" smtClean="0"/>
          </a:p>
          <a:p>
            <a:pPr>
              <a:lnSpc>
                <a:spcPct val="170000"/>
              </a:lnSpc>
            </a:pPr>
            <a:r>
              <a:rPr lang="en-US" sz="2000" dirty="0" smtClean="0"/>
              <a:t>Guilherme</a:t>
            </a:r>
          </a:p>
          <a:p>
            <a:pPr>
              <a:lnSpc>
                <a:spcPct val="170000"/>
              </a:lnSpc>
            </a:pPr>
            <a:r>
              <a:rPr lang="en-US" sz="2000" dirty="0" smtClean="0"/>
              <a:t>Yuri</a:t>
            </a:r>
          </a:p>
        </p:txBody>
      </p:sp>
    </p:spTree>
    <p:extLst>
      <p:ext uri="{BB962C8B-B14F-4D97-AF65-F5344CB8AC3E}">
        <p14:creationId xmlns:p14="http://schemas.microsoft.com/office/powerpoint/2010/main" val="390620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beb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1340768"/>
            <a:ext cx="3856868" cy="4525963"/>
          </a:xfrm>
        </p:spPr>
      </p:pic>
      <p:pic>
        <p:nvPicPr>
          <p:cNvPr id="4" name="Imagem 3" descr="produt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348880"/>
            <a:ext cx="3168352" cy="290328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929718" y="6572272"/>
            <a:ext cx="214282" cy="2142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4836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/>
          <p:cNvGrpSpPr/>
          <p:nvPr/>
        </p:nvGrpSpPr>
        <p:grpSpPr>
          <a:xfrm>
            <a:off x="7236296" y="3140968"/>
            <a:ext cx="12780155" cy="734001"/>
            <a:chOff x="-1692696" y="5089376"/>
            <a:chExt cx="12780155" cy="734001"/>
          </a:xfrm>
        </p:grpSpPr>
        <p:grpSp>
          <p:nvGrpSpPr>
            <p:cNvPr id="13" name="Grupo 12"/>
            <p:cNvGrpSpPr/>
            <p:nvPr/>
          </p:nvGrpSpPr>
          <p:grpSpPr>
            <a:xfrm>
              <a:off x="6084168" y="5089376"/>
              <a:ext cx="2411003" cy="734001"/>
              <a:chOff x="3643306" y="3429000"/>
              <a:chExt cx="2411003" cy="734001"/>
            </a:xfrm>
          </p:grpSpPr>
          <p:pic>
            <p:nvPicPr>
              <p:cNvPr id="15" name="Imagem 14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43306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16" name="Imagem 15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29124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17" name="Imagem 16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71934" y="3429000"/>
                <a:ext cx="248951" cy="734001"/>
              </a:xfrm>
              <a:prstGeom prst="rect">
                <a:avLst/>
              </a:prstGeom>
            </p:spPr>
          </p:pic>
          <p:pic>
            <p:nvPicPr>
              <p:cNvPr id="7" name="Imagem 6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29190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8" name="Imagem 7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15008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9" name="Imagem 8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57818" y="3429000"/>
                <a:ext cx="248951" cy="734001"/>
              </a:xfrm>
              <a:prstGeom prst="rect">
                <a:avLst/>
              </a:prstGeom>
            </p:spPr>
          </p:pic>
        </p:grpSp>
        <p:grpSp>
          <p:nvGrpSpPr>
            <p:cNvPr id="14" name="Grupo 13"/>
            <p:cNvGrpSpPr/>
            <p:nvPr/>
          </p:nvGrpSpPr>
          <p:grpSpPr>
            <a:xfrm>
              <a:off x="-1692696" y="5089376"/>
              <a:ext cx="2411003" cy="734001"/>
              <a:chOff x="3643306" y="3429000"/>
              <a:chExt cx="2411003" cy="734001"/>
            </a:xfrm>
          </p:grpSpPr>
          <p:pic>
            <p:nvPicPr>
              <p:cNvPr id="18" name="Imagem 17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43306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19" name="Imagem 18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29124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20" name="Imagem 19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71934" y="3429000"/>
                <a:ext cx="248951" cy="734001"/>
              </a:xfrm>
              <a:prstGeom prst="rect">
                <a:avLst/>
              </a:prstGeom>
            </p:spPr>
          </p:pic>
          <p:pic>
            <p:nvPicPr>
              <p:cNvPr id="21" name="Imagem 20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29190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22" name="Imagem 21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15008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23" name="Imagem 22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57818" y="3429000"/>
                <a:ext cx="248951" cy="734001"/>
              </a:xfrm>
              <a:prstGeom prst="rect">
                <a:avLst/>
              </a:prstGeom>
            </p:spPr>
          </p:pic>
        </p:grpSp>
        <p:grpSp>
          <p:nvGrpSpPr>
            <p:cNvPr id="24" name="Grupo 23"/>
            <p:cNvGrpSpPr/>
            <p:nvPr/>
          </p:nvGrpSpPr>
          <p:grpSpPr>
            <a:xfrm>
              <a:off x="899592" y="5089376"/>
              <a:ext cx="2411003" cy="734001"/>
              <a:chOff x="3643306" y="3429000"/>
              <a:chExt cx="2411003" cy="734001"/>
            </a:xfrm>
          </p:grpSpPr>
          <p:pic>
            <p:nvPicPr>
              <p:cNvPr id="25" name="Imagem 24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43306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26" name="Imagem 25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29124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27" name="Imagem 26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71934" y="3429000"/>
                <a:ext cx="248951" cy="734001"/>
              </a:xfrm>
              <a:prstGeom prst="rect">
                <a:avLst/>
              </a:prstGeom>
            </p:spPr>
          </p:pic>
          <p:pic>
            <p:nvPicPr>
              <p:cNvPr id="28" name="Imagem 27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29190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29" name="Imagem 28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15008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30" name="Imagem 29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57818" y="3429000"/>
                <a:ext cx="248951" cy="734001"/>
              </a:xfrm>
              <a:prstGeom prst="rect">
                <a:avLst/>
              </a:prstGeom>
            </p:spPr>
          </p:pic>
        </p:grpSp>
        <p:grpSp>
          <p:nvGrpSpPr>
            <p:cNvPr id="31" name="Grupo 30"/>
            <p:cNvGrpSpPr/>
            <p:nvPr/>
          </p:nvGrpSpPr>
          <p:grpSpPr>
            <a:xfrm>
              <a:off x="8676456" y="5089376"/>
              <a:ext cx="2411003" cy="734001"/>
              <a:chOff x="3643306" y="3429000"/>
              <a:chExt cx="2411003" cy="734001"/>
            </a:xfrm>
          </p:grpSpPr>
          <p:pic>
            <p:nvPicPr>
              <p:cNvPr id="32" name="Imagem 31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43306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33" name="Imagem 32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29124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34" name="Imagem 33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71934" y="3429000"/>
                <a:ext cx="248951" cy="734001"/>
              </a:xfrm>
              <a:prstGeom prst="rect">
                <a:avLst/>
              </a:prstGeom>
            </p:spPr>
          </p:pic>
          <p:pic>
            <p:nvPicPr>
              <p:cNvPr id="35" name="Imagem 34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29190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36" name="Imagem 35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15008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37" name="Imagem 36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57818" y="3429000"/>
                <a:ext cx="248951" cy="734001"/>
              </a:xfrm>
              <a:prstGeom prst="rect">
                <a:avLst/>
              </a:prstGeom>
            </p:spPr>
          </p:pic>
        </p:grpSp>
        <p:grpSp>
          <p:nvGrpSpPr>
            <p:cNvPr id="38" name="Grupo 37"/>
            <p:cNvGrpSpPr/>
            <p:nvPr/>
          </p:nvGrpSpPr>
          <p:grpSpPr>
            <a:xfrm>
              <a:off x="3491880" y="5089376"/>
              <a:ext cx="2411003" cy="734001"/>
              <a:chOff x="3643306" y="3429000"/>
              <a:chExt cx="2411003" cy="734001"/>
            </a:xfrm>
          </p:grpSpPr>
          <p:pic>
            <p:nvPicPr>
              <p:cNvPr id="39" name="Imagem 38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43306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40" name="Imagem 39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29124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41" name="Imagem 40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71934" y="3429000"/>
                <a:ext cx="248951" cy="734001"/>
              </a:xfrm>
              <a:prstGeom prst="rect">
                <a:avLst/>
              </a:prstGeom>
            </p:spPr>
          </p:pic>
          <p:pic>
            <p:nvPicPr>
              <p:cNvPr id="42" name="Imagem 41" descr="p1.png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29190" y="3429000"/>
                <a:ext cx="242001" cy="734001"/>
              </a:xfrm>
              <a:prstGeom prst="rect">
                <a:avLst/>
              </a:prstGeom>
            </p:spPr>
          </p:pic>
          <p:pic>
            <p:nvPicPr>
              <p:cNvPr id="43" name="Imagem 42" descr="p3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15008" y="3429000"/>
                <a:ext cx="339301" cy="734001"/>
              </a:xfrm>
              <a:prstGeom prst="rect">
                <a:avLst/>
              </a:prstGeom>
            </p:spPr>
          </p:pic>
          <p:pic>
            <p:nvPicPr>
              <p:cNvPr id="44" name="Imagem 43" descr="p2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57818" y="3429000"/>
                <a:ext cx="248951" cy="734001"/>
              </a:xfrm>
              <a:prstGeom prst="rect">
                <a:avLst/>
              </a:prstGeom>
            </p:spPr>
          </p:pic>
        </p:grpSp>
      </p:grpSp>
      <p:sp>
        <p:nvSpPr>
          <p:cNvPr id="46" name="Retângulo 45"/>
          <p:cNvSpPr/>
          <p:nvPr/>
        </p:nvSpPr>
        <p:spPr>
          <a:xfrm>
            <a:off x="0" y="1700808"/>
            <a:ext cx="2160240" cy="33843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6983760" y="1628800"/>
            <a:ext cx="2160240" cy="33843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1285860"/>
            <a:ext cx="2679685" cy="3071834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178564" y="1507225"/>
            <a:ext cx="3423078" cy="3729885"/>
            <a:chOff x="178564" y="1507225"/>
            <a:chExt cx="3423078" cy="3729885"/>
          </a:xfrm>
        </p:grpSpPr>
        <p:pic>
          <p:nvPicPr>
            <p:cNvPr id="5" name="Imagem 4" descr="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564" y="2454924"/>
              <a:ext cx="3423078" cy="1697260"/>
            </a:xfrm>
            <a:prstGeom prst="rect">
              <a:avLst/>
            </a:prstGeom>
          </p:spPr>
        </p:pic>
        <p:sp>
          <p:nvSpPr>
            <p:cNvPr id="6" name="Multiplicar 5"/>
            <p:cNvSpPr/>
            <p:nvPr/>
          </p:nvSpPr>
          <p:spPr>
            <a:xfrm rot="20860912">
              <a:off x="361637" y="1507225"/>
              <a:ext cx="3147450" cy="3729885"/>
            </a:xfrm>
            <a:prstGeom prst="mathMultiply">
              <a:avLst>
                <a:gd name="adj1" fmla="val 11732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031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642 0.00948 L 0.25 2.71676E-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lan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8125" y="2132856"/>
            <a:ext cx="3382238" cy="3323528"/>
          </a:xfrm>
        </p:spPr>
      </p:pic>
      <p:pic>
        <p:nvPicPr>
          <p:cNvPr id="5" name="Imagem 4" descr="plan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5777" y="2132856"/>
            <a:ext cx="3382238" cy="3323528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1485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3483477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2013" y="3143248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1237" y="3357917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0366" y="3400701"/>
            <a:ext cx="714161" cy="721303"/>
          </a:xfrm>
          <a:prstGeom prst="rect">
            <a:avLst/>
          </a:prstGeom>
        </p:spPr>
      </p:pic>
      <p:pic>
        <p:nvPicPr>
          <p:cNvPr id="10" name="Imagem 9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5334" y="3143248"/>
            <a:ext cx="875822" cy="987373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157160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742952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>
            <a:off x="585788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350043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 descr="gov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469643"/>
            <a:ext cx="2005947" cy="1000132"/>
          </a:xfrm>
          <a:prstGeom prst="rect">
            <a:avLst/>
          </a:prstGeom>
        </p:spPr>
      </p:pic>
      <p:pic>
        <p:nvPicPr>
          <p:cNvPr id="36" name="Imagem 35" descr="corp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469643"/>
            <a:ext cx="857256" cy="1030531"/>
          </a:xfrm>
          <a:prstGeom prst="rect">
            <a:avLst/>
          </a:prstGeom>
        </p:spPr>
      </p:pic>
      <p:pic>
        <p:nvPicPr>
          <p:cNvPr id="14" name="Imagem 13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2492896"/>
            <a:ext cx="4407508" cy="2428537"/>
          </a:xfrm>
          <a:prstGeom prst="rect">
            <a:avLst/>
          </a:prstGeom>
        </p:spPr>
      </p:pic>
      <p:pic>
        <p:nvPicPr>
          <p:cNvPr id="15" name="Imagem 14" descr="radi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14612" y="1142984"/>
            <a:ext cx="3714776" cy="3878357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3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nd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2132856"/>
            <a:ext cx="10156821" cy="5003271"/>
          </a:xfrm>
          <a:prstGeom prst="rect">
            <a:avLst/>
          </a:prstGeom>
        </p:spPr>
      </p:pic>
      <p:sp>
        <p:nvSpPr>
          <p:cNvPr id="4" name="Seta para a direita 3"/>
          <p:cNvSpPr/>
          <p:nvPr/>
        </p:nvSpPr>
        <p:spPr>
          <a:xfrm rot="5400000">
            <a:off x="5694203" y="4179005"/>
            <a:ext cx="712046" cy="364165"/>
          </a:xfrm>
          <a:prstGeom prst="rightArrow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 rot="5400000">
            <a:off x="1661755" y="4251013"/>
            <a:ext cx="712046" cy="364165"/>
          </a:xfrm>
          <a:prstGeom prst="rightArrow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5400000">
            <a:off x="4974123" y="5691173"/>
            <a:ext cx="712046" cy="364165"/>
          </a:xfrm>
          <a:prstGeom prst="rightArrow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 rot="5400000">
            <a:off x="7350387" y="3962981"/>
            <a:ext cx="712046" cy="364165"/>
          </a:xfrm>
          <a:prstGeom prst="rightArrow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530" name="Picture 2" descr="http://2.bp.blogspot.com/-2qyLKHVxb0Y/T9f0BE-J0HI/AAAAAAAAADc/PEhHE4YaX84/s1600/142697_Papel-de-Parede-Bandeira-do-Mexico_1280x800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1680" y="112244"/>
            <a:ext cx="1620000" cy="101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2" name="Picture 4" descr="http://download.ultradownloads.com.br/wallpaper/273681_Papel-de-Parede-Bandeira-Africa-do-Sul_1440x9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112244"/>
            <a:ext cx="1620000" cy="1012500"/>
          </a:xfrm>
          <a:prstGeom prst="rect">
            <a:avLst/>
          </a:prstGeom>
          <a:noFill/>
        </p:spPr>
      </p:pic>
      <p:pic>
        <p:nvPicPr>
          <p:cNvPr id="22534" name="Picture 6" descr="http://2.bp.blogspot.com/-XFfZTPPElLk/TiB7Me7-krI/AAAAAAAAI70/JmvSp7ujtl4/s1600/143475_Papel-de-Parede-Bandeira-da-China_1280x8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112244"/>
            <a:ext cx="1620000" cy="1012500"/>
          </a:xfrm>
          <a:prstGeom prst="rect">
            <a:avLst/>
          </a:prstGeom>
          <a:noFill/>
        </p:spPr>
      </p:pic>
      <p:pic>
        <p:nvPicPr>
          <p:cNvPr id="22536" name="Picture 8" descr="http://pt.wallpapersus.com/wp-content/uploads/2013/01/Bandeira-de-Iraqu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141486"/>
            <a:ext cx="1620000" cy="911250"/>
          </a:xfrm>
          <a:prstGeom prst="rect">
            <a:avLst/>
          </a:prstGeom>
          <a:noFill/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1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54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54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54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54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3483477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2013" y="3143248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1237" y="3357917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0366" y="3400701"/>
            <a:ext cx="714161" cy="721303"/>
          </a:xfrm>
          <a:prstGeom prst="rect">
            <a:avLst/>
          </a:prstGeom>
        </p:spPr>
      </p:pic>
      <p:pic>
        <p:nvPicPr>
          <p:cNvPr id="10" name="Imagem 9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5334" y="3143248"/>
            <a:ext cx="875822" cy="987373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157160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742952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350043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 descr="gov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469643"/>
            <a:ext cx="2005947" cy="1000132"/>
          </a:xfrm>
          <a:prstGeom prst="rect">
            <a:avLst/>
          </a:prstGeom>
        </p:spPr>
      </p:pic>
      <p:pic>
        <p:nvPicPr>
          <p:cNvPr id="36" name="Imagem 35" descr="corp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469643"/>
            <a:ext cx="857256" cy="1030531"/>
          </a:xfrm>
          <a:prstGeom prst="rect">
            <a:avLst/>
          </a:prstGeom>
        </p:spPr>
      </p:pic>
      <p:sp>
        <p:nvSpPr>
          <p:cNvPr id="15" name="Seta para a direita 14"/>
          <p:cNvSpPr/>
          <p:nvPr/>
        </p:nvSpPr>
        <p:spPr>
          <a:xfrm>
            <a:off x="5868144" y="364502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seta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120" y="3501008"/>
            <a:ext cx="714380" cy="612027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4862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seta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6050" y="1898933"/>
            <a:ext cx="3571900" cy="306013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8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upload.wikimedia.org/wikipedia/commons/thumb/2/2e/Presidential_Standard_of_Brazil.svg/500px-Presidential_Standard_of_Brazil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741474" cy="6858000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0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LulaE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4175" y="1035827"/>
            <a:ext cx="8535651" cy="478634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2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5842" name="Picture 2" descr="http://4.bp.blogspot.com/-cVrhUuvDB2k/UFHV9KP-VmI/AAAAAAAABaA/mqbFrpkJxRk/s1600/So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643182"/>
            <a:ext cx="3742632" cy="2428892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6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ivr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4066" y="456942"/>
            <a:ext cx="5675868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8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lix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72330" y="3143248"/>
            <a:ext cx="1037822" cy="1833968"/>
          </a:xfrm>
        </p:spPr>
      </p:pic>
      <p:pic>
        <p:nvPicPr>
          <p:cNvPr id="4" name="Imagem 3" descr="seta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36" y="2285992"/>
            <a:ext cx="3571900" cy="3060135"/>
          </a:xfrm>
          <a:prstGeom prst="rect">
            <a:avLst/>
          </a:prstGeom>
        </p:spPr>
      </p:pic>
      <p:pic>
        <p:nvPicPr>
          <p:cNvPr id="6" name="Imagem 5" descr="comp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286124"/>
            <a:ext cx="1550393" cy="1214422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3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ranchet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4259" y="1600200"/>
            <a:ext cx="5035481" cy="4525963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6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3.bp.blogspot.com/-_RKQTkIXxek/T--L7je-1GI/AAAAAAAAI-U/CbTNlH-0PCc/s1600/Segunda+Guerra+Mundial+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108" y="1003578"/>
            <a:ext cx="7445785" cy="4850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5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857232"/>
            <a:ext cx="5857916" cy="56436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“A nossa enorme economia produtiva exige que façamos do consumo nossa forma de vida, que tornemos a compra e uso de bens em rituais, que procuremos a nossa satisfação espiritual, a satisfação do nosso ego, no consumo. Precisamos que as coisas sejam </a:t>
            </a:r>
            <a:r>
              <a:rPr lang="pt-BR" dirty="0" smtClean="0"/>
              <a:t>consumidas, destruídas</a:t>
            </a:r>
            <a:r>
              <a:rPr lang="pt-BR" dirty="0"/>
              <a:t>, substituídas e descartadas a um ritmo cada vez maior</a:t>
            </a:r>
            <a:r>
              <a:rPr lang="pt-BR" dirty="0" smtClean="0"/>
              <a:t>”</a:t>
            </a:r>
          </a:p>
          <a:p>
            <a:pPr marL="0" indent="0" algn="r">
              <a:buNone/>
            </a:pPr>
            <a:r>
              <a:rPr lang="pt-BR" i="1" dirty="0" smtClean="0"/>
              <a:t>Victor </a:t>
            </a:r>
            <a:r>
              <a:rPr lang="pt-BR" i="1" dirty="0" err="1" smtClean="0"/>
              <a:t>Lebow</a:t>
            </a:r>
            <a:endParaRPr lang="pt-BR" i="1" dirty="0"/>
          </a:p>
        </p:txBody>
      </p:sp>
      <p:pic>
        <p:nvPicPr>
          <p:cNvPr id="39938" name="Picture 2" descr="BNB-825-BS Photo of Victor Lebow, Economist 1964"/>
          <p:cNvPicPr>
            <a:picLocks noChangeAspect="1" noChangeArrowheads="1"/>
          </p:cNvPicPr>
          <p:nvPr/>
        </p:nvPicPr>
        <p:blipFill>
          <a:blip r:embed="rId3" cstate="print"/>
          <a:srcRect l="19500" r="18999"/>
          <a:stretch>
            <a:fillRect/>
          </a:stretch>
        </p:blipFill>
        <p:spPr bwMode="auto">
          <a:xfrm>
            <a:off x="6159188" y="980728"/>
            <a:ext cx="2984811" cy="4853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139952" y="1772816"/>
            <a:ext cx="4373658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O consumo é a única finalidade e o único propósito de toda produção.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Adam Smith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commons/0/0a/AdamSmi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64705"/>
            <a:ext cx="3168352" cy="4728591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1939916"/>
          </a:xfrm>
        </p:spPr>
        <p:txBody>
          <a:bodyPr>
            <a:noAutofit/>
          </a:bodyPr>
          <a:lstStyle/>
          <a:p>
            <a:r>
              <a:rPr lang="pt-BR" sz="13800" dirty="0" smtClean="0">
                <a:latin typeface="Arial Rounded MT Bold" pitchFamily="34" charset="0"/>
              </a:rPr>
              <a:t>?</a:t>
            </a:r>
            <a:endParaRPr lang="pt-BR" sz="13800" dirty="0">
              <a:latin typeface="Arial Rounded MT Bold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5842" name="Picture 2" descr="http://4.bp.blogspot.com/-cVrhUuvDB2k/UFHV9KP-VmI/AAAAAAAABaA/mqbFrpkJxRk/s1600/So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643182"/>
            <a:ext cx="3742632" cy="2428892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5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1988" name="Picture 4" descr="http://1.bp.blogspot.com/-T7niySWLWaQ/UHwWz6K5LsI/AAAAAAAAUZs/ZHee3wgolOE/s1600/image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214422"/>
            <a:ext cx="4762500" cy="4524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5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Diagrama 4"/>
          <p:cNvGraphicFramePr/>
          <p:nvPr/>
        </p:nvGraphicFramePr>
        <p:xfrm>
          <a:off x="1071538" y="1643050"/>
          <a:ext cx="6715172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6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ta circular 21"/>
          <p:cNvSpPr/>
          <p:nvPr/>
        </p:nvSpPr>
        <p:spPr>
          <a:xfrm rot="3600000">
            <a:off x="2627784" y="1906498"/>
            <a:ext cx="3672408" cy="33661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472279"/>
              <a:gd name="adj5" fmla="val 12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Seta circular 18"/>
          <p:cNvSpPr/>
          <p:nvPr/>
        </p:nvSpPr>
        <p:spPr>
          <a:xfrm rot="10800000">
            <a:off x="2627784" y="1925960"/>
            <a:ext cx="3672408" cy="33661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472279"/>
              <a:gd name="adj5" fmla="val 12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Seta circular 19"/>
          <p:cNvSpPr/>
          <p:nvPr/>
        </p:nvSpPr>
        <p:spPr>
          <a:xfrm rot="18000000">
            <a:off x="2627784" y="1925960"/>
            <a:ext cx="3672408" cy="336612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472279"/>
              <a:gd name="adj5" fmla="val 12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2708920"/>
            <a:ext cx="20882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COMPRAR</a:t>
            </a:r>
            <a:endParaRPr lang="pt-BR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004048" y="2564904"/>
            <a:ext cx="23401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TRABALHAR</a:t>
            </a:r>
            <a:endParaRPr lang="pt-BR" sz="28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203848" y="4725144"/>
            <a:ext cx="20882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ASSISTIR</a:t>
            </a:r>
            <a:endParaRPr lang="pt-BR" sz="2800" dirty="0"/>
          </a:p>
        </p:txBody>
      </p:sp>
      <p:grpSp>
        <p:nvGrpSpPr>
          <p:cNvPr id="27" name="Grupo 26"/>
          <p:cNvGrpSpPr/>
          <p:nvPr/>
        </p:nvGrpSpPr>
        <p:grpSpPr>
          <a:xfrm>
            <a:off x="2627784" y="1753354"/>
            <a:ext cx="3672408" cy="3691870"/>
            <a:chOff x="2664377" y="1733892"/>
            <a:chExt cx="3672408" cy="3691870"/>
          </a:xfrm>
        </p:grpSpPr>
        <p:sp>
          <p:nvSpPr>
            <p:cNvPr id="24" name="Seta circular 23"/>
            <p:cNvSpPr/>
            <p:nvPr/>
          </p:nvSpPr>
          <p:spPr>
            <a:xfrm rot="3600000">
              <a:off x="2664377" y="1887036"/>
              <a:ext cx="3672408" cy="336612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8472279"/>
                <a:gd name="adj5" fmla="val 125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5" name="Seta circular 24"/>
            <p:cNvSpPr/>
            <p:nvPr/>
          </p:nvSpPr>
          <p:spPr>
            <a:xfrm rot="10800000">
              <a:off x="2664377" y="1906498"/>
              <a:ext cx="3672408" cy="336612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8472279"/>
                <a:gd name="adj5" fmla="val 125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6" name="Seta circular 25"/>
            <p:cNvSpPr/>
            <p:nvPr/>
          </p:nvSpPr>
          <p:spPr>
            <a:xfrm rot="18000000">
              <a:off x="2664377" y="1906498"/>
              <a:ext cx="3672408" cy="336612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8472279"/>
                <a:gd name="adj5" fmla="val 125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28" name="Retângulo 27"/>
          <p:cNvSpPr/>
          <p:nvPr/>
        </p:nvSpPr>
        <p:spPr>
          <a:xfrm>
            <a:off x="8028384" y="476672"/>
            <a:ext cx="720080" cy="10081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1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052 -0.01158 C 0.09618 -0.10973 0.19271 -0.14051 0.2658 -0.08079 C 0.33941 -0.02014 0.36233 0.10787 0.31701 0.20648 C 0.27205 0.30463 0.1757 0.33541 0.10243 0.27546 C 0.02865 0.21504 0.00556 0.08634 0.05052 -0.01158 Z " pathEditMode="relative" rAng="-3506988" ptsTypes="fffff">
                                      <p:cBhvr>
                                        <p:cTn id="4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10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514 0.01065 C -0.00156 0.10903 -0.02639 0.23611 -0.09982 0.29422 C -0.17361 0.35209 -0.26909 0.31945 -0.31302 0.2213 C -0.35642 0.12292 -0.33125 -0.00416 -0.25764 -0.06226 C -0.18385 -0.12014 -0.08889 -0.08819 -0.04514 0.01065 Z " pathEditMode="relative" rAng="3568189" ptsTypes="fffff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" y="10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823 0.00324 C -0.06511 0.00324 -0.13299 -0.08704 -0.13299 -0.19815 C -0.13299 -0.30926 -0.06511 -0.39977 0.01823 -0.39977 C 0.10156 -0.39977 0.16927 -0.30926 0.16927 -0.19815 C 0.16927 -0.08704 0.10156 0.00324 0.01823 0.00324 Z " pathEditMode="relative" rAng="10800000" ptsTypes="fffff"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20" grpId="0" animBg="1"/>
      <p:bldP spid="20" grpId="1" animBg="1"/>
      <p:bldP spid="6" grpId="0"/>
      <p:bldP spid="7" grpId="0"/>
      <p:bldP spid="8" grpId="0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3483477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2013" y="3143248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1237" y="3357917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0366" y="3400701"/>
            <a:ext cx="714161" cy="721303"/>
          </a:xfrm>
          <a:prstGeom prst="rect">
            <a:avLst/>
          </a:prstGeom>
        </p:spPr>
      </p:pic>
      <p:pic>
        <p:nvPicPr>
          <p:cNvPr id="10" name="Imagem 9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5334" y="3143248"/>
            <a:ext cx="875822" cy="987373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157160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742952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350043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 descr="gov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469643"/>
            <a:ext cx="2005947" cy="1000132"/>
          </a:xfrm>
          <a:prstGeom prst="rect">
            <a:avLst/>
          </a:prstGeom>
        </p:spPr>
      </p:pic>
      <p:pic>
        <p:nvPicPr>
          <p:cNvPr id="36" name="Imagem 35" descr="corp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469643"/>
            <a:ext cx="857256" cy="1030531"/>
          </a:xfrm>
          <a:prstGeom prst="rect">
            <a:avLst/>
          </a:prstGeom>
        </p:spPr>
      </p:pic>
      <p:pic>
        <p:nvPicPr>
          <p:cNvPr id="14" name="Imagem 13" descr="seta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3570" y="3459915"/>
            <a:ext cx="714380" cy="612027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0" y="0"/>
            <a:ext cx="9684568" cy="6857999"/>
            <a:chOff x="0" y="0"/>
            <a:chExt cx="9684568" cy="6857999"/>
          </a:xfrm>
        </p:grpSpPr>
        <p:sp>
          <p:nvSpPr>
            <p:cNvPr id="15" name="Retângulo 14"/>
            <p:cNvSpPr/>
            <p:nvPr/>
          </p:nvSpPr>
          <p:spPr>
            <a:xfrm>
              <a:off x="6976397" y="2371445"/>
              <a:ext cx="2708171" cy="31877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0" y="1484784"/>
              <a:ext cx="5208440" cy="40744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1547664" y="0"/>
              <a:ext cx="6452778" cy="33246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4637372" y="4440320"/>
              <a:ext cx="3228728" cy="2417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146" name="Picture 2" descr="http://3.bp.blogspot.com/-iL3VgGJUVR4/T-CPl8vmTFI/AAAAAAAAAMM/zv2ZKuxbhYc/s1600/OLD+SCHOOL+TV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89805" y="3005516"/>
              <a:ext cx="2518037" cy="1629117"/>
            </a:xfrm>
            <a:prstGeom prst="rect">
              <a:avLst/>
            </a:prstGeom>
            <a:noFill/>
          </p:spPr>
        </p:pic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0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805 -0.0419 L -3.88889E-6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lix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365104"/>
            <a:ext cx="285752" cy="504961"/>
          </a:xfrm>
          <a:prstGeom prst="rect">
            <a:avLst/>
          </a:prstGeom>
        </p:spPr>
      </p:pic>
      <p:pic>
        <p:nvPicPr>
          <p:cNvPr id="17" name="Imagem 16" descr="lix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365104"/>
            <a:ext cx="285752" cy="504961"/>
          </a:xfrm>
          <a:prstGeom prst="rect">
            <a:avLst/>
          </a:prstGeom>
        </p:spPr>
      </p:pic>
      <p:pic>
        <p:nvPicPr>
          <p:cNvPr id="18" name="Imagem 17" descr="lix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4365104"/>
            <a:ext cx="285752" cy="504961"/>
          </a:xfrm>
          <a:prstGeom prst="rect">
            <a:avLst/>
          </a:prstGeom>
        </p:spPr>
      </p:pic>
      <p:pic>
        <p:nvPicPr>
          <p:cNvPr id="19" name="Imagem 18" descr="lix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4365104"/>
            <a:ext cx="285752" cy="504961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996952"/>
            <a:ext cx="1980851" cy="2000661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5004048" y="5661248"/>
            <a:ext cx="1800200" cy="576064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pt-BR" b="1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pic>
        <p:nvPicPr>
          <p:cNvPr id="10" name="Imagem 9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1844" y="2143116"/>
            <a:ext cx="2429246" cy="2738654"/>
          </a:xfrm>
          <a:prstGeom prst="rect">
            <a:avLst/>
          </a:prstGeom>
        </p:spPr>
      </p:pic>
      <p:pic>
        <p:nvPicPr>
          <p:cNvPr id="25" name="Imagem 24" descr="toxico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36296" y="1772816"/>
            <a:ext cx="509225" cy="78581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5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0.27569 -0.005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25 -2.22222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25 -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25 -2.22222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69 -0.00532 L 0.41753 0.1942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7037E-7 L 0.44896 0.194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41 3.7037E-7 L 0.62239 -0.0159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29 3.7037E-7 L 0.66146 -0.0159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00417 -0.43518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3504700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2013" y="3143248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1237" y="3357917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0366" y="3400701"/>
            <a:ext cx="714161" cy="721303"/>
          </a:xfrm>
          <a:prstGeom prst="rect">
            <a:avLst/>
          </a:prstGeom>
        </p:spPr>
      </p:pic>
      <p:pic>
        <p:nvPicPr>
          <p:cNvPr id="10" name="Imagem 9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5334" y="3143248"/>
            <a:ext cx="875822" cy="987373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157160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742952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eta para a direita 11"/>
          <p:cNvSpPr/>
          <p:nvPr/>
        </p:nvSpPr>
        <p:spPr>
          <a:xfrm>
            <a:off x="585788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 para a direita 12"/>
          <p:cNvSpPr/>
          <p:nvPr/>
        </p:nvSpPr>
        <p:spPr>
          <a:xfrm>
            <a:off x="350043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9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2" descr="http://3.bp.blogspot.com/_4GAKGROBFzU/SnrU5D0i1pI/AAAAAAAAAAw/u9nbokfdhYE/s320/recicla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357430"/>
            <a:ext cx="2786082" cy="2768336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0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5" y="3483477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2013" y="3143248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1237" y="3357917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0366" y="3400701"/>
            <a:ext cx="714161" cy="721303"/>
          </a:xfrm>
          <a:prstGeom prst="rect">
            <a:avLst/>
          </a:prstGeom>
        </p:spPr>
      </p:pic>
      <p:pic>
        <p:nvPicPr>
          <p:cNvPr id="10" name="Imagem 9" descr="5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5334" y="3143248"/>
            <a:ext cx="875822" cy="987373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157160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742952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 para a direita 12"/>
          <p:cNvSpPr/>
          <p:nvPr/>
        </p:nvSpPr>
        <p:spPr>
          <a:xfrm>
            <a:off x="350043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Seta para a direita 14"/>
          <p:cNvSpPr/>
          <p:nvPr/>
        </p:nvSpPr>
        <p:spPr>
          <a:xfrm>
            <a:off x="5870994" y="3573016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Imagem 17" descr="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1412" y="3481745"/>
            <a:ext cx="1198362" cy="594182"/>
          </a:xfrm>
          <a:prstGeom prst="rect">
            <a:avLst/>
          </a:prstGeom>
        </p:spPr>
      </p:pic>
      <p:pic>
        <p:nvPicPr>
          <p:cNvPr id="19" name="Imagem 18" descr="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75364" y="3140968"/>
            <a:ext cx="878418" cy="1006967"/>
          </a:xfrm>
          <a:prstGeom prst="rect">
            <a:avLst/>
          </a:prstGeom>
        </p:spPr>
      </p:pic>
      <p:pic>
        <p:nvPicPr>
          <p:cNvPr id="21" name="Imagem 20" descr="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02641" y="3360929"/>
            <a:ext cx="1428323" cy="787006"/>
          </a:xfrm>
          <a:prstGeom prst="rect">
            <a:avLst/>
          </a:prstGeom>
        </p:spPr>
      </p:pic>
      <p:pic>
        <p:nvPicPr>
          <p:cNvPr id="23" name="Imagem 22" descr="4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7068" y="3399202"/>
            <a:ext cx="714161" cy="721303"/>
          </a:xfrm>
          <a:prstGeom prst="rect">
            <a:avLst/>
          </a:prstGeom>
        </p:spPr>
      </p:pic>
      <p:sp>
        <p:nvSpPr>
          <p:cNvPr id="26" name="Seta para a direita 25"/>
          <p:cNvSpPr/>
          <p:nvPr/>
        </p:nvSpPr>
        <p:spPr>
          <a:xfrm>
            <a:off x="1571604" y="3647874"/>
            <a:ext cx="357190" cy="357190"/>
          </a:xfrm>
          <a:prstGeom prst="right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Seta para a direita 26"/>
          <p:cNvSpPr/>
          <p:nvPr/>
        </p:nvSpPr>
        <p:spPr>
          <a:xfrm>
            <a:off x="7429520" y="3647874"/>
            <a:ext cx="357190" cy="357190"/>
          </a:xfrm>
          <a:prstGeom prst="right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Seta para a direita 27"/>
          <p:cNvSpPr/>
          <p:nvPr/>
        </p:nvSpPr>
        <p:spPr>
          <a:xfrm>
            <a:off x="3500430" y="3647874"/>
            <a:ext cx="357190" cy="357190"/>
          </a:xfrm>
          <a:prstGeom prst="right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Seta para a direita 28"/>
          <p:cNvSpPr/>
          <p:nvPr/>
        </p:nvSpPr>
        <p:spPr>
          <a:xfrm>
            <a:off x="5870994" y="3577576"/>
            <a:ext cx="357190" cy="357190"/>
          </a:xfrm>
          <a:prstGeom prst="right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Imagem 19" descr="gov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469643"/>
            <a:ext cx="2005947" cy="1000132"/>
          </a:xfrm>
          <a:prstGeom prst="rect">
            <a:avLst/>
          </a:prstGeom>
        </p:spPr>
      </p:pic>
      <p:pic>
        <p:nvPicPr>
          <p:cNvPr id="22" name="Imagem 21" descr="corp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469643"/>
            <a:ext cx="857256" cy="1030531"/>
          </a:xfrm>
          <a:prstGeom prst="rect">
            <a:avLst/>
          </a:prstGeom>
        </p:spPr>
      </p:pic>
      <p:pic>
        <p:nvPicPr>
          <p:cNvPr id="24" name="Imagem 23" descr="gov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0298" y="474324"/>
            <a:ext cx="2005947" cy="1000132"/>
          </a:xfrm>
          <a:prstGeom prst="rect">
            <a:avLst/>
          </a:prstGeom>
        </p:spPr>
      </p:pic>
      <p:pic>
        <p:nvPicPr>
          <p:cNvPr id="25" name="Imagem 24" descr="corp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9190" y="469562"/>
            <a:ext cx="857256" cy="1030531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7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xit" presetSubtype="54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0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xit" presetSubtype="54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54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2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54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8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54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4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3" presetClass="exit" presetSubtype="54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0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3" presetClass="exit" presetSubtype="54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6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9058" y="5229200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2013" y="3286129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91749" y="1556792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144" y="3571793"/>
            <a:ext cx="714161" cy="721303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2771800" y="2276872"/>
            <a:ext cx="3420755" cy="3227820"/>
            <a:chOff x="2771800" y="2276872"/>
            <a:chExt cx="3420755" cy="3227820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5" name="Seta circular 14"/>
            <p:cNvSpPr/>
            <p:nvPr/>
          </p:nvSpPr>
          <p:spPr>
            <a:xfrm rot="15382321">
              <a:off x="2818115" y="2261171"/>
              <a:ext cx="1500198" cy="157163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119839"/>
                <a:gd name="adj5" fmla="val 12500"/>
              </a:avLst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6" name="Seta circular 15"/>
            <p:cNvSpPr/>
            <p:nvPr/>
          </p:nvSpPr>
          <p:spPr>
            <a:xfrm>
              <a:off x="4644008" y="2276872"/>
              <a:ext cx="1500198" cy="157163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119839"/>
                <a:gd name="adj5" fmla="val 12500"/>
              </a:avLst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7" name="Seta circular 16"/>
            <p:cNvSpPr/>
            <p:nvPr/>
          </p:nvSpPr>
          <p:spPr>
            <a:xfrm rot="4322904">
              <a:off x="4656638" y="3886997"/>
              <a:ext cx="1500198" cy="157163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119839"/>
                <a:gd name="adj5" fmla="val 12500"/>
              </a:avLst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8" name="Seta circular 17"/>
            <p:cNvSpPr/>
            <p:nvPr/>
          </p:nvSpPr>
          <p:spPr>
            <a:xfrm rot="10800000">
              <a:off x="2771800" y="3933056"/>
              <a:ext cx="1500198" cy="157163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119839"/>
                <a:gd name="adj5" fmla="val 12500"/>
              </a:avLst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70" name="Picture 2" descr="http://www.essaseoutras.xpg.com.br/wp-content/uploads/2011/05/maca-para-colori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-2214602"/>
            <a:ext cx="1428728" cy="1847907"/>
          </a:xfrm>
          <a:prstGeom prst="rect">
            <a:avLst/>
          </a:prstGeom>
          <a:noFill/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752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1436 C 0.10834 0.01436 0.19671 0.13195 0.19671 0.27662 C 0.19671 0.42107 0.10834 0.53889 5E-6 0.53889 C -0.10851 0.53889 -0.19671 0.42107 -0.19671 0.27662 C -0.19671 0.13195 -0.10851 0.01436 5E-6 0.01436 Z " pathEditMode="relative" rAng="0" ptsTypes="fffff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118 C 0.00816 0.13341 -0.08073 0.25179 -0.18976 0.25179 C -0.29896 0.25179 -0.38767 0.13341 -0.38767 -0.0118 C -0.38767 -0.15723 -0.29896 -0.27538 -0.18976 -0.27538 C -0.08073 -0.27538 0.00816 -0.15723 0.00816 -0.0118 Z " pathEditMode="relative" rAng="5400000" ptsTypes="fffff">
                                      <p:cBhvr>
                                        <p:cTn id="4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0.01919 C -0.10122 0.02566 -0.19392 -0.08787 -0.19983 -0.23469 C -0.20469 -0.38104 -0.1191 -0.50451 -0.00903 -0.51237 C 0.10052 -0.51885 0.1934 -0.40463 0.1993 -0.25827 C 0.20417 -0.11168 0.11875 0.01132 0.00868 0.01919 Z " pathEditMode="relative" rAng="10647100" ptsTypes="fffff">
                                      <p:cBhvr>
                                        <p:cTn id="4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26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578 C -0.00226 -0.13573 0.08437 -0.2511 0.19062 -0.2511 C 0.29705 -0.2511 0.38351 -0.13573 0.38351 0.00578 C 0.38351 0.14751 0.29705 0.26266 0.19062 0.26266 C 0.08437 0.26266 -0.00226 0.14751 -0.00226 0.00578 Z " pathEditMode="relative" rAng="16200000" ptsTypes="fffff">
                                      <p:cBhvr>
                                        <p:cTn id="4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1285 1.45463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 descr="voc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2144" y="1600200"/>
            <a:ext cx="5342485" cy="4525963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935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troleo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28" y="1524000"/>
            <a:ext cx="7491046" cy="490429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017518" y="3094892"/>
            <a:ext cx="2862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 smtClean="0">
                <a:solidFill>
                  <a:srgbClr val="FF0000"/>
                </a:solidFill>
              </a:rPr>
              <a:t>CRISE!!!</a:t>
            </a:r>
            <a:endParaRPr lang="pt-BR" sz="5000" b="1" dirty="0">
              <a:solidFill>
                <a:srgbClr val="FF0000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</a:t>
            </a:r>
            <a:endParaRPr lang="pt-BR" dirty="0"/>
          </a:p>
        </p:txBody>
      </p:sp>
      <p:pic>
        <p:nvPicPr>
          <p:cNvPr id="10" name="Imagem 9" descr="petroleo-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28" y="1524000"/>
            <a:ext cx="7491045" cy="4904294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0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Desenvolvimento</a:t>
            </a:r>
            <a:endParaRPr lang="en-US" dirty="0"/>
          </a:p>
        </p:txBody>
      </p:sp>
      <p:pic>
        <p:nvPicPr>
          <p:cNvPr id="5" name="Espaço Reservado para Conteúdo 4" descr="Ouro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24000"/>
            <a:ext cx="2857500" cy="2857500"/>
          </a:xfrm>
        </p:spPr>
      </p:pic>
      <p:pic>
        <p:nvPicPr>
          <p:cNvPr id="6" name="Imagem 5" descr="trabalhador-tries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451" y="780170"/>
            <a:ext cx="3601330" cy="3601330"/>
          </a:xfrm>
          <a:prstGeom prst="rect">
            <a:avLst/>
          </a:prstGeom>
        </p:spPr>
      </p:pic>
      <p:pic>
        <p:nvPicPr>
          <p:cNvPr id="7" name="Imagem 6" descr="arvo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0" y="3082859"/>
            <a:ext cx="2730496" cy="3540989"/>
          </a:xfrm>
          <a:prstGeom prst="rect">
            <a:avLst/>
          </a:prstGeom>
        </p:spPr>
      </p:pic>
      <p:pic>
        <p:nvPicPr>
          <p:cNvPr id="8" name="Imagem 7" descr="join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285" y="1225116"/>
            <a:ext cx="4249807" cy="5511276"/>
          </a:xfrm>
          <a:prstGeom prst="rect">
            <a:avLst/>
          </a:prstGeom>
        </p:spPr>
      </p:pic>
      <p:pic>
        <p:nvPicPr>
          <p:cNvPr id="9" name="Imagem 8" descr="fsc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933" y="1042236"/>
            <a:ext cx="4021772" cy="498699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44608" y="5475235"/>
            <a:ext cx="12446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 smtClean="0"/>
              <a:t>ONU</a:t>
            </a:r>
            <a:endParaRPr lang="pt-BR" sz="30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9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17391E-6 L -0.31302 0.33302 " pathEditMode="relative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Empresas</a:t>
            </a:r>
            <a:r>
              <a:rPr lang="en-US" dirty="0" smtClean="0"/>
              <a:t> “</a:t>
            </a:r>
            <a:r>
              <a:rPr lang="en-US" dirty="0" err="1" smtClean="0"/>
              <a:t>sustentáveis</a:t>
            </a:r>
            <a:r>
              <a:rPr lang="en-US" dirty="0" smtClean="0"/>
              <a:t>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5251938"/>
            <a:ext cx="8229600" cy="9671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 </a:t>
            </a:r>
            <a:r>
              <a:rPr lang="en-US" dirty="0" err="1"/>
              <a:t>p</a:t>
            </a:r>
            <a:r>
              <a:rPr lang="en-US" dirty="0" err="1" smtClean="0"/>
              <a:t>apel</a:t>
            </a:r>
            <a:r>
              <a:rPr lang="en-US" dirty="0" smtClean="0"/>
              <a:t> </a:t>
            </a:r>
            <a:r>
              <a:rPr lang="en-US" dirty="0" err="1" smtClean="0"/>
              <a:t>feito</a:t>
            </a:r>
            <a:r>
              <a:rPr lang="en-US" dirty="0" smtClean="0"/>
              <a:t> com </a:t>
            </a:r>
            <a:r>
              <a:rPr lang="en-US" dirty="0" smtClean="0"/>
              <a:t>madeira </a:t>
            </a:r>
            <a:r>
              <a:rPr lang="en-US" dirty="0" smtClean="0"/>
              <a:t>de </a:t>
            </a:r>
            <a:r>
              <a:rPr lang="en-US" dirty="0" err="1" smtClean="0"/>
              <a:t>florestas</a:t>
            </a:r>
            <a:r>
              <a:rPr lang="en-US" dirty="0" smtClean="0"/>
              <a:t> </a:t>
            </a:r>
            <a:r>
              <a:rPr lang="en-US" dirty="0" err="1" smtClean="0"/>
              <a:t>respons</a:t>
            </a:r>
            <a:r>
              <a:rPr lang="en-US" dirty="0" err="1" smtClean="0"/>
              <a:t>á</a:t>
            </a:r>
            <a:r>
              <a:rPr lang="en-US" dirty="0" err="1" smtClean="0"/>
              <a:t>veis</a:t>
            </a:r>
            <a:r>
              <a:rPr lang="en-US" dirty="0" smtClean="0"/>
              <a:t> </a:t>
            </a:r>
            <a:r>
              <a:rPr lang="en-US" dirty="0" smtClean="0"/>
              <a:t>é um </a:t>
            </a:r>
            <a:r>
              <a:rPr lang="en-US" dirty="0" err="1" smtClean="0"/>
              <a:t>produto</a:t>
            </a:r>
            <a:r>
              <a:rPr lang="en-US" dirty="0" smtClean="0"/>
              <a:t> </a:t>
            </a:r>
            <a:r>
              <a:rPr lang="en-US" dirty="0" err="1" smtClean="0"/>
              <a:t>sustent</a:t>
            </a:r>
            <a:r>
              <a:rPr lang="en-US" dirty="0" err="1" smtClean="0"/>
              <a:t>á</a:t>
            </a:r>
            <a:r>
              <a:rPr lang="en-US" dirty="0" err="1" smtClean="0"/>
              <a:t>vel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53322"/>
            <a:ext cx="3415956" cy="206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46" y="1653322"/>
            <a:ext cx="4525109" cy="206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216769"/>
            <a:ext cx="8229600" cy="1031631"/>
          </a:xfrm>
        </p:spPr>
        <p:txBody>
          <a:bodyPr/>
          <a:lstStyle/>
          <a:p>
            <a:r>
              <a:rPr lang="es-CO" dirty="0" smtClean="0"/>
              <a:t>E se </a:t>
            </a:r>
            <a:r>
              <a:rPr lang="es-CO" dirty="0" smtClean="0"/>
              <a:t>voc</a:t>
            </a:r>
            <a:r>
              <a:rPr lang="es-CO" dirty="0" smtClean="0"/>
              <a:t>ê</a:t>
            </a:r>
            <a:r>
              <a:rPr lang="es-CO" dirty="0" smtClean="0"/>
              <a:t> </a:t>
            </a:r>
            <a:r>
              <a:rPr lang="es-CO" dirty="0" smtClean="0"/>
              <a:t>na loja encontrasse um produto que </a:t>
            </a:r>
            <a:r>
              <a:rPr lang="es-CO" dirty="0" smtClean="0"/>
              <a:t>n</a:t>
            </a:r>
            <a:r>
              <a:rPr lang="es-CO" dirty="0" smtClean="0"/>
              <a:t>ã</a:t>
            </a:r>
            <a:r>
              <a:rPr lang="es-CO" dirty="0" smtClean="0"/>
              <a:t>o </a:t>
            </a:r>
            <a:r>
              <a:rPr lang="es-CO" dirty="0" smtClean="0"/>
              <a:t>contém CFC´s, </a:t>
            </a:r>
            <a:r>
              <a:rPr lang="es-CO" dirty="0" smtClean="0"/>
              <a:t>voc</a:t>
            </a:r>
            <a:r>
              <a:rPr lang="es-CO" dirty="0" smtClean="0"/>
              <a:t>ê</a:t>
            </a:r>
            <a:r>
              <a:rPr lang="es-CO" dirty="0" smtClean="0"/>
              <a:t> acharia </a:t>
            </a:r>
            <a:r>
              <a:rPr lang="es-CO" dirty="0" smtClean="0"/>
              <a:t>que é um produto </a:t>
            </a:r>
            <a:r>
              <a:rPr lang="es-CO" dirty="0" smtClean="0"/>
              <a:t>“</a:t>
            </a:r>
            <a:r>
              <a:rPr lang="es-CO" dirty="0" smtClean="0"/>
              <a:t>verde</a:t>
            </a:r>
            <a:r>
              <a:rPr lang="es-CO" dirty="0" smtClean="0"/>
              <a:t>”</a:t>
            </a:r>
            <a:r>
              <a:rPr lang="es-CO" dirty="0" smtClean="0"/>
              <a:t>?</a:t>
            </a:r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3" y="1832209"/>
            <a:ext cx="3402990" cy="28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1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673969"/>
            <a:ext cx="8229600" cy="803030"/>
          </a:xfrm>
        </p:spPr>
        <p:txBody>
          <a:bodyPr/>
          <a:lstStyle/>
          <a:p>
            <a:pPr marL="0" indent="0" algn="ctr">
              <a:buNone/>
            </a:pPr>
            <a:r>
              <a:rPr lang="es-CO" dirty="0" smtClean="0"/>
              <a:t>S</a:t>
            </a:r>
            <a:r>
              <a:rPr lang="es-CO" dirty="0" smtClean="0"/>
              <a:t>ã</a:t>
            </a:r>
            <a:r>
              <a:rPr lang="es-CO" dirty="0" smtClean="0"/>
              <a:t>o </a:t>
            </a:r>
            <a:r>
              <a:rPr lang="es-CO" dirty="0" smtClean="0"/>
              <a:t>empresas verde?</a:t>
            </a:r>
            <a:endParaRPr lang="es-C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54" y="827552"/>
            <a:ext cx="2861248" cy="142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637" y="1007086"/>
            <a:ext cx="2085556" cy="114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07" y="2901829"/>
            <a:ext cx="3080108" cy="59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54" y="2711531"/>
            <a:ext cx="2099761" cy="143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41" y="4002333"/>
            <a:ext cx="2979153" cy="118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0" y="4288448"/>
            <a:ext cx="2113817" cy="126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Tecnologia</a:t>
            </a:r>
            <a:endParaRPr lang="en-US" dirty="0"/>
          </a:p>
        </p:txBody>
      </p:sp>
      <p:pic>
        <p:nvPicPr>
          <p:cNvPr id="6" name="Imagem 5" descr="casa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7" y="1270698"/>
            <a:ext cx="9104763" cy="5587302"/>
          </a:xfrm>
          <a:prstGeom prst="rect">
            <a:avLst/>
          </a:prstGeom>
        </p:spPr>
      </p:pic>
      <p:pic>
        <p:nvPicPr>
          <p:cNvPr id="7" name="Imagem 6" descr="casa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" y="1270698"/>
            <a:ext cx="9104763" cy="5587302"/>
          </a:xfrm>
          <a:prstGeom prst="rect">
            <a:avLst/>
          </a:prstGeom>
        </p:spPr>
      </p:pic>
      <p:pic>
        <p:nvPicPr>
          <p:cNvPr id="8" name="Imagem 7" descr="casa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7" y="1270698"/>
            <a:ext cx="9104763" cy="5587302"/>
          </a:xfrm>
          <a:prstGeom prst="rect">
            <a:avLst/>
          </a:prstGeom>
        </p:spPr>
      </p:pic>
      <p:pic>
        <p:nvPicPr>
          <p:cNvPr id="9" name="Imagem 8" descr="casa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7" y="1270698"/>
            <a:ext cx="9104763" cy="5587302"/>
          </a:xfrm>
          <a:prstGeom prst="rect">
            <a:avLst/>
          </a:prstGeom>
        </p:spPr>
      </p:pic>
      <p:pic>
        <p:nvPicPr>
          <p:cNvPr id="5" name="Espaço Reservado para Conteúdo 4" descr="exemplo_sust1.pn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8516" y="1600200"/>
            <a:ext cx="7946968" cy="4876800"/>
          </a:xfr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5" y="3483477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2013" y="3143248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1237" y="3357917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0366" y="3400701"/>
            <a:ext cx="714161" cy="721303"/>
          </a:xfrm>
          <a:prstGeom prst="rect">
            <a:avLst/>
          </a:prstGeom>
        </p:spPr>
      </p:pic>
      <p:pic>
        <p:nvPicPr>
          <p:cNvPr id="10" name="Imagem 9" descr="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5334" y="3143248"/>
            <a:ext cx="875822" cy="987373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157160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742952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eta para a direita 11"/>
          <p:cNvSpPr/>
          <p:nvPr/>
        </p:nvSpPr>
        <p:spPr>
          <a:xfrm>
            <a:off x="585788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 para a direita 12"/>
          <p:cNvSpPr/>
          <p:nvPr/>
        </p:nvSpPr>
        <p:spPr>
          <a:xfrm>
            <a:off x="350043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 descr="p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58" y="3929066"/>
            <a:ext cx="106823" cy="324000"/>
          </a:xfrm>
          <a:prstGeom prst="rect">
            <a:avLst/>
          </a:prstGeom>
        </p:spPr>
      </p:pic>
      <p:pic>
        <p:nvPicPr>
          <p:cNvPr id="15" name="Imagem 14" descr="p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7290" y="3857628"/>
            <a:ext cx="109891" cy="324000"/>
          </a:xfrm>
          <a:prstGeom prst="rect">
            <a:avLst/>
          </a:prstGeom>
        </p:spPr>
      </p:pic>
      <p:pic>
        <p:nvPicPr>
          <p:cNvPr id="16" name="Imagem 15" descr="p3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628" y="3929066"/>
            <a:ext cx="149773" cy="324000"/>
          </a:xfrm>
          <a:prstGeom prst="rect">
            <a:avLst/>
          </a:prstGeom>
        </p:spPr>
      </p:pic>
      <p:pic>
        <p:nvPicPr>
          <p:cNvPr id="17" name="Imagem 16" descr="p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224" y="3929066"/>
            <a:ext cx="109891" cy="324000"/>
          </a:xfrm>
          <a:prstGeom prst="rect">
            <a:avLst/>
          </a:prstGeom>
        </p:spPr>
      </p:pic>
      <p:pic>
        <p:nvPicPr>
          <p:cNvPr id="18" name="Imagem 17" descr="p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70" y="3786190"/>
            <a:ext cx="106823" cy="324000"/>
          </a:xfrm>
          <a:prstGeom prst="rect">
            <a:avLst/>
          </a:prstGeom>
        </p:spPr>
      </p:pic>
      <p:pic>
        <p:nvPicPr>
          <p:cNvPr id="19" name="Imagem 18" descr="p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4612" y="3857628"/>
            <a:ext cx="106823" cy="324000"/>
          </a:xfrm>
          <a:prstGeom prst="rect">
            <a:avLst/>
          </a:prstGeom>
        </p:spPr>
      </p:pic>
      <p:pic>
        <p:nvPicPr>
          <p:cNvPr id="20" name="Imagem 19" descr="p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9058" y="3786190"/>
            <a:ext cx="106823" cy="324000"/>
          </a:xfrm>
          <a:prstGeom prst="rect">
            <a:avLst/>
          </a:prstGeom>
        </p:spPr>
      </p:pic>
      <p:pic>
        <p:nvPicPr>
          <p:cNvPr id="21" name="Imagem 20" descr="p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4810" y="3929066"/>
            <a:ext cx="106823" cy="324000"/>
          </a:xfrm>
          <a:prstGeom prst="rect">
            <a:avLst/>
          </a:prstGeom>
        </p:spPr>
      </p:pic>
      <p:pic>
        <p:nvPicPr>
          <p:cNvPr id="22" name="Imagem 21" descr="p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512" y="3786190"/>
            <a:ext cx="106823" cy="324000"/>
          </a:xfrm>
          <a:prstGeom prst="rect">
            <a:avLst/>
          </a:prstGeom>
        </p:spPr>
      </p:pic>
      <p:pic>
        <p:nvPicPr>
          <p:cNvPr id="23" name="Imagem 22" descr="p3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5404" y="3857628"/>
            <a:ext cx="149773" cy="324000"/>
          </a:xfrm>
          <a:prstGeom prst="rect">
            <a:avLst/>
          </a:prstGeom>
        </p:spPr>
      </p:pic>
      <p:pic>
        <p:nvPicPr>
          <p:cNvPr id="24" name="Imagem 23" descr="p3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3438" y="4000504"/>
            <a:ext cx="149773" cy="324000"/>
          </a:xfrm>
          <a:prstGeom prst="rect">
            <a:avLst/>
          </a:prstGeom>
        </p:spPr>
      </p:pic>
      <p:pic>
        <p:nvPicPr>
          <p:cNvPr id="25" name="Imagem 24" descr="p3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8214" y="3857628"/>
            <a:ext cx="149773" cy="324000"/>
          </a:xfrm>
          <a:prstGeom prst="rect">
            <a:avLst/>
          </a:prstGeom>
        </p:spPr>
      </p:pic>
      <p:pic>
        <p:nvPicPr>
          <p:cNvPr id="26" name="Imagem 25" descr="p3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06" y="3857628"/>
            <a:ext cx="149773" cy="324000"/>
          </a:xfrm>
          <a:prstGeom prst="rect">
            <a:avLst/>
          </a:prstGeom>
        </p:spPr>
      </p:pic>
      <p:pic>
        <p:nvPicPr>
          <p:cNvPr id="27" name="Imagem 26" descr="p3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860" y="3857628"/>
            <a:ext cx="149773" cy="324000"/>
          </a:xfrm>
          <a:prstGeom prst="rect">
            <a:avLst/>
          </a:prstGeom>
        </p:spPr>
      </p:pic>
      <p:pic>
        <p:nvPicPr>
          <p:cNvPr id="28" name="Imagem 27" descr="p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80" y="3929066"/>
            <a:ext cx="109891" cy="324000"/>
          </a:xfrm>
          <a:prstGeom prst="rect">
            <a:avLst/>
          </a:prstGeom>
        </p:spPr>
      </p:pic>
      <p:pic>
        <p:nvPicPr>
          <p:cNvPr id="29" name="Imagem 28" descr="p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8794" y="3929066"/>
            <a:ext cx="109891" cy="324000"/>
          </a:xfrm>
          <a:prstGeom prst="rect">
            <a:avLst/>
          </a:prstGeom>
        </p:spPr>
      </p:pic>
      <p:pic>
        <p:nvPicPr>
          <p:cNvPr id="30" name="Imagem 29" descr="p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4678" y="3786190"/>
            <a:ext cx="109891" cy="324000"/>
          </a:xfrm>
          <a:prstGeom prst="rect">
            <a:avLst/>
          </a:prstGeom>
        </p:spPr>
      </p:pic>
      <p:pic>
        <p:nvPicPr>
          <p:cNvPr id="31" name="Imagem 30" descr="p3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643314"/>
            <a:ext cx="149773" cy="324000"/>
          </a:xfrm>
          <a:prstGeom prst="rect">
            <a:avLst/>
          </a:prstGeom>
        </p:spPr>
      </p:pic>
      <p:pic>
        <p:nvPicPr>
          <p:cNvPr id="32" name="Imagem 31" descr="p3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16" y="3857628"/>
            <a:ext cx="149773" cy="324000"/>
          </a:xfrm>
          <a:prstGeom prst="rect">
            <a:avLst/>
          </a:prstGeom>
        </p:spPr>
      </p:pic>
      <p:pic>
        <p:nvPicPr>
          <p:cNvPr id="33" name="Imagem 32" descr="p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2264" y="3929066"/>
            <a:ext cx="109891" cy="324000"/>
          </a:xfrm>
          <a:prstGeom prst="rect">
            <a:avLst/>
          </a:prstGeom>
        </p:spPr>
      </p:pic>
      <p:pic>
        <p:nvPicPr>
          <p:cNvPr id="34" name="Imagem 33" descr="p2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9586" y="3786190"/>
            <a:ext cx="109891" cy="324000"/>
          </a:xfrm>
          <a:prstGeom prst="rect">
            <a:avLst/>
          </a:prstGeom>
        </p:spPr>
      </p:pic>
      <p:pic>
        <p:nvPicPr>
          <p:cNvPr id="35" name="Imagem 34" descr="gov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469643"/>
            <a:ext cx="2005947" cy="1000132"/>
          </a:xfrm>
          <a:prstGeom prst="rect">
            <a:avLst/>
          </a:prstGeom>
        </p:spPr>
      </p:pic>
      <p:pic>
        <p:nvPicPr>
          <p:cNvPr id="36" name="Imagem 35" descr="corp.pn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469643"/>
            <a:ext cx="857256" cy="1030531"/>
          </a:xfrm>
          <a:prstGeom prst="rect">
            <a:avLst/>
          </a:prstGeom>
        </p:spPr>
      </p:pic>
      <p:pic>
        <p:nvPicPr>
          <p:cNvPr id="44" name="Imagem 43" descr="placa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3240" y="1643050"/>
            <a:ext cx="2516439" cy="1013593"/>
          </a:xfrm>
          <a:prstGeom prst="rect">
            <a:avLst/>
          </a:prstGeom>
        </p:spPr>
      </p:pic>
      <p:sp>
        <p:nvSpPr>
          <p:cNvPr id="45" name="CaixaDeTexto 44"/>
          <p:cNvSpPr txBox="1"/>
          <p:nvPr/>
        </p:nvSpPr>
        <p:spPr>
          <a:xfrm>
            <a:off x="3357554" y="1656180"/>
            <a:ext cx="50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pt-BR" sz="4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3714744" y="1656180"/>
            <a:ext cx="50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pt-BR" sz="4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4593772" y="1656180"/>
            <a:ext cx="50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pt-BR" sz="4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4950962" y="1656180"/>
            <a:ext cx="50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pt-BR" sz="4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tângulo 48"/>
          <p:cNvSpPr/>
          <p:nvPr/>
        </p:nvSpPr>
        <p:spPr>
          <a:xfrm>
            <a:off x="8929718" y="6643710"/>
            <a:ext cx="214282" cy="2142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8526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80"/>
                            </p:stCondLst>
                            <p:childTnLst>
                              <p:par>
                                <p:cTn id="9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"/>
                            </p:stCondLst>
                            <p:childTnLst>
                              <p:par>
                                <p:cTn id="9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40"/>
                            </p:stCondLst>
                            <p:childTnLst>
                              <p:par>
                                <p:cTn id="10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Tecnologia</a:t>
            </a:r>
            <a:endParaRPr lang="en-US" dirty="0"/>
          </a:p>
        </p:txBody>
      </p:sp>
      <p:pic>
        <p:nvPicPr>
          <p:cNvPr id="11" name="Imagem 10" descr="planta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5815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57200" y="3374571"/>
            <a:ext cx="151515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7000" dirty="0" smtClean="0">
                <a:latin typeface="Comic Sans MS" pitchFamily="66" charset="0"/>
              </a:rPr>
              <a:t>4</a:t>
            </a:r>
            <a:endParaRPr lang="pt-BR" sz="17000" dirty="0">
              <a:latin typeface="Comic Sans MS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853543" y="3374571"/>
            <a:ext cx="151515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7000" dirty="0" smtClean="0">
                <a:latin typeface="Comic Sans MS" pitchFamily="66" charset="0"/>
              </a:rPr>
              <a:t>7</a:t>
            </a:r>
            <a:endParaRPr lang="pt-BR" sz="17000" dirty="0">
              <a:latin typeface="Comic Sans MS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349812" y="0"/>
            <a:ext cx="80377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0" dirty="0" smtClean="0">
                <a:solidFill>
                  <a:srgbClr val="92D050"/>
                </a:solidFill>
                <a:latin typeface="Comic Sans MS" pitchFamily="66" charset="0"/>
              </a:rPr>
              <a:t>20%</a:t>
            </a:r>
            <a:endParaRPr lang="pt-BR" sz="30000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Tecnologia</a:t>
            </a:r>
            <a:endParaRPr lang="en-US" dirty="0"/>
          </a:p>
        </p:txBody>
      </p:sp>
      <p:pic>
        <p:nvPicPr>
          <p:cNvPr id="11" name="Imagem 10" descr="planta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581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20040" y="1524000"/>
            <a:ext cx="8366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Irritação nos Olhos: -52%</a:t>
            </a:r>
            <a:endParaRPr lang="pt-BR" sz="5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60960" y="2538174"/>
            <a:ext cx="92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Problemas Respiratórios: -34%</a:t>
            </a:r>
            <a:endParaRPr lang="pt-BR" sz="4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20040" y="3369171"/>
            <a:ext cx="8366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Dores de Cabeça: -24%</a:t>
            </a:r>
            <a:endParaRPr lang="pt-BR" sz="5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-60960" y="4230945"/>
            <a:ext cx="9006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Deficiência Pulmonar: -12%</a:t>
            </a:r>
            <a:endParaRPr lang="pt-BR" sz="5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20040" y="5318760"/>
            <a:ext cx="3672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Asma: -9%</a:t>
            </a:r>
            <a:endParaRPr lang="pt-BR" sz="5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Tecnologia</a:t>
            </a:r>
            <a:endParaRPr lang="en-US" dirty="0"/>
          </a:p>
        </p:txBody>
      </p:sp>
      <p:pic>
        <p:nvPicPr>
          <p:cNvPr id="10" name="Imagem 9" descr="plasti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846"/>
            <a:ext cx="9144000" cy="5158154"/>
          </a:xfrm>
          <a:prstGeom prst="rect">
            <a:avLst/>
          </a:prstGeom>
        </p:spPr>
      </p:pic>
      <p:pic>
        <p:nvPicPr>
          <p:cNvPr id="13" name="Imagem 12" descr="plastic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158154"/>
          </a:xfrm>
          <a:prstGeom prst="rect">
            <a:avLst/>
          </a:prstGeom>
        </p:spPr>
      </p:pic>
      <p:pic>
        <p:nvPicPr>
          <p:cNvPr id="14" name="Imagem 13" descr="plastico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9144000" cy="5158154"/>
          </a:xfrm>
          <a:prstGeom prst="rect">
            <a:avLst/>
          </a:prstGeom>
        </p:spPr>
      </p:pic>
      <p:pic>
        <p:nvPicPr>
          <p:cNvPr id="17" name="Imagem 16" descr="plastico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0"/>
            <a:ext cx="9144000" cy="5158154"/>
          </a:xfrm>
          <a:prstGeom prst="rect">
            <a:avLst/>
          </a:prstGeom>
        </p:spPr>
      </p:pic>
      <p:pic>
        <p:nvPicPr>
          <p:cNvPr id="18" name="Imagem 17" descr="plastico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24000"/>
            <a:ext cx="9144000" cy="515815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2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2921000"/>
            <a:ext cx="8229600" cy="990600"/>
          </a:xfrm>
        </p:spPr>
        <p:txBody>
          <a:bodyPr/>
          <a:lstStyle/>
          <a:p>
            <a:r>
              <a:rPr lang="en-US" dirty="0" smtClean="0"/>
              <a:t>TRABALHO SUSTENTÁVEL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1" r="1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5204" y="2306194"/>
            <a:ext cx="1791596" cy="990600"/>
          </a:xfrm>
        </p:spPr>
        <p:txBody>
          <a:bodyPr/>
          <a:lstStyle/>
          <a:p>
            <a:r>
              <a:rPr lang="en-US" dirty="0" smtClean="0"/>
              <a:t>ÉTICA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7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Equilíbrio</a:t>
            </a:r>
            <a:r>
              <a:rPr lang="en-US" dirty="0" smtClean="0"/>
              <a:t> entre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três</a:t>
            </a:r>
            <a:r>
              <a:rPr lang="en-US" dirty="0" smtClean="0"/>
              <a:t> </a:t>
            </a:r>
            <a:r>
              <a:rPr lang="en-US" dirty="0" err="1" smtClean="0"/>
              <a:t>temas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Ética</a:t>
            </a:r>
            <a:r>
              <a:rPr lang="en-US" dirty="0" smtClean="0"/>
              <a:t>	</a:t>
            </a:r>
          </a:p>
          <a:p>
            <a:endParaRPr lang="en-US" dirty="0"/>
          </a:p>
          <a:p>
            <a:r>
              <a:rPr lang="en-US" dirty="0" err="1" smtClean="0"/>
              <a:t>Relações</a:t>
            </a:r>
            <a:r>
              <a:rPr lang="en-US" dirty="0" smtClean="0"/>
              <a:t> </a:t>
            </a:r>
            <a:r>
              <a:rPr lang="en-US" dirty="0" err="1" smtClean="0"/>
              <a:t>complexas</a:t>
            </a:r>
            <a:r>
              <a:rPr lang="en-US" dirty="0" smtClean="0"/>
              <a:t> e </a:t>
            </a:r>
            <a:r>
              <a:rPr lang="en-US" dirty="0" err="1" smtClean="0"/>
              <a:t>sistêmicas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1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63" y="1269968"/>
            <a:ext cx="8788400" cy="527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Impactos</a:t>
            </a:r>
            <a:r>
              <a:rPr lang="en-US" dirty="0" smtClean="0"/>
              <a:t> </a:t>
            </a:r>
            <a:r>
              <a:rPr lang="en-US" dirty="0" err="1" smtClean="0"/>
              <a:t>internos</a:t>
            </a:r>
            <a:r>
              <a:rPr lang="en-US" dirty="0" smtClean="0"/>
              <a:t> e </a:t>
            </a:r>
            <a:r>
              <a:rPr lang="en-US" dirty="0" err="1" smtClean="0"/>
              <a:t>externos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777" y="1513343"/>
            <a:ext cx="3511263" cy="4876800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O </a:t>
            </a:r>
            <a:r>
              <a:rPr lang="en-US" dirty="0" err="1" smtClean="0"/>
              <a:t>impacto</a:t>
            </a:r>
            <a:r>
              <a:rPr lang="en-US" dirty="0" smtClean="0"/>
              <a:t> </a:t>
            </a:r>
            <a:r>
              <a:rPr lang="en-US" dirty="0" err="1" smtClean="0"/>
              <a:t>interno</a:t>
            </a:r>
            <a:r>
              <a:rPr lang="en-US" dirty="0" smtClean="0"/>
              <a:t> se </a:t>
            </a:r>
            <a:r>
              <a:rPr lang="en-US" dirty="0" err="1" smtClean="0"/>
              <a:t>estende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externo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sociedade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formada</a:t>
            </a:r>
            <a:r>
              <a:rPr lang="en-US" dirty="0" smtClean="0"/>
              <a:t> de </a:t>
            </a:r>
            <a:r>
              <a:rPr lang="en-US" dirty="0" err="1" smtClean="0"/>
              <a:t>indivíduos</a:t>
            </a:r>
            <a:r>
              <a:rPr lang="en-US" dirty="0"/>
              <a:t>.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191" y="3326735"/>
            <a:ext cx="5417205" cy="3150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FUNÇÃO DO ENGENHEIRO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Tomador</a:t>
            </a:r>
            <a:r>
              <a:rPr lang="en-US" dirty="0" smtClean="0"/>
              <a:t> de </a:t>
            </a:r>
            <a:r>
              <a:rPr lang="en-US" dirty="0" err="1" smtClean="0"/>
              <a:t>decisão</a:t>
            </a:r>
            <a:r>
              <a:rPr lang="en-US" dirty="0" smtClean="0"/>
              <a:t>, </a:t>
            </a:r>
            <a:r>
              <a:rPr lang="en-US" dirty="0" err="1" smtClean="0"/>
              <a:t>gestor</a:t>
            </a:r>
            <a:r>
              <a:rPr lang="en-US" dirty="0" smtClean="0"/>
              <a:t>, </a:t>
            </a:r>
            <a:r>
              <a:rPr lang="en-US" dirty="0" err="1" smtClean="0"/>
              <a:t>líder</a:t>
            </a:r>
            <a:endParaRPr lang="en-US" dirty="0" smtClean="0"/>
          </a:p>
          <a:p>
            <a:r>
              <a:rPr lang="en-US" dirty="0" err="1" smtClean="0"/>
              <a:t>Colaborador</a:t>
            </a:r>
            <a:r>
              <a:rPr lang="en-US" dirty="0" smtClean="0"/>
              <a:t>, </a:t>
            </a:r>
            <a:r>
              <a:rPr lang="en-US" dirty="0" err="1" smtClean="0"/>
              <a:t>trabalhador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err="1" smtClean="0"/>
              <a:t>participante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Quais</a:t>
            </a:r>
            <a:r>
              <a:rPr lang="en-US" dirty="0" smtClean="0"/>
              <a:t> </a:t>
            </a:r>
            <a:r>
              <a:rPr lang="en-US" dirty="0" err="1" smtClean="0"/>
              <a:t>impactos</a:t>
            </a:r>
            <a:r>
              <a:rPr lang="en-US" dirty="0" smtClean="0"/>
              <a:t> </a:t>
            </a:r>
            <a:r>
              <a:rPr lang="en-US" dirty="0" err="1" smtClean="0"/>
              <a:t>provoco</a:t>
            </a:r>
            <a:r>
              <a:rPr lang="en-US" dirty="0" smtClean="0"/>
              <a:t>?</a:t>
            </a:r>
          </a:p>
          <a:p>
            <a:r>
              <a:rPr lang="en-US" dirty="0" smtClean="0"/>
              <a:t>Como </a:t>
            </a:r>
            <a:r>
              <a:rPr lang="en-US" dirty="0" err="1" smtClean="0"/>
              <a:t>sou</a:t>
            </a:r>
            <a:r>
              <a:rPr lang="en-US" dirty="0" smtClean="0"/>
              <a:t> </a:t>
            </a:r>
            <a:r>
              <a:rPr lang="en-US" dirty="0" err="1" smtClean="0"/>
              <a:t>impactado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8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Exemplo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Green Job X Decent Work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Contraposição</a:t>
            </a:r>
            <a:r>
              <a:rPr lang="en-US" dirty="0" smtClean="0"/>
              <a:t> entre </a:t>
            </a:r>
            <a:r>
              <a:rPr lang="en-US" dirty="0" err="1" smtClean="0"/>
              <a:t>imagem</a:t>
            </a:r>
            <a:r>
              <a:rPr lang="en-US" dirty="0" smtClean="0"/>
              <a:t> e </a:t>
            </a:r>
            <a:r>
              <a:rPr lang="en-US" dirty="0" err="1" smtClean="0"/>
              <a:t>essência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8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EXEMPLO</a:t>
            </a:r>
          </a:p>
          <a:p>
            <a:endParaRPr lang="en-US" dirty="0"/>
          </a:p>
          <a:p>
            <a:r>
              <a:rPr lang="en-US" dirty="0" smtClean="0"/>
              <a:t>SAÚDE X PRODUÇÃO</a:t>
            </a:r>
          </a:p>
          <a:p>
            <a:endParaRPr lang="en-US" dirty="0"/>
          </a:p>
          <a:p>
            <a:r>
              <a:rPr lang="en-US" dirty="0" smtClean="0"/>
              <a:t>RH, </a:t>
            </a:r>
            <a:r>
              <a:rPr lang="en-US" dirty="0" err="1" smtClean="0"/>
              <a:t>Saúde</a:t>
            </a:r>
            <a:r>
              <a:rPr lang="en-US" dirty="0" smtClean="0"/>
              <a:t>, </a:t>
            </a:r>
            <a:r>
              <a:rPr lang="en-US" dirty="0" err="1" smtClean="0"/>
              <a:t>Segurança</a:t>
            </a:r>
            <a:r>
              <a:rPr lang="en-US" dirty="0" smtClean="0"/>
              <a:t> do </a:t>
            </a:r>
            <a:r>
              <a:rPr lang="en-US" dirty="0" err="1" smtClean="0"/>
              <a:t>Trabalho</a:t>
            </a:r>
            <a:endParaRPr lang="en-US" dirty="0" smtClean="0"/>
          </a:p>
          <a:p>
            <a:r>
              <a:rPr lang="en-US" dirty="0" err="1" smtClean="0"/>
              <a:t>Engenharia</a:t>
            </a:r>
            <a:r>
              <a:rPr lang="en-US" dirty="0" smtClean="0"/>
              <a:t>, </a:t>
            </a:r>
            <a:r>
              <a:rPr lang="en-US" dirty="0" err="1" smtClean="0"/>
              <a:t>planejamento</a:t>
            </a:r>
            <a:r>
              <a:rPr lang="en-US" dirty="0" smtClean="0"/>
              <a:t>, </a:t>
            </a:r>
            <a:r>
              <a:rPr lang="en-US" dirty="0" err="1" smtClean="0"/>
              <a:t>produtividade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4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3483477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2013" y="3143248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1237" y="3357917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0366" y="3400701"/>
            <a:ext cx="714161" cy="721303"/>
          </a:xfrm>
          <a:prstGeom prst="rect">
            <a:avLst/>
          </a:prstGeom>
        </p:spPr>
      </p:pic>
      <p:pic>
        <p:nvPicPr>
          <p:cNvPr id="10" name="Imagem 9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5334" y="3143248"/>
            <a:ext cx="875822" cy="987373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157160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742952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eta para a direita 11"/>
          <p:cNvSpPr/>
          <p:nvPr/>
        </p:nvSpPr>
        <p:spPr>
          <a:xfrm>
            <a:off x="585788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 para a direita 12"/>
          <p:cNvSpPr/>
          <p:nvPr/>
        </p:nvSpPr>
        <p:spPr>
          <a:xfrm>
            <a:off x="350043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5" name="Imagem 34" descr="gov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469643"/>
            <a:ext cx="2005947" cy="1000132"/>
          </a:xfrm>
          <a:prstGeom prst="rect">
            <a:avLst/>
          </a:prstGeom>
        </p:spPr>
      </p:pic>
      <p:pic>
        <p:nvPicPr>
          <p:cNvPr id="36" name="Imagem 35" descr="corp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469643"/>
            <a:ext cx="857256" cy="1030531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263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Atenção</a:t>
            </a:r>
            <a:r>
              <a:rPr lang="en-US" dirty="0" smtClean="0"/>
              <a:t> a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facetas</a:t>
            </a:r>
            <a:endParaRPr lang="en-US" dirty="0" smtClean="0"/>
          </a:p>
          <a:p>
            <a:pPr lvl="1"/>
            <a:r>
              <a:rPr lang="en-US" dirty="0" err="1"/>
              <a:t>Físicas</a:t>
            </a:r>
            <a:endParaRPr lang="en-US" dirty="0"/>
          </a:p>
          <a:p>
            <a:pPr lvl="1"/>
            <a:r>
              <a:rPr lang="en-US" dirty="0" err="1"/>
              <a:t>Organizacionais</a:t>
            </a:r>
            <a:r>
              <a:rPr lang="en-US" dirty="0"/>
              <a:t> / </a:t>
            </a:r>
            <a:r>
              <a:rPr lang="en-US" dirty="0" err="1"/>
              <a:t>Cognitivas</a:t>
            </a:r>
            <a:endParaRPr lang="en-US" dirty="0"/>
          </a:p>
          <a:p>
            <a:pPr lvl="1"/>
            <a:r>
              <a:rPr lang="en-US" dirty="0" err="1"/>
              <a:t>Psíquicas</a:t>
            </a:r>
            <a:r>
              <a:rPr lang="en-US" dirty="0"/>
              <a:t> / </a:t>
            </a:r>
            <a:r>
              <a:rPr lang="en-US" dirty="0" err="1"/>
              <a:t>Mentais</a:t>
            </a: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 err="1" smtClean="0"/>
              <a:t>Constrangimentos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0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Desenvolvimento de tecnologia para infraestrutura</a:t>
            </a:r>
          </a:p>
          <a:p>
            <a:pPr>
              <a:buNone/>
            </a:pPr>
            <a:r>
              <a:rPr lang="pt-BR" dirty="0" smtClean="0"/>
              <a:t>Problemas</a:t>
            </a:r>
          </a:p>
          <a:p>
            <a:pPr lvl="1"/>
            <a:r>
              <a:rPr lang="pt-BR" dirty="0" smtClean="0"/>
              <a:t>Fome</a:t>
            </a:r>
          </a:p>
          <a:p>
            <a:pPr lvl="1"/>
            <a:r>
              <a:rPr lang="pt-BR" dirty="0" smtClean="0"/>
              <a:t>Saneamento básico</a:t>
            </a:r>
          </a:p>
          <a:p>
            <a:pPr lvl="1"/>
            <a:r>
              <a:rPr lang="pt-BR" dirty="0" smtClean="0"/>
              <a:t>Moradia</a:t>
            </a:r>
          </a:p>
          <a:p>
            <a:pPr lvl="1"/>
            <a:r>
              <a:rPr lang="pt-BR" dirty="0" smtClean="0"/>
              <a:t>Saúde</a:t>
            </a:r>
          </a:p>
          <a:p>
            <a:pPr lvl="1"/>
            <a:r>
              <a:rPr lang="pt-BR" dirty="0" smtClean="0"/>
              <a:t>Segurança</a:t>
            </a:r>
          </a:p>
          <a:p>
            <a:pPr lvl="1"/>
            <a:r>
              <a:rPr lang="pt-BR" dirty="0" smtClean="0"/>
              <a:t>Transporte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Papel Social e Político do Engenheiro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5410200" y="2514600"/>
            <a:ext cx="2895600" cy="37856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pt-BR" sz="4000" dirty="0" smtClean="0"/>
          </a:p>
          <a:p>
            <a:pPr algn="ctr"/>
            <a:r>
              <a:rPr lang="pt-BR" sz="4000" dirty="0"/>
              <a:t>O</a:t>
            </a:r>
            <a:r>
              <a:rPr lang="pt-BR" sz="4000" dirty="0" smtClean="0"/>
              <a:t>nde</a:t>
            </a:r>
            <a:r>
              <a:rPr lang="pt-BR" sz="4000" baseline="0" dirty="0" smtClean="0"/>
              <a:t> o engenheiro poderia ajudar?</a:t>
            </a:r>
            <a:endParaRPr lang="en-US" sz="4000" dirty="0" smtClean="0"/>
          </a:p>
          <a:p>
            <a:pPr algn="ctr"/>
            <a:endParaRPr lang="en-US" sz="40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54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Engineering Sciences Major Modified with Public Policy</a:t>
            </a:r>
            <a:br>
              <a:rPr lang="en-US" b="1" dirty="0"/>
            </a:br>
            <a:endParaRPr lang="en-US" dirty="0"/>
          </a:p>
        </p:txBody>
      </p:sp>
      <p:pic>
        <p:nvPicPr>
          <p:cNvPr id="11266" name="Picture 2" descr="Thayer School of Engineering at Dartmou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200400"/>
            <a:ext cx="5749747" cy="1295400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224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b="1" dirty="0" smtClean="0"/>
              <a:t>Group 1</a:t>
            </a:r>
            <a:endParaRPr lang="en-US" dirty="0" smtClean="0"/>
          </a:p>
          <a:p>
            <a:pPr lvl="1" fontAlgn="base"/>
            <a:r>
              <a:rPr lang="en-US" dirty="0" smtClean="0"/>
              <a:t>PBPL 5: Introduction to Public Policy</a:t>
            </a:r>
          </a:p>
          <a:p>
            <a:pPr fontAlgn="base"/>
            <a:r>
              <a:rPr lang="en-US" b="1" dirty="0" smtClean="0"/>
              <a:t>Group 2</a:t>
            </a:r>
            <a:endParaRPr lang="en-US" dirty="0" smtClean="0"/>
          </a:p>
          <a:p>
            <a:pPr lvl="1" fontAlgn="base"/>
            <a:r>
              <a:rPr lang="en-US" dirty="0" smtClean="0"/>
              <a:t>PBPL 40: Economics of Public Policymaking</a:t>
            </a:r>
          </a:p>
          <a:p>
            <a:pPr lvl="1" fontAlgn="base"/>
            <a:r>
              <a:rPr lang="en-US" dirty="0" smtClean="0"/>
              <a:t>PBPL 41: Writing and Speaking Public Policy (not offered 2012-2013)</a:t>
            </a:r>
          </a:p>
          <a:p>
            <a:pPr lvl="1" fontAlgn="base"/>
            <a:r>
              <a:rPr lang="en-US" dirty="0" smtClean="0"/>
              <a:t>PBPL 42: Ethics and Public Policy</a:t>
            </a:r>
          </a:p>
          <a:p>
            <a:pPr lvl="1" fontAlgn="base"/>
            <a:r>
              <a:rPr lang="en-US" dirty="0" smtClean="0"/>
              <a:t>PBPL 45: Introduction to Public Policy Research</a:t>
            </a:r>
          </a:p>
          <a:p>
            <a:pPr lvl="1" fontAlgn="base"/>
            <a:r>
              <a:rPr lang="en-US" dirty="0" smtClean="0"/>
              <a:t>PBPL 47: Foundations of Leadership and Followership</a:t>
            </a:r>
          </a:p>
          <a:p>
            <a:pPr lvl="1" fontAlgn="base"/>
            <a:r>
              <a:rPr lang="en-US" dirty="0" smtClean="0"/>
              <a:t>PBPL 48: Policy Analysis and Local Governance</a:t>
            </a:r>
          </a:p>
          <a:p>
            <a:pPr lvl="1" fontAlgn="base"/>
            <a:r>
              <a:rPr lang="en-US" dirty="0" smtClean="0"/>
              <a:t>ECON 20: Econometrics</a:t>
            </a:r>
          </a:p>
          <a:p>
            <a:pPr fontAlgn="base"/>
            <a:r>
              <a:rPr lang="en-US" b="1" dirty="0" smtClean="0"/>
              <a:t>Group 3</a:t>
            </a:r>
            <a:endParaRPr lang="en-US" dirty="0" smtClean="0"/>
          </a:p>
          <a:p>
            <a:pPr lvl="1" fontAlgn="base"/>
            <a:r>
              <a:rPr lang="en-US" dirty="0" smtClean="0"/>
              <a:t>Any course (excluding Engineering Sciences) from a </a:t>
            </a:r>
            <a:r>
              <a:rPr lang="en-US" dirty="0" smtClean="0">
                <a:hlinkClick r:id="rId3"/>
              </a:rPr>
              <a:t>policy track</a:t>
            </a:r>
            <a:r>
              <a:rPr lang="en-US" dirty="0" smtClean="0"/>
              <a:t>, such as Environment and Public Policy, Health and Public Policy, Natural Resources and Public Policy, Science/Technology and Public Policy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73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Aonde queremos chegar?</a:t>
            </a:r>
            <a:endParaRPr lang="en-US" dirty="0"/>
          </a:p>
        </p:txBody>
      </p:sp>
      <p:graphicFrame>
        <p:nvGraphicFramePr>
          <p:cNvPr id="5" name="Diagrama 4"/>
          <p:cNvGraphicFramePr/>
          <p:nvPr/>
        </p:nvGraphicFramePr>
        <p:xfrm>
          <a:off x="1524000" y="1879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788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14876" y="142852"/>
            <a:ext cx="4286280" cy="65008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nossa enorme economia </a:t>
            </a:r>
            <a:r>
              <a:rPr lang="pt-BR" sz="2800" b="1" dirty="0" smtClean="0">
                <a:solidFill>
                  <a:schemeClr val="bg1"/>
                </a:solidFill>
              </a:rPr>
              <a:t>PRODUTIVA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 exige 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que façamos do </a:t>
            </a:r>
            <a:r>
              <a:rPr lang="pt-BR" sz="2800" b="1" dirty="0" smtClean="0">
                <a:solidFill>
                  <a:schemeClr val="bg1"/>
                </a:solidFill>
              </a:rPr>
              <a:t>CONSUMO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 nossa </a:t>
            </a:r>
            <a:r>
              <a:rPr lang="pt-BR" sz="2800" b="1" dirty="0" smtClean="0">
                <a:solidFill>
                  <a:schemeClr val="bg1"/>
                </a:solidFill>
              </a:rPr>
              <a:t>FORMA DE VIDA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que tornemos a </a:t>
            </a:r>
            <a:r>
              <a:rPr lang="pt-BR" sz="2800" b="1" dirty="0" smtClean="0">
                <a:solidFill>
                  <a:schemeClr val="bg1"/>
                </a:solidFill>
              </a:rPr>
              <a:t>COMPRA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 e </a:t>
            </a:r>
            <a:r>
              <a:rPr lang="pt-BR" sz="2800" b="1" dirty="0" smtClean="0">
                <a:solidFill>
                  <a:schemeClr val="bg1"/>
                </a:solidFill>
              </a:rPr>
              <a:t>USO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bens em </a:t>
            </a:r>
            <a:r>
              <a:rPr lang="pt-BR" sz="2800" b="1" dirty="0" smtClean="0">
                <a:solidFill>
                  <a:schemeClr val="bg1"/>
                </a:solidFill>
              </a:rPr>
              <a:t>RITUAIS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que procuremos a nossa satisfação </a:t>
            </a:r>
            <a:r>
              <a:rPr lang="pt-BR" sz="2800" b="1" dirty="0" smtClean="0">
                <a:solidFill>
                  <a:schemeClr val="bg1"/>
                </a:solidFill>
              </a:rPr>
              <a:t>ESPIRITUAL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a satisfação do nosso </a:t>
            </a:r>
            <a:r>
              <a:rPr lang="pt-BR" sz="2800" b="1" dirty="0" smtClean="0">
                <a:solidFill>
                  <a:schemeClr val="bg1"/>
                </a:solidFill>
              </a:rPr>
              <a:t>EGO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no </a:t>
            </a:r>
            <a:r>
              <a:rPr lang="pt-BR" sz="2800" b="1" dirty="0" smtClean="0">
                <a:solidFill>
                  <a:schemeClr val="bg1"/>
                </a:solidFill>
              </a:rPr>
              <a:t>CONSUMO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Precisamos que as coisas sejam </a:t>
            </a:r>
            <a:r>
              <a:rPr lang="pt-BR" sz="2800" dirty="0" smtClean="0">
                <a:solidFill>
                  <a:schemeClr val="bg1"/>
                </a:solidFill>
              </a:rPr>
              <a:t>consumidas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, destruídas</a:t>
            </a:r>
            <a:r>
              <a:rPr lang="pt-BR" sz="2800" dirty="0">
                <a:solidFill>
                  <a:schemeClr val="bg1">
                    <a:lumMod val="65000"/>
                  </a:schemeClr>
                </a:solidFill>
              </a:rPr>
              <a:t>, substituídas e descartadas a um ritmo </a:t>
            </a:r>
            <a:r>
              <a:rPr lang="pt-BR" sz="2800" b="1" dirty="0" smtClean="0">
                <a:solidFill>
                  <a:schemeClr val="bg1"/>
                </a:solidFill>
              </a:rPr>
              <a:t>CADA VEZ MAIOR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0" indent="0" algn="r">
              <a:buNone/>
            </a:pPr>
            <a:r>
              <a:rPr lang="pt-BR" sz="2800" i="1" dirty="0" smtClean="0">
                <a:solidFill>
                  <a:schemeClr val="bg1">
                    <a:lumMod val="65000"/>
                  </a:schemeClr>
                </a:solidFill>
              </a:rPr>
              <a:t>Victor </a:t>
            </a:r>
            <a:r>
              <a:rPr lang="pt-BR" sz="2800" i="1" dirty="0" err="1" smtClean="0">
                <a:solidFill>
                  <a:schemeClr val="bg1">
                    <a:lumMod val="65000"/>
                  </a:schemeClr>
                </a:solidFill>
              </a:rPr>
              <a:t>Lebow</a:t>
            </a:r>
            <a:endParaRPr lang="pt-BR" sz="28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14282" y="571480"/>
            <a:ext cx="4143372" cy="264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O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CONSUMO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é a única finalidade e o único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PROPÓSITO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toda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PRODUÇÃO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pt-B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Adam Smith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663950"/>
            <a:ext cx="40957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6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ESCOLA POLIT</a:t>
            </a:r>
            <a:r>
              <a:rPr lang="en-US" dirty="0" smtClean="0"/>
              <a:t>ÉCNICA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6540"/>
            <a:ext cx="8229600" cy="4876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Temos</a:t>
            </a:r>
            <a:r>
              <a:rPr lang="en-US" dirty="0" smtClean="0"/>
              <a:t> um </a:t>
            </a:r>
            <a:r>
              <a:rPr lang="en-US" dirty="0" err="1"/>
              <a:t>e</a:t>
            </a:r>
            <a:r>
              <a:rPr lang="en-US" dirty="0" err="1" smtClean="0"/>
              <a:t>nsino</a:t>
            </a:r>
            <a:r>
              <a:rPr lang="en-US" dirty="0" smtClean="0"/>
              <a:t> </a:t>
            </a:r>
            <a:r>
              <a:rPr lang="en-US" dirty="0" err="1" smtClean="0"/>
              <a:t>sustent</a:t>
            </a:r>
            <a:r>
              <a:rPr lang="en-US" dirty="0" err="1" smtClean="0"/>
              <a:t>ável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8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Engenharia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sustentável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000" dirty="0" smtClean="0"/>
              <a:t>Bruno</a:t>
            </a:r>
          </a:p>
          <a:p>
            <a:pPr>
              <a:lnSpc>
                <a:spcPct val="170000"/>
              </a:lnSpc>
            </a:pPr>
            <a:r>
              <a:rPr lang="en-US" sz="2000" dirty="0" smtClean="0"/>
              <a:t>Carolina</a:t>
            </a:r>
          </a:p>
          <a:p>
            <a:pPr>
              <a:lnSpc>
                <a:spcPct val="170000"/>
              </a:lnSpc>
            </a:pPr>
            <a:r>
              <a:rPr lang="en-US" sz="2000" dirty="0" err="1" smtClean="0"/>
              <a:t>Eliziário</a:t>
            </a:r>
            <a:endParaRPr lang="en-US" sz="2000" dirty="0" smtClean="0"/>
          </a:p>
          <a:p>
            <a:pPr>
              <a:lnSpc>
                <a:spcPct val="170000"/>
              </a:lnSpc>
            </a:pPr>
            <a:r>
              <a:rPr lang="en-US" sz="2000" dirty="0" smtClean="0"/>
              <a:t>Guilherme</a:t>
            </a:r>
          </a:p>
          <a:p>
            <a:pPr>
              <a:lnSpc>
                <a:spcPct val="170000"/>
              </a:lnSpc>
            </a:pPr>
            <a:r>
              <a:rPr lang="en-US" sz="2000" dirty="0" smtClean="0"/>
              <a:t>Yuri</a:t>
            </a:r>
          </a:p>
        </p:txBody>
      </p:sp>
    </p:spTree>
    <p:extLst>
      <p:ext uri="{BB962C8B-B14F-4D97-AF65-F5344CB8AC3E}">
        <p14:creationId xmlns:p14="http://schemas.microsoft.com/office/powerpoint/2010/main" val="70160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/>
          <p:cNvSpPr/>
          <p:nvPr/>
        </p:nvSpPr>
        <p:spPr>
          <a:xfrm>
            <a:off x="7000892" y="130710"/>
            <a:ext cx="2000264" cy="20002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7455" y="2454923"/>
            <a:ext cx="3929090" cy="1948155"/>
          </a:xfrm>
          <a:prstGeom prst="rect">
            <a:avLst/>
          </a:prstGeom>
        </p:spPr>
      </p:pic>
      <p:sp>
        <p:nvSpPr>
          <p:cNvPr id="13" name="Forma livre 12"/>
          <p:cNvSpPr/>
          <p:nvPr/>
        </p:nvSpPr>
        <p:spPr>
          <a:xfrm>
            <a:off x="2814866" y="2311400"/>
            <a:ext cx="3475575" cy="2414497"/>
          </a:xfrm>
          <a:custGeom>
            <a:avLst/>
            <a:gdLst>
              <a:gd name="connsiteX0" fmla="*/ 80734 w 3475575"/>
              <a:gd name="connsiteY0" fmla="*/ 1130300 h 2414497"/>
              <a:gd name="connsiteX1" fmla="*/ 55334 w 3475575"/>
              <a:gd name="connsiteY1" fmla="*/ 1587500 h 2414497"/>
              <a:gd name="connsiteX2" fmla="*/ 17234 w 3475575"/>
              <a:gd name="connsiteY2" fmla="*/ 1816100 h 2414497"/>
              <a:gd name="connsiteX3" fmla="*/ 29934 w 3475575"/>
              <a:gd name="connsiteY3" fmla="*/ 1905000 h 2414497"/>
              <a:gd name="connsiteX4" fmla="*/ 68034 w 3475575"/>
              <a:gd name="connsiteY4" fmla="*/ 1816100 h 2414497"/>
              <a:gd name="connsiteX5" fmla="*/ 144234 w 3475575"/>
              <a:gd name="connsiteY5" fmla="*/ 1663700 h 2414497"/>
              <a:gd name="connsiteX6" fmla="*/ 398234 w 3475575"/>
              <a:gd name="connsiteY6" fmla="*/ 1270000 h 2414497"/>
              <a:gd name="connsiteX7" fmla="*/ 842734 w 3475575"/>
              <a:gd name="connsiteY7" fmla="*/ 698500 h 2414497"/>
              <a:gd name="connsiteX8" fmla="*/ 995134 w 3475575"/>
              <a:gd name="connsiteY8" fmla="*/ 431800 h 2414497"/>
              <a:gd name="connsiteX9" fmla="*/ 1249134 w 3475575"/>
              <a:gd name="connsiteY9" fmla="*/ 215900 h 2414497"/>
              <a:gd name="connsiteX10" fmla="*/ 1426934 w 3475575"/>
              <a:gd name="connsiteY10" fmla="*/ 0 h 2414497"/>
              <a:gd name="connsiteX11" fmla="*/ 1452334 w 3475575"/>
              <a:gd name="connsiteY11" fmla="*/ 101600 h 2414497"/>
              <a:gd name="connsiteX12" fmla="*/ 1426934 w 3475575"/>
              <a:gd name="connsiteY12" fmla="*/ 241300 h 2414497"/>
              <a:gd name="connsiteX13" fmla="*/ 1414234 w 3475575"/>
              <a:gd name="connsiteY13" fmla="*/ 368300 h 2414497"/>
              <a:gd name="connsiteX14" fmla="*/ 1350734 w 3475575"/>
              <a:gd name="connsiteY14" fmla="*/ 584200 h 2414497"/>
              <a:gd name="connsiteX15" fmla="*/ 1198334 w 3475575"/>
              <a:gd name="connsiteY15" fmla="*/ 1270000 h 2414497"/>
              <a:gd name="connsiteX16" fmla="*/ 868134 w 3475575"/>
              <a:gd name="connsiteY16" fmla="*/ 2120900 h 2414497"/>
              <a:gd name="connsiteX17" fmla="*/ 791934 w 3475575"/>
              <a:gd name="connsiteY17" fmla="*/ 2387600 h 2414497"/>
              <a:gd name="connsiteX18" fmla="*/ 842734 w 3475575"/>
              <a:gd name="connsiteY18" fmla="*/ 2324100 h 2414497"/>
              <a:gd name="connsiteX19" fmla="*/ 957034 w 3475575"/>
              <a:gd name="connsiteY19" fmla="*/ 2159000 h 2414497"/>
              <a:gd name="connsiteX20" fmla="*/ 1185634 w 3475575"/>
              <a:gd name="connsiteY20" fmla="*/ 1778000 h 2414497"/>
              <a:gd name="connsiteX21" fmla="*/ 1934934 w 3475575"/>
              <a:gd name="connsiteY21" fmla="*/ 876300 h 2414497"/>
              <a:gd name="connsiteX22" fmla="*/ 2036534 w 3475575"/>
              <a:gd name="connsiteY22" fmla="*/ 711200 h 2414497"/>
              <a:gd name="connsiteX23" fmla="*/ 2163534 w 3475575"/>
              <a:gd name="connsiteY23" fmla="*/ 596900 h 2414497"/>
              <a:gd name="connsiteX24" fmla="*/ 2214334 w 3475575"/>
              <a:gd name="connsiteY24" fmla="*/ 546100 h 2414497"/>
              <a:gd name="connsiteX25" fmla="*/ 2303234 w 3475575"/>
              <a:gd name="connsiteY25" fmla="*/ 469900 h 2414497"/>
              <a:gd name="connsiteX26" fmla="*/ 2290534 w 3475575"/>
              <a:gd name="connsiteY26" fmla="*/ 584200 h 2414497"/>
              <a:gd name="connsiteX27" fmla="*/ 2265134 w 3475575"/>
              <a:gd name="connsiteY27" fmla="*/ 673100 h 2414497"/>
              <a:gd name="connsiteX28" fmla="*/ 2227034 w 3475575"/>
              <a:gd name="connsiteY28" fmla="*/ 965200 h 2414497"/>
              <a:gd name="connsiteX29" fmla="*/ 2125434 w 3475575"/>
              <a:gd name="connsiteY29" fmla="*/ 2133600 h 2414497"/>
              <a:gd name="connsiteX30" fmla="*/ 2087334 w 3475575"/>
              <a:gd name="connsiteY30" fmla="*/ 2197100 h 2414497"/>
              <a:gd name="connsiteX31" fmla="*/ 2150834 w 3475575"/>
              <a:gd name="connsiteY31" fmla="*/ 2032000 h 2414497"/>
              <a:gd name="connsiteX32" fmla="*/ 2188934 w 3475575"/>
              <a:gd name="connsiteY32" fmla="*/ 1917700 h 2414497"/>
              <a:gd name="connsiteX33" fmla="*/ 2252434 w 3475575"/>
              <a:gd name="connsiteY33" fmla="*/ 1765300 h 2414497"/>
              <a:gd name="connsiteX34" fmla="*/ 2303234 w 3475575"/>
              <a:gd name="connsiteY34" fmla="*/ 1612900 h 2414497"/>
              <a:gd name="connsiteX35" fmla="*/ 2938234 w 3475575"/>
              <a:gd name="connsiteY35" fmla="*/ 685800 h 2414497"/>
              <a:gd name="connsiteX36" fmla="*/ 3217634 w 3475575"/>
              <a:gd name="connsiteY36" fmla="*/ 381000 h 2414497"/>
              <a:gd name="connsiteX37" fmla="*/ 3204934 w 3475575"/>
              <a:gd name="connsiteY37" fmla="*/ 571500 h 2414497"/>
              <a:gd name="connsiteX38" fmla="*/ 3166834 w 3475575"/>
              <a:gd name="connsiteY38" fmla="*/ 977900 h 2414497"/>
              <a:gd name="connsiteX39" fmla="*/ 3128734 w 3475575"/>
              <a:gd name="connsiteY39" fmla="*/ 1117600 h 2414497"/>
              <a:gd name="connsiteX40" fmla="*/ 3103334 w 3475575"/>
              <a:gd name="connsiteY40" fmla="*/ 1244600 h 2414497"/>
              <a:gd name="connsiteX41" fmla="*/ 3065234 w 3475575"/>
              <a:gd name="connsiteY41" fmla="*/ 1422400 h 2414497"/>
              <a:gd name="connsiteX42" fmla="*/ 3077934 w 3475575"/>
              <a:gd name="connsiteY42" fmla="*/ 1371600 h 2414497"/>
              <a:gd name="connsiteX43" fmla="*/ 3128734 w 3475575"/>
              <a:gd name="connsiteY43" fmla="*/ 1282700 h 2414497"/>
              <a:gd name="connsiteX44" fmla="*/ 3166834 w 3475575"/>
              <a:gd name="connsiteY44" fmla="*/ 1168400 h 2414497"/>
              <a:gd name="connsiteX45" fmla="*/ 3306534 w 3475575"/>
              <a:gd name="connsiteY45" fmla="*/ 952500 h 2414497"/>
              <a:gd name="connsiteX46" fmla="*/ 3357334 w 3475575"/>
              <a:gd name="connsiteY46" fmla="*/ 850900 h 2414497"/>
              <a:gd name="connsiteX47" fmla="*/ 3446234 w 3475575"/>
              <a:gd name="connsiteY47" fmla="*/ 749300 h 2414497"/>
              <a:gd name="connsiteX48" fmla="*/ 3471634 w 3475575"/>
              <a:gd name="connsiteY48" fmla="*/ 838200 h 2414497"/>
              <a:gd name="connsiteX49" fmla="*/ 3458934 w 3475575"/>
              <a:gd name="connsiteY49" fmla="*/ 1866900 h 241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475575" h="2414497">
                <a:moveTo>
                  <a:pt x="80734" y="1130300"/>
                </a:moveTo>
                <a:cubicBezTo>
                  <a:pt x="72267" y="1282700"/>
                  <a:pt x="65957" y="1435235"/>
                  <a:pt x="55334" y="1587500"/>
                </a:cubicBezTo>
                <a:cubicBezTo>
                  <a:pt x="52041" y="1634703"/>
                  <a:pt x="22532" y="1786961"/>
                  <a:pt x="17234" y="1816100"/>
                </a:cubicBezTo>
                <a:cubicBezTo>
                  <a:pt x="21467" y="1845733"/>
                  <a:pt x="0" y="1905000"/>
                  <a:pt x="29934" y="1905000"/>
                </a:cubicBezTo>
                <a:cubicBezTo>
                  <a:pt x="62174" y="1905000"/>
                  <a:pt x="54232" y="1845237"/>
                  <a:pt x="68034" y="1816100"/>
                </a:cubicBezTo>
                <a:cubicBezTo>
                  <a:pt x="92348" y="1764771"/>
                  <a:pt x="114847" y="1712302"/>
                  <a:pt x="144234" y="1663700"/>
                </a:cubicBezTo>
                <a:cubicBezTo>
                  <a:pt x="225042" y="1530056"/>
                  <a:pt x="302352" y="1393277"/>
                  <a:pt x="398234" y="1270000"/>
                </a:cubicBezTo>
                <a:cubicBezTo>
                  <a:pt x="546401" y="1079500"/>
                  <a:pt x="722997" y="908039"/>
                  <a:pt x="842734" y="698500"/>
                </a:cubicBezTo>
                <a:cubicBezTo>
                  <a:pt x="893534" y="609600"/>
                  <a:pt x="929181" y="510120"/>
                  <a:pt x="995134" y="431800"/>
                </a:cubicBezTo>
                <a:cubicBezTo>
                  <a:pt x="1066710" y="346803"/>
                  <a:pt x="1170560" y="294474"/>
                  <a:pt x="1249134" y="215900"/>
                </a:cubicBezTo>
                <a:cubicBezTo>
                  <a:pt x="1315057" y="149977"/>
                  <a:pt x="1426934" y="0"/>
                  <a:pt x="1426934" y="0"/>
                </a:cubicBezTo>
                <a:cubicBezTo>
                  <a:pt x="1435401" y="33867"/>
                  <a:pt x="1452334" y="66691"/>
                  <a:pt x="1452334" y="101600"/>
                </a:cubicBezTo>
                <a:cubicBezTo>
                  <a:pt x="1452334" y="148930"/>
                  <a:pt x="1433627" y="194446"/>
                  <a:pt x="1426934" y="241300"/>
                </a:cubicBezTo>
                <a:cubicBezTo>
                  <a:pt x="1420917" y="283417"/>
                  <a:pt x="1423463" y="326769"/>
                  <a:pt x="1414234" y="368300"/>
                </a:cubicBezTo>
                <a:cubicBezTo>
                  <a:pt x="1397961" y="441529"/>
                  <a:pt x="1366102" y="510776"/>
                  <a:pt x="1350734" y="584200"/>
                </a:cubicBezTo>
                <a:cubicBezTo>
                  <a:pt x="1262895" y="1003873"/>
                  <a:pt x="1350778" y="843156"/>
                  <a:pt x="1198334" y="1270000"/>
                </a:cubicBezTo>
                <a:cubicBezTo>
                  <a:pt x="995235" y="1838676"/>
                  <a:pt x="1064476" y="1433704"/>
                  <a:pt x="868134" y="2120900"/>
                </a:cubicBezTo>
                <a:cubicBezTo>
                  <a:pt x="842734" y="2209800"/>
                  <a:pt x="803402" y="2295857"/>
                  <a:pt x="791934" y="2387600"/>
                </a:cubicBezTo>
                <a:cubicBezTo>
                  <a:pt x="788572" y="2414497"/>
                  <a:pt x="826863" y="2346075"/>
                  <a:pt x="842734" y="2324100"/>
                </a:cubicBezTo>
                <a:cubicBezTo>
                  <a:pt x="881924" y="2269837"/>
                  <a:pt x="921735" y="2215871"/>
                  <a:pt x="957034" y="2159000"/>
                </a:cubicBezTo>
                <a:cubicBezTo>
                  <a:pt x="1026108" y="2047714"/>
                  <a:pt x="1101629" y="1882166"/>
                  <a:pt x="1185634" y="1778000"/>
                </a:cubicBezTo>
                <a:cubicBezTo>
                  <a:pt x="1578066" y="1291385"/>
                  <a:pt x="1359937" y="1810670"/>
                  <a:pt x="1934934" y="876300"/>
                </a:cubicBezTo>
                <a:cubicBezTo>
                  <a:pt x="1968801" y="821267"/>
                  <a:pt x="1995615" y="761212"/>
                  <a:pt x="2036534" y="711200"/>
                </a:cubicBezTo>
                <a:cubicBezTo>
                  <a:pt x="2072599" y="667120"/>
                  <a:pt x="2121799" y="635654"/>
                  <a:pt x="2163534" y="596900"/>
                </a:cubicBezTo>
                <a:cubicBezTo>
                  <a:pt x="2181082" y="580605"/>
                  <a:pt x="2196312" y="561869"/>
                  <a:pt x="2214334" y="546100"/>
                </a:cubicBezTo>
                <a:cubicBezTo>
                  <a:pt x="2344671" y="432055"/>
                  <a:pt x="2194870" y="578264"/>
                  <a:pt x="2303234" y="469900"/>
                </a:cubicBezTo>
                <a:cubicBezTo>
                  <a:pt x="2299001" y="508000"/>
                  <a:pt x="2297599" y="546522"/>
                  <a:pt x="2290534" y="584200"/>
                </a:cubicBezTo>
                <a:cubicBezTo>
                  <a:pt x="2284854" y="614491"/>
                  <a:pt x="2270201" y="642700"/>
                  <a:pt x="2265134" y="673100"/>
                </a:cubicBezTo>
                <a:cubicBezTo>
                  <a:pt x="2248991" y="769955"/>
                  <a:pt x="2239734" y="867833"/>
                  <a:pt x="2227034" y="965200"/>
                </a:cubicBezTo>
                <a:cubicBezTo>
                  <a:pt x="2203011" y="1589788"/>
                  <a:pt x="2296933" y="1726291"/>
                  <a:pt x="2125434" y="2133600"/>
                </a:cubicBezTo>
                <a:cubicBezTo>
                  <a:pt x="2115855" y="2156350"/>
                  <a:pt x="2100034" y="2175933"/>
                  <a:pt x="2087334" y="2197100"/>
                </a:cubicBezTo>
                <a:cubicBezTo>
                  <a:pt x="2113204" y="2067751"/>
                  <a:pt x="2080305" y="2203285"/>
                  <a:pt x="2150834" y="2032000"/>
                </a:cubicBezTo>
                <a:cubicBezTo>
                  <a:pt x="2166125" y="1994864"/>
                  <a:pt x="2174637" y="1955230"/>
                  <a:pt x="2188934" y="1917700"/>
                </a:cubicBezTo>
                <a:cubicBezTo>
                  <a:pt x="2208526" y="1866272"/>
                  <a:pt x="2233111" y="1816829"/>
                  <a:pt x="2252434" y="1765300"/>
                </a:cubicBezTo>
                <a:cubicBezTo>
                  <a:pt x="2271236" y="1715162"/>
                  <a:pt x="2280259" y="1661269"/>
                  <a:pt x="2303234" y="1612900"/>
                </a:cubicBezTo>
                <a:cubicBezTo>
                  <a:pt x="2491396" y="1216769"/>
                  <a:pt x="2619907" y="1054390"/>
                  <a:pt x="2938234" y="685800"/>
                </a:cubicBezTo>
                <a:cubicBezTo>
                  <a:pt x="3189511" y="394848"/>
                  <a:pt x="3077143" y="474660"/>
                  <a:pt x="3217634" y="381000"/>
                </a:cubicBezTo>
                <a:cubicBezTo>
                  <a:pt x="3245670" y="493144"/>
                  <a:pt x="3222998" y="372794"/>
                  <a:pt x="3204934" y="571500"/>
                </a:cubicBezTo>
                <a:cubicBezTo>
                  <a:pt x="3177657" y="871550"/>
                  <a:pt x="3216360" y="769889"/>
                  <a:pt x="3166834" y="977900"/>
                </a:cubicBezTo>
                <a:cubicBezTo>
                  <a:pt x="3155654" y="1024855"/>
                  <a:pt x="3139914" y="1070645"/>
                  <a:pt x="3128734" y="1117600"/>
                </a:cubicBezTo>
                <a:cubicBezTo>
                  <a:pt x="3118735" y="1159598"/>
                  <a:pt x="3112699" y="1202456"/>
                  <a:pt x="3103334" y="1244600"/>
                </a:cubicBezTo>
                <a:cubicBezTo>
                  <a:pt x="3096686" y="1274517"/>
                  <a:pt x="3065234" y="1383070"/>
                  <a:pt x="3065234" y="1422400"/>
                </a:cubicBezTo>
                <a:cubicBezTo>
                  <a:pt x="3065234" y="1439854"/>
                  <a:pt x="3070711" y="1387490"/>
                  <a:pt x="3077934" y="1371600"/>
                </a:cubicBezTo>
                <a:cubicBezTo>
                  <a:pt x="3092057" y="1340529"/>
                  <a:pt x="3115054" y="1313969"/>
                  <a:pt x="3128734" y="1282700"/>
                </a:cubicBezTo>
                <a:cubicBezTo>
                  <a:pt x="3144831" y="1245906"/>
                  <a:pt x="3147794" y="1203761"/>
                  <a:pt x="3166834" y="1168400"/>
                </a:cubicBezTo>
                <a:cubicBezTo>
                  <a:pt x="3207473" y="1092927"/>
                  <a:pt x="3268200" y="1029169"/>
                  <a:pt x="3306534" y="952500"/>
                </a:cubicBezTo>
                <a:cubicBezTo>
                  <a:pt x="3323467" y="918633"/>
                  <a:pt x="3337490" y="883147"/>
                  <a:pt x="3357334" y="850900"/>
                </a:cubicBezTo>
                <a:cubicBezTo>
                  <a:pt x="3382142" y="810587"/>
                  <a:pt x="3413623" y="781911"/>
                  <a:pt x="3446234" y="749300"/>
                </a:cubicBezTo>
                <a:cubicBezTo>
                  <a:pt x="3454701" y="778933"/>
                  <a:pt x="3471280" y="807383"/>
                  <a:pt x="3471634" y="838200"/>
                </a:cubicBezTo>
                <a:cubicBezTo>
                  <a:pt x="3475575" y="1181103"/>
                  <a:pt x="3458934" y="1523974"/>
                  <a:pt x="3458934" y="186690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Pizza 19"/>
          <p:cNvSpPr/>
          <p:nvPr/>
        </p:nvSpPr>
        <p:spPr>
          <a:xfrm>
            <a:off x="7000892" y="130710"/>
            <a:ext cx="2000264" cy="2000264"/>
          </a:xfrm>
          <a:prstGeom prst="pie">
            <a:avLst>
              <a:gd name="adj1" fmla="val 16223761"/>
              <a:gd name="adj2" fmla="val 276538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072330" y="213097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Recursos Naturais</a:t>
            </a:r>
            <a:endParaRPr lang="pt-BR" dirty="0"/>
          </a:p>
        </p:txBody>
      </p:sp>
      <p:sp>
        <p:nvSpPr>
          <p:cNvPr id="25" name="Elipse 24"/>
          <p:cNvSpPr/>
          <p:nvPr/>
        </p:nvSpPr>
        <p:spPr>
          <a:xfrm>
            <a:off x="7000892" y="4357694"/>
            <a:ext cx="2000264" cy="2000264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Pizza 25"/>
          <p:cNvSpPr/>
          <p:nvPr/>
        </p:nvSpPr>
        <p:spPr>
          <a:xfrm>
            <a:off x="7000892" y="4357694"/>
            <a:ext cx="2000264" cy="2000264"/>
          </a:xfrm>
          <a:prstGeom prst="pie">
            <a:avLst>
              <a:gd name="adj1" fmla="val 16223761"/>
              <a:gd name="adj2" fmla="val 1456007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7072330" y="635795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Mata atlântica</a:t>
            </a:r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-142908" y="635795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Floresta amazônica</a:t>
            </a:r>
            <a:endParaRPr lang="pt-BR" dirty="0"/>
          </a:p>
        </p:txBody>
      </p:sp>
      <p:pic>
        <p:nvPicPr>
          <p:cNvPr id="31" name="Imagem 30" descr="camp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534931"/>
            <a:ext cx="1225472" cy="865120"/>
          </a:xfrm>
          <a:prstGeom prst="rect">
            <a:avLst/>
          </a:prstGeom>
        </p:spPr>
      </p:pic>
      <p:pic>
        <p:nvPicPr>
          <p:cNvPr id="32" name="Imagem 31" descr="camp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4636251"/>
            <a:ext cx="1225472" cy="865120"/>
          </a:xfrm>
          <a:prstGeom prst="rect">
            <a:avLst/>
          </a:prstGeom>
        </p:spPr>
      </p:pic>
      <p:pic>
        <p:nvPicPr>
          <p:cNvPr id="33" name="Imagem 32" descr="camp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737571"/>
            <a:ext cx="1225472" cy="865120"/>
          </a:xfrm>
          <a:prstGeom prst="rect">
            <a:avLst/>
          </a:prstGeom>
        </p:spPr>
      </p:pic>
      <p:pic>
        <p:nvPicPr>
          <p:cNvPr id="34" name="Imagem 33" descr="camp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838891"/>
            <a:ext cx="1225472" cy="865120"/>
          </a:xfrm>
          <a:prstGeom prst="rect">
            <a:avLst/>
          </a:prstGeom>
        </p:spPr>
      </p:pic>
      <p:pic>
        <p:nvPicPr>
          <p:cNvPr id="35" name="Imagem 34" descr="camp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940212"/>
            <a:ext cx="1225472" cy="865120"/>
          </a:xfrm>
          <a:prstGeom prst="rect">
            <a:avLst/>
          </a:prstGeom>
        </p:spPr>
      </p:pic>
      <p:pic>
        <p:nvPicPr>
          <p:cNvPr id="36" name="Imagem 35" descr="camp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041532"/>
            <a:ext cx="1225472" cy="865120"/>
          </a:xfrm>
          <a:prstGeom prst="rect">
            <a:avLst/>
          </a:prstGeom>
        </p:spPr>
      </p:pic>
      <p:pic>
        <p:nvPicPr>
          <p:cNvPr id="37" name="Imagem 36" descr="camp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42852"/>
            <a:ext cx="1225472" cy="865120"/>
          </a:xfrm>
          <a:prstGeom prst="rect">
            <a:avLst/>
          </a:prstGeom>
        </p:spPr>
      </p:pic>
      <p:sp>
        <p:nvSpPr>
          <p:cNvPr id="39" name="Retângulo 38"/>
          <p:cNvSpPr/>
          <p:nvPr/>
        </p:nvSpPr>
        <p:spPr>
          <a:xfrm>
            <a:off x="8929718" y="6643710"/>
            <a:ext cx="214282" cy="2142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1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7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3" grpId="0" animBg="1"/>
      <p:bldP spid="13" grpId="1" animBg="1"/>
      <p:bldP spid="20" grpId="0" animBg="1"/>
      <p:bldP spid="20" grpId="1" animBg="1"/>
      <p:bldP spid="24" grpId="0"/>
      <p:bldP spid="24" grpId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30" grpId="0"/>
      <p:bldP spid="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lan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-1661764"/>
            <a:ext cx="3382238" cy="3323528"/>
          </a:xfrm>
          <a:prstGeom prst="rect">
            <a:avLst/>
          </a:prstGeom>
        </p:spPr>
      </p:pic>
      <p:sp>
        <p:nvSpPr>
          <p:cNvPr id="6" name="Forma livre 5"/>
          <p:cNvSpPr/>
          <p:nvPr/>
        </p:nvSpPr>
        <p:spPr>
          <a:xfrm rot="2431724">
            <a:off x="3210692" y="1912866"/>
            <a:ext cx="3008369" cy="3516971"/>
          </a:xfrm>
          <a:custGeom>
            <a:avLst/>
            <a:gdLst>
              <a:gd name="connsiteX0" fmla="*/ 80734 w 3475575"/>
              <a:gd name="connsiteY0" fmla="*/ 1130300 h 2414497"/>
              <a:gd name="connsiteX1" fmla="*/ 55334 w 3475575"/>
              <a:gd name="connsiteY1" fmla="*/ 1587500 h 2414497"/>
              <a:gd name="connsiteX2" fmla="*/ 17234 w 3475575"/>
              <a:gd name="connsiteY2" fmla="*/ 1816100 h 2414497"/>
              <a:gd name="connsiteX3" fmla="*/ 29934 w 3475575"/>
              <a:gd name="connsiteY3" fmla="*/ 1905000 h 2414497"/>
              <a:gd name="connsiteX4" fmla="*/ 68034 w 3475575"/>
              <a:gd name="connsiteY4" fmla="*/ 1816100 h 2414497"/>
              <a:gd name="connsiteX5" fmla="*/ 144234 w 3475575"/>
              <a:gd name="connsiteY5" fmla="*/ 1663700 h 2414497"/>
              <a:gd name="connsiteX6" fmla="*/ 398234 w 3475575"/>
              <a:gd name="connsiteY6" fmla="*/ 1270000 h 2414497"/>
              <a:gd name="connsiteX7" fmla="*/ 842734 w 3475575"/>
              <a:gd name="connsiteY7" fmla="*/ 698500 h 2414497"/>
              <a:gd name="connsiteX8" fmla="*/ 995134 w 3475575"/>
              <a:gd name="connsiteY8" fmla="*/ 431800 h 2414497"/>
              <a:gd name="connsiteX9" fmla="*/ 1249134 w 3475575"/>
              <a:gd name="connsiteY9" fmla="*/ 215900 h 2414497"/>
              <a:gd name="connsiteX10" fmla="*/ 1426934 w 3475575"/>
              <a:gd name="connsiteY10" fmla="*/ 0 h 2414497"/>
              <a:gd name="connsiteX11" fmla="*/ 1452334 w 3475575"/>
              <a:gd name="connsiteY11" fmla="*/ 101600 h 2414497"/>
              <a:gd name="connsiteX12" fmla="*/ 1426934 w 3475575"/>
              <a:gd name="connsiteY12" fmla="*/ 241300 h 2414497"/>
              <a:gd name="connsiteX13" fmla="*/ 1414234 w 3475575"/>
              <a:gd name="connsiteY13" fmla="*/ 368300 h 2414497"/>
              <a:gd name="connsiteX14" fmla="*/ 1350734 w 3475575"/>
              <a:gd name="connsiteY14" fmla="*/ 584200 h 2414497"/>
              <a:gd name="connsiteX15" fmla="*/ 1198334 w 3475575"/>
              <a:gd name="connsiteY15" fmla="*/ 1270000 h 2414497"/>
              <a:gd name="connsiteX16" fmla="*/ 868134 w 3475575"/>
              <a:gd name="connsiteY16" fmla="*/ 2120900 h 2414497"/>
              <a:gd name="connsiteX17" fmla="*/ 791934 w 3475575"/>
              <a:gd name="connsiteY17" fmla="*/ 2387600 h 2414497"/>
              <a:gd name="connsiteX18" fmla="*/ 842734 w 3475575"/>
              <a:gd name="connsiteY18" fmla="*/ 2324100 h 2414497"/>
              <a:gd name="connsiteX19" fmla="*/ 957034 w 3475575"/>
              <a:gd name="connsiteY19" fmla="*/ 2159000 h 2414497"/>
              <a:gd name="connsiteX20" fmla="*/ 1185634 w 3475575"/>
              <a:gd name="connsiteY20" fmla="*/ 1778000 h 2414497"/>
              <a:gd name="connsiteX21" fmla="*/ 1934934 w 3475575"/>
              <a:gd name="connsiteY21" fmla="*/ 876300 h 2414497"/>
              <a:gd name="connsiteX22" fmla="*/ 2036534 w 3475575"/>
              <a:gd name="connsiteY22" fmla="*/ 711200 h 2414497"/>
              <a:gd name="connsiteX23" fmla="*/ 2163534 w 3475575"/>
              <a:gd name="connsiteY23" fmla="*/ 596900 h 2414497"/>
              <a:gd name="connsiteX24" fmla="*/ 2214334 w 3475575"/>
              <a:gd name="connsiteY24" fmla="*/ 546100 h 2414497"/>
              <a:gd name="connsiteX25" fmla="*/ 2303234 w 3475575"/>
              <a:gd name="connsiteY25" fmla="*/ 469900 h 2414497"/>
              <a:gd name="connsiteX26" fmla="*/ 2290534 w 3475575"/>
              <a:gd name="connsiteY26" fmla="*/ 584200 h 2414497"/>
              <a:gd name="connsiteX27" fmla="*/ 2265134 w 3475575"/>
              <a:gd name="connsiteY27" fmla="*/ 673100 h 2414497"/>
              <a:gd name="connsiteX28" fmla="*/ 2227034 w 3475575"/>
              <a:gd name="connsiteY28" fmla="*/ 965200 h 2414497"/>
              <a:gd name="connsiteX29" fmla="*/ 2125434 w 3475575"/>
              <a:gd name="connsiteY29" fmla="*/ 2133600 h 2414497"/>
              <a:gd name="connsiteX30" fmla="*/ 2087334 w 3475575"/>
              <a:gd name="connsiteY30" fmla="*/ 2197100 h 2414497"/>
              <a:gd name="connsiteX31" fmla="*/ 2150834 w 3475575"/>
              <a:gd name="connsiteY31" fmla="*/ 2032000 h 2414497"/>
              <a:gd name="connsiteX32" fmla="*/ 2188934 w 3475575"/>
              <a:gd name="connsiteY32" fmla="*/ 1917700 h 2414497"/>
              <a:gd name="connsiteX33" fmla="*/ 2252434 w 3475575"/>
              <a:gd name="connsiteY33" fmla="*/ 1765300 h 2414497"/>
              <a:gd name="connsiteX34" fmla="*/ 2303234 w 3475575"/>
              <a:gd name="connsiteY34" fmla="*/ 1612900 h 2414497"/>
              <a:gd name="connsiteX35" fmla="*/ 2938234 w 3475575"/>
              <a:gd name="connsiteY35" fmla="*/ 685800 h 2414497"/>
              <a:gd name="connsiteX36" fmla="*/ 3217634 w 3475575"/>
              <a:gd name="connsiteY36" fmla="*/ 381000 h 2414497"/>
              <a:gd name="connsiteX37" fmla="*/ 3204934 w 3475575"/>
              <a:gd name="connsiteY37" fmla="*/ 571500 h 2414497"/>
              <a:gd name="connsiteX38" fmla="*/ 3166834 w 3475575"/>
              <a:gd name="connsiteY38" fmla="*/ 977900 h 2414497"/>
              <a:gd name="connsiteX39" fmla="*/ 3128734 w 3475575"/>
              <a:gd name="connsiteY39" fmla="*/ 1117600 h 2414497"/>
              <a:gd name="connsiteX40" fmla="*/ 3103334 w 3475575"/>
              <a:gd name="connsiteY40" fmla="*/ 1244600 h 2414497"/>
              <a:gd name="connsiteX41" fmla="*/ 3065234 w 3475575"/>
              <a:gd name="connsiteY41" fmla="*/ 1422400 h 2414497"/>
              <a:gd name="connsiteX42" fmla="*/ 3077934 w 3475575"/>
              <a:gd name="connsiteY42" fmla="*/ 1371600 h 2414497"/>
              <a:gd name="connsiteX43" fmla="*/ 3128734 w 3475575"/>
              <a:gd name="connsiteY43" fmla="*/ 1282700 h 2414497"/>
              <a:gd name="connsiteX44" fmla="*/ 3166834 w 3475575"/>
              <a:gd name="connsiteY44" fmla="*/ 1168400 h 2414497"/>
              <a:gd name="connsiteX45" fmla="*/ 3306534 w 3475575"/>
              <a:gd name="connsiteY45" fmla="*/ 952500 h 2414497"/>
              <a:gd name="connsiteX46" fmla="*/ 3357334 w 3475575"/>
              <a:gd name="connsiteY46" fmla="*/ 850900 h 2414497"/>
              <a:gd name="connsiteX47" fmla="*/ 3446234 w 3475575"/>
              <a:gd name="connsiteY47" fmla="*/ 749300 h 2414497"/>
              <a:gd name="connsiteX48" fmla="*/ 3471634 w 3475575"/>
              <a:gd name="connsiteY48" fmla="*/ 838200 h 2414497"/>
              <a:gd name="connsiteX49" fmla="*/ 3458934 w 3475575"/>
              <a:gd name="connsiteY49" fmla="*/ 1866900 h 241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475575" h="2414497">
                <a:moveTo>
                  <a:pt x="80734" y="1130300"/>
                </a:moveTo>
                <a:cubicBezTo>
                  <a:pt x="72267" y="1282700"/>
                  <a:pt x="65957" y="1435235"/>
                  <a:pt x="55334" y="1587500"/>
                </a:cubicBezTo>
                <a:cubicBezTo>
                  <a:pt x="52041" y="1634703"/>
                  <a:pt x="22532" y="1786961"/>
                  <a:pt x="17234" y="1816100"/>
                </a:cubicBezTo>
                <a:cubicBezTo>
                  <a:pt x="21467" y="1845733"/>
                  <a:pt x="0" y="1905000"/>
                  <a:pt x="29934" y="1905000"/>
                </a:cubicBezTo>
                <a:cubicBezTo>
                  <a:pt x="62174" y="1905000"/>
                  <a:pt x="54232" y="1845237"/>
                  <a:pt x="68034" y="1816100"/>
                </a:cubicBezTo>
                <a:cubicBezTo>
                  <a:pt x="92348" y="1764771"/>
                  <a:pt x="114847" y="1712302"/>
                  <a:pt x="144234" y="1663700"/>
                </a:cubicBezTo>
                <a:cubicBezTo>
                  <a:pt x="225042" y="1530056"/>
                  <a:pt x="302352" y="1393277"/>
                  <a:pt x="398234" y="1270000"/>
                </a:cubicBezTo>
                <a:cubicBezTo>
                  <a:pt x="546401" y="1079500"/>
                  <a:pt x="722997" y="908039"/>
                  <a:pt x="842734" y="698500"/>
                </a:cubicBezTo>
                <a:cubicBezTo>
                  <a:pt x="893534" y="609600"/>
                  <a:pt x="929181" y="510120"/>
                  <a:pt x="995134" y="431800"/>
                </a:cubicBezTo>
                <a:cubicBezTo>
                  <a:pt x="1066710" y="346803"/>
                  <a:pt x="1170560" y="294474"/>
                  <a:pt x="1249134" y="215900"/>
                </a:cubicBezTo>
                <a:cubicBezTo>
                  <a:pt x="1315057" y="149977"/>
                  <a:pt x="1426934" y="0"/>
                  <a:pt x="1426934" y="0"/>
                </a:cubicBezTo>
                <a:cubicBezTo>
                  <a:pt x="1435401" y="33867"/>
                  <a:pt x="1452334" y="66691"/>
                  <a:pt x="1452334" y="101600"/>
                </a:cubicBezTo>
                <a:cubicBezTo>
                  <a:pt x="1452334" y="148930"/>
                  <a:pt x="1433627" y="194446"/>
                  <a:pt x="1426934" y="241300"/>
                </a:cubicBezTo>
                <a:cubicBezTo>
                  <a:pt x="1420917" y="283417"/>
                  <a:pt x="1423463" y="326769"/>
                  <a:pt x="1414234" y="368300"/>
                </a:cubicBezTo>
                <a:cubicBezTo>
                  <a:pt x="1397961" y="441529"/>
                  <a:pt x="1366102" y="510776"/>
                  <a:pt x="1350734" y="584200"/>
                </a:cubicBezTo>
                <a:cubicBezTo>
                  <a:pt x="1262895" y="1003873"/>
                  <a:pt x="1350778" y="843156"/>
                  <a:pt x="1198334" y="1270000"/>
                </a:cubicBezTo>
                <a:cubicBezTo>
                  <a:pt x="995235" y="1838676"/>
                  <a:pt x="1064476" y="1433704"/>
                  <a:pt x="868134" y="2120900"/>
                </a:cubicBezTo>
                <a:cubicBezTo>
                  <a:pt x="842734" y="2209800"/>
                  <a:pt x="803402" y="2295857"/>
                  <a:pt x="791934" y="2387600"/>
                </a:cubicBezTo>
                <a:cubicBezTo>
                  <a:pt x="788572" y="2414497"/>
                  <a:pt x="826863" y="2346075"/>
                  <a:pt x="842734" y="2324100"/>
                </a:cubicBezTo>
                <a:cubicBezTo>
                  <a:pt x="881924" y="2269837"/>
                  <a:pt x="921735" y="2215871"/>
                  <a:pt x="957034" y="2159000"/>
                </a:cubicBezTo>
                <a:cubicBezTo>
                  <a:pt x="1026108" y="2047714"/>
                  <a:pt x="1101629" y="1882166"/>
                  <a:pt x="1185634" y="1778000"/>
                </a:cubicBezTo>
                <a:cubicBezTo>
                  <a:pt x="1578066" y="1291385"/>
                  <a:pt x="1359937" y="1810670"/>
                  <a:pt x="1934934" y="876300"/>
                </a:cubicBezTo>
                <a:cubicBezTo>
                  <a:pt x="1968801" y="821267"/>
                  <a:pt x="1995615" y="761212"/>
                  <a:pt x="2036534" y="711200"/>
                </a:cubicBezTo>
                <a:cubicBezTo>
                  <a:pt x="2072599" y="667120"/>
                  <a:pt x="2121799" y="635654"/>
                  <a:pt x="2163534" y="596900"/>
                </a:cubicBezTo>
                <a:cubicBezTo>
                  <a:pt x="2181082" y="580605"/>
                  <a:pt x="2196312" y="561869"/>
                  <a:pt x="2214334" y="546100"/>
                </a:cubicBezTo>
                <a:cubicBezTo>
                  <a:pt x="2344671" y="432055"/>
                  <a:pt x="2194870" y="578264"/>
                  <a:pt x="2303234" y="469900"/>
                </a:cubicBezTo>
                <a:cubicBezTo>
                  <a:pt x="2299001" y="508000"/>
                  <a:pt x="2297599" y="546522"/>
                  <a:pt x="2290534" y="584200"/>
                </a:cubicBezTo>
                <a:cubicBezTo>
                  <a:pt x="2284854" y="614491"/>
                  <a:pt x="2270201" y="642700"/>
                  <a:pt x="2265134" y="673100"/>
                </a:cubicBezTo>
                <a:cubicBezTo>
                  <a:pt x="2248991" y="769955"/>
                  <a:pt x="2239734" y="867833"/>
                  <a:pt x="2227034" y="965200"/>
                </a:cubicBezTo>
                <a:cubicBezTo>
                  <a:pt x="2203011" y="1589788"/>
                  <a:pt x="2296933" y="1726291"/>
                  <a:pt x="2125434" y="2133600"/>
                </a:cubicBezTo>
                <a:cubicBezTo>
                  <a:pt x="2115855" y="2156350"/>
                  <a:pt x="2100034" y="2175933"/>
                  <a:pt x="2087334" y="2197100"/>
                </a:cubicBezTo>
                <a:cubicBezTo>
                  <a:pt x="2113204" y="2067751"/>
                  <a:pt x="2080305" y="2203285"/>
                  <a:pt x="2150834" y="2032000"/>
                </a:cubicBezTo>
                <a:cubicBezTo>
                  <a:pt x="2166125" y="1994864"/>
                  <a:pt x="2174637" y="1955230"/>
                  <a:pt x="2188934" y="1917700"/>
                </a:cubicBezTo>
                <a:cubicBezTo>
                  <a:pt x="2208526" y="1866272"/>
                  <a:pt x="2233111" y="1816829"/>
                  <a:pt x="2252434" y="1765300"/>
                </a:cubicBezTo>
                <a:cubicBezTo>
                  <a:pt x="2271236" y="1715162"/>
                  <a:pt x="2280259" y="1661269"/>
                  <a:pt x="2303234" y="1612900"/>
                </a:cubicBezTo>
                <a:cubicBezTo>
                  <a:pt x="2491396" y="1216769"/>
                  <a:pt x="2619907" y="1054390"/>
                  <a:pt x="2938234" y="685800"/>
                </a:cubicBezTo>
                <a:cubicBezTo>
                  <a:pt x="3189511" y="394848"/>
                  <a:pt x="3077143" y="474660"/>
                  <a:pt x="3217634" y="381000"/>
                </a:cubicBezTo>
                <a:cubicBezTo>
                  <a:pt x="3245670" y="493144"/>
                  <a:pt x="3222998" y="372794"/>
                  <a:pt x="3204934" y="571500"/>
                </a:cubicBezTo>
                <a:cubicBezTo>
                  <a:pt x="3177657" y="871550"/>
                  <a:pt x="3216360" y="769889"/>
                  <a:pt x="3166834" y="977900"/>
                </a:cubicBezTo>
                <a:cubicBezTo>
                  <a:pt x="3155654" y="1024855"/>
                  <a:pt x="3139914" y="1070645"/>
                  <a:pt x="3128734" y="1117600"/>
                </a:cubicBezTo>
                <a:cubicBezTo>
                  <a:pt x="3118735" y="1159598"/>
                  <a:pt x="3112699" y="1202456"/>
                  <a:pt x="3103334" y="1244600"/>
                </a:cubicBezTo>
                <a:cubicBezTo>
                  <a:pt x="3096686" y="1274517"/>
                  <a:pt x="3065234" y="1383070"/>
                  <a:pt x="3065234" y="1422400"/>
                </a:cubicBezTo>
                <a:cubicBezTo>
                  <a:pt x="3065234" y="1439854"/>
                  <a:pt x="3070711" y="1387490"/>
                  <a:pt x="3077934" y="1371600"/>
                </a:cubicBezTo>
                <a:cubicBezTo>
                  <a:pt x="3092057" y="1340529"/>
                  <a:pt x="3115054" y="1313969"/>
                  <a:pt x="3128734" y="1282700"/>
                </a:cubicBezTo>
                <a:cubicBezTo>
                  <a:pt x="3144831" y="1245906"/>
                  <a:pt x="3147794" y="1203761"/>
                  <a:pt x="3166834" y="1168400"/>
                </a:cubicBezTo>
                <a:cubicBezTo>
                  <a:pt x="3207473" y="1092927"/>
                  <a:pt x="3268200" y="1029169"/>
                  <a:pt x="3306534" y="952500"/>
                </a:cubicBezTo>
                <a:cubicBezTo>
                  <a:pt x="3323467" y="918633"/>
                  <a:pt x="3337490" y="883147"/>
                  <a:pt x="3357334" y="850900"/>
                </a:cubicBezTo>
                <a:cubicBezTo>
                  <a:pt x="3382142" y="810587"/>
                  <a:pt x="3413623" y="781911"/>
                  <a:pt x="3446234" y="749300"/>
                </a:cubicBezTo>
                <a:cubicBezTo>
                  <a:pt x="3454701" y="778933"/>
                  <a:pt x="3471280" y="807383"/>
                  <a:pt x="3471634" y="838200"/>
                </a:cubicBezTo>
                <a:cubicBezTo>
                  <a:pt x="3475575" y="1181103"/>
                  <a:pt x="3458934" y="1523974"/>
                  <a:pt x="3458934" y="186690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Imagem 8" descr="p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4500562" y="5429264"/>
            <a:ext cx="214314" cy="650027"/>
          </a:xfrm>
          <a:prstGeom prst="rect">
            <a:avLst/>
          </a:prstGeom>
        </p:spPr>
      </p:pic>
      <p:pic>
        <p:nvPicPr>
          <p:cNvPr id="10" name="Imagem 9" descr="p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201809">
            <a:off x="3428992" y="5286388"/>
            <a:ext cx="214314" cy="650027"/>
          </a:xfrm>
          <a:prstGeom prst="rect">
            <a:avLst/>
          </a:prstGeom>
        </p:spPr>
      </p:pic>
      <p:pic>
        <p:nvPicPr>
          <p:cNvPr id="11" name="Imagem 10" descr="p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139351">
            <a:off x="5567961" y="5227534"/>
            <a:ext cx="214314" cy="650027"/>
          </a:xfrm>
          <a:prstGeom prst="rect">
            <a:avLst/>
          </a:prstGeom>
        </p:spPr>
      </p:pic>
      <p:sp>
        <p:nvSpPr>
          <p:cNvPr id="12" name="Multiplicar 11"/>
          <p:cNvSpPr/>
          <p:nvPr/>
        </p:nvSpPr>
        <p:spPr>
          <a:xfrm>
            <a:off x="3071802" y="5143512"/>
            <a:ext cx="928694" cy="928694"/>
          </a:xfrm>
          <a:prstGeom prst="mathMultiply">
            <a:avLst>
              <a:gd name="adj1" fmla="val 37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Multiplicar 12"/>
          <p:cNvSpPr/>
          <p:nvPr/>
        </p:nvSpPr>
        <p:spPr>
          <a:xfrm>
            <a:off x="4143372" y="5286388"/>
            <a:ext cx="928694" cy="928694"/>
          </a:xfrm>
          <a:prstGeom prst="mathMultiply">
            <a:avLst>
              <a:gd name="adj1" fmla="val 37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Multiplicar 13"/>
          <p:cNvSpPr/>
          <p:nvPr/>
        </p:nvSpPr>
        <p:spPr>
          <a:xfrm>
            <a:off x="5214942" y="5072074"/>
            <a:ext cx="928694" cy="928694"/>
          </a:xfrm>
          <a:prstGeom prst="mathMultiply">
            <a:avLst>
              <a:gd name="adj1" fmla="val 37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607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0261 0.562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3483477"/>
            <a:ext cx="1198362" cy="594182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2013" y="3143248"/>
            <a:ext cx="878418" cy="1006967"/>
          </a:xfrm>
          <a:prstGeom prst="rect">
            <a:avLst/>
          </a:prstGeom>
        </p:spPr>
      </p:pic>
      <p:pic>
        <p:nvPicPr>
          <p:cNvPr id="7" name="Imagem 6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1237" y="3357917"/>
            <a:ext cx="1428323" cy="787006"/>
          </a:xfrm>
          <a:prstGeom prst="rect">
            <a:avLst/>
          </a:prstGeom>
        </p:spPr>
      </p:pic>
      <p:pic>
        <p:nvPicPr>
          <p:cNvPr id="8" name="Imagem 7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0366" y="3400701"/>
            <a:ext cx="714161" cy="721303"/>
          </a:xfrm>
          <a:prstGeom prst="rect">
            <a:avLst/>
          </a:prstGeom>
        </p:spPr>
      </p:pic>
      <p:pic>
        <p:nvPicPr>
          <p:cNvPr id="10" name="Imagem 9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5334" y="3143248"/>
            <a:ext cx="875822" cy="987373"/>
          </a:xfrm>
          <a:prstGeom prst="rect">
            <a:avLst/>
          </a:prstGeom>
        </p:spPr>
      </p:pic>
      <p:sp>
        <p:nvSpPr>
          <p:cNvPr id="9" name="Seta para a direita 8"/>
          <p:cNvSpPr/>
          <p:nvPr/>
        </p:nvSpPr>
        <p:spPr>
          <a:xfrm>
            <a:off x="157160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742952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>
            <a:off x="5857884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3500430" y="3643314"/>
            <a:ext cx="357190" cy="3571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 descr="gov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469643"/>
            <a:ext cx="2005947" cy="1000132"/>
          </a:xfrm>
          <a:prstGeom prst="rect">
            <a:avLst/>
          </a:prstGeom>
        </p:spPr>
      </p:pic>
      <p:pic>
        <p:nvPicPr>
          <p:cNvPr id="36" name="Imagem 35" descr="corp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469643"/>
            <a:ext cx="857256" cy="1030531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9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produ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717032"/>
            <a:ext cx="903162" cy="827603"/>
          </a:xfrm>
          <a:prstGeom prst="rect">
            <a:avLst/>
          </a:prstGeom>
        </p:spPr>
      </p:pic>
      <p:pic>
        <p:nvPicPr>
          <p:cNvPr id="14" name="Imagem 13" descr="toxico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20688" y="7101408"/>
            <a:ext cx="694397" cy="1071570"/>
          </a:xfrm>
          <a:prstGeom prst="rect">
            <a:avLst/>
          </a:prstGeom>
        </p:spPr>
      </p:pic>
      <p:pic>
        <p:nvPicPr>
          <p:cNvPr id="15" name="Imagem 14" descr="arvore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1629116" y="3437428"/>
            <a:ext cx="1147777" cy="1274937"/>
          </a:xfrm>
          <a:prstGeom prst="rect">
            <a:avLst/>
          </a:prstGeom>
        </p:spPr>
      </p:pic>
      <p:pic>
        <p:nvPicPr>
          <p:cNvPr id="16" name="Imagem 15" descr="energia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64704" y="-535785"/>
            <a:ext cx="1080500" cy="1071570"/>
          </a:xfrm>
          <a:prstGeom prst="rect">
            <a:avLst/>
          </a:prstGeom>
        </p:spPr>
      </p:pic>
      <p:pic>
        <p:nvPicPr>
          <p:cNvPr id="6" name="Imagem 5" descr="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1700808"/>
            <a:ext cx="3075805" cy="352592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929718" y="6643734"/>
            <a:ext cx="214282" cy="2142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FCC8-0190-1D4C-B02D-D3513686C6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5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62986 0.640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67917 0.007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60643 -0.503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" y="-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-4.81481E-6 L 0.61232 -4.8148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Custom 3">
      <a:dk1>
        <a:srgbClr val="292934"/>
      </a:dk1>
      <a:lt1>
        <a:srgbClr val="FFFFFF"/>
      </a:lt1>
      <a:dk2>
        <a:srgbClr val="000F61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293</TotalTime>
  <Words>804</Words>
  <Application>Microsoft Macintosh PowerPoint</Application>
  <PresentationFormat>On-screen Show (4:3)</PresentationFormat>
  <Paragraphs>225</Paragraphs>
  <Slides>57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Default Theme</vt:lpstr>
      <vt:lpstr>A Engenharia para uma vida sustentável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Origem</vt:lpstr>
      <vt:lpstr>Desenvolvimento</vt:lpstr>
      <vt:lpstr>Empresas “sustentáveis"</vt:lpstr>
      <vt:lpstr>PowerPoint Presentation</vt:lpstr>
      <vt:lpstr>PowerPoint Presentation</vt:lpstr>
      <vt:lpstr>Tecnologia</vt:lpstr>
      <vt:lpstr>Tecnologia</vt:lpstr>
      <vt:lpstr>Tecnologia</vt:lpstr>
      <vt:lpstr>Tecnologia</vt:lpstr>
      <vt:lpstr>TRABALHO SUSTENTÁVEL</vt:lpstr>
      <vt:lpstr>ÉTICA</vt:lpstr>
      <vt:lpstr>PowerPoint Presentation</vt:lpstr>
      <vt:lpstr>Impactos internos e externos </vt:lpstr>
      <vt:lpstr>FUNÇÃO DO ENGENHEIRO</vt:lpstr>
      <vt:lpstr>PowerPoint Presentation</vt:lpstr>
      <vt:lpstr>PowerPoint Presentation</vt:lpstr>
      <vt:lpstr>PowerPoint Presentation</vt:lpstr>
      <vt:lpstr>Papel Social e Político do Engenheiro</vt:lpstr>
      <vt:lpstr>Engineering Sciences Major Modified with Public Policy </vt:lpstr>
      <vt:lpstr>PowerPoint Presentation</vt:lpstr>
      <vt:lpstr>Aonde queremos chegar?</vt:lpstr>
      <vt:lpstr>PowerPoint Presentation</vt:lpstr>
      <vt:lpstr>ESCOLA POLITÉCNICA</vt:lpstr>
      <vt:lpstr>A Engenharia para uma vida sustentável</vt:lpstr>
    </vt:vector>
  </TitlesOfParts>
  <Company>Universidade de Sao Paulo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Engenharia para uma vida sustentável</dc:title>
  <dc:creator>Guilherme Oettinger Garbi</dc:creator>
  <cp:lastModifiedBy>Guilherme Oettinger Garbi</cp:lastModifiedBy>
  <cp:revision>17</cp:revision>
  <dcterms:created xsi:type="dcterms:W3CDTF">2013-05-24T11:23:28Z</dcterms:created>
  <dcterms:modified xsi:type="dcterms:W3CDTF">2013-06-06T01:36:08Z</dcterms:modified>
</cp:coreProperties>
</file>