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y="5143500" cx="9144000"/>
  <p:notesSz cx="6858000" cy="9144000"/>
  <p:embeddedFontLst>
    <p:embeddedFont>
      <p:font typeface="Playfair Display"/>
      <p:regular r:id="rId16"/>
      <p:bold r:id="rId17"/>
      <p:italic r:id="rId18"/>
      <p:boldItalic r:id="rId19"/>
    </p:embeddedFont>
    <p:embeddedFont>
      <p:font typeface="Lato"/>
      <p:regular r:id="rId20"/>
      <p:bold r:id="rId21"/>
      <p:italic r:id="rId22"/>
      <p:boldItalic r:id="rId2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Lato-regular.fntdata"/><Relationship Id="rId11" Type="http://schemas.openxmlformats.org/officeDocument/2006/relationships/slide" Target="slides/slide7.xml"/><Relationship Id="rId22" Type="http://schemas.openxmlformats.org/officeDocument/2006/relationships/font" Target="fonts/Lato-italic.fntdata"/><Relationship Id="rId10" Type="http://schemas.openxmlformats.org/officeDocument/2006/relationships/slide" Target="slides/slide6.xml"/><Relationship Id="rId21" Type="http://schemas.openxmlformats.org/officeDocument/2006/relationships/font" Target="fonts/Lato-bold.fntdata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23" Type="http://schemas.openxmlformats.org/officeDocument/2006/relationships/font" Target="fonts/Lato-boldItalic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font" Target="fonts/PlayfairDisplay-bold.fntdata"/><Relationship Id="rId16" Type="http://schemas.openxmlformats.org/officeDocument/2006/relationships/font" Target="fonts/PlayfairDisplay-regular.fntdata"/><Relationship Id="rId5" Type="http://schemas.openxmlformats.org/officeDocument/2006/relationships/slide" Target="slides/slide1.xml"/><Relationship Id="rId19" Type="http://schemas.openxmlformats.org/officeDocument/2006/relationships/font" Target="fonts/PlayfairDisplay-boldItalic.fntdata"/><Relationship Id="rId6" Type="http://schemas.openxmlformats.org/officeDocument/2006/relationships/slide" Target="slides/slide2.xml"/><Relationship Id="rId18" Type="http://schemas.openxmlformats.org/officeDocument/2006/relationships/font" Target="fonts/PlayfairDisplay-italic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Shape 11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Shape 11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Shape 6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Shape 8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Shape 8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Shape 9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Shape 9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Shape 10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2749050" y="748800"/>
            <a:ext cx="3645900" cy="36459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" name="Shape 11"/>
          <p:cNvSpPr/>
          <p:nvPr/>
        </p:nvSpPr>
        <p:spPr>
          <a:xfrm>
            <a:off x="2992950" y="992700"/>
            <a:ext cx="3158100" cy="3158100"/>
          </a:xfrm>
          <a:prstGeom prst="rect">
            <a:avLst/>
          </a:prstGeom>
          <a:noFill/>
          <a:ln cap="flat" cmpd="sng" w="28575">
            <a:solidFill>
              <a:schemeClr val="lt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" name="Shape 12"/>
          <p:cNvSpPr txBox="1"/>
          <p:nvPr>
            <p:ph type="ctrTitle"/>
          </p:nvPr>
        </p:nvSpPr>
        <p:spPr>
          <a:xfrm>
            <a:off x="3096250" y="1627200"/>
            <a:ext cx="2951400" cy="15843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" type="subTitle"/>
          </p:nvPr>
        </p:nvSpPr>
        <p:spPr>
          <a:xfrm>
            <a:off x="3096362" y="3266930"/>
            <a:ext cx="2951400" cy="7014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Playfair Display"/>
              <a:buNone/>
              <a:defRPr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0" name="Shape 50"/>
          <p:cNvSpPr txBox="1"/>
          <p:nvPr>
            <p:ph type="title"/>
          </p:nvPr>
        </p:nvSpPr>
        <p:spPr>
          <a:xfrm>
            <a:off x="311700" y="1233100"/>
            <a:ext cx="8520600" cy="16101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51" name="Shape 51"/>
          <p:cNvSpPr txBox="1"/>
          <p:nvPr>
            <p:ph idx="1" type="body"/>
          </p:nvPr>
        </p:nvSpPr>
        <p:spPr>
          <a:xfrm>
            <a:off x="311700" y="2919450"/>
            <a:ext cx="8520600" cy="1071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52" name="Shape 5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bg>
      <p:bgPr>
        <a:solidFill>
          <a:schemeClr val="dk1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/>
          <p:nvPr>
            <p:ph type="title"/>
          </p:nvPr>
        </p:nvSpPr>
        <p:spPr>
          <a:xfrm>
            <a:off x="509550" y="1423875"/>
            <a:ext cx="8124900" cy="17982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17" name="Shape 17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" name="Shape 20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1" name="Shape 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5" name="Shape 2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6" name="Shape 26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30" name="Shape 30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3" name="Shape 33"/>
          <p:cNvSpPr txBox="1"/>
          <p:nvPr>
            <p:ph idx="1" type="body"/>
          </p:nvPr>
        </p:nvSpPr>
        <p:spPr>
          <a:xfrm>
            <a:off x="311700" y="1391377"/>
            <a:ext cx="2808000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bg>
      <p:bgPr>
        <a:solidFill>
          <a:schemeClr val="dk2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37" name="Shape 37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40" name="Shape 40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1" name="Shape 41"/>
          <p:cNvSpPr txBox="1"/>
          <p:nvPr>
            <p:ph type="title"/>
          </p:nvPr>
        </p:nvSpPr>
        <p:spPr>
          <a:xfrm>
            <a:off x="265500" y="1107950"/>
            <a:ext cx="4045200" cy="1683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42" name="Shape 42"/>
          <p:cNvSpPr txBox="1"/>
          <p:nvPr>
            <p:ph idx="1" type="subTitle"/>
          </p:nvPr>
        </p:nvSpPr>
        <p:spPr>
          <a:xfrm>
            <a:off x="265500" y="2845200"/>
            <a:ext cx="4045200" cy="13455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43" name="Shape 43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4" name="Shape 44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Lato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/>
          <p:nvPr>
            <p:ph type="ctrTitle"/>
          </p:nvPr>
        </p:nvSpPr>
        <p:spPr>
          <a:xfrm>
            <a:off x="3096250" y="1627200"/>
            <a:ext cx="2951400" cy="15843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A Arte da Vida</a:t>
            </a:r>
          </a:p>
        </p:txBody>
      </p:sp>
      <p:sp>
        <p:nvSpPr>
          <p:cNvPr id="60" name="Shape 60"/>
          <p:cNvSpPr txBox="1"/>
          <p:nvPr>
            <p:ph idx="1" type="subTitle"/>
          </p:nvPr>
        </p:nvSpPr>
        <p:spPr>
          <a:xfrm>
            <a:off x="3096362" y="3266930"/>
            <a:ext cx="2951400" cy="701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A busca por felicidade na sociedade contemporânea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Os laços de amizade contemporâneos</a:t>
            </a:r>
          </a:p>
        </p:txBody>
      </p:sp>
      <p:sp>
        <p:nvSpPr>
          <p:cNvPr id="114" name="Shape 1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55600" lvl="0" marL="457200" rtl="0">
              <a:spcBef>
                <a:spcPts val="0"/>
              </a:spcBef>
              <a:buSzPct val="100000"/>
            </a:pPr>
            <a:r>
              <a:rPr lang="en" sz="2000"/>
              <a:t>Buscamos vínculos de amizade que nos ajudem a enfrentar o cotidiano feroz e instável, bem como as pressões a que estamos submetidos</a:t>
            </a:r>
          </a:p>
          <a:p>
            <a:pPr indent="-355600" lvl="0" marL="457200" rtl="0">
              <a:spcBef>
                <a:spcPts val="0"/>
              </a:spcBef>
              <a:buSzPct val="100000"/>
            </a:pPr>
            <a:r>
              <a:rPr lang="en" sz="2000"/>
              <a:t>Ansiamos por relações leais, confiáveis e que possam fornecer ajuda quando necessário</a:t>
            </a:r>
          </a:p>
          <a:p>
            <a:pPr indent="-355600" lvl="0" marL="457200">
              <a:spcBef>
                <a:spcPts val="0"/>
              </a:spcBef>
              <a:buSzPct val="100000"/>
            </a:pPr>
            <a:r>
              <a:rPr lang="en" sz="2000"/>
              <a:t>Da ansiedade de obtermos relações profundas decorre o medo de perdermos nossas amizades e de conquistarmos relações não desejáveis.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O amor e a felicidade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0" name="Shape 1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O amor exige atenção constante às características do parceiro, esforços para entender a sua individualidade, além de tolerância e respeito aos seus ideais. Não representando, dessa forma, um caminho fácil para a felicidade.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O estilo de vida consumista a que estamos submetidos transmite a ideia de que a felicidade está ligada ao que se pode obter de maneira fácil, sem muitas obrigações, o que acaba construindo uma imagem irreal de relacionamento a ser buscado.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Modelo societário de consumo</a:t>
            </a:r>
          </a:p>
        </p:txBody>
      </p:sp>
      <p:sp>
        <p:nvSpPr>
          <p:cNvPr id="66" name="Shape 6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>
              <a:spcBef>
                <a:spcPts val="0"/>
              </a:spcBef>
            </a:pPr>
            <a:r>
              <a:rPr lang="en"/>
              <a:t>Crítica: felicidade só é vinculada ao aumento da renda até a ponto em que as necessidades básicas de existência são supridas</a:t>
            </a:r>
          </a:p>
          <a:p>
            <a:pPr indent="-228600" lvl="0" marL="457200">
              <a:spcBef>
                <a:spcPts val="0"/>
              </a:spcBef>
            </a:pPr>
            <a:r>
              <a:rPr lang="en"/>
              <a:t>Consequência: frustração com a realização de que a felicidade não pode ser adquirida dentro da lógica de mercado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/>
          <p:nvPr>
            <p:ph idx="1" type="body"/>
          </p:nvPr>
        </p:nvSpPr>
        <p:spPr>
          <a:xfrm>
            <a:off x="311700" y="1006925"/>
            <a:ext cx="8520600" cy="3416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>
                <a:solidFill>
                  <a:srgbClr val="5E696C"/>
                </a:solidFill>
              </a:rPr>
              <a:t>"Qualquer que seja a sua condição em matéria de dinheiro e crédito, você não vai encontrar num shopping o amor e a amizade, os prazeres da vida doméstica, a satisfação que vem de cuidar de entes queridos ou de ajudar um vizinho em dificuldade" - BAUMAN, 2009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Organizar e administrar</a:t>
            </a:r>
          </a:p>
        </p:txBody>
      </p:sp>
      <p:sp>
        <p:nvSpPr>
          <p:cNvPr id="77" name="Shape 7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81000" lvl="0" marL="457200" rtl="0">
              <a:spcBef>
                <a:spcPts val="0"/>
              </a:spcBef>
              <a:buSzPct val="100000"/>
            </a:pPr>
            <a:r>
              <a:rPr lang="en" sz="2400"/>
              <a:t>Tornar a ocorrência de alguns eventos mais provável que a de todos os outros</a:t>
            </a:r>
          </a:p>
          <a:p>
            <a:pPr indent="-381000" lvl="0" marL="457200">
              <a:spcBef>
                <a:spcPts val="0"/>
              </a:spcBef>
              <a:buSzPct val="100000"/>
            </a:pPr>
            <a:r>
              <a:rPr lang="en" sz="2400"/>
              <a:t>Juntar e coordenar vários atores e recursos que de outro modo estariam separados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Organização centrada no gerenciamento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3" name="Shape 8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68300" lvl="0" marL="457200" rtl="0">
              <a:spcBef>
                <a:spcPts val="0"/>
              </a:spcBef>
              <a:buSzPct val="100000"/>
            </a:pPr>
            <a:r>
              <a:rPr lang="en" sz="2200"/>
              <a:t>Acumulação de poder nos escalões administrativos mais elevados</a:t>
            </a:r>
          </a:p>
          <a:p>
            <a:pPr indent="-368300" lvl="0" marL="457200" rtl="0">
              <a:spcBef>
                <a:spcPts val="0"/>
              </a:spcBef>
              <a:buSzPct val="100000"/>
            </a:pPr>
            <a:r>
              <a:rPr lang="en" sz="2200"/>
              <a:t>Trabalhadores eram vistos como meros acréscimos falíveis à cadeia</a:t>
            </a:r>
          </a:p>
          <a:p>
            <a:pPr indent="-368300" lvl="0" marL="457200">
              <a:spcBef>
                <a:spcPts val="0"/>
              </a:spcBef>
              <a:buSzPct val="100000"/>
            </a:pPr>
            <a:r>
              <a:rPr lang="en" sz="2200"/>
              <a:t>“O gerencialismo afastou o poder primeiro dos trabalhadores e empregados de escritório, e depois, escalando gradualmente os níveis de autoridade, até dos funcionários dos escalões administrativos mais elevados.”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Economia de experiência</a:t>
            </a:r>
          </a:p>
        </p:txBody>
      </p:sp>
      <p:sp>
        <p:nvSpPr>
          <p:cNvPr id="89" name="Shape 8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>
              <a:spcBef>
                <a:spcPts val="0"/>
              </a:spcBef>
            </a:pPr>
            <a:r>
              <a:rPr lang="en"/>
              <a:t> </a:t>
            </a:r>
            <a:r>
              <a:rPr lang="en" sz="2400"/>
              <a:t>Focalizado no empreendedorismo </a:t>
            </a:r>
          </a:p>
          <a:p>
            <a:pPr indent="-381000" lvl="0" marL="457200" rtl="0">
              <a:spcBef>
                <a:spcPts val="0"/>
              </a:spcBef>
              <a:buSzPct val="100000"/>
            </a:pPr>
            <a:r>
              <a:rPr lang="en" sz="2400"/>
              <a:t>Enfatiza a proximidade, a jovialidade, a subjetividade e a performatividade</a:t>
            </a:r>
          </a:p>
          <a:p>
            <a:pPr indent="-381000" lvl="0" marL="457200" rtl="0">
              <a:spcBef>
                <a:spcPts val="0"/>
              </a:spcBef>
              <a:buSzPct val="100000"/>
            </a:pPr>
            <a:r>
              <a:rPr lang="en" sz="2400"/>
              <a:t>Organizações empresariais não-lineares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Emancipação x Enredamento</a:t>
            </a:r>
          </a:p>
        </p:txBody>
      </p:sp>
      <p:sp>
        <p:nvSpPr>
          <p:cNvPr id="95" name="Shape 9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Ganho de liberdade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Conquista dos poucos espaços de autonomia e privacidade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Um novo tipo de dominação tanto de subordinados quanto de chefes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Aumento do controle em uma rede de dependências geradas no trabalho</a:t>
            </a:r>
          </a:p>
          <a:p>
            <a:pPr indent="-228600" lvl="0" marL="457200">
              <a:spcBef>
                <a:spcPts val="0"/>
              </a:spcBef>
            </a:pPr>
            <a:r>
              <a:rPr lang="en"/>
              <a:t>Eliminação de fronteiras que antes separavam nitidamente esferas da vida: o local de trabalho e o lar, o tempo de trabalho e o tempo livre.</a:t>
            </a:r>
          </a:p>
        </p:txBody>
      </p:sp>
      <p:sp>
        <p:nvSpPr>
          <p:cNvPr id="96" name="Shape 96"/>
          <p:cNvSpPr/>
          <p:nvPr/>
        </p:nvSpPr>
        <p:spPr>
          <a:xfrm rot="5400000">
            <a:off x="4055400" y="1871126"/>
            <a:ext cx="1033200" cy="636900"/>
          </a:xfrm>
          <a:prstGeom prst="mathMultiply">
            <a:avLst>
              <a:gd fmla="val 23520" name="adj1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A economia de experiência e o enredamento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2" name="Shape 10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55600" lvl="0" marL="457200" rtl="0">
              <a:spcBef>
                <a:spcPts val="0"/>
              </a:spcBef>
              <a:buSzPct val="100000"/>
            </a:pPr>
            <a:r>
              <a:rPr lang="en" sz="2000"/>
              <a:t>A era da tecnologia não só permite, como obriga as pessoas a estarem sempre à disposição</a:t>
            </a:r>
          </a:p>
          <a:p>
            <a:pPr indent="-355600" lvl="0" marL="457200" rtl="0">
              <a:spcBef>
                <a:spcPts val="0"/>
              </a:spcBef>
              <a:buSzPct val="100000"/>
            </a:pPr>
            <a:r>
              <a:rPr lang="en" sz="2000"/>
              <a:t>O aumento das funções terceirizadas veio acompanhado da transferência de responsabilidades pelo desempenho de tarefas gerenciais</a:t>
            </a:r>
          </a:p>
          <a:p>
            <a:pPr indent="-355600" lvl="0" marL="457200" rtl="0">
              <a:spcBef>
                <a:spcPts val="0"/>
              </a:spcBef>
              <a:buSzPct val="100000"/>
            </a:pPr>
            <a:r>
              <a:rPr lang="en" sz="2000"/>
              <a:t>Espera-se que o empregado neutralize características pessoais contraproducentes e despenda esforços maiores que os previstos no contrato de trabalho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/>
              <a:t>A situação do empregado e o casamento contemporâneos</a:t>
            </a:r>
          </a:p>
        </p:txBody>
      </p:sp>
      <p:sp>
        <p:nvSpPr>
          <p:cNvPr id="108" name="Shape 108"/>
          <p:cNvSpPr txBox="1"/>
          <p:nvPr>
            <p:ph idx="1" type="body"/>
          </p:nvPr>
        </p:nvSpPr>
        <p:spPr>
          <a:xfrm>
            <a:off x="311700" y="1487350"/>
            <a:ext cx="8520600" cy="3081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55600" lvl="0" marL="457200" rtl="0">
              <a:spcBef>
                <a:spcPts val="0"/>
              </a:spcBef>
              <a:buSzPct val="100000"/>
            </a:pPr>
            <a:r>
              <a:rPr lang="en" sz="2000"/>
              <a:t>Anseio por confirmação e reconhecimento</a:t>
            </a:r>
          </a:p>
          <a:p>
            <a:pPr indent="-355600" lvl="0" marL="457200" rtl="0">
              <a:spcBef>
                <a:spcPts val="0"/>
              </a:spcBef>
              <a:buSzPct val="100000"/>
            </a:pPr>
            <a:r>
              <a:rPr lang="en" sz="2000"/>
              <a:t>Incerteza quanto ao futuro - estado de emergência permanente</a:t>
            </a:r>
          </a:p>
          <a:p>
            <a:pPr indent="-355600" lvl="0" marL="457200" rtl="0">
              <a:spcBef>
                <a:spcPts val="0"/>
              </a:spcBef>
              <a:buSzPct val="100000"/>
            </a:pPr>
            <a:r>
              <a:rPr lang="en" sz="2000"/>
              <a:t>O objetivo nunca é "suficientemente" obtido, sendo necessário estar sempre dando evidências de sucesso e renovação</a:t>
            </a:r>
          </a:p>
          <a:p>
            <a:pPr indent="-355600" lvl="0" marL="457200" rtl="0">
              <a:spcBef>
                <a:spcPts val="0"/>
              </a:spcBef>
              <a:buSzPct val="100000"/>
            </a:pPr>
            <a:r>
              <a:rPr lang="en" sz="2000"/>
              <a:t>Êxitos esquecidos rapidamente</a:t>
            </a:r>
          </a:p>
          <a:p>
            <a:pPr indent="-355600" lvl="0" marL="457200">
              <a:spcBef>
                <a:spcPts val="0"/>
              </a:spcBef>
              <a:buSzPct val="100000"/>
            </a:pPr>
            <a:r>
              <a:rPr lang="en" sz="2000"/>
              <a:t>“ É uma vida excitante e exaustiva: excitante para os aventureiros, exaustiva para os fracos de espírito. “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oral">
  <a:themeElements>
    <a:clrScheme name="Coral">
      <a:dk1>
        <a:srgbClr val="F55E61"/>
      </a:dk1>
      <a:lt1>
        <a:srgbClr val="FFFFFF"/>
      </a:lt1>
      <a:dk2>
        <a:srgbClr val="5E696C"/>
      </a:dk2>
      <a:lt2>
        <a:srgbClr val="BFC7CA"/>
      </a:lt2>
      <a:accent1>
        <a:srgbClr val="1E2D31"/>
      </a:accent1>
      <a:accent2>
        <a:srgbClr val="273C42"/>
      </a:accent2>
      <a:accent3>
        <a:srgbClr val="83D061"/>
      </a:accent3>
      <a:accent4>
        <a:srgbClr val="F6CD4C"/>
      </a:accent4>
      <a:accent5>
        <a:srgbClr val="AF4345"/>
      </a:accent5>
      <a:accent6>
        <a:srgbClr val="F58F8F"/>
      </a:accent6>
      <a:hlink>
        <a:srgbClr val="AF4345"/>
      </a:hlink>
      <a:folHlink>
        <a:srgbClr val="AF434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