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57" r:id="rId3"/>
    <p:sldId id="264" r:id="rId4"/>
    <p:sldId id="258" r:id="rId5"/>
    <p:sldId id="259" r:id="rId6"/>
    <p:sldId id="266" r:id="rId7"/>
    <p:sldId id="260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5" r:id="rId28"/>
  </p:sldIdLst>
  <p:sldSz cx="9144000" cy="6858000" type="screen4x3"/>
  <p:notesSz cx="6858000" cy="9144000"/>
  <p:custShowLst>
    <p:custShow name="Apresentação personalizada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DE71-C9F8-4F95-8BB5-AF077D07E95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9CB9-EC71-4073-9898-FB1D5B56605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976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97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97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97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excessivo aumento das licenças de longa duração por causas psicológicas e o extremo </a:t>
            </a:r>
          </a:p>
          <a:p>
            <a:r>
              <a:rPr lang="pt-BR" dirty="0" smtClean="0"/>
              <a:t>nervosismo das telefonistas levaram Le </a:t>
            </a:r>
            <a:r>
              <a:rPr lang="pt-BR" dirty="0" err="1" smtClean="0"/>
              <a:t>Guillant</a:t>
            </a:r>
            <a:r>
              <a:rPr lang="pt-BR" dirty="0" smtClean="0"/>
              <a:t> e seus colaboradores (1984) a estudar a </a:t>
            </a:r>
          </a:p>
          <a:p>
            <a:r>
              <a:rPr lang="pt-BR" dirty="0" smtClean="0"/>
              <a:t>categoria. O autor repudiava o fato de que os médicos tentavam caracterizar a doença como </a:t>
            </a:r>
          </a:p>
          <a:p>
            <a:r>
              <a:rPr lang="pt-BR" dirty="0" smtClean="0"/>
              <a:t>resultante de predisposições pessoais ou, apenas, das condições de vida, e buscou demonstrar o </a:t>
            </a:r>
          </a:p>
          <a:p>
            <a:r>
              <a:rPr lang="pt-BR" dirty="0" smtClean="0"/>
              <a:t>vínculo entre tal quadro e as condições de trabalho. Para isso, utilizou uma metodologia que </a:t>
            </a:r>
          </a:p>
          <a:p>
            <a:r>
              <a:rPr lang="pt-BR" dirty="0" smtClean="0"/>
              <a:t>unia o estudo de grupos homogêneos de trabalhadores, com a escuta de casos particulares: </a:t>
            </a:r>
          </a:p>
          <a:p>
            <a:r>
              <a:rPr lang="pt-BR" dirty="0" smtClean="0"/>
              <a:t>“Deve-se começar por escutar uma telefonista [...], além de observá-los na vida cotidiana e na </a:t>
            </a:r>
          </a:p>
          <a:p>
            <a:r>
              <a:rPr lang="pt-BR" dirty="0" smtClean="0"/>
              <a:t>atividade profissional” (Le </a:t>
            </a:r>
            <a:r>
              <a:rPr lang="pt-BR" dirty="0" err="1" smtClean="0"/>
              <a:t>Guillant</a:t>
            </a:r>
            <a:r>
              <a:rPr lang="pt-BR" dirty="0" smtClean="0"/>
              <a:t>, 2006).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Dessa maneira, Le </a:t>
            </a:r>
            <a:r>
              <a:rPr lang="pt-BR" dirty="0" err="1" smtClean="0"/>
              <a:t>Guillant</a:t>
            </a:r>
            <a:r>
              <a:rPr lang="pt-BR" dirty="0" smtClean="0"/>
              <a:t> e </a:t>
            </a:r>
            <a:r>
              <a:rPr lang="pt-BR" dirty="0" err="1" smtClean="0"/>
              <a:t>Begoin</a:t>
            </a:r>
            <a:r>
              <a:rPr lang="pt-BR" dirty="0" smtClean="0"/>
              <a:t> (2006) recolheram dados clínicos indispensáveis, </a:t>
            </a:r>
          </a:p>
          <a:p>
            <a:r>
              <a:rPr lang="pt-BR" dirty="0" smtClean="0"/>
              <a:t>que foram sistematizados nas seguintes categorias de sofrimento mental: uma síndrome </a:t>
            </a:r>
          </a:p>
          <a:p>
            <a:r>
              <a:rPr lang="pt-BR" dirty="0" smtClean="0"/>
              <a:t>subjetiva comum; </a:t>
            </a:r>
            <a:r>
              <a:rPr lang="pt-BR" dirty="0" smtClean="0">
                <a:solidFill>
                  <a:srgbClr val="FF0000"/>
                </a:solidFill>
              </a:rPr>
              <a:t>alterações do humor e do caráter; alterações do sono; um conjunto de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manifestações somáticas variáveis e a repercussão dessas diferentes alterações sobre a vida das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trabalhadoras</a:t>
            </a:r>
            <a:r>
              <a:rPr lang="pt-BR" dirty="0" smtClean="0"/>
              <a:t>. Conforme observado na pesquisa, as alterações se referiam a indisposições que, à </a:t>
            </a:r>
          </a:p>
          <a:p>
            <a:r>
              <a:rPr lang="pt-BR" dirty="0" smtClean="0"/>
              <a:t>primeira vista, pareciam pouco graves, mas tornavam a vida dessas trabalhadoras quase </a:t>
            </a:r>
          </a:p>
          <a:p>
            <a:r>
              <a:rPr lang="pt-BR" dirty="0" smtClean="0"/>
              <a:t>intolerável: “por lhes suprimir toda a possibilidade de calma e felicidade” (p. 9). Por outro lado, </a:t>
            </a:r>
          </a:p>
          <a:p>
            <a:r>
              <a:rPr lang="pt-BR" dirty="0" smtClean="0"/>
              <a:t>apontavam que a gravidade dessas alterações estava no fato de elas não desaparecerem nos </a:t>
            </a:r>
          </a:p>
          <a:p>
            <a:r>
              <a:rPr lang="pt-BR" dirty="0" smtClean="0"/>
              <a:t>períodos de descanso semanal. Pouco a pouco, os sintomas se tornavam permanentes, </a:t>
            </a:r>
          </a:p>
          <a:p>
            <a:r>
              <a:rPr lang="pt-BR" dirty="0" smtClean="0"/>
              <a:t>agravando-se e multiplicando.</a:t>
            </a:r>
          </a:p>
          <a:p>
            <a:r>
              <a:rPr lang="pt-BR" dirty="0" smtClean="0"/>
              <a:t> A monotonia causada pela automação crescente e a execução de um trabalho mecânico5</a:t>
            </a:r>
          </a:p>
          <a:p>
            <a:r>
              <a:rPr lang="pt-BR" dirty="0" smtClean="0"/>
              <a:t> também foram mencionadas, pelas telefonistas, como condições de trabalho relacionadas aos sintomas.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Dessa maneira, Le </a:t>
            </a:r>
            <a:r>
              <a:rPr lang="pt-BR" dirty="0" err="1" smtClean="0"/>
              <a:t>Guillant</a:t>
            </a:r>
            <a:r>
              <a:rPr lang="pt-BR" dirty="0" smtClean="0"/>
              <a:t> e </a:t>
            </a:r>
            <a:r>
              <a:rPr lang="pt-BR" dirty="0" err="1" smtClean="0"/>
              <a:t>Begoin</a:t>
            </a:r>
            <a:r>
              <a:rPr lang="pt-BR" dirty="0" smtClean="0"/>
              <a:t> (2006) recolheram dados clínicos indispensáveis, </a:t>
            </a:r>
          </a:p>
          <a:p>
            <a:r>
              <a:rPr lang="pt-BR" dirty="0" smtClean="0"/>
              <a:t>que foram sistematizados nas seguintes categorias de sofrimento mental: uma síndrome </a:t>
            </a:r>
          </a:p>
          <a:p>
            <a:r>
              <a:rPr lang="pt-BR" dirty="0" smtClean="0"/>
              <a:t>subjetiva comum; </a:t>
            </a:r>
            <a:r>
              <a:rPr lang="pt-BR" dirty="0" smtClean="0">
                <a:solidFill>
                  <a:srgbClr val="FF0000"/>
                </a:solidFill>
              </a:rPr>
              <a:t>alterações do humor e do caráter; alterações do sono; um conjunto de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manifestações somáticas variáveis e a repercussão dessas diferentes alterações sobre a vida das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trabalhadoras</a:t>
            </a:r>
            <a:r>
              <a:rPr lang="pt-BR" dirty="0" smtClean="0"/>
              <a:t>. Conforme observado na pesquisa, as alterações se referiam a indisposições que, à </a:t>
            </a:r>
          </a:p>
          <a:p>
            <a:r>
              <a:rPr lang="pt-BR" dirty="0" smtClean="0"/>
              <a:t>primeira vista, pareciam pouco graves, mas tornavam a vida dessas trabalhadoras quase </a:t>
            </a:r>
          </a:p>
          <a:p>
            <a:r>
              <a:rPr lang="pt-BR" dirty="0" smtClean="0"/>
              <a:t>intolerável: “por lhes suprimir toda a possibilidade de calma e felicidade” (p. 9). Por outro lado, </a:t>
            </a:r>
          </a:p>
          <a:p>
            <a:r>
              <a:rPr lang="pt-BR" dirty="0" smtClean="0"/>
              <a:t>apontavam que a gravidade dessas alterações estava no fato de elas não desaparecerem nos </a:t>
            </a:r>
          </a:p>
          <a:p>
            <a:r>
              <a:rPr lang="pt-BR" dirty="0" smtClean="0"/>
              <a:t>períodos de descanso semanal. Pouco a pouco, os sintomas se tornavam permanentes, </a:t>
            </a:r>
          </a:p>
          <a:p>
            <a:r>
              <a:rPr lang="pt-BR" dirty="0" smtClean="0"/>
              <a:t>agravando-se e multiplicando.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excesso de controle é usado como uma estratégia para enervar as telefonistas, </a:t>
            </a:r>
          </a:p>
          <a:p>
            <a:r>
              <a:rPr lang="pt-BR" dirty="0" smtClean="0"/>
              <a:t>assim como o conteúdo inadequado que as faz se sentirem tolas, fazendo surgir uma </a:t>
            </a:r>
          </a:p>
          <a:p>
            <a:r>
              <a:rPr lang="pt-BR" dirty="0" smtClean="0"/>
              <a:t>agressividade que é explorada para aumentar a produtividade.</a:t>
            </a:r>
          </a:p>
          <a:p>
            <a:r>
              <a:rPr lang="pt-BR" dirty="0" smtClean="0"/>
              <a:t>Sem liberdade para usar uma válvula de escape pessoal, que teria como função lidar </a:t>
            </a:r>
          </a:p>
          <a:p>
            <a:r>
              <a:rPr lang="pt-BR" dirty="0" smtClean="0"/>
              <a:t>com o aumento da carga psíquica causada por essa agressividade, “a única solução autorizada é </a:t>
            </a:r>
          </a:p>
          <a:p>
            <a:r>
              <a:rPr lang="pt-BR" dirty="0" smtClean="0"/>
              <a:t>reduzir o tempo da comunicação e empurrar o interlocutor para desligar mais depressa” </a:t>
            </a:r>
          </a:p>
          <a:p>
            <a:r>
              <a:rPr lang="pt-BR" dirty="0" smtClean="0"/>
              <a:t>(</a:t>
            </a:r>
            <a:r>
              <a:rPr lang="pt-BR" dirty="0" err="1" smtClean="0"/>
              <a:t>Dejours</a:t>
            </a:r>
            <a:r>
              <a:rPr lang="pt-BR" dirty="0" smtClean="0"/>
              <a:t>, 1987, p. 103).</a:t>
            </a:r>
          </a:p>
          <a:p>
            <a:r>
              <a:rPr lang="pt-BR" dirty="0" smtClean="0"/>
              <a:t>Nesse sentido, o sofrimento não é causado pelo trabalho em si, mas utilizado pela </a:t>
            </a:r>
          </a:p>
          <a:p>
            <a:r>
              <a:rPr lang="pt-BR" dirty="0" smtClean="0"/>
              <a:t>organização para produzir mais trabalho, sendo o controle o instrumento usado para o aumento </a:t>
            </a:r>
          </a:p>
          <a:p>
            <a:r>
              <a:rPr lang="pt-BR" dirty="0" smtClean="0"/>
              <a:t>da performance.</a:t>
            </a:r>
          </a:p>
          <a:p>
            <a:r>
              <a:rPr lang="pt-BR" dirty="0" err="1" smtClean="0"/>
              <a:t>Dejours</a:t>
            </a:r>
            <a:r>
              <a:rPr lang="pt-BR" dirty="0" smtClean="0"/>
              <a:t> conclui que “o que é explorado pela organização do trabalho não é o </a:t>
            </a:r>
          </a:p>
          <a:p>
            <a:r>
              <a:rPr lang="pt-BR" dirty="0" smtClean="0"/>
              <a:t>sofrimento em si, mas principalmente os mecanismos de defesa utilizados contra esse </a:t>
            </a:r>
          </a:p>
          <a:p>
            <a:r>
              <a:rPr lang="pt-BR" dirty="0" smtClean="0"/>
              <a:t>sofrimento” (</a:t>
            </a:r>
            <a:r>
              <a:rPr lang="pt-BR" dirty="0" err="1" smtClean="0"/>
              <a:t>Dejours</a:t>
            </a:r>
            <a:r>
              <a:rPr lang="pt-BR" dirty="0" smtClean="0"/>
              <a:t>, 1987, p. 104), que provém de um trabalho estereotipado e que não </a:t>
            </a:r>
          </a:p>
          <a:p>
            <a:r>
              <a:rPr lang="pt-BR" dirty="0" smtClean="0"/>
              <a:t>permite a expressão dos desejos do indivíduo, pois proíbe a variabilidade e aumenta a carga </a:t>
            </a:r>
          </a:p>
          <a:p>
            <a:r>
              <a:rPr lang="pt-BR" dirty="0" smtClean="0"/>
              <a:t>psíquica que será utilizada para intensificar o ritmo do trabalho.</a:t>
            </a:r>
          </a:p>
          <a:p>
            <a:r>
              <a:rPr lang="pt-BR" dirty="0" smtClean="0"/>
              <a:t>De certa maneira, a noção de variabilidade se relaciona com a </a:t>
            </a:r>
          </a:p>
          <a:p>
            <a:r>
              <a:rPr lang="pt-BR" dirty="0" smtClean="0"/>
              <a:t>possibilidade de as pessoas terem controle sobre seu próprio corpo sobre a organização de seu </a:t>
            </a:r>
          </a:p>
          <a:p>
            <a:r>
              <a:rPr lang="pt-BR" dirty="0" smtClean="0"/>
              <a:t>trabalho e sobre sua própria vida. Partindo desse conceito, promover saúde é assumir e respeitar </a:t>
            </a:r>
          </a:p>
          <a:p>
            <a:r>
              <a:rPr lang="pt-BR" dirty="0" smtClean="0"/>
              <a:t>essa variabilidade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976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9CB9-EC71-4073-9898-FB1D5B5660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9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4B6A-030D-4DC0-9EA4-FB25BBD36E5A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9294-04AD-46F7-807E-C6A7FED5F8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crono.com.b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4.bp.blogspo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://www.ligacaoteen.com.b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alogospoliticos.wordpress.com/2011/07/26/aviao-se-choca-com-montanha-e-mata-78-no-sul-do-marrocos/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ialogospoliticos.wordpress.com/2011/07/26/aviao-se-choca-com-montanha-e-mata-78-no-sul-do-marroco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dirty="0" smtClean="0"/>
              <a:t>Trabalho e Saúde Mental</a:t>
            </a:r>
            <a:endParaRPr lang="en-U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016824" cy="3361928"/>
          </a:xfrm>
        </p:spPr>
        <p:txBody>
          <a:bodyPr/>
          <a:lstStyle/>
          <a:p>
            <a:pPr algn="l"/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Alex Ito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Igor </a:t>
            </a:r>
            <a:r>
              <a:rPr lang="pt-BR" sz="2400" dirty="0" err="1" smtClean="0">
                <a:solidFill>
                  <a:schemeClr val="tx1"/>
                </a:solidFill>
              </a:rPr>
              <a:t>Farkas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Zapateiro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João Paulo </a:t>
            </a:r>
            <a:r>
              <a:rPr lang="pt-BR" sz="2400" dirty="0" err="1" smtClean="0">
                <a:solidFill>
                  <a:schemeClr val="tx1"/>
                </a:solidFill>
              </a:rPr>
              <a:t>Malandrino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Rodrigo </a:t>
            </a:r>
            <a:r>
              <a:rPr lang="pt-BR" sz="2400" dirty="0" err="1" smtClean="0">
                <a:solidFill>
                  <a:schemeClr val="tx1"/>
                </a:solidFill>
              </a:rPr>
              <a:t>Redenschi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Victor </a:t>
            </a:r>
            <a:r>
              <a:rPr lang="pt-BR" sz="2400" dirty="0" err="1" smtClean="0">
                <a:solidFill>
                  <a:schemeClr val="tx1"/>
                </a:solidFill>
              </a:rPr>
              <a:t>Garbes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08" y="402336"/>
            <a:ext cx="7886700" cy="6172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Georges </a:t>
            </a:r>
            <a:r>
              <a:rPr lang="en-US" sz="2400" dirty="0" err="1" smtClean="0">
                <a:latin typeface="+mj-lt"/>
              </a:rPr>
              <a:t>Canguilhem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filósofo</a:t>
            </a:r>
            <a:r>
              <a:rPr lang="en-US" sz="2400" dirty="0" smtClean="0">
                <a:latin typeface="+mj-lt"/>
              </a:rPr>
              <a:t> da </a:t>
            </a:r>
            <a:r>
              <a:rPr lang="en-US" sz="2400" dirty="0" err="1" smtClean="0">
                <a:latin typeface="+mj-lt"/>
              </a:rPr>
              <a:t>medicina</a:t>
            </a:r>
            <a:r>
              <a:rPr lang="en-US" sz="2400" dirty="0" smtClean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+mj-lt"/>
              </a:rPr>
              <a:t>estado</a:t>
            </a:r>
            <a:r>
              <a:rPr lang="en-US" sz="2400" dirty="0" smtClean="0">
                <a:latin typeface="+mj-lt"/>
              </a:rPr>
              <a:t> normal: “lacuna entre a </a:t>
            </a:r>
            <a:r>
              <a:rPr lang="en-US" sz="2400" dirty="0" err="1" smtClean="0">
                <a:latin typeface="+mj-lt"/>
              </a:rPr>
              <a:t>saúde</a:t>
            </a:r>
            <a:r>
              <a:rPr lang="en-US" sz="2400" dirty="0" smtClean="0">
                <a:latin typeface="+mj-lt"/>
              </a:rPr>
              <a:t> ideal e a </a:t>
            </a:r>
            <a:r>
              <a:rPr lang="en-US" sz="2400" dirty="0" err="1" smtClean="0">
                <a:latin typeface="+mj-lt"/>
              </a:rPr>
              <a:t>doença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descompensada</a:t>
            </a:r>
            <a:r>
              <a:rPr lang="en-US" sz="2400" dirty="0" smtClean="0">
                <a:latin typeface="+mj-lt"/>
              </a:rPr>
              <a:t>”; </a:t>
            </a:r>
            <a:r>
              <a:rPr lang="en-US" sz="2400" dirty="0" err="1" smtClean="0">
                <a:latin typeface="+mj-lt"/>
              </a:rPr>
              <a:t>resultado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precário</a:t>
            </a:r>
            <a:r>
              <a:rPr lang="en-US" sz="2400" dirty="0" smtClean="0">
                <a:latin typeface="+mj-lt"/>
              </a:rPr>
              <a:t> da </a:t>
            </a:r>
            <a:r>
              <a:rPr lang="en-US" sz="2400" dirty="0" err="1" smtClean="0">
                <a:latin typeface="+mj-lt"/>
              </a:rPr>
              <a:t>luta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interminável</a:t>
            </a:r>
            <a:r>
              <a:rPr lang="en-US" sz="2400" dirty="0" smtClean="0">
                <a:latin typeface="+mj-lt"/>
              </a:rPr>
              <a:t> contra a </a:t>
            </a:r>
            <a:r>
              <a:rPr lang="en-US" sz="2400" dirty="0" err="1" smtClean="0">
                <a:latin typeface="+mj-lt"/>
              </a:rPr>
              <a:t>doença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pois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normalidade</a:t>
            </a:r>
            <a:r>
              <a:rPr lang="en-US" sz="2400" dirty="0" smtClean="0">
                <a:latin typeface="+mj-lt"/>
              </a:rPr>
              <a:t> é </a:t>
            </a:r>
            <a:r>
              <a:rPr lang="en-US" sz="2400" dirty="0" err="1" smtClean="0">
                <a:latin typeface="+mj-lt"/>
              </a:rPr>
              <a:t>instável</a:t>
            </a:r>
            <a:endParaRPr lang="en-US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 “a </a:t>
            </a:r>
            <a:r>
              <a:rPr lang="en-US" sz="2400" dirty="0" err="1" smtClean="0">
                <a:latin typeface="+mj-lt"/>
              </a:rPr>
              <a:t>saúde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perfeita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existe</a:t>
            </a:r>
            <a:r>
              <a:rPr lang="en-US" sz="2400" dirty="0" smtClean="0">
                <a:latin typeface="+mj-lt"/>
              </a:rPr>
              <a:t>”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 smtClean="0">
                <a:latin typeface="+mj-lt"/>
              </a:rPr>
              <a:t>Diferença</a:t>
            </a:r>
            <a:r>
              <a:rPr lang="en-US" sz="2400" dirty="0" smtClean="0">
                <a:latin typeface="+mj-lt"/>
              </a:rPr>
              <a:t> entre </a:t>
            </a:r>
            <a:r>
              <a:rPr lang="en-US" sz="2400" dirty="0" err="1" smtClean="0">
                <a:latin typeface="+mj-lt"/>
              </a:rPr>
              <a:t>definição</a:t>
            </a:r>
            <a:r>
              <a:rPr lang="en-US" sz="2400" dirty="0" smtClean="0">
                <a:latin typeface="+mj-lt"/>
              </a:rPr>
              <a:t> da OMS e da </a:t>
            </a:r>
            <a:r>
              <a:rPr lang="en-US" sz="2400" dirty="0" err="1" smtClean="0">
                <a:latin typeface="+mj-lt"/>
              </a:rPr>
              <a:t>psicodinâmica</a:t>
            </a:r>
            <a:r>
              <a:rPr lang="en-US" sz="2400" dirty="0" smtClean="0">
                <a:latin typeface="+mj-lt"/>
              </a:rPr>
              <a:t> do </a:t>
            </a:r>
            <a:r>
              <a:rPr lang="en-US" sz="2400" dirty="0" err="1" smtClean="0">
                <a:latin typeface="+mj-lt"/>
              </a:rPr>
              <a:t>trabalho</a:t>
            </a:r>
            <a:r>
              <a:rPr lang="en-US" sz="2400" dirty="0" smtClean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OMS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inclui</a:t>
            </a:r>
            <a:r>
              <a:rPr lang="en-US" sz="2400" dirty="0" smtClean="0">
                <a:latin typeface="+mj-lt"/>
              </a:rPr>
              <a:t> o </a:t>
            </a:r>
            <a:r>
              <a:rPr lang="en-US" sz="2400" dirty="0" err="1" smtClean="0">
                <a:latin typeface="+mj-lt"/>
              </a:rPr>
              <a:t>sofrimento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bem-estar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parece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excluir</a:t>
            </a:r>
            <a:r>
              <a:rPr lang="en-US" sz="2400" dirty="0" smtClean="0">
                <a:latin typeface="+mj-lt"/>
              </a:rPr>
              <a:t> o </a:t>
            </a:r>
            <a:r>
              <a:rPr lang="en-US" sz="2400" dirty="0" err="1" smtClean="0">
                <a:latin typeface="+mj-lt"/>
              </a:rPr>
              <a:t>sofrimento</a:t>
            </a:r>
            <a:r>
              <a:rPr lang="en-US" sz="2400" dirty="0" smtClean="0">
                <a:latin typeface="+mj-lt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par: </a:t>
            </a:r>
            <a:r>
              <a:rPr lang="en-US" sz="2400" dirty="0" err="1" smtClean="0">
                <a:latin typeface="+mj-lt"/>
              </a:rPr>
              <a:t>sofrimento</a:t>
            </a:r>
            <a:r>
              <a:rPr lang="en-US" sz="2400" dirty="0" smtClean="0">
                <a:latin typeface="+mj-lt"/>
              </a:rPr>
              <a:t> e </a:t>
            </a:r>
            <a:r>
              <a:rPr lang="en-US" sz="2400" dirty="0" err="1" smtClean="0">
                <a:latin typeface="+mj-lt"/>
              </a:rPr>
              <a:t>defesa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participação</a:t>
            </a:r>
            <a:r>
              <a:rPr lang="en-US" sz="2400" dirty="0" smtClean="0">
                <a:latin typeface="+mj-lt"/>
              </a:rPr>
              <a:t> no </a:t>
            </a:r>
            <a:r>
              <a:rPr lang="en-US" sz="2400" dirty="0" err="1" smtClean="0">
                <a:latin typeface="+mj-lt"/>
              </a:rPr>
              <a:t>estado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normalidade</a:t>
            </a:r>
            <a:endParaRPr lang="en-US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+mj-lt"/>
              </a:rPr>
              <a:t>doença</a:t>
            </a:r>
            <a:r>
              <a:rPr lang="en-US" sz="2400" dirty="0" smtClean="0">
                <a:latin typeface="+mj-lt"/>
              </a:rPr>
              <a:t> = </a:t>
            </a:r>
            <a:r>
              <a:rPr lang="en-US" sz="2400" dirty="0" err="1" smtClean="0">
                <a:latin typeface="+mj-lt"/>
              </a:rPr>
              <a:t>fracasso</a:t>
            </a:r>
            <a:r>
              <a:rPr lang="en-US" sz="2400" dirty="0" smtClean="0">
                <a:latin typeface="+mj-lt"/>
              </a:rPr>
              <a:t> da </a:t>
            </a:r>
            <a:r>
              <a:rPr lang="en-US" sz="2400" dirty="0" err="1" smtClean="0">
                <a:latin typeface="+mj-lt"/>
              </a:rPr>
              <a:t>defesa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4" y="365126"/>
            <a:ext cx="8083296" cy="905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/>
              <a:t>S</a:t>
            </a:r>
            <a:r>
              <a:rPr lang="en-US" dirty="0" err="1" smtClean="0"/>
              <a:t>ofrimento</a:t>
            </a:r>
            <a:r>
              <a:rPr lang="en-US" dirty="0" smtClean="0"/>
              <a:t>, um </a:t>
            </a:r>
            <a:r>
              <a:rPr lang="en-US" dirty="0" err="1" smtClean="0"/>
              <a:t>conceito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evoluiu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54" y="1478154"/>
            <a:ext cx="8353044" cy="365163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 smtClean="0">
                <a:latin typeface="+mj-lt"/>
              </a:rPr>
              <a:t>Christophe </a:t>
            </a:r>
            <a:r>
              <a:rPr lang="en-US" sz="3100" dirty="0" err="1" smtClean="0">
                <a:latin typeface="+mj-lt"/>
              </a:rPr>
              <a:t>Dejours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dirty="0" err="1" smtClean="0">
                <a:latin typeface="+mj-lt"/>
              </a:rPr>
              <a:t>evolução</a:t>
            </a:r>
            <a:r>
              <a:rPr lang="en-US" sz="3100" dirty="0" smtClean="0">
                <a:latin typeface="+mj-lt"/>
              </a:rPr>
              <a:t> da </a:t>
            </a:r>
            <a:r>
              <a:rPr lang="en-US" sz="3100" dirty="0" err="1" smtClean="0">
                <a:latin typeface="+mj-lt"/>
              </a:rPr>
              <a:t>psicopatologia</a:t>
            </a:r>
            <a:r>
              <a:rPr lang="en-US" sz="3100" dirty="0" smtClean="0">
                <a:latin typeface="+mj-lt"/>
              </a:rPr>
              <a:t> do </a:t>
            </a:r>
            <a:r>
              <a:rPr lang="en-US" sz="3100" dirty="0" err="1" smtClean="0">
                <a:latin typeface="+mj-lt"/>
              </a:rPr>
              <a:t>trabalho</a:t>
            </a:r>
            <a:r>
              <a:rPr lang="en-US" sz="3100" dirty="0" smtClean="0">
                <a:latin typeface="+mj-lt"/>
              </a:rPr>
              <a:t> de Le </a:t>
            </a:r>
            <a:r>
              <a:rPr lang="en-US" sz="3100" dirty="0" err="1" smtClean="0">
                <a:latin typeface="+mj-lt"/>
              </a:rPr>
              <a:t>Guillant</a:t>
            </a:r>
            <a:endParaRPr lang="en-US" sz="31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i="1" dirty="0" smtClean="0">
                <a:latin typeface="+mj-lt"/>
              </a:rPr>
              <a:t>“Travail: </a:t>
            </a:r>
            <a:r>
              <a:rPr lang="en-US" sz="3100" i="1" dirty="0" err="1" smtClean="0">
                <a:latin typeface="+mj-lt"/>
              </a:rPr>
              <a:t>Usure</a:t>
            </a:r>
            <a:r>
              <a:rPr lang="en-US" sz="3100" i="1" dirty="0" smtClean="0">
                <a:latin typeface="+mj-lt"/>
              </a:rPr>
              <a:t> </a:t>
            </a:r>
            <a:r>
              <a:rPr lang="en-US" sz="3100" i="1" dirty="0" err="1" smtClean="0">
                <a:latin typeface="+mj-lt"/>
              </a:rPr>
              <a:t>Mentale</a:t>
            </a:r>
            <a:r>
              <a:rPr lang="en-US" sz="3100" i="1" dirty="0" smtClean="0">
                <a:latin typeface="+mj-lt"/>
              </a:rPr>
              <a:t>” </a:t>
            </a:r>
            <a:r>
              <a:rPr lang="en-US" sz="3100" dirty="0" smtClean="0">
                <a:latin typeface="+mj-lt"/>
              </a:rPr>
              <a:t>(“</a:t>
            </a:r>
            <a:r>
              <a:rPr lang="en-US" sz="3100" dirty="0" err="1" smtClean="0">
                <a:latin typeface="+mj-lt"/>
              </a:rPr>
              <a:t>Trabalho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dirty="0" err="1" smtClean="0">
                <a:latin typeface="+mj-lt"/>
              </a:rPr>
              <a:t>desgaste</a:t>
            </a:r>
            <a:r>
              <a:rPr lang="en-US" sz="3100" dirty="0" smtClean="0">
                <a:latin typeface="+mj-lt"/>
              </a:rPr>
              <a:t> mental”)</a:t>
            </a:r>
            <a:endParaRPr lang="en-US" sz="3100" i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Introdução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dirty="0" err="1" smtClean="0">
                <a:latin typeface="+mj-lt"/>
              </a:rPr>
              <a:t>ninguém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fala</a:t>
            </a:r>
            <a:r>
              <a:rPr lang="en-US" sz="3100" dirty="0" smtClean="0">
                <a:latin typeface="+mj-lt"/>
              </a:rPr>
              <a:t> de </a:t>
            </a:r>
            <a:r>
              <a:rPr lang="en-US" sz="3100" dirty="0" err="1" smtClean="0">
                <a:latin typeface="+mj-lt"/>
              </a:rPr>
              <a:t>saúde</a:t>
            </a:r>
            <a:r>
              <a:rPr lang="en-US" sz="3100" dirty="0" smtClean="0">
                <a:latin typeface="+mj-lt"/>
              </a:rPr>
              <a:t>, </a:t>
            </a:r>
            <a:r>
              <a:rPr lang="en-US" sz="3100" dirty="0" err="1" smtClean="0">
                <a:latin typeface="+mj-lt"/>
              </a:rPr>
              <a:t>todos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falam</a:t>
            </a:r>
            <a:r>
              <a:rPr lang="en-US" sz="3100" dirty="0" smtClean="0">
                <a:latin typeface="+mj-lt"/>
              </a:rPr>
              <a:t> de </a:t>
            </a:r>
            <a:r>
              <a:rPr lang="en-US" sz="3100" dirty="0" err="1" smtClean="0">
                <a:latin typeface="+mj-lt"/>
              </a:rPr>
              <a:t>sofrimento</a:t>
            </a:r>
            <a:r>
              <a:rPr lang="en-US" sz="3100" dirty="0" smtClean="0">
                <a:latin typeface="+mj-lt"/>
              </a:rPr>
              <a:t> e </a:t>
            </a:r>
            <a:r>
              <a:rPr lang="en-US" sz="3100" dirty="0" err="1" smtClean="0">
                <a:latin typeface="+mj-lt"/>
              </a:rPr>
              <a:t>doença</a:t>
            </a:r>
            <a:endParaRPr lang="en-US" sz="31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Conceito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inicial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dirty="0" err="1" smtClean="0">
                <a:latin typeface="+mj-lt"/>
              </a:rPr>
              <a:t>infelicidade</a:t>
            </a:r>
            <a:r>
              <a:rPr lang="en-US" sz="3100" dirty="0" smtClean="0">
                <a:latin typeface="+mj-lt"/>
              </a:rPr>
              <a:t>, contra a </a:t>
            </a:r>
            <a:r>
              <a:rPr lang="en-US" sz="3100" dirty="0" err="1" smtClean="0">
                <a:latin typeface="+mj-lt"/>
              </a:rPr>
              <a:t>honra</a:t>
            </a:r>
            <a:r>
              <a:rPr lang="en-US" sz="3100" dirty="0" smtClean="0">
                <a:latin typeface="+mj-lt"/>
              </a:rPr>
              <a:t> e a </a:t>
            </a:r>
            <a:r>
              <a:rPr lang="en-US" sz="3100" dirty="0" err="1" smtClean="0">
                <a:latin typeface="+mj-lt"/>
              </a:rPr>
              <a:t>dignidade</a:t>
            </a:r>
            <a:endParaRPr lang="en-US" sz="31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>
                <a:latin typeface="+mj-lt"/>
              </a:rPr>
              <a:t>Como surge? </a:t>
            </a:r>
            <a:r>
              <a:rPr lang="en-US" sz="3100" dirty="0" err="1" smtClean="0">
                <a:latin typeface="+mj-lt"/>
              </a:rPr>
              <a:t>Sentimento</a:t>
            </a:r>
            <a:r>
              <a:rPr lang="en-US" sz="3100" dirty="0" smtClean="0">
                <a:latin typeface="+mj-lt"/>
              </a:rPr>
              <a:t> de </a:t>
            </a:r>
            <a:r>
              <a:rPr lang="en-US" sz="3100" dirty="0" err="1" smtClean="0">
                <a:latin typeface="+mj-lt"/>
              </a:rPr>
              <a:t>impossibilidade</a:t>
            </a:r>
            <a:r>
              <a:rPr lang="en-US" sz="3100" dirty="0" smtClean="0">
                <a:latin typeface="+mj-lt"/>
              </a:rPr>
              <a:t> de </a:t>
            </a:r>
            <a:r>
              <a:rPr lang="en-US" sz="3100" dirty="0" err="1" smtClean="0">
                <a:latin typeface="+mj-lt"/>
              </a:rPr>
              <a:t>evolução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rumo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ao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seu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alívio</a:t>
            </a:r>
            <a:r>
              <a:rPr lang="en-US" sz="3100" dirty="0" smtClean="0">
                <a:latin typeface="+mj-lt"/>
              </a:rPr>
              <a:t>, </a:t>
            </a:r>
            <a:r>
              <a:rPr lang="en-US" sz="3100" dirty="0" err="1" smtClean="0">
                <a:latin typeface="+mj-lt"/>
              </a:rPr>
              <a:t>sendo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seu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estágio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inicial</a:t>
            </a:r>
            <a:r>
              <a:rPr lang="en-US" sz="3100" dirty="0" smtClean="0">
                <a:latin typeface="+mj-lt"/>
              </a:rPr>
              <a:t> a </a:t>
            </a:r>
            <a:r>
              <a:rPr lang="en-US" sz="3100" dirty="0" err="1" smtClean="0">
                <a:latin typeface="+mj-lt"/>
              </a:rPr>
              <a:t>insatisfação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irredutível</a:t>
            </a:r>
            <a:endParaRPr lang="en-US" sz="31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4" descr="http://ecx.images-amazon.com/images/I/41J33TA4NYL._SY344_BO1,204,203,2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700" y="4516946"/>
            <a:ext cx="1057675" cy="20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9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" y="283464"/>
            <a:ext cx="7998714" cy="63367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err="1" smtClean="0">
                <a:latin typeface="+mj-lt"/>
              </a:rPr>
              <a:t>Sofrimento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</a:t>
            </a:r>
            <a:r>
              <a:rPr lang="en-US" sz="2600" dirty="0" err="1" smtClean="0">
                <a:latin typeface="+mj-lt"/>
              </a:rPr>
              <a:t>riativo</a:t>
            </a:r>
            <a:r>
              <a:rPr lang="en-US" sz="2600" dirty="0" smtClean="0">
                <a:latin typeface="+mj-lt"/>
              </a:rPr>
              <a:t> e </a:t>
            </a:r>
            <a:r>
              <a:rPr lang="en-US" sz="2600" dirty="0" err="1">
                <a:latin typeface="+mj-lt"/>
              </a:rPr>
              <a:t>S</a:t>
            </a:r>
            <a:r>
              <a:rPr lang="en-US" sz="2600" dirty="0" err="1" smtClean="0">
                <a:latin typeface="+mj-lt"/>
              </a:rPr>
              <a:t>ofrimento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Patogênico</a:t>
            </a:r>
            <a:r>
              <a:rPr lang="en-US" sz="2600" dirty="0" smtClean="0">
                <a:latin typeface="+mj-lt"/>
              </a:rPr>
              <a:t>: </a:t>
            </a:r>
            <a:r>
              <a:rPr lang="en-US" sz="2600" dirty="0" err="1" smtClean="0">
                <a:latin typeface="+mj-lt"/>
              </a:rPr>
              <a:t>diferença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apenas</a:t>
            </a:r>
            <a:r>
              <a:rPr lang="en-US" sz="2600" dirty="0" smtClean="0">
                <a:latin typeface="+mj-lt"/>
              </a:rPr>
              <a:t> no </a:t>
            </a:r>
            <a:r>
              <a:rPr lang="en-US" sz="2600" dirty="0" err="1" smtClean="0">
                <a:latin typeface="+mj-lt"/>
              </a:rPr>
              <a:t>destino</a:t>
            </a:r>
            <a:r>
              <a:rPr lang="en-US" sz="2600" dirty="0" smtClean="0">
                <a:latin typeface="+mj-lt"/>
              </a:rPr>
              <a:t> do </a:t>
            </a:r>
            <a:r>
              <a:rPr lang="en-US" sz="2600" dirty="0" err="1" smtClean="0">
                <a:latin typeface="+mj-lt"/>
              </a:rPr>
              <a:t>sofrimento</a:t>
            </a:r>
            <a:endParaRPr lang="en-US" sz="26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latin typeface="+mj-lt"/>
              </a:rPr>
              <a:t>prazer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experiência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estruturante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progresso</a:t>
            </a:r>
            <a:endParaRPr lang="en-US" sz="26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latin typeface="+mj-lt"/>
              </a:rPr>
              <a:t>doença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defesa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fracassa</a:t>
            </a:r>
            <a:endParaRPr lang="en-US" sz="2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+mj-lt"/>
              </a:rPr>
              <a:t>Georges </a:t>
            </a:r>
            <a:r>
              <a:rPr lang="en-US" sz="2600" dirty="0" err="1" smtClean="0">
                <a:latin typeface="+mj-lt"/>
              </a:rPr>
              <a:t>Politzer</a:t>
            </a:r>
            <a:endParaRPr lang="en-US" sz="26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 “o </a:t>
            </a:r>
            <a:r>
              <a:rPr lang="en-US" sz="2600" dirty="0" err="1" smtClean="0">
                <a:latin typeface="+mj-lt"/>
              </a:rPr>
              <a:t>sofrimento</a:t>
            </a:r>
            <a:r>
              <a:rPr lang="en-US" sz="2600" dirty="0" smtClean="0">
                <a:latin typeface="+mj-lt"/>
              </a:rPr>
              <a:t> é um drama”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expectativa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relação</a:t>
            </a:r>
            <a:r>
              <a:rPr lang="en-US" sz="2600" dirty="0" smtClean="0">
                <a:latin typeface="+mj-lt"/>
              </a:rPr>
              <a:t> à </a:t>
            </a:r>
            <a:r>
              <a:rPr lang="en-US" sz="2600" dirty="0" err="1" smtClean="0">
                <a:latin typeface="+mj-lt"/>
              </a:rPr>
              <a:t>realização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futura</a:t>
            </a:r>
            <a:r>
              <a:rPr lang="en-US" sz="2600" dirty="0" smtClean="0">
                <a:latin typeface="+mj-lt"/>
              </a:rPr>
              <a:t> de </a:t>
            </a:r>
            <a:r>
              <a:rPr lang="en-US" sz="2600" dirty="0" err="1" smtClean="0">
                <a:latin typeface="+mj-lt"/>
              </a:rPr>
              <a:t>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mesmo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          (</a:t>
            </a:r>
            <a:r>
              <a:rPr lang="en-US" sz="2600" dirty="0" err="1" smtClean="0">
                <a:latin typeface="+mj-lt"/>
              </a:rPr>
              <a:t>esperança</a:t>
            </a:r>
            <a:r>
              <a:rPr lang="en-US" sz="2600" dirty="0" smtClean="0">
                <a:latin typeface="+mj-lt"/>
              </a:rPr>
              <a:t> x </a:t>
            </a:r>
            <a:r>
              <a:rPr lang="en-US" sz="2600" dirty="0" err="1" smtClean="0">
                <a:latin typeface="+mj-lt"/>
              </a:rPr>
              <a:t>decepção</a:t>
            </a:r>
            <a:r>
              <a:rPr lang="en-US" sz="2600" dirty="0" smtClean="0">
                <a:latin typeface="+mj-lt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recaptulação</a:t>
            </a:r>
            <a:r>
              <a:rPr lang="en-US" sz="2600" dirty="0" smtClean="0">
                <a:latin typeface="+mj-lt"/>
              </a:rPr>
              <a:t> do </a:t>
            </a:r>
            <a:r>
              <a:rPr lang="en-US" sz="2600" dirty="0" err="1" smtClean="0">
                <a:latin typeface="+mj-lt"/>
              </a:rPr>
              <a:t>passado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que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prejudica</a:t>
            </a:r>
            <a:r>
              <a:rPr lang="en-US" sz="2600" dirty="0" smtClean="0">
                <a:latin typeface="+mj-lt"/>
              </a:rPr>
              <a:t> o </a:t>
            </a:r>
            <a:r>
              <a:rPr lang="en-US" sz="2600" dirty="0" err="1" smtClean="0">
                <a:latin typeface="+mj-lt"/>
              </a:rPr>
              <a:t>presente</a:t>
            </a:r>
            <a:endParaRPr lang="en-US" sz="2600" dirty="0" smtClean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marxists.org/deutsch/bilder/gross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748314" cy="29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7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766"/>
            <a:ext cx="7886700" cy="13255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Racionalidade</a:t>
            </a:r>
            <a:r>
              <a:rPr lang="en-US" dirty="0" smtClean="0"/>
              <a:t> </a:t>
            </a:r>
            <a:r>
              <a:rPr lang="en-US" dirty="0" err="1" smtClean="0"/>
              <a:t>Pática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6505"/>
            <a:ext cx="7957566" cy="46773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+mj-lt"/>
              </a:rPr>
              <a:t>O </a:t>
            </a:r>
            <a:r>
              <a:rPr lang="en-US" sz="2600" dirty="0" err="1" smtClean="0">
                <a:latin typeface="+mj-lt"/>
              </a:rPr>
              <a:t>sofrimento</a:t>
            </a:r>
            <a:r>
              <a:rPr lang="en-US" sz="2600" dirty="0" smtClean="0">
                <a:latin typeface="+mj-lt"/>
              </a:rPr>
              <a:t> é </a:t>
            </a:r>
            <a:r>
              <a:rPr lang="en-US" sz="2600" dirty="0" err="1" smtClean="0">
                <a:latin typeface="+mj-lt"/>
              </a:rPr>
              <a:t>primeiro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segundo</a:t>
            </a:r>
            <a:r>
              <a:rPr lang="en-US" sz="2600" dirty="0" smtClean="0">
                <a:latin typeface="+mj-lt"/>
              </a:rPr>
              <a:t> Michel Henry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Não</a:t>
            </a:r>
            <a:r>
              <a:rPr lang="en-US" sz="2600" dirty="0" smtClean="0">
                <a:latin typeface="+mj-lt"/>
              </a:rPr>
              <a:t> é o </a:t>
            </a:r>
            <a:r>
              <a:rPr lang="en-US" sz="2600" dirty="0" err="1" smtClean="0">
                <a:latin typeface="+mj-lt"/>
              </a:rPr>
              <a:t>trabalho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que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causa</a:t>
            </a:r>
            <a:r>
              <a:rPr lang="en-US" sz="2600" dirty="0" smtClean="0">
                <a:latin typeface="+mj-lt"/>
              </a:rPr>
              <a:t> o </a:t>
            </a:r>
            <a:r>
              <a:rPr lang="en-US" sz="2600" dirty="0" err="1" smtClean="0">
                <a:latin typeface="+mj-lt"/>
              </a:rPr>
              <a:t>sofrimento</a:t>
            </a:r>
            <a:endParaRPr lang="en-US" sz="26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 O </a:t>
            </a:r>
            <a:r>
              <a:rPr lang="en-US" sz="2600" dirty="0" err="1" smtClean="0">
                <a:latin typeface="+mj-lt"/>
              </a:rPr>
              <a:t>sofrimento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pode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tranformar</a:t>
            </a:r>
            <a:r>
              <a:rPr lang="en-US" sz="2600" dirty="0" smtClean="0">
                <a:latin typeface="+mj-lt"/>
              </a:rPr>
              <a:t>-se </a:t>
            </a:r>
            <a:r>
              <a:rPr lang="en-US" sz="2600" dirty="0" err="1" smtClean="0">
                <a:latin typeface="+mj-lt"/>
              </a:rPr>
              <a:t>em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prazer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graças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trabalho</a:t>
            </a:r>
            <a:endParaRPr lang="en-US" sz="26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err="1" smtClean="0">
                <a:latin typeface="+mj-lt"/>
              </a:rPr>
              <a:t>Centralidade</a:t>
            </a:r>
            <a:r>
              <a:rPr lang="en-US" sz="2600" dirty="0" smtClean="0">
                <a:latin typeface="+mj-lt"/>
              </a:rPr>
              <a:t> do </a:t>
            </a:r>
            <a:r>
              <a:rPr lang="en-US" sz="2600" dirty="0" err="1" smtClean="0">
                <a:latin typeface="+mj-lt"/>
              </a:rPr>
              <a:t>Trabalho</a:t>
            </a:r>
            <a:endParaRPr lang="en-US" sz="26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 “</a:t>
            </a:r>
            <a:r>
              <a:rPr lang="en-US" sz="2600" dirty="0" err="1" smtClean="0">
                <a:latin typeface="+mj-lt"/>
              </a:rPr>
              <a:t>Não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há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neutralidade</a:t>
            </a:r>
            <a:r>
              <a:rPr lang="en-US" sz="2600" dirty="0" smtClean="0">
                <a:latin typeface="+mj-lt"/>
              </a:rPr>
              <a:t> do </a:t>
            </a:r>
            <a:r>
              <a:rPr lang="en-US" sz="2600" dirty="0" err="1" smtClean="0">
                <a:latin typeface="+mj-lt"/>
              </a:rPr>
              <a:t>trabalho</a:t>
            </a:r>
            <a:r>
              <a:rPr lang="en-US" sz="2600" dirty="0" smtClean="0">
                <a:latin typeface="+mj-lt"/>
              </a:rPr>
              <a:t> face à </a:t>
            </a:r>
            <a:r>
              <a:rPr lang="en-US" sz="2600" dirty="0" err="1" smtClean="0">
                <a:latin typeface="+mj-lt"/>
              </a:rPr>
              <a:t>construção</a:t>
            </a:r>
            <a:r>
              <a:rPr lang="en-US" sz="2600" dirty="0" smtClean="0">
                <a:latin typeface="+mj-lt"/>
              </a:rPr>
              <a:t> da </a:t>
            </a:r>
            <a:r>
              <a:rPr lang="en-US" sz="2600" dirty="0" err="1" smtClean="0">
                <a:latin typeface="+mj-lt"/>
              </a:rPr>
              <a:t>saúde</a:t>
            </a:r>
            <a:r>
              <a:rPr lang="en-US" sz="2600" dirty="0" smtClean="0">
                <a:latin typeface="+mj-lt"/>
              </a:rPr>
              <a:t> mental”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ele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promove</a:t>
            </a:r>
            <a:r>
              <a:rPr lang="en-US" sz="2600" dirty="0" smtClean="0">
                <a:latin typeface="+mj-lt"/>
              </a:rPr>
              <a:t> a </a:t>
            </a:r>
            <a:r>
              <a:rPr lang="en-US" sz="2600" dirty="0" err="1" smtClean="0">
                <a:latin typeface="+mj-lt"/>
              </a:rPr>
              <a:t>transformação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sofrimento</a:t>
            </a:r>
            <a:r>
              <a:rPr lang="en-US" sz="2600" dirty="0" smtClean="0">
                <a:latin typeface="+mj-lt"/>
              </a:rPr>
              <a:t> →</a:t>
            </a:r>
            <a:r>
              <a:rPr lang="en-US" sz="2600" dirty="0" err="1" smtClean="0">
                <a:latin typeface="+mj-lt"/>
              </a:rPr>
              <a:t>prazer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ou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ele</a:t>
            </a:r>
            <a:r>
              <a:rPr lang="en-US" sz="2600" dirty="0" smtClean="0">
                <a:latin typeface="+mj-lt"/>
              </a:rPr>
              <a:t> se </a:t>
            </a:r>
            <a:r>
              <a:rPr lang="en-US" sz="2600" dirty="0" err="1" smtClean="0">
                <a:latin typeface="+mj-lt"/>
              </a:rPr>
              <a:t>opõe</a:t>
            </a:r>
            <a:r>
              <a:rPr lang="en-US" sz="2600" dirty="0" smtClean="0">
                <a:latin typeface="+mj-lt"/>
              </a:rPr>
              <a:t> a </a:t>
            </a:r>
            <a:r>
              <a:rPr lang="en-US" sz="2600" dirty="0" err="1" smtClean="0">
                <a:latin typeface="+mj-lt"/>
              </a:rPr>
              <a:t>ela</a:t>
            </a:r>
            <a:endParaRPr lang="en-US" sz="2600" dirty="0" smtClean="0">
              <a:latin typeface="+mj-lt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179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32656"/>
            <a:ext cx="7584948" cy="60441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 smtClean="0">
                <a:latin typeface="+mj-lt"/>
              </a:rPr>
              <a:t>Formas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agir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ou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racionalidade</a:t>
            </a:r>
            <a:r>
              <a:rPr lang="en-US" sz="2400" dirty="0" smtClean="0">
                <a:latin typeface="+mj-lt"/>
              </a:rPr>
              <a:t> “</a:t>
            </a:r>
            <a:r>
              <a:rPr lang="en-US" sz="2400" dirty="0" err="1" smtClean="0">
                <a:latin typeface="+mj-lt"/>
              </a:rPr>
              <a:t>clássicas</a:t>
            </a:r>
            <a:r>
              <a:rPr lang="en-US" sz="2400" dirty="0" smtClean="0">
                <a:latin typeface="+mj-lt"/>
              </a:rPr>
              <a:t>” </a:t>
            </a:r>
            <a:r>
              <a:rPr lang="en-US" sz="2400" dirty="0" err="1" smtClean="0">
                <a:latin typeface="+mj-lt"/>
              </a:rPr>
              <a:t>nas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condutas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humanas</a:t>
            </a:r>
            <a:r>
              <a:rPr lang="en-US" sz="2400" dirty="0" smtClean="0">
                <a:latin typeface="+mj-lt"/>
              </a:rPr>
              <a:t>, de </a:t>
            </a:r>
            <a:r>
              <a:rPr lang="en-US" sz="2400" dirty="0" err="1" smtClean="0">
                <a:latin typeface="+mj-lt"/>
              </a:rPr>
              <a:t>acordo</a:t>
            </a:r>
            <a:r>
              <a:rPr lang="en-US" sz="2400" dirty="0" smtClean="0">
                <a:latin typeface="+mj-lt"/>
              </a:rPr>
              <a:t> com Christophe </a:t>
            </a:r>
            <a:r>
              <a:rPr lang="en-US" sz="2400" dirty="0" err="1" smtClean="0">
                <a:latin typeface="+mj-lt"/>
              </a:rPr>
              <a:t>Dejours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</a:t>
            </a:r>
            <a:r>
              <a:rPr lang="en-US" sz="2400" dirty="0" err="1" smtClean="0">
                <a:latin typeface="+mj-lt"/>
              </a:rPr>
              <a:t>gir</a:t>
            </a:r>
            <a:r>
              <a:rPr lang="en-US" sz="2400" dirty="0" smtClean="0">
                <a:latin typeface="+mj-lt"/>
              </a:rPr>
              <a:t> instrumental: </a:t>
            </a:r>
            <a:r>
              <a:rPr lang="en-US" sz="2400" dirty="0" err="1" smtClean="0">
                <a:latin typeface="+mj-lt"/>
              </a:rPr>
              <a:t>eficiência</a:t>
            </a:r>
            <a:r>
              <a:rPr lang="en-US" sz="2400" dirty="0" smtClean="0">
                <a:latin typeface="+mj-lt"/>
              </a:rPr>
              <a:t> no </a:t>
            </a:r>
            <a:r>
              <a:rPr lang="en-US" sz="2400" dirty="0" err="1" smtClean="0">
                <a:latin typeface="+mj-lt"/>
              </a:rPr>
              <a:t>mundo</a:t>
            </a:r>
            <a:r>
              <a:rPr lang="en-US" sz="2400" dirty="0" smtClean="0"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material/</a:t>
            </a:r>
            <a:r>
              <a:rPr lang="en-US" sz="2400" dirty="0" err="1" smtClean="0">
                <a:latin typeface="+mj-lt"/>
              </a:rPr>
              <a:t>físico</a:t>
            </a:r>
            <a:r>
              <a:rPr lang="en-US" sz="2400" dirty="0" smtClean="0">
                <a:latin typeface="+mj-lt"/>
              </a:rPr>
              <a:t> – </a:t>
            </a:r>
            <a:r>
              <a:rPr lang="en-US" sz="2400" dirty="0" err="1" smtClean="0">
                <a:latin typeface="+mj-lt"/>
              </a:rPr>
              <a:t>pautado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pelo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êxito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sucesso</a:t>
            </a:r>
            <a:r>
              <a:rPr lang="en-US" sz="2400" dirty="0" smtClean="0"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e </a:t>
            </a:r>
            <a:r>
              <a:rPr lang="en-US" sz="2400" dirty="0" err="1" smtClean="0">
                <a:latin typeface="+mj-lt"/>
              </a:rPr>
              <a:t>submetido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racionalidade</a:t>
            </a:r>
            <a:endParaRPr lang="en-US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</a:t>
            </a:r>
            <a:r>
              <a:rPr lang="en-US" sz="2400" dirty="0" err="1" smtClean="0">
                <a:latin typeface="+mj-lt"/>
              </a:rPr>
              <a:t>gir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estratégico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eficiência</a:t>
            </a:r>
            <a:r>
              <a:rPr lang="en-US" sz="2400" dirty="0" smtClean="0">
                <a:latin typeface="+mj-lt"/>
              </a:rPr>
              <a:t> no </a:t>
            </a:r>
            <a:r>
              <a:rPr lang="en-US" sz="2400" dirty="0" err="1" smtClean="0">
                <a:latin typeface="+mj-lt"/>
              </a:rPr>
              <a:t>mundo</a:t>
            </a:r>
            <a:r>
              <a:rPr lang="en-US" sz="2400" dirty="0" smtClean="0">
                <a:latin typeface="+mj-lt"/>
              </a:rPr>
              <a:t> social – </a:t>
            </a:r>
            <a:r>
              <a:rPr lang="en-US" sz="2400" dirty="0" err="1" smtClean="0">
                <a:latin typeface="+mj-lt"/>
              </a:rPr>
              <a:t>manipular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terceiro</a:t>
            </a:r>
            <a:r>
              <a:rPr lang="en-US" sz="2400" dirty="0" smtClean="0">
                <a:latin typeface="+mj-lt"/>
              </a:rPr>
              <a:t> para se </a:t>
            </a:r>
            <a:r>
              <a:rPr lang="en-US" sz="2400" dirty="0" err="1" smtClean="0">
                <a:latin typeface="+mj-lt"/>
              </a:rPr>
              <a:t>beneficiar</a:t>
            </a:r>
            <a:endParaRPr lang="en-US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</a:t>
            </a:r>
            <a:r>
              <a:rPr lang="en-US" sz="2400" dirty="0" err="1" smtClean="0">
                <a:latin typeface="+mj-lt"/>
              </a:rPr>
              <a:t>gir</a:t>
            </a:r>
            <a:r>
              <a:rPr lang="en-US" sz="2400" dirty="0" smtClean="0">
                <a:latin typeface="+mj-lt"/>
              </a:rPr>
              <a:t> moral </a:t>
            </a:r>
            <a:r>
              <a:rPr lang="en-US" sz="2400" dirty="0" err="1" smtClean="0">
                <a:latin typeface="+mj-lt"/>
              </a:rPr>
              <a:t>prático</a:t>
            </a:r>
            <a:r>
              <a:rPr lang="en-US" sz="2400" dirty="0" smtClean="0">
                <a:latin typeface="+mj-lt"/>
              </a:rPr>
              <a:t>: o “</a:t>
            </a:r>
            <a:r>
              <a:rPr lang="en-US" sz="2400" dirty="0" err="1" smtClean="0">
                <a:latin typeface="+mj-lt"/>
              </a:rPr>
              <a:t>viver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junto</a:t>
            </a:r>
            <a:r>
              <a:rPr lang="en-US" sz="2400" dirty="0" smtClean="0">
                <a:latin typeface="+mj-lt"/>
              </a:rPr>
              <a:t>”, </a:t>
            </a:r>
            <a:r>
              <a:rPr lang="en-US" sz="2400" dirty="0" err="1" smtClean="0">
                <a:latin typeface="+mj-lt"/>
              </a:rPr>
              <a:t>objetiva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vida</a:t>
            </a:r>
            <a:r>
              <a:rPr lang="en-US" sz="2400" dirty="0" smtClean="0">
                <a:latin typeface="+mj-lt"/>
              </a:rPr>
              <a:t> boa, </a:t>
            </a:r>
            <a:r>
              <a:rPr lang="en-US" sz="2400" dirty="0" err="1" smtClean="0">
                <a:latin typeface="+mj-lt"/>
              </a:rPr>
              <a:t>orientado</a:t>
            </a:r>
            <a:r>
              <a:rPr lang="en-US" sz="2400" dirty="0" smtClean="0">
                <a:latin typeface="+mj-lt"/>
              </a:rPr>
              <a:t> para a </a:t>
            </a:r>
            <a:r>
              <a:rPr lang="en-US" sz="2400" dirty="0" err="1" smtClean="0">
                <a:latin typeface="+mj-lt"/>
              </a:rPr>
              <a:t>sociedade</a:t>
            </a:r>
            <a:r>
              <a:rPr lang="en-US" sz="2400" dirty="0" smtClean="0">
                <a:latin typeface="+mj-lt"/>
              </a:rPr>
              <a:t> e o </a:t>
            </a:r>
            <a:r>
              <a:rPr lang="en-US" sz="2400" dirty="0" err="1" smtClean="0">
                <a:latin typeface="+mj-lt"/>
              </a:rPr>
              <a:t>vínculo</a:t>
            </a:r>
            <a:r>
              <a:rPr lang="en-US" sz="2400" dirty="0" smtClean="0">
                <a:latin typeface="+mj-lt"/>
              </a:rPr>
              <a:t> social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</a:t>
            </a:r>
            <a:r>
              <a:rPr lang="en-US" sz="2400" dirty="0" err="1" smtClean="0">
                <a:latin typeface="+mj-lt"/>
              </a:rPr>
              <a:t>gir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expressivo</a:t>
            </a:r>
            <a:r>
              <a:rPr lang="en-US" sz="2400" dirty="0" smtClean="0">
                <a:latin typeface="+mj-lt"/>
              </a:rPr>
              <a:t>: a </a:t>
            </a:r>
            <a:r>
              <a:rPr lang="en-US" sz="2400" dirty="0" err="1" smtClean="0">
                <a:latin typeface="+mj-lt"/>
              </a:rPr>
              <a:t>apresentação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si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expressão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poder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interpretada</a:t>
            </a:r>
            <a:r>
              <a:rPr lang="en-US" sz="2400" dirty="0" smtClean="0">
                <a:latin typeface="+mj-lt"/>
              </a:rPr>
              <a:t> e </a:t>
            </a:r>
            <a:r>
              <a:rPr lang="en-US" sz="2400" dirty="0" err="1" smtClean="0">
                <a:latin typeface="+mj-lt"/>
              </a:rPr>
              <a:t>compreendida</a:t>
            </a:r>
            <a:endParaRPr lang="en-US" sz="2400" dirty="0" smtClean="0">
              <a:latin typeface="+mj-lt"/>
            </a:endParaRPr>
          </a:p>
        </p:txBody>
      </p:sp>
      <p:pic>
        <p:nvPicPr>
          <p:cNvPr id="4098" name="Picture 2" descr="http://2.bp.blogspot.com/_IHfzSOKPpuo/S2f7MQr3fAI/AAAAAAAAB74/JSFHaHPSbYM/s400/dejo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13738" cy="17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4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Tudo o que, em uma situação real, não foi previsto pela concepção, pelo planejamento e organização de uma tarefa</a:t>
            </a:r>
          </a:p>
          <a:p>
            <a:r>
              <a:rPr lang="pt-BR" sz="2800" dirty="0" smtClean="0"/>
              <a:t>Confronta o corpo à sua inabilidade, aos seus limites, à sua impotência</a:t>
            </a:r>
          </a:p>
          <a:p>
            <a:r>
              <a:rPr lang="pt-BR" sz="2800" dirty="0" smtClean="0"/>
              <a:t>2 tipos de resistência contra a sua concretização: Real do mundo e Real do inconsciente </a:t>
            </a:r>
            <a:endParaRPr lang="pt-B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Resistência real do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sz="1800" dirty="0" smtClean="0"/>
              <a:t>Trabalho </a:t>
            </a:r>
            <a:r>
              <a:rPr lang="pt-BR" sz="1800" dirty="0" smtClean="0">
                <a:sym typeface="Wingdings" pitchFamily="2" charset="2"/>
              </a:rPr>
              <a:t></a:t>
            </a:r>
            <a:r>
              <a:rPr lang="pt-BR" sz="1800" dirty="0" smtClean="0"/>
              <a:t>Resistência do mundo </a:t>
            </a:r>
            <a:r>
              <a:rPr lang="pt-BR" sz="1800" dirty="0" smtClean="0">
                <a:sym typeface="Wingdings" pitchFamily="2" charset="2"/>
              </a:rPr>
              <a:t> insucesso  sofrimento  superação inteligência</a:t>
            </a:r>
          </a:p>
          <a:p>
            <a:endParaRPr lang="pt-BR" sz="1800" dirty="0">
              <a:sym typeface="Wingdings" pitchFamily="2" charset="2"/>
            </a:endParaRPr>
          </a:p>
          <a:p>
            <a:endParaRPr lang="pt-BR" sz="1800" dirty="0" smtClean="0">
              <a:sym typeface="Wingdings" pitchFamily="2" charset="2"/>
            </a:endParaRPr>
          </a:p>
          <a:p>
            <a:endParaRPr lang="pt-BR" sz="1800" dirty="0">
              <a:sym typeface="Wingdings" pitchFamily="2" charset="2"/>
            </a:endParaRPr>
          </a:p>
          <a:p>
            <a:endParaRPr lang="pt-BR" sz="1800" dirty="0" smtClean="0">
              <a:sym typeface="Wingdings" pitchFamily="2" charset="2"/>
            </a:endParaRPr>
          </a:p>
          <a:p>
            <a:r>
              <a:rPr lang="pt-BR" sz="1800" dirty="0" smtClean="0">
                <a:sym typeface="Wingdings" pitchFamily="2" charset="2"/>
              </a:rPr>
              <a:t>A resistência real é observada não só pelo fracasso da atividade, mas também por ser inédita ao sujeito</a:t>
            </a:r>
          </a:p>
          <a:p>
            <a:endParaRPr lang="pt-BR" sz="1800" dirty="0">
              <a:sym typeface="Wingdings" pitchFamily="2" charset="2"/>
            </a:endParaRPr>
          </a:p>
          <a:p>
            <a:r>
              <a:rPr lang="pt-BR" sz="1800" dirty="0" smtClean="0">
                <a:sym typeface="Wingdings" pitchFamily="2" charset="2"/>
              </a:rPr>
              <a:t>Não há procedimentos conhecidos previamente para solução ao problema</a:t>
            </a:r>
          </a:p>
          <a:p>
            <a:endParaRPr lang="pt-BR" sz="1800" dirty="0">
              <a:sym typeface="Wingdings" pitchFamily="2" charset="2"/>
            </a:endParaRPr>
          </a:p>
          <a:p>
            <a:r>
              <a:rPr lang="pt-BR" sz="1800" dirty="0" smtClean="0">
                <a:sym typeface="Wingdings" pitchFamily="2" charset="2"/>
              </a:rPr>
              <a:t>Inteligência, de natureza intuitiva, necessária para a resolução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364088" y="162880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716016" y="24928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Início real do trabalho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Ampliação da subjetividade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Subjetividade: vida fenomenológica absoluta</a:t>
            </a:r>
          </a:p>
          <a:p>
            <a:pPr lvl="1"/>
            <a:r>
              <a:rPr lang="pt-BR" sz="1800" dirty="0"/>
              <a:t> </a:t>
            </a:r>
            <a:r>
              <a:rPr lang="pt-BR" sz="1800" dirty="0" smtClean="0"/>
              <a:t>“vida fenomenológica absoluta, cuja essência consiste no fato mesmo de sentir-se ou de experimentar-se a si mesmo, e nada diferente disso” *</a:t>
            </a:r>
          </a:p>
          <a:p>
            <a:pPr lvl="1"/>
            <a:endParaRPr lang="pt-BR" sz="1800" dirty="0" smtClean="0"/>
          </a:p>
          <a:p>
            <a:r>
              <a:rPr lang="pt-BR" sz="2000" dirty="0" smtClean="0"/>
              <a:t>O trabalho se apropria da subjetividade do sujeito, e, a partir de novos registros de sensibilidade durante a tarefa, ela é ampliada, se transforma</a:t>
            </a:r>
          </a:p>
          <a:p>
            <a:endParaRPr lang="pt-BR" sz="2000" dirty="0"/>
          </a:p>
          <a:p>
            <a:r>
              <a:rPr lang="pt-BR" sz="2000" dirty="0" smtClean="0"/>
              <a:t>Contudo, essa experiência subjetiva do trabalho nos confronta não apenas com a resistência de mundo, mas também com a resistência de nossa personalidade (resistência real do inconsciente)</a:t>
            </a:r>
          </a:p>
          <a:p>
            <a:endParaRPr lang="pt-BR" sz="2000" dirty="0" smtClean="0"/>
          </a:p>
          <a:p>
            <a:r>
              <a:rPr lang="pt-BR" sz="2000" dirty="0" smtClean="0"/>
              <a:t>Para ampliação da subjetividade, é necessário muitas vezes um remanejamento do corpo subjetivo, por isso muitas vezes o trabalho não é prazeroso, mas por fim pode ser uma experiência enriquecedora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Michel Henry, La </a:t>
            </a:r>
            <a:r>
              <a:rPr lang="pt-BR" dirty="0" err="1" smtClean="0"/>
              <a:t>barbarie</a:t>
            </a:r>
            <a:r>
              <a:rPr lang="pt-BR" dirty="0" smtClean="0"/>
              <a:t>, Paris, </a:t>
            </a:r>
            <a:r>
              <a:rPr lang="pt-BR" dirty="0" err="1" smtClean="0"/>
              <a:t>Grasset</a:t>
            </a:r>
            <a:r>
              <a:rPr lang="pt-BR" dirty="0" smtClean="0"/>
              <a:t>, 1987, pp. 15-16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Real do trabalho </a:t>
            </a:r>
            <a:br>
              <a:rPr lang="pt-BR" dirty="0" smtClean="0"/>
            </a:br>
            <a:r>
              <a:rPr lang="pt-BR" sz="7200" dirty="0" smtClean="0">
                <a:solidFill>
                  <a:srgbClr val="FF0000"/>
                </a:solidFill>
              </a:rPr>
              <a:t>X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Real do Inconsciente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</p:spPr>
        <p:txBody>
          <a:bodyPr/>
          <a:lstStyle/>
          <a:p>
            <a:r>
              <a:rPr lang="pt-BR" dirty="0" smtClean="0"/>
              <a:t>Psicodinâmica do trabalho: racionalidade subjetiva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192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900" dirty="0" smtClean="0"/>
              <a:t>Real do Trabalho </a:t>
            </a:r>
            <a:r>
              <a:rPr lang="pt-BR" sz="3900" dirty="0" smtClean="0">
                <a:solidFill>
                  <a:srgbClr val="FF0000"/>
                </a:solidFill>
              </a:rPr>
              <a:t>X</a:t>
            </a:r>
            <a:r>
              <a:rPr lang="pt-BR" sz="3900" dirty="0" smtClean="0"/>
              <a:t> Real do Inconsciente</a:t>
            </a:r>
            <a:endParaRPr lang="en-US" sz="39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pt-BR" dirty="0" smtClean="0"/>
              <a:t>Real do Trabalho: “resistência do mundo real   à nossa vontade”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2" descr="http://4.bp.blogspot.com/-wGcG6S0hZRw/UjGo0kUVA5I/AAAAAAAAAFA/BF0oZtWsdtQ/s1600/117499_Papel-de-Parede-Escalada_1400x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48" y="2996952"/>
            <a:ext cx="3943254" cy="29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288266" y="6610890"/>
            <a:ext cx="2855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hlinkClick r:id="rId3"/>
              </a:rPr>
              <a:t>www.omicrono.com.br</a:t>
            </a:r>
            <a:r>
              <a:rPr lang="pt-BR" sz="800" dirty="0" smtClean="0"/>
              <a:t> </a:t>
            </a:r>
            <a:r>
              <a:rPr lang="pt-BR" sz="800" dirty="0" smtClean="0">
                <a:hlinkClick r:id="rId4"/>
              </a:rPr>
              <a:t>http</a:t>
            </a:r>
            <a:r>
              <a:rPr lang="pt-BR" sz="800" dirty="0">
                <a:hlinkClick r:id="rId4"/>
              </a:rPr>
              <a:t>://</a:t>
            </a:r>
            <a:r>
              <a:rPr lang="pt-BR" sz="800" dirty="0" smtClean="0">
                <a:hlinkClick r:id="rId4"/>
              </a:rPr>
              <a:t>4.bp.blogspot.com</a:t>
            </a:r>
            <a:r>
              <a:rPr lang="pt-BR" sz="800" dirty="0" smtClean="0"/>
              <a:t> </a:t>
            </a:r>
            <a:endParaRPr lang="pt-BR" dirty="0"/>
          </a:p>
        </p:txBody>
      </p:sp>
      <p:pic>
        <p:nvPicPr>
          <p:cNvPr id="1030" name="Picture 6" descr="http://www.omicrono.com/wp-content/uploads/2012/10/red-bull-stratos-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37883"/>
            <a:ext cx="3344434" cy="32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Christophe </a:t>
            </a:r>
            <a:r>
              <a:rPr lang="pt-BR" dirty="0" err="1"/>
              <a:t>Dejours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/>
          </a:p>
          <a:p>
            <a:r>
              <a:rPr lang="pt-BR" sz="2400" dirty="0" smtClean="0"/>
              <a:t>Psiquiatra </a:t>
            </a:r>
            <a:r>
              <a:rPr lang="pt-BR" sz="2400" dirty="0"/>
              <a:t>psicanalista e médico </a:t>
            </a:r>
            <a:r>
              <a:rPr lang="pt-BR" sz="2400" dirty="0" smtClean="0"/>
              <a:t>do </a:t>
            </a:r>
            <a:r>
              <a:rPr lang="pt-BR" sz="2400" dirty="0"/>
              <a:t>trabalho</a:t>
            </a:r>
            <a:endParaRPr lang="pt-BR" sz="2400" dirty="0" smtClean="0"/>
          </a:p>
          <a:p>
            <a:r>
              <a:rPr lang="pt-BR" sz="2400" dirty="0" smtClean="0"/>
              <a:t>Interesse  </a:t>
            </a:r>
            <a:r>
              <a:rPr lang="pt-BR" sz="2400" dirty="0"/>
              <a:t>sobre relação entre saúde mental e </a:t>
            </a:r>
            <a:r>
              <a:rPr lang="pt-BR" sz="2400" dirty="0" smtClean="0"/>
              <a:t>trabalho</a:t>
            </a:r>
          </a:p>
          <a:p>
            <a:r>
              <a:rPr lang="pt-BR" sz="2400" dirty="0"/>
              <a:t>“</a:t>
            </a:r>
            <a:r>
              <a:rPr lang="pt-BR" sz="2400" dirty="0" err="1"/>
              <a:t>Travail</a:t>
            </a:r>
            <a:r>
              <a:rPr lang="pt-BR" sz="2400" dirty="0"/>
              <a:t>: Usure </a:t>
            </a:r>
            <a:r>
              <a:rPr lang="pt-BR" sz="2400" dirty="0" err="1" smtClean="0"/>
              <a:t>mentale</a:t>
            </a:r>
            <a:r>
              <a:rPr lang="pt-BR" sz="2400" dirty="0" smtClean="0"/>
              <a:t>”</a:t>
            </a:r>
          </a:p>
          <a:p>
            <a:r>
              <a:rPr lang="pt-BR" sz="2400" dirty="0" smtClean="0"/>
              <a:t>Trabalho não só como sofrimento, mas também como prazer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en-US" sz="2400" dirty="0"/>
          </a:p>
        </p:txBody>
      </p:sp>
      <p:pic>
        <p:nvPicPr>
          <p:cNvPr id="1026" name="Picture 2" descr="http://blu.stb.s-msn.com/i/E8/659B9A49D39012B4340F4C7B8BA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613890" cy="33637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900" dirty="0" smtClean="0"/>
              <a:t>Real do Trabalho </a:t>
            </a:r>
            <a:r>
              <a:rPr lang="pt-BR" sz="3900" dirty="0" smtClean="0">
                <a:solidFill>
                  <a:srgbClr val="FF0000"/>
                </a:solidFill>
              </a:rPr>
              <a:t>X</a:t>
            </a:r>
            <a:r>
              <a:rPr lang="pt-BR" sz="3900" dirty="0" smtClean="0"/>
              <a:t> Real do Inconsciente</a:t>
            </a:r>
            <a:endParaRPr lang="en-US" sz="39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139675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Real do Inconsciente: “resistência de nossa própria personalidade a evoluir diante da experiência do trabalho”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8" name="Picture 4" descr="http://www.ligacaoteen.com.br/wp-content/uploads/2012/06/como-melhorar-seu-rendimento-nos-estudos-4fbd3cdd88a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473" y="3338720"/>
            <a:ext cx="4349383" cy="26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52239" y="6488668"/>
            <a:ext cx="4324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4"/>
              </a:rPr>
              <a:t>http://</a:t>
            </a:r>
            <a:r>
              <a:rPr lang="pt-BR" sz="800" dirty="0" smtClean="0">
                <a:hlinkClick r:id="rId4"/>
              </a:rPr>
              <a:t>www.ligacaoteen.com.br</a:t>
            </a:r>
            <a:r>
              <a:rPr lang="pt-BR" sz="800" dirty="0" smtClean="0"/>
              <a:t> </a:t>
            </a:r>
            <a:r>
              <a:rPr lang="pt-BR" sz="800" dirty="0"/>
              <a:t>e http://www. http://comidanarede.com.br</a:t>
            </a:r>
            <a:r>
              <a:rPr lang="pt-BR" sz="1000" dirty="0"/>
              <a:t>/</a:t>
            </a:r>
            <a:endParaRPr lang="pt-BR" dirty="0"/>
          </a:p>
        </p:txBody>
      </p:sp>
      <p:pic>
        <p:nvPicPr>
          <p:cNvPr id="12" name="Picture 4" descr="http://comidanarede.com.br/wp-content/uploads/2012/07/Balan%C3%A7a-alimento-300x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04" y="3212976"/>
            <a:ext cx="3894528" cy="29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66981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900" dirty="0" smtClean="0"/>
              <a:t>Real do Trabalho </a:t>
            </a:r>
            <a:r>
              <a:rPr lang="pt-BR" sz="3900" dirty="0" smtClean="0">
                <a:solidFill>
                  <a:srgbClr val="FF0000"/>
                </a:solidFill>
              </a:rPr>
              <a:t>X</a:t>
            </a:r>
            <a:r>
              <a:rPr lang="pt-BR" sz="3900" dirty="0" smtClean="0"/>
              <a:t> Real do Inconsciente</a:t>
            </a:r>
            <a:endParaRPr lang="en-US" sz="39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62446" y="6642556"/>
            <a:ext cx="2162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http://www.icebergwatereurope.com</a:t>
            </a:r>
            <a:r>
              <a:rPr lang="pt-BR" sz="800" dirty="0" smtClean="0"/>
              <a:t>/</a:t>
            </a:r>
            <a:endParaRPr lang="pt-BR" dirty="0"/>
          </a:p>
        </p:txBody>
      </p:sp>
      <p:pic>
        <p:nvPicPr>
          <p:cNvPr id="10" name="Picture 2" descr="http://lh6.ggpht.com/-bOF0LJSCnIw/ULt26a2xWcI/AAAAAAAAJis/waw5Wbb9EUU/erros-blogueiros-iniciantes-04_thumb.jpg?imgmax=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3277"/>
            <a:ext cx="324036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jornaldaparaiba.com.br/polemicapb/site/wp-content/uploads/2013/04/foto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3277"/>
            <a:ext cx="4239411" cy="31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461913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900" dirty="0" smtClean="0"/>
              <a:t>Real do Trabalho </a:t>
            </a:r>
            <a:r>
              <a:rPr lang="pt-BR" sz="3900" dirty="0" smtClean="0">
                <a:solidFill>
                  <a:srgbClr val="FF0000"/>
                </a:solidFill>
              </a:rPr>
              <a:t>X</a:t>
            </a:r>
            <a:r>
              <a:rPr lang="pt-BR" sz="3900" dirty="0" smtClean="0"/>
              <a:t> Real do Inconsciente</a:t>
            </a:r>
            <a:endParaRPr lang="en-US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“(...) a resistência do inconsciente deixa-se conhecer por aquele que trabalha. Trabalhar é também, </a:t>
            </a:r>
            <a:r>
              <a:rPr lang="pt-BR" sz="2800" i="1" dirty="0" err="1" smtClean="0"/>
              <a:t>nolens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volens</a:t>
            </a:r>
            <a:r>
              <a:rPr lang="pt-BR" sz="2800" dirty="0" smtClean="0"/>
              <a:t>, confrontar-se a si próprio, no modo desagradável da falha.”</a:t>
            </a:r>
            <a:endParaRPr lang="pt-BR" sz="2800" dirty="0"/>
          </a:p>
        </p:txBody>
      </p:sp>
      <p:pic>
        <p:nvPicPr>
          <p:cNvPr id="4098" name="Picture 2" descr="https://encrypted-tbn1.gstatic.com/images?q=tbn:ANd9GcShodobY2848TZv7ulul32F8vmKdVY7QdPdeYlHx6Ri9OYVxf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6677"/>
            <a:ext cx="3659549" cy="23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limao.com.br/fotos/DB/EF/18/DBEF187C9789441C9DA33D378DC905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312368" cy="2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04248" y="6613060"/>
            <a:ext cx="2117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hlinkClick r:id="rId5"/>
              </a:rPr>
              <a:t>dialogospoliticos.wordpress.com</a:t>
            </a:r>
            <a:r>
              <a:rPr lang="pt-BR" sz="800" dirty="0" smtClean="0"/>
              <a:t> www.r7.com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xmlns="" val="40406713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900" dirty="0" smtClean="0"/>
              <a:t>Real do Trabalho </a:t>
            </a:r>
            <a:r>
              <a:rPr lang="pt-BR" sz="3900" dirty="0" smtClean="0">
                <a:solidFill>
                  <a:srgbClr val="FF0000"/>
                </a:solidFill>
              </a:rPr>
              <a:t>X</a:t>
            </a:r>
            <a:r>
              <a:rPr lang="pt-BR" sz="3900" dirty="0" smtClean="0"/>
              <a:t> Real do Inconsciente</a:t>
            </a:r>
            <a:endParaRPr lang="en-US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004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Contrato por metas – insuficiência de resultados</a:t>
            </a:r>
            <a:endParaRPr lang="pt-BR" sz="2800" dirty="0"/>
          </a:p>
          <a:p>
            <a:r>
              <a:rPr lang="pt-BR" sz="2800" dirty="0" smtClean="0"/>
              <a:t> Pergunta difícil: Onde estava o problema?</a:t>
            </a:r>
            <a:br>
              <a:rPr lang="pt-BR" sz="2800" dirty="0" smtClean="0"/>
            </a:br>
            <a:r>
              <a:rPr lang="pt-BR" sz="2800" dirty="0" smtClean="0"/>
              <a:t>- No trabalho em si?</a:t>
            </a:r>
            <a:br>
              <a:rPr lang="pt-BR" sz="2800" dirty="0" smtClean="0"/>
            </a:br>
            <a:r>
              <a:rPr lang="pt-BR" sz="2800" dirty="0" smtClean="0"/>
              <a:t>- No trabalhador?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04248" y="6613060"/>
            <a:ext cx="2117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hlinkClick r:id="rId3"/>
              </a:rPr>
              <a:t>dialogospoliticos.wordpress.com</a:t>
            </a:r>
            <a:r>
              <a:rPr lang="pt-BR" sz="800" dirty="0" smtClean="0"/>
              <a:t> www.r7.com</a:t>
            </a:r>
            <a:endParaRPr lang="pt-BR" sz="800" dirty="0"/>
          </a:p>
        </p:txBody>
      </p:sp>
      <p:pic>
        <p:nvPicPr>
          <p:cNvPr id="7" name="Picture 2" descr="http://lh6.ggpht.com/-bOF0LJSCnIw/ULt26a2xWcI/AAAAAAAAJis/waw5Wbb9EUU/erros-blogueiros-iniciantes-04_thumb.jpg?imgmax=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2742853" cy="27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38386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Relações sociais e Dominação de gênero</a:t>
            </a:r>
          </a:p>
        </p:txBody>
      </p:sp>
      <p:pic>
        <p:nvPicPr>
          <p:cNvPr id="5122" name="Picture 2" descr="http://radamesm.files.wordpress.com/2010/04/relacao-de-gen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000" r="90000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62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900" dirty="0" smtClean="0"/>
              <a:t>Relações sociais e Dominação de gênero</a:t>
            </a:r>
            <a:endParaRPr lang="en-US" sz="39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MEDO</a:t>
            </a:r>
          </a:p>
          <a:p>
            <a:r>
              <a:rPr lang="pt-BR" dirty="0" smtClean="0"/>
              <a:t>Estratégias coletivas de defesa contra o medo</a:t>
            </a:r>
          </a:p>
          <a:p>
            <a:r>
              <a:rPr lang="pt-BR" dirty="0" smtClean="0"/>
              <a:t>Desafiar provas temerárias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777920" y="6619323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www.uol.com.br</a:t>
            </a:r>
            <a:endParaRPr lang="pt-BR" sz="800" dirty="0"/>
          </a:p>
        </p:txBody>
      </p:sp>
      <p:pic>
        <p:nvPicPr>
          <p:cNvPr id="8194" name="Picture 2" descr="http://i1.r7.com/data/files/2C92/94A3/2E24/2711/012E/2470/6797/732D/trote-usp-700x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524912" cy="26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studos.gospelmais.com.br/files/2012/10/olimpiadas_da_vi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20" b="945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202" y="3607970"/>
            <a:ext cx="4424046" cy="24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859411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4935" cy="1143000"/>
          </a:xfrm>
        </p:spPr>
        <p:txBody>
          <a:bodyPr>
            <a:noAutofit/>
          </a:bodyPr>
          <a:lstStyle/>
          <a:p>
            <a:r>
              <a:rPr lang="pt-BR" sz="3900" dirty="0" smtClean="0"/>
              <a:t>Relações sociais e Dominação de gênero</a:t>
            </a:r>
            <a:endParaRPr lang="en-US" sz="3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777920" y="6619323"/>
            <a:ext cx="13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www.frasesparaface.com.br</a:t>
            </a:r>
            <a:endParaRPr lang="pt-BR" sz="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90892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Dominação das mulheres pelos homens no trabalho de produção e no trabalho doméstico</a:t>
            </a:r>
          </a:p>
          <a:p>
            <a:r>
              <a:rPr lang="pt-BR" dirty="0" smtClean="0"/>
              <a:t>Virilidade: a estratégia de defesa masculina contra o medo</a:t>
            </a:r>
          </a:p>
          <a:p>
            <a:r>
              <a:rPr lang="pt-BR" dirty="0" smtClean="0"/>
              <a:t>Mulheres: Identidade Sexual x Virilidade</a:t>
            </a:r>
          </a:p>
          <a:p>
            <a:r>
              <a:rPr lang="pt-BR" dirty="0" smtClean="0"/>
              <a:t>Caso Clínico</a:t>
            </a:r>
            <a:endParaRPr lang="pt-BR" dirty="0"/>
          </a:p>
        </p:txBody>
      </p:sp>
      <p:pic>
        <p:nvPicPr>
          <p:cNvPr id="6146" name="Picture 2" descr="http://static.frasesparaface.com.br/imagem/e/n/entao-voce-nao-tem-mais-medo-e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93" y="4148564"/>
            <a:ext cx="55738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589193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/>
          <a:lstStyle/>
          <a:p>
            <a:r>
              <a:rPr lang="pt-BR" dirty="0" smtClean="0"/>
              <a:t>Conteúdo</a:t>
            </a:r>
          </a:p>
          <a:p>
            <a:pPr>
              <a:buNone/>
            </a:pPr>
            <a:r>
              <a:rPr lang="pt-BR" sz="1600" dirty="0" smtClean="0"/>
              <a:t>-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http://www.revistas.usp.br/cpst/article/viewFile/25714/27447</a:t>
            </a:r>
            <a:endParaRPr lang="pt-BR" sz="1600" dirty="0" smtClean="0"/>
          </a:p>
          <a:p>
            <a:r>
              <a:rPr lang="pt-BR" dirty="0" smtClean="0"/>
              <a:t>Imagens</a:t>
            </a:r>
          </a:p>
          <a:p>
            <a:pPr>
              <a:buNone/>
            </a:pPr>
            <a:r>
              <a:rPr lang="pt-BR" sz="1600" dirty="0" smtClean="0"/>
              <a:t>-http://noticias.ar.msn.com/tecnologia/fotos.</a:t>
            </a:r>
            <a:r>
              <a:rPr lang="pt-BR" sz="1600" dirty="0" err="1" smtClean="0"/>
              <a:t>aspx</a:t>
            </a:r>
            <a:r>
              <a:rPr lang="pt-BR" sz="1600" dirty="0" smtClean="0"/>
              <a:t>?</a:t>
            </a:r>
            <a:r>
              <a:rPr lang="pt-BR" sz="1600" dirty="0" err="1" smtClean="0"/>
              <a:t>cp-documentid</a:t>
            </a:r>
            <a:r>
              <a:rPr lang="pt-BR" sz="1600" dirty="0" smtClean="0"/>
              <a:t>=257423967&amp;</a:t>
            </a:r>
            <a:r>
              <a:rPr lang="pt-BR" sz="1600" dirty="0" err="1" smtClean="0"/>
              <a:t>page</a:t>
            </a:r>
            <a:r>
              <a:rPr lang="pt-BR" sz="1600" dirty="0" smtClean="0"/>
              <a:t>=5</a:t>
            </a:r>
          </a:p>
          <a:p>
            <a:pPr>
              <a:buNone/>
            </a:pPr>
            <a:r>
              <a:rPr lang="en-US" sz="1600" dirty="0" smtClean="0"/>
              <a:t>-http://fundacionpicos.blogspot.com.br/2013/04/division-de-habitaciones</a:t>
            </a:r>
          </a:p>
          <a:p>
            <a:pPr>
              <a:buNone/>
            </a:pPr>
            <a:r>
              <a:rPr lang="en-US" sz="1600" dirty="0" smtClean="0"/>
              <a:t>-http://www.cg58.fr/la-nievre/artistes-et-auteurs-nivernais/autres-personnalites-illustres</a:t>
            </a:r>
          </a:p>
          <a:p>
            <a:pPr>
              <a:buNone/>
            </a:pPr>
            <a:r>
              <a:rPr lang="en-US" sz="1600" dirty="0" smtClean="0"/>
              <a:t>-http://www2.uol.com.br/sciam/noticias/fato_ou_ficcao_o_estresse_deixa_os_cabelos_brancos</a:t>
            </a:r>
          </a:p>
          <a:p>
            <a:pPr>
              <a:buNone/>
            </a:pPr>
            <a:r>
              <a:rPr lang="en-US" sz="1600" dirty="0" smtClean="0"/>
              <a:t>-http://integrareeditora.wordpress.com/2011/03/11/formas-de-evitar-o-estresse-mas-para-que/</a:t>
            </a:r>
          </a:p>
          <a:p>
            <a:pPr>
              <a:buNone/>
            </a:pPr>
            <a:r>
              <a:rPr lang="en-US" sz="1600" dirty="0" smtClean="0"/>
              <a:t>-http://segurancasaude.blogspot.com.br/2012/04/voce-e-religiosoa-trabalhador-como.html</a:t>
            </a:r>
          </a:p>
          <a:p>
            <a:pPr>
              <a:buFontTx/>
              <a:buChar char="-"/>
            </a:pPr>
            <a:endParaRPr lang="pt-BR" sz="1600" dirty="0" smtClean="0"/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Telefonistas de Paris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8" name="AutoShape 4" descr="https://encrypted-tbn3.gstatic.com/images?q=tbn:ANd9GcRc8HZkw098mUoFgFHObgOfEFh9YPkCElMYgqCiYhXHQSKh5F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encrypted-tbn3.gstatic.com/images?q=tbn:ANd9GcRc8HZkw098mUoFgFHObgOfEFh9YPkCElMYgqCiYhXHQSKh5F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encrypted-tbn0.gstatic.com/images?q=tbn:ANd9GcSD8856DGlo2TfCk5VaSnwnczODw7y1OzPm_0U_wW1uYbGk2w5_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1.bp.blogspot.com/-8j5mgpsp60o/UX2PrFsdmBI/AAAAAAAAHwg/GdDIS0PadBM/s1600/telefon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616624" cy="474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 </a:t>
            </a:r>
            <a:r>
              <a:rPr lang="pt-BR" dirty="0" err="1" smtClean="0"/>
              <a:t>Guillant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856" y="1700808"/>
            <a:ext cx="5338936" cy="4569371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</a:p>
          <a:p>
            <a:r>
              <a:rPr lang="pt-BR" sz="2400" dirty="0" smtClean="0"/>
              <a:t>Assim como </a:t>
            </a:r>
            <a:r>
              <a:rPr lang="pt-BR" sz="2400" dirty="0" err="1" smtClean="0"/>
              <a:t>Dejours</a:t>
            </a:r>
            <a:r>
              <a:rPr lang="pt-BR" sz="2400" dirty="0" smtClean="0"/>
              <a:t>, estudou os</a:t>
            </a:r>
            <a:r>
              <a:rPr lang="en-US" sz="2400" dirty="0" smtClean="0"/>
              <a:t> telefonistas de Paris</a:t>
            </a:r>
            <a:endParaRPr lang="pt-BR" sz="2400" dirty="0" smtClean="0"/>
          </a:p>
          <a:p>
            <a:r>
              <a:rPr lang="pt-BR" sz="2400" dirty="0" smtClean="0"/>
              <a:t>Sofrimento </a:t>
            </a:r>
            <a:r>
              <a:rPr lang="pt-BR" sz="2400" dirty="0" smtClean="0"/>
              <a:t>mental dos trabalhadores resultado da organização do trabalho </a:t>
            </a:r>
          </a:p>
          <a:p>
            <a:r>
              <a:rPr lang="pt-BR" sz="2400" dirty="0" smtClean="0"/>
              <a:t>Influência  do seu ponto de vista ideológico e político (Marxismo)</a:t>
            </a:r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en-US" sz="2400" dirty="0"/>
          </a:p>
        </p:txBody>
      </p:sp>
      <p:sp>
        <p:nvSpPr>
          <p:cNvPr id="15362" name="AutoShape 2" descr="data:image/jpeg;base64,/9j/4AAQSkZJRgABAQAAAQABAAD/2wBDAAkGBwgHBgkIBwgKCgkLDRYPDQwMDRsUFRAWIB0iIiAdHx8kKDQsJCYxJx8fLT0tMTU3Ojo6Iys/RD84QzQ5Ojf/2wBDAQoKCg0MDRoPDxo3JR8lNzc3Nzc3Nzc3Nzc3Nzc3Nzc3Nzc3Nzc3Nzc3Nzc3Nzc3Nzc3Nzc3Nzc3Nzc3Nzc3Nzf/wAARCACkAKADASIAAhEBAxEB/8QAHAAAAAcBAQAAAAAAAAAAAAAAAAIDBAUGBwEI/8QAOxAAAgEDAwIFAQYEBQMFAAAAAQIDAAQRBRIhMUEGEyJRYXEHFCMygZEVQqHBUrHR0uEkcvAWM0Nikv/EABQBAQAAAAAAAAAAAAAAAAAAAAD/xAAUEQEAAAAAAAAAAAAAAAAAAAAA/9oADAMBAAIRAxEAPwDNL64EszGMOuSc5PfNGe882EIYIkPuKQmJaZieuTXFCg89Rz0oHFtO8JLCRghPqI60ldXLSPje7rnhmYk0YHg5xuPAGKR8tiCO/fHQUF38Dz3OkWcurSXEccbIVijZstKR2I9qhtfm1DWNUe5+7PEHjDOQpP61H2gRoJQ1ztKYEasD6iev0q6T61pVh4ce20+Zl1CIKGkYZVvcD3FBT5dVMtgllKiCWJ8hwmMjHeo2OUxyFwd46kUe+uWvLuS4cAM+TwMCm5AUcHr1oOzkk7lbAY5Cg9KLG7NhSzbc8460CMdhn5oyKsn52EbD2HWgXYKiqQ0m1ugz1onmkghAQR1ya7Cru4Vcu38oFPEtvJufMkyUXBkUcEe9AeLAgKSAMxG7/tqa8OmcRTtaMXZFBAXIK/Q060q20Jor4zTtEcboUYbuP9aeaVcwWGjX1xbF2gDAOFxlf70BP/U9/bQS2KHCu3rc8kfrVl+zvUp5km+8yKI8hYo1PJPfis4leNrhpY1dUJyAxyalfDEqW2qRXkkxjgjYs3OP0oNqluI4SokYJuOBk9SajdS160sILszyxpLAhbZu5bjiqNY+Ip9Z1aW7lkRLOBiUV8dKifE1/puqwSyzRuuobyBIrejb2FBcfDOsX2s+F7++vpdzMHCRqmNuBWWaZdxQa/DdTyEBXDbQudxz0pOyvNQtAZrSSZIlO1tjHH6imhRhcJO6uIzIDuA689qDjIDI5+TzRTGevJ+KcMF3PvJBySABx1o2+PrtwF4A96AqWzgq6FBj55ozRLM+Q4UDG7FFLOQHRABu5x0oTSOyjAVcdgKAPGq3JEb7sHqOmKOESbeCNrL0BPBpF22AhGzkDoOaPbRNJvO0nuSTigbTWzRjdgbT0INN9uDxU1HDFHgyJx3JqLnTy5nVTwDxigR27j80ACKVPz3pzYadPqE3lW6bjQJ2U5t5o3AGFYE464z71YZP4JqUcku6W3uvMAVN3pIPepfRPAZkIa9bd77cjFWK28CWSkBkYocjJ60FA1/SrfSblIra/S6DruzGR0+cUXRntWuhDqkvlW5/wjqfmrhr/gREiaXTQXK/y7qoVxbzRzFGj2leqntQTPiOxsIii6VdNPkks3fmoqPdGwikB2dGUda7DcSIoXeDjkHPSlsLcyA7lLZBx3oHWm6r9wSaCGNDDIMMJACSaYXVpPAFldV2ynKgHIpaWTMx3RKB36Dge9OYZUERikQSQuMjDYxQRUkc8Q37sA9QOn60+huGv7O20x3SGBZd6u/Y041cWTII9OkPluoJDAggio2KSfYhEaSqPTgr0+aAkgLN+UDHYdxSbhUHODuH7UBuWRiO2ciuSNvJOwCg5GzchDwfeiSDDbR1zRg7bQCM4ou9gTjqTxQdAZVwyqM+9GiZ2b1Z2/8A17UHhbZu3DB7E8ik/WMIp4+KBaVmkGzn4J4pmVIY/WnojYxL5jM2OwHSmzJh/TnB6ZoEsEk8c1ePA8MK7kC5lIBqluOQR+1XzwDFG0xLS4OOVyAf260GiaZbkKMMevAqYWDcMDNIW8QRV2cce+aeoCBktQN/IGdu0YrOvtB0CKG5+9xRja49YUd600j09z81BeKxA2kTCdRjGQM8n4FBiQjwcsmMZPNJrMI5l2nbzzgcipCDbDfxq6s6k/z/APnShrNgm0XEahQ3O4NlT8UDSVVk2hWZ9x9WRxTiGCJ45EiJSQjhWGTn+1Et3lSzVQ4Vd3pO2j3Fy8MuYpzI2PUyrigY3EU8TxRyZTI7jpUhqVk0Mcc9uzFQACQOKZTzyMIhIWbaOCxzR5Zn8yJkclVIO09M59qBn0Y/U0ZI2fJUcCgwDMeBnPXNFVyoYUHBgdc/ShvCsABwO4ooO5gScUVuG60BmkyO4BrsYHLBScUXd6Dlc/NdtxiUdQP86BSUS7kySEce/Wk5QAQFboelO7ln8tYmVcKOOc0yPY9z7UHE9LqxGcHOD3qz2niWK2ZZI7GMOByVwP8AmqzGhkYLnHPfnFaT4Y8KBLN2uEsZ4WGTI6FmIx/SgsHhDxENejZIYmEsC7nBORz0FcvPHEdlfPZvaPvRtp3cUT7NbeCKw1G4tl2RyXLBAOyjgVYL3QrTUJVnMcQmHVmiDbvrmgU07Ubi7jDywqiMMqyuG/fFK6lZR39pJC4zlTtJHQ0kuhWiBSkSQMv81v8Ah5+uOtO5mEcRwxwBx70GQX2halqEh/h9k8kkfDOPygg9CTxUBd395CpsrqIAxSEMjrjBHY1uMsVhdRS6VMrH8Pc0YyAwPfPc1k/jHS0/j00QlUeXGgkYnJ3Yxz89KCI/iAmgFrEqxBjncTwPpSEyNEdplyTwcd6k5dKsobdAxP3l/wAu1uP2rmqRR2NgtncZkuW9cbAcrQQTLtcn1YHfFO4AhHTk8Ak8UzYksNxxnqKUQjcAhJGRkGgUZVdXABLHkEnjrSDKu3lv0ApRZAjkOCeTx8ZpOZkeTdGhVfk0Ca5H5s4oSptfjByM1wZJ9VDjcBnr2FB0biMcc9zRVkIkPqGTxXZWBOFGAB1pAks3QAk9hQOPMIPP5uxzRGbcSfmioxHGetd3cECgA4JwSDWjw+IBp/g2IK+JJlEQPcZ6ms6VC4JHJx1pxqF0JvJhjP4MKAKPnHJoNm+zx4IfDiItzG53Fj24J71PNfxpGZoGE9upxI0Z3FT+lY14M0tbyTzL6W4S0DD8KONyJfqR2rXrV7ewtUt9Ps2WNASsSREZ/wCaCSFyk0KvHhkYZDA8GmN5J6AqnG7rQtR6PMUNErc+URgqfpSN6Uht5JXJGxSxz2wKB5qF3b6fYNe3P5IE3dOenQVh155+v6rcSehJXLO756jsDUlrviuS/ghgLyMsZ/LnAPzVdnlurW6EqN5bHoU6fSglYdEFzF538RRDHhTzxn69qe3yR/cf+m2vcx4X1YyF96qqia7kbyxlzlmA4HyaJHNKjMUYg4xwaBUxY6kFs9c9aMMqVxtyWHPekSzse5J96WRnygkGcH+Y0C080MoZSAGXIyB1pkQB7kCjupLuGXbk5HHzRTjfhiCB3oCAZPX96A9wccV0jDDHSuHkgYoOSurY2rjHvSPIwe1OmiG08ENjkUtZaPqV8Qtnp9zPk8eXGSB/agYf3oDp7HNWWXwJ4gt4RPdWRgixklmBK/UDpUS9ksfOQxBwQxoGSseQCfpTmxtxPeQ287GNWOCx7V0ERgnCgr2Va5BiSHdLucA8n/D80GleFNLMcSR29642942IBP0rQbVZI4gJH3vjlj3rCdO8Q3emkCJg6A5A9qs1n49vbjbGtvzxk54FBqMrovLMo9+aqHj++uk0JxZg7JWEbuB0H/NI2V9c6hciBPxZW52r/L9fartb6bENOa0ukSVZB+IGGQ1B5zkgfJPGfY9aT8z0EMT8VsGsfZfp1yJH066ltpG/KrDeg/vVC1vwJ4g0wOzWTXEK8+bb+rj6df6UFYUkk4yPmjSAE9ic8mkz6GwQQR70p6cZGSc96A8fQKxxyTkcmux4aUAksSeaTjJwWA79qWs08ydSxGSR8UCUk34pJ5OTz+tFLgn1AUSTHnMByMmjuNhBxxj96DpG8kg8CrZ4C8JnxBfNNdh0sIhyw48xv8IP96ivC+lT67qsdhHwnWQ/4V7mt70uxgsLKO2tYljiiXaooGOk+G9FswZLbToUlHDF13MD9TU7GgUAKML7DpSLhkmSUEFH9Lj/ACNOeg4oEnQMCjKCpGGB7isJ8c6BJo2s3QhQ/d2bzIwP5VNbui5JbHJNRWuaBY6thrmPEpwA4PYdiO9B581FGgtog4CvKu4jPakLGX0OhYr7EVI+KrS4TWtRSZdptnK4HQKOBioa2kceiIEyNwKASsPMbaMDPQCnml5kuY43mWGNmAaRwSqD3OKRmtZbS8MF7G8cikbo5FKtz75q5eEfD0muXot4x5VtGN00gHQew+aDVPCekWGmaZG1hIlyJQGa5XH4n7dqnTlUYnHSqZo3hzVPC10n8Lumv7CZj94tpCE8v2ZO2at9w+LSV8HIQnBoFM/NB8AdTmuj8oJwDXJT6fqaCl+K/s/svEN598FzJaXBUK2xFKtjuR71Vbj7Jb2Nh911GCYY58xSh/pmteA9xXNvxQeePEXhXVPDxU3sH4LflmiO5c/Xt+tRcLbVBDDOcEDrXpee3iuIXhnRZI3UqyMMgj2rCPH3hY+GNVRrfc1hcNmFieVPdD9P8qCpZ9bD2Jp7AizuqJEWdiABnOT7CmW0mRs+5q7fZZpI1LxKk8qgxWS+a2ehbov9ef0oL94R8Px+HbDcyD7w2DO3z3GfYZxVxRSAyAdsrmkIlWS3befSxOSKWhXESclinGaA0LrLHjjI9LDuDQhl324duuDkDsRxQCgSAqAN3B+aKrAKyAgZbjHzzQHiGFA2npXMHuBgdKU/U1zgHp+9BBX/AIf0u81CeWe1iee5gKSM4znsDj3qv2H2caNpVs8qebdXiDdHJIfysORgDiriBnU5DkYWID6c5oai5i065kTG9InYYHcA0GG/aJcQ33i24uYG3KPLiOO7Bea0H7KXiGkXECn/AKhZy0m4clT0/bmsinvDNNI5ZWHmht56nirR4O1uTS9SjuGk/AbCzKBwVP8ApQbeW9PHJA/emurr5mnyRh2Rjt/J1PI4/WnELqyKyMpQjKn3FMdYlaL7uyDIMoDYoJNzhR6QOaDDJTn5pO49cBC9ccVyCXzowXAVwMEexoFc5IJOfpXT2wKREgiUK7dAB060uOlAM1EeJ9Este0t7O/JC/nSResbDoRUriuMe5IoPLB/9wgN0JrY/sctBHoV9dgeuabbk+yj/msgjhMrEjgl8Ae/Nbl9ndjJpejXmnS8yRXAJH/coNBaNPz9zVX68g9+9LxencvseMUIVEZOAMHrRsYkJzjIoAQG7UxglLXEh4xCNp57nP8AapAn61E28ZgS5Yj1STMeT+1BIW9yJ4t4ypzgijn19zScEeyNRwMdaU3bUJNA2iQfe5nx7DmjXS77aVMD1RsvX3Bo8Sjk8ktRnXcu0AcjHNB5YiysjgY9J9/apaxmIjOWXPaouSIR3s6HGfMcYzzwSKe2ynPO0bR3oNj+zPWHvtOlsbhw0tqRt+UPT9qsmrsWa1i6Fpgf2rJ/s21D7t4ojhkcBbhDGQO56j/KtWf8XWVj5xDFkjtkn/iglWwVAJNNbiaK0hlmcHAx26knApxKSoDA4qIurtr2V7WzIfawDOem4c4H0oJaFXY+bKqhiOB1xSxJ7kUjAJFQCVtze4HFK9KAfrRWGSfajE89aiPFN19z8O6lOG2lLZ8NnoSMD/Ogy/7NPC0Oq3Euo6grNb28gEMfQO45yfgcVskcSISVUAnqQOtMNB06DTLJLWBQixADHuccn96lMZ4zQDHBwK4fgCjEDpyaBHsKAuegzxVeF8JfFL6coOIog7Htk81YWIGO1VLw1tu/E+tXg/llEQPv/wCYoLUq47DH1or88AijsQBgCi474xQdThQM9PiuHBxkHOa6uR7Cg3UZPFB5d1AbdcuQcjNxKD/+jTjaI8rglT813xRD5Ws3kx4C38inHtuzS0aBlyzEr2NAlY3bWWqW1zDgPHIHGe+DW+eHrhdQSTUUU7bhspn/AAivP09v+MrKDg9Sfath8Ea7b2XgySfUH2JY5DfIP5QPr0oLVr96lnpcxaRI3f0Jk8sT2Hz1qO8JXkE9kVjjeNkbHrH5x7g1kF94tu/Eniu2nuAILdcxxRA8ID3Pz7mtIfW4dPWKwsMT3CqC7qMhfj60FqutbsbO8S0uXdZXXcp8slf3HSnkN1DOm6GRHHuGzVJgNxNJ5sxZieTzUhHhBl0wTjHv+9BaS2PaqR9rYll8JSiG4WIJMjyqf/kXP5c/Ug1JaTNKmqlWvJHgmTCQytnY4/w9+lUH7b9WuPv9hpAO22Ci4bH87ZIGfgf3oLpqNtdsZETV76IeYDmMxg8Z77KtGhSTT2oNxM0rA43Mqg/0AoUKCSMY9zXfKHuaFCgJNEPKcgkEKSD7VWvB2lR6eLwpcTymZg7GUr1/QChQoLH5IOcs39K75C+7UKFB3yV+aBiHHJ/pQoUGY674F0u8fUnkmuw0tyZCVZPSc9srRU8EacII0+83hAHdk/20KFAifA2mv6mur3PT80f+yhqXguylsYbb79fpEW3MqOg3EdM+ihQoI+1+zvSxdxv981DIYfzR/wCyrrpvhawsk2wPP1ySSpJPuTihQoJmHSoEXhn6fH+lCTSoJIyrPL7cEf6UKFBF3WiQi506VLm5RorlWG0r6u2D6enNQPjzwfY61r4ubq6vEZYkRVjZAABn3UmhQ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CkAKADASIAAhEBAxEB/8QAHAAAAAcBAQAAAAAAAAAAAAAAAAIDBAUGBwEI/8QAOxAAAgEDAwIFAQYEBQMFAAAAAQIDAAQRBRIhMUEGEyJRYXEHFCMygZEVQqHBUrHR0uEkcvAWM0Nikv/EABQBAQAAAAAAAAAAAAAAAAAAAAD/xAAUEQEAAAAAAAAAAAAAAAAAAAAA/9oADAMBAAIRAxEAPwDNL64EszGMOuSc5PfNGe882EIYIkPuKQmJaZieuTXFCg89Rz0oHFtO8JLCRghPqI60ldXLSPje7rnhmYk0YHg5xuPAGKR8tiCO/fHQUF38Dz3OkWcurSXEccbIVijZstKR2I9qhtfm1DWNUe5+7PEHjDOQpP61H2gRoJQ1ztKYEasD6iev0q6T61pVh4ce20+Zl1CIKGkYZVvcD3FBT5dVMtgllKiCWJ8hwmMjHeo2OUxyFwd46kUe+uWvLuS4cAM+TwMCm5AUcHr1oOzkk7lbAY5Cg9KLG7NhSzbc8460CMdhn5oyKsn52EbD2HWgXYKiqQ0m1ugz1onmkghAQR1ya7Cru4Vcu38oFPEtvJufMkyUXBkUcEe9AeLAgKSAMxG7/tqa8OmcRTtaMXZFBAXIK/Q060q20Jor4zTtEcboUYbuP9aeaVcwWGjX1xbF2gDAOFxlf70BP/U9/bQS2KHCu3rc8kfrVl+zvUp5km+8yKI8hYo1PJPfis4leNrhpY1dUJyAxyalfDEqW2qRXkkxjgjYs3OP0oNqluI4SokYJuOBk9SajdS160sILszyxpLAhbZu5bjiqNY+Ip9Z1aW7lkRLOBiUV8dKifE1/puqwSyzRuuobyBIrejb2FBcfDOsX2s+F7++vpdzMHCRqmNuBWWaZdxQa/DdTyEBXDbQudxz0pOyvNQtAZrSSZIlO1tjHH6imhRhcJO6uIzIDuA689qDjIDI5+TzRTGevJ+KcMF3PvJBySABx1o2+PrtwF4A96AqWzgq6FBj55ozRLM+Q4UDG7FFLOQHRABu5x0oTSOyjAVcdgKAPGq3JEb7sHqOmKOESbeCNrL0BPBpF22AhGzkDoOaPbRNJvO0nuSTigbTWzRjdgbT0INN9uDxU1HDFHgyJx3JqLnTy5nVTwDxigR27j80ACKVPz3pzYadPqE3lW6bjQJ2U5t5o3AGFYE464z71YZP4JqUcku6W3uvMAVN3pIPepfRPAZkIa9bd77cjFWK28CWSkBkYocjJ60FA1/SrfSblIra/S6DruzGR0+cUXRntWuhDqkvlW5/wjqfmrhr/gREiaXTQXK/y7qoVxbzRzFGj2leqntQTPiOxsIii6VdNPkks3fmoqPdGwikB2dGUda7DcSIoXeDjkHPSlsLcyA7lLZBx3oHWm6r9wSaCGNDDIMMJACSaYXVpPAFldV2ynKgHIpaWTMx3RKB36Dge9OYZUERikQSQuMjDYxQRUkc8Q37sA9QOn60+huGv7O20x3SGBZd6u/Y041cWTII9OkPluoJDAggio2KSfYhEaSqPTgr0+aAkgLN+UDHYdxSbhUHODuH7UBuWRiO2ciuSNvJOwCg5GzchDwfeiSDDbR1zRg7bQCM4ou9gTjqTxQdAZVwyqM+9GiZ2b1Z2/8A17UHhbZu3DB7E8ik/WMIp4+KBaVmkGzn4J4pmVIY/WnojYxL5jM2OwHSmzJh/TnB6ZoEsEk8c1ePA8MK7kC5lIBqluOQR+1XzwDFG0xLS4OOVyAf260GiaZbkKMMevAqYWDcMDNIW8QRV2cce+aeoCBktQN/IGdu0YrOvtB0CKG5+9xRja49YUd600j09z81BeKxA2kTCdRjGQM8n4FBiQjwcsmMZPNJrMI5l2nbzzgcipCDbDfxq6s6k/z/APnShrNgm0XEahQ3O4NlT8UDSVVk2hWZ9x9WRxTiGCJ45EiJSQjhWGTn+1Et3lSzVQ4Vd3pO2j3Fy8MuYpzI2PUyrigY3EU8TxRyZTI7jpUhqVk0Mcc9uzFQACQOKZTzyMIhIWbaOCxzR5Zn8yJkclVIO09M59qBn0Y/U0ZI2fJUcCgwDMeBnPXNFVyoYUHBgdc/ShvCsABwO4ooO5gScUVuG60BmkyO4BrsYHLBScUXd6Dlc/NdtxiUdQP86BSUS7kySEce/Wk5QAQFboelO7ln8tYmVcKOOc0yPY9z7UHE9LqxGcHOD3qz2niWK2ZZI7GMOByVwP8AmqzGhkYLnHPfnFaT4Y8KBLN2uEsZ4WGTI6FmIx/SgsHhDxENejZIYmEsC7nBORz0FcvPHEdlfPZvaPvRtp3cUT7NbeCKw1G4tl2RyXLBAOyjgVYL3QrTUJVnMcQmHVmiDbvrmgU07Ubi7jDywqiMMqyuG/fFK6lZR39pJC4zlTtJHQ0kuhWiBSkSQMv81v8Ah5+uOtO5mEcRwxwBx70GQX2halqEh/h9k8kkfDOPygg9CTxUBd395CpsrqIAxSEMjrjBHY1uMsVhdRS6VMrH8Pc0YyAwPfPc1k/jHS0/j00QlUeXGgkYnJ3Yxz89KCI/iAmgFrEqxBjncTwPpSEyNEdplyTwcd6k5dKsobdAxP3l/wAu1uP2rmqRR2NgtncZkuW9cbAcrQQTLtcn1YHfFO4AhHTk8Ak8UzYksNxxnqKUQjcAhJGRkGgUZVdXABLHkEnjrSDKu3lv0ApRZAjkOCeTx8ZpOZkeTdGhVfk0Ca5H5s4oSptfjByM1wZJ9VDjcBnr2FB0biMcc9zRVkIkPqGTxXZWBOFGAB1pAks3QAk9hQOPMIPP5uxzRGbcSfmioxHGetd3cECgA4JwSDWjw+IBp/g2IK+JJlEQPcZ6ms6VC4JHJx1pxqF0JvJhjP4MKAKPnHJoNm+zx4IfDiItzG53Fj24J71PNfxpGZoGE9upxI0Z3FT+lY14M0tbyTzL6W4S0DD8KONyJfqR2rXrV7ewtUt9Ps2WNASsSREZ/wCaCSFyk0KvHhkYZDA8GmN5J6AqnG7rQtR6PMUNErc+URgqfpSN6Uht5JXJGxSxz2wKB5qF3b6fYNe3P5IE3dOenQVh155+v6rcSehJXLO756jsDUlrviuS/ghgLyMsZ/LnAPzVdnlurW6EqN5bHoU6fSglYdEFzF538RRDHhTzxn69qe3yR/cf+m2vcx4X1YyF96qqia7kbyxlzlmA4HyaJHNKjMUYg4xwaBUxY6kFs9c9aMMqVxtyWHPekSzse5J96WRnygkGcH+Y0C080MoZSAGXIyB1pkQB7kCjupLuGXbk5HHzRTjfhiCB3oCAZPX96A9wccV0jDDHSuHkgYoOSurY2rjHvSPIwe1OmiG08ENjkUtZaPqV8Qtnp9zPk8eXGSB/agYf3oDp7HNWWXwJ4gt4RPdWRgixklmBK/UDpUS9ksfOQxBwQxoGSseQCfpTmxtxPeQ287GNWOCx7V0ERgnCgr2Va5BiSHdLucA8n/D80GleFNLMcSR29642942IBP0rQbVZI4gJH3vjlj3rCdO8Q3emkCJg6A5A9qs1n49vbjbGtvzxk54FBqMrovLMo9+aqHj++uk0JxZg7JWEbuB0H/NI2V9c6hciBPxZW52r/L9fartb6bENOa0ukSVZB+IGGQ1B5zkgfJPGfY9aT8z0EMT8VsGsfZfp1yJH066ltpG/KrDeg/vVC1vwJ4g0wOzWTXEK8+bb+rj6df6UFYUkk4yPmjSAE9ic8mkz6GwQQR70p6cZGSc96A8fQKxxyTkcmux4aUAksSeaTjJwWA79qWs08ydSxGSR8UCUk34pJ5OTz+tFLgn1AUSTHnMByMmjuNhBxxj96DpG8kg8CrZ4C8JnxBfNNdh0sIhyw48xv8IP96ivC+lT67qsdhHwnWQ/4V7mt70uxgsLKO2tYljiiXaooGOk+G9FswZLbToUlHDF13MD9TU7GgUAKML7DpSLhkmSUEFH9Lj/ACNOeg4oEnQMCjKCpGGB7isJ8c6BJo2s3QhQ/d2bzIwP5VNbui5JbHJNRWuaBY6thrmPEpwA4PYdiO9B581FGgtog4CvKu4jPakLGX0OhYr7EVI+KrS4TWtRSZdptnK4HQKOBioa2kceiIEyNwKASsPMbaMDPQCnml5kuY43mWGNmAaRwSqD3OKRmtZbS8MF7G8cikbo5FKtz75q5eEfD0muXot4x5VtGN00gHQew+aDVPCekWGmaZG1hIlyJQGa5XH4n7dqnTlUYnHSqZo3hzVPC10n8Lumv7CZj94tpCE8v2ZO2at9w+LSV8HIQnBoFM/NB8AdTmuj8oJwDXJT6fqaCl+K/s/svEN598FzJaXBUK2xFKtjuR71Vbj7Jb2Nh911GCYY58xSh/pmteA9xXNvxQeePEXhXVPDxU3sH4LflmiO5c/Xt+tRcLbVBDDOcEDrXpee3iuIXhnRZI3UqyMMgj2rCPH3hY+GNVRrfc1hcNmFieVPdD9P8qCpZ9bD2Jp7AizuqJEWdiABnOT7CmW0mRs+5q7fZZpI1LxKk8qgxWS+a2ehbov9ef0oL94R8Px+HbDcyD7w2DO3z3GfYZxVxRSAyAdsrmkIlWS3befSxOSKWhXESclinGaA0LrLHjjI9LDuDQhl324duuDkDsRxQCgSAqAN3B+aKrAKyAgZbjHzzQHiGFA2npXMHuBgdKU/U1zgHp+9BBX/AIf0u81CeWe1iee5gKSM4znsDj3qv2H2caNpVs8qebdXiDdHJIfysORgDiriBnU5DkYWID6c5oai5i065kTG9InYYHcA0GG/aJcQ33i24uYG3KPLiOO7Bea0H7KXiGkXECn/AKhZy0m4clT0/bmsinvDNNI5ZWHmht56nirR4O1uTS9SjuGk/AbCzKBwVP8ApQbeW9PHJA/emurr5mnyRh2Rjt/J1PI4/WnELqyKyMpQjKn3FMdYlaL7uyDIMoDYoJNzhR6QOaDDJTn5pO49cBC9ccVyCXzowXAVwMEexoFc5IJOfpXT2wKREgiUK7dAB060uOlAM1EeJ9Este0t7O/JC/nSResbDoRUriuMe5IoPLB/9wgN0JrY/sctBHoV9dgeuabbk+yj/msgjhMrEjgl8Ae/Nbl9ndjJpejXmnS8yRXAJH/coNBaNPz9zVX68g9+9LxencvseMUIVEZOAMHrRsYkJzjIoAQG7UxglLXEh4xCNp57nP8AapAn61E28ZgS5Yj1STMeT+1BIW9yJ4t4ypzgijn19zScEeyNRwMdaU3bUJNA2iQfe5nx7DmjXS77aVMD1RsvX3Bo8Sjk8ktRnXcu0AcjHNB5YiysjgY9J9/apaxmIjOWXPaouSIR3s6HGfMcYzzwSKe2ynPO0bR3oNj+zPWHvtOlsbhw0tqRt+UPT9qsmrsWa1i6Fpgf2rJ/s21D7t4ojhkcBbhDGQO56j/KtWf8XWVj5xDFkjtkn/iglWwVAJNNbiaK0hlmcHAx26knApxKSoDA4qIurtr2V7WzIfawDOem4c4H0oJaFXY+bKqhiOB1xSxJ7kUjAJFQCVtze4HFK9KAfrRWGSfajE89aiPFN19z8O6lOG2lLZ8NnoSMD/Ogy/7NPC0Oq3Euo6grNb28gEMfQO45yfgcVskcSISVUAnqQOtMNB06DTLJLWBQixADHuccn96lMZ4zQDHBwK4fgCjEDpyaBHsKAuegzxVeF8JfFL6coOIog7Htk81YWIGO1VLw1tu/E+tXg/llEQPv/wCYoLUq47DH1or88AijsQBgCi474xQdThQM9PiuHBxkHOa6uR7Cg3UZPFB5d1AbdcuQcjNxKD/+jTjaI8rglT813xRD5Ws3kx4C38inHtuzS0aBlyzEr2NAlY3bWWqW1zDgPHIHGe+DW+eHrhdQSTUUU7bhspn/AAivP09v+MrKDg9Sfath8Ea7b2XgySfUH2JY5DfIP5QPr0oLVr96lnpcxaRI3f0Jk8sT2Hz1qO8JXkE9kVjjeNkbHrH5x7g1kF94tu/Eniu2nuAILdcxxRA8ID3Pz7mtIfW4dPWKwsMT3CqC7qMhfj60FqutbsbO8S0uXdZXXcp8slf3HSnkN1DOm6GRHHuGzVJgNxNJ5sxZieTzUhHhBl0wTjHv+9BaS2PaqR9rYll8JSiG4WIJMjyqf/kXP5c/Ug1JaTNKmqlWvJHgmTCQytnY4/w9+lUH7b9WuPv9hpAO22Ci4bH87ZIGfgf3oLpqNtdsZETV76IeYDmMxg8Z77KtGhSTT2oNxM0rA43Mqg/0AoUKCSMY9zXfKHuaFCgJNEPKcgkEKSD7VWvB2lR6eLwpcTymZg7GUr1/QChQoLH5IOcs39K75C+7UKFB3yV+aBiHHJ/pQoUGY674F0u8fUnkmuw0tyZCVZPSc9srRU8EacII0+83hAHdk/20KFAifA2mv6mur3PT80f+yhqXguylsYbb79fpEW3MqOg3EdM+ihQoI+1+zvSxdxv981DIYfzR/wCyrrpvhawsk2wPP1ySSpJPuTihQoJmHSoEXhn6fH+lCTSoJIyrPL7cEf6UKFBF3WiQi506VLm5RorlWG0r6u2D6enNQPjzwfY61r4ubq6vEZYkRVjZAABn3UmhQ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www.cg58.fr/IMG/jpg/Louis-Le-Guiilant-W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749777" cy="3464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Psicopatologia do Trabalho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Afastava-se </a:t>
            </a:r>
            <a:r>
              <a:rPr lang="pt-BR" sz="2400" dirty="0"/>
              <a:t>do </a:t>
            </a:r>
            <a:r>
              <a:rPr lang="pt-BR" sz="2400" dirty="0" smtClean="0"/>
              <a:t>viés subjetivo </a:t>
            </a:r>
            <a:r>
              <a:rPr lang="pt-BR" sz="2400" dirty="0"/>
              <a:t>da psicanálise do </a:t>
            </a:r>
            <a:r>
              <a:rPr lang="pt-BR" sz="2400" dirty="0" smtClean="0"/>
              <a:t>trabalho</a:t>
            </a:r>
          </a:p>
          <a:p>
            <a:r>
              <a:rPr lang="pt-BR" sz="2400" dirty="0" smtClean="0"/>
              <a:t>Trabalho como um causador de psicoses</a:t>
            </a:r>
          </a:p>
          <a:p>
            <a:r>
              <a:rPr lang="pt-BR" sz="2400" dirty="0" smtClean="0"/>
              <a:t>Agente externo causador dos problemas : a organização do trabalho </a:t>
            </a:r>
          </a:p>
          <a:p>
            <a:r>
              <a:rPr lang="pt-BR" sz="2400" dirty="0" smtClean="0"/>
              <a:t>Imposição do ritmo do trabalho em tarefas repetitivas</a:t>
            </a:r>
          </a:p>
          <a:p>
            <a:r>
              <a:rPr lang="pt-BR" sz="2400" dirty="0" smtClean="0"/>
              <a:t>Mecanização e Controle do Trabalho</a:t>
            </a:r>
          </a:p>
          <a:p>
            <a:r>
              <a:rPr lang="pt-BR" sz="2400" dirty="0" smtClean="0"/>
              <a:t>Desvincula as peculiaridades do individuo  com patologias na mente humana relacionadas ao trabalho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sciam.com.br/noticias/img/cabelobr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672408" cy="3787171"/>
          </a:xfrm>
          <a:prstGeom prst="rect">
            <a:avLst/>
          </a:prstGeom>
          <a:noFill/>
        </p:spPr>
      </p:pic>
      <p:pic>
        <p:nvPicPr>
          <p:cNvPr id="29700" name="Picture 4" descr="http://integrareeditora.files.wordpress.com/2011/03/estresse-_-o-que-o-estresse-causa-em-nosso-corpo-_-_beleza-sustentc3a1vel_.jpg?w=450&amp;h=3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00808"/>
            <a:ext cx="4561794" cy="372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Psicodinâmica do Trabalho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Christophe </a:t>
            </a:r>
            <a:r>
              <a:rPr lang="pt-BR" sz="2400" dirty="0" err="1" smtClean="0"/>
              <a:t>Dejours</a:t>
            </a:r>
            <a:endParaRPr lang="pt-BR" sz="2400" dirty="0" smtClean="0"/>
          </a:p>
          <a:p>
            <a:r>
              <a:rPr lang="pt-BR" sz="2400" dirty="0" err="1" smtClean="0"/>
              <a:t>Critíca</a:t>
            </a:r>
            <a:r>
              <a:rPr lang="pt-BR" sz="2400" dirty="0" smtClean="0"/>
              <a:t> à </a:t>
            </a:r>
            <a:r>
              <a:rPr lang="pt-BR" sz="2400" dirty="0"/>
              <a:t>psicopatologia do </a:t>
            </a:r>
            <a:r>
              <a:rPr lang="pt-BR" sz="2400" dirty="0" smtClean="0"/>
              <a:t>trabalho</a:t>
            </a:r>
          </a:p>
          <a:p>
            <a:r>
              <a:rPr lang="en-US" sz="2400" dirty="0" err="1" smtClean="0"/>
              <a:t>Trabalhadores</a:t>
            </a:r>
            <a:r>
              <a:rPr lang="en-US" sz="2400" dirty="0" smtClean="0"/>
              <a:t> n</a:t>
            </a:r>
            <a:r>
              <a:rPr lang="pt-BR" sz="2400" dirty="0" err="1" smtClean="0"/>
              <a:t>ão</a:t>
            </a:r>
            <a:r>
              <a:rPr lang="pt-BR" sz="2400" dirty="0" smtClean="0"/>
              <a:t> são passivos em face da pressão da organização do trabalho</a:t>
            </a:r>
          </a:p>
          <a:p>
            <a:r>
              <a:rPr lang="pt-BR" sz="2400" dirty="0" smtClean="0"/>
              <a:t>Organização do trabalho não afeta igualmente a saúde de dos trabalhadores</a:t>
            </a:r>
          </a:p>
          <a:p>
            <a:r>
              <a:rPr lang="pt-BR" sz="2400" dirty="0" smtClean="0"/>
              <a:t>Estrutura psíquica (interior) prevalece sobre o aspecto social (trabalho)</a:t>
            </a:r>
          </a:p>
          <a:p>
            <a:r>
              <a:rPr lang="pt-BR" sz="2400" dirty="0" smtClean="0"/>
              <a:t>Organização do trabalho se utilizam da estrutura psíquica já existente nas telefonistas para aumentar a carga de trabalho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958011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 A organização do trabalho se opõe à livre atividade do aparelho psíquico, restringindo a variabilidade.</a:t>
            </a:r>
          </a:p>
        </p:txBody>
      </p:sp>
      <p:pic>
        <p:nvPicPr>
          <p:cNvPr id="9218" name="Picture 2" descr="http://discernimentocristao.files.wordpress.com/2010/12/manipulados.jpg?w=450&amp;h=2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6480720" cy="419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01" y="292609"/>
            <a:ext cx="7886700" cy="1325563"/>
          </a:xfrm>
        </p:spPr>
        <p:txBody>
          <a:bodyPr/>
          <a:lstStyle/>
          <a:p>
            <a:r>
              <a:rPr lang="en-US" dirty="0" err="1" smtClean="0"/>
              <a:t>Normalidade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aúde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atologi</a:t>
            </a:r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01" y="2099945"/>
            <a:ext cx="8058150" cy="28378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 smtClean="0">
                <a:latin typeface="+mj-lt"/>
              </a:rPr>
              <a:t>Definição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saúde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segundo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Organização</a:t>
            </a:r>
            <a:r>
              <a:rPr lang="en-US" sz="2400" dirty="0" smtClean="0">
                <a:latin typeface="+mj-lt"/>
              </a:rPr>
              <a:t> Mundial da </a:t>
            </a:r>
            <a:r>
              <a:rPr lang="en-US" sz="2400" dirty="0" err="1" smtClean="0">
                <a:latin typeface="+mj-lt"/>
              </a:rPr>
              <a:t>Saúde</a:t>
            </a:r>
            <a:r>
              <a:rPr lang="pt-BR" sz="2400" dirty="0" smtClean="0">
                <a:latin typeface="+mj-lt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“Um </a:t>
            </a:r>
            <a:r>
              <a:rPr lang="en-US" sz="2400" dirty="0" err="1" smtClean="0">
                <a:latin typeface="+mj-lt"/>
              </a:rPr>
              <a:t>estado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bem-estar</a:t>
            </a:r>
            <a:r>
              <a:rPr lang="en-US" sz="2400" dirty="0" smtClean="0">
                <a:latin typeface="+mj-lt"/>
              </a:rPr>
              <a:t>, de </a:t>
            </a:r>
            <a:r>
              <a:rPr lang="en-US" sz="2400" dirty="0" err="1" smtClean="0">
                <a:latin typeface="+mj-lt"/>
              </a:rPr>
              <a:t>completo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bem-estar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físico</a:t>
            </a:r>
            <a:r>
              <a:rPr lang="en-US" sz="2400" dirty="0" smtClean="0">
                <a:latin typeface="+mj-lt"/>
              </a:rPr>
              <a:t>, mental e social, e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se resume à </a:t>
            </a:r>
            <a:r>
              <a:rPr lang="en-US" sz="2400" dirty="0" err="1" smtClean="0">
                <a:latin typeface="+mj-lt"/>
              </a:rPr>
              <a:t>ausência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doença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ou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ser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portador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necessidades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especiais</a:t>
            </a:r>
            <a:r>
              <a:rPr lang="en-US" sz="2400" dirty="0" smtClean="0">
                <a:latin typeface="+mj-lt"/>
              </a:rPr>
              <a:t>.”</a:t>
            </a:r>
            <a:endParaRPr lang="pt-BR" sz="2400" dirty="0">
              <a:latin typeface="+mj-lt"/>
            </a:endParaRPr>
          </a:p>
          <a:p>
            <a:pPr marL="0" indent="0">
              <a:spcAft>
                <a:spcPts val="1000"/>
              </a:spcAft>
              <a:buNone/>
            </a:pPr>
            <a:endParaRPr lang="en-US" dirty="0" smtClean="0"/>
          </a:p>
        </p:txBody>
      </p:sp>
      <p:pic>
        <p:nvPicPr>
          <p:cNvPr id="1026" name="Picture 2" descr="http://www.un.org/youthenvoy/wp-content/uploads/2013/09/W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010" y="4820445"/>
            <a:ext cx="3566160" cy="15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1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1825</Words>
  <Application>Microsoft Office PowerPoint</Application>
  <PresentationFormat>Apresentação na tela (4:3)</PresentationFormat>
  <Paragraphs>217</Paragraphs>
  <Slides>27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  <vt:variant>
        <vt:lpstr>Apresentações personalizadas</vt:lpstr>
      </vt:variant>
      <vt:variant>
        <vt:i4>1</vt:i4>
      </vt:variant>
    </vt:vector>
  </HeadingPairs>
  <TitlesOfParts>
    <vt:vector size="29" baseType="lpstr">
      <vt:lpstr>Tema do Office</vt:lpstr>
      <vt:lpstr>Trabalho e Saúde Mental</vt:lpstr>
      <vt:lpstr>Christophe Dejours</vt:lpstr>
      <vt:lpstr>Telefonistas de Paris</vt:lpstr>
      <vt:lpstr>Le Guillant</vt:lpstr>
      <vt:lpstr>Psicopatologia do Trabalho</vt:lpstr>
      <vt:lpstr>Slide 6</vt:lpstr>
      <vt:lpstr>Psicodinâmica do Trabalho </vt:lpstr>
      <vt:lpstr>Slide 8</vt:lpstr>
      <vt:lpstr>Normalidade, Saúde, Patologia</vt:lpstr>
      <vt:lpstr>Slide 10</vt:lpstr>
      <vt:lpstr>O Sofrimento, um conceito que evoluiu muito</vt:lpstr>
      <vt:lpstr>Slide 12</vt:lpstr>
      <vt:lpstr>A Racionalidade Pática</vt:lpstr>
      <vt:lpstr>Slide 14</vt:lpstr>
      <vt:lpstr>Trabalho</vt:lpstr>
      <vt:lpstr>Resistência real do mundo</vt:lpstr>
      <vt:lpstr>Ampliação da subjetividade</vt:lpstr>
      <vt:lpstr>Real do trabalho  X  Real do Inconsciente</vt:lpstr>
      <vt:lpstr>Real do Trabalho X Real do Inconsciente</vt:lpstr>
      <vt:lpstr>Real do Trabalho X Real do Inconsciente</vt:lpstr>
      <vt:lpstr>Real do Trabalho X Real do Inconsciente</vt:lpstr>
      <vt:lpstr>Real do Trabalho X Real do Inconsciente</vt:lpstr>
      <vt:lpstr>Real do Trabalho X Real do Inconsciente</vt:lpstr>
      <vt:lpstr>Relações sociais e Dominação de gênero</vt:lpstr>
      <vt:lpstr>Relações sociais e Dominação de gênero</vt:lpstr>
      <vt:lpstr>Relações sociais e Dominação de gênero</vt:lpstr>
      <vt:lpstr>Bibliografia</vt:lpstr>
      <vt:lpstr>Apresentação personalizada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pedro</cp:lastModifiedBy>
  <cp:revision>20</cp:revision>
  <dcterms:created xsi:type="dcterms:W3CDTF">2014-05-03T20:17:54Z</dcterms:created>
  <dcterms:modified xsi:type="dcterms:W3CDTF">2014-05-05T23:32:03Z</dcterms:modified>
</cp:coreProperties>
</file>