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sldIdLst>
    <p:sldId id="256" r:id="rId2"/>
    <p:sldId id="257" r:id="rId3"/>
    <p:sldId id="260" r:id="rId4"/>
    <p:sldId id="270" r:id="rId5"/>
    <p:sldId id="258" r:id="rId6"/>
    <p:sldId id="264" r:id="rId7"/>
    <p:sldId id="265" r:id="rId8"/>
    <p:sldId id="266" r:id="rId9"/>
    <p:sldId id="268" r:id="rId10"/>
    <p:sldId id="262" r:id="rId11"/>
    <p:sldId id="271" r:id="rId12"/>
    <p:sldId id="272" r:id="rId13"/>
    <p:sldId id="273" r:id="rId14"/>
    <p:sldId id="279" r:id="rId15"/>
    <p:sldId id="274" r:id="rId16"/>
    <p:sldId id="280" r:id="rId17"/>
    <p:sldId id="275" r:id="rId18"/>
    <p:sldId id="276" r:id="rId19"/>
    <p:sldId id="281" r:id="rId20"/>
    <p:sldId id="282" r:id="rId21"/>
    <p:sldId id="283" r:id="rId22"/>
    <p:sldId id="277" r:id="rId23"/>
    <p:sldId id="27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0C739-92E1-4425-9C41-37C30CE0AD7D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2DE60-C887-4155-B039-84A5A13A069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18049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2DE60-C887-4155-B039-84A5A13A069D}" type="slidenum">
              <a:rPr lang="pt-BR" smtClean="0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287228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tângulo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tângulo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tângulo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tângulo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etângulo de cantos arredondados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etângulo de cantos arredondados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3F272B6-E515-4B4B-9E35-4D68BF889A18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8635959-E05D-43BC-8F0D-90C6184D3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72B6-E515-4B4B-9E35-4D68BF889A18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5959-E05D-43BC-8F0D-90C6184D3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72B6-E515-4B4B-9E35-4D68BF889A18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5959-E05D-43BC-8F0D-90C6184D3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72B6-E515-4B4B-9E35-4D68BF889A18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5959-E05D-43BC-8F0D-90C6184D3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72B6-E515-4B4B-9E35-4D68BF889A18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5959-E05D-43BC-8F0D-90C6184D3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72B6-E515-4B4B-9E35-4D68BF889A18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5959-E05D-43BC-8F0D-90C6184D3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Data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3F272B6-E515-4B4B-9E35-4D68BF889A18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8635959-E05D-43BC-8F0D-90C6184D3D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3F272B6-E515-4B4B-9E35-4D68BF889A18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68635959-E05D-43BC-8F0D-90C6184D3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72B6-E515-4B4B-9E35-4D68BF889A18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5959-E05D-43BC-8F0D-90C6184D3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72B6-E515-4B4B-9E35-4D68BF889A18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5959-E05D-43BC-8F0D-90C6184D3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272B6-E515-4B4B-9E35-4D68BF889A18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635959-E05D-43BC-8F0D-90C6184D3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tângulo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tângulo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tângulo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tângulo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tângulo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etângulo de cantos arredondados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etângulo de cantos arredondados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tângulo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tângulo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tângulo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tângulo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tângulo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tângulo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3F272B6-E515-4B4B-9E35-4D68BF889A18}" type="datetimeFigureOut">
              <a:rPr lang="pt-BR" smtClean="0"/>
              <a:pPr/>
              <a:t>1/5/2015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68635959-E05D-43BC-8F0D-90C6184D3D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books.google.com.br/books?id=qBgWM6wpM8MC&amp;pg=PA431&amp;lpg=PA431&amp;dq=racionalidade+comunicacional&amp;source=bl&amp;ots=eW5yjdQHoV&amp;sig=ArpzNqJecw7v438L8Eh3tQdVbIc&amp;hl=pt-BR&amp;sa=X&amp;ei=azdBVdf8GaO_sQSGwIGwCw&amp;ved=0CDsQ6AEwBA" TargetMode="External"/><Relationship Id="rId3" Type="http://schemas.openxmlformats.org/officeDocument/2006/relationships/hyperlink" Target="https://filosofonet.wordpress.com/2009/04/16/627/" TargetMode="External"/><Relationship Id="rId7" Type="http://schemas.openxmlformats.org/officeDocument/2006/relationships/hyperlink" Target="https://books.google.com.br/books?id=6ei7ZHqL_lkC&amp;pg=PA43&amp;lpg=PA43&amp;dq=racionalidade+axiol%C3%B3gica&amp;source=bl&amp;ots=xDtheALc7g&amp;sig=sUc74zjds73qD_T1Ra5h1mxjtes&amp;hl=pt-BR&amp;sa=X&amp;ei=fDdBVcbLH5TasASP6YDgDg&amp;ved=0CCMQ6AEwAQ" TargetMode="External"/><Relationship Id="rId2" Type="http://schemas.openxmlformats.org/officeDocument/2006/relationships/hyperlink" Target="http://www.infopedia.pt/$racionalidade-(sociologia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t.wikipedia.org/wiki/Axiologia" TargetMode="External"/><Relationship Id="rId5" Type="http://schemas.openxmlformats.org/officeDocument/2006/relationships/hyperlink" Target="http://www.scielo.br/scielo.php?pid=S0103-863X1995000100007&amp;script=sci_arttext" TargetMode="External"/><Relationship Id="rId4" Type="http://schemas.openxmlformats.org/officeDocument/2006/relationships/hyperlink" Target="http://www.producao.usp.br/bitstream/handle/BDPI/4482/art_SZNELWAR_A_subjetividade_no_trabalho_em_questao_2011.pdf?sequence=1&amp;isAllowed=y" TargetMode="External"/><Relationship Id="rId9" Type="http://schemas.openxmlformats.org/officeDocument/2006/relationships/hyperlink" Target="http://cinegnose.blogspot.com.b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57200" y="1484784"/>
            <a:ext cx="84582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 smtClean="0"/>
              <a:t>Seminário Engenharia e Sociedade</a:t>
            </a:r>
            <a:br>
              <a:rPr lang="pt-BR" sz="4000" dirty="0" smtClean="0"/>
            </a:br>
            <a:r>
              <a:rPr lang="pt-BR" sz="4000" dirty="0"/>
              <a:t/>
            </a:r>
            <a:br>
              <a:rPr lang="pt-BR" sz="4000" dirty="0"/>
            </a:br>
            <a:r>
              <a:rPr lang="pt-BR" sz="4000" dirty="0" smtClean="0"/>
              <a:t>Diferentes Racionalidade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63888" y="4725144"/>
            <a:ext cx="4953000" cy="1752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Eduardo </a:t>
            </a:r>
            <a:r>
              <a:rPr lang="en-US" sz="2000" dirty="0" err="1" smtClean="0"/>
              <a:t>Villaca</a:t>
            </a:r>
            <a:r>
              <a:rPr lang="en-US" sz="2000" dirty="0" smtClean="0"/>
              <a:t> </a:t>
            </a:r>
            <a:r>
              <a:rPr lang="en-US" sz="2000" dirty="0" err="1" smtClean="0"/>
              <a:t>Neto</a:t>
            </a:r>
            <a:r>
              <a:rPr lang="en-US" sz="2000" dirty="0" smtClean="0"/>
              <a:t>                 8584959</a:t>
            </a:r>
          </a:p>
          <a:p>
            <a:r>
              <a:rPr lang="en-US" sz="2000" dirty="0" err="1" smtClean="0"/>
              <a:t>João</a:t>
            </a:r>
            <a:r>
              <a:rPr lang="en-US" sz="2000" dirty="0" smtClean="0"/>
              <a:t> </a:t>
            </a:r>
            <a:r>
              <a:rPr lang="en-US" sz="2000" dirty="0" err="1" smtClean="0"/>
              <a:t>Vitor</a:t>
            </a:r>
            <a:r>
              <a:rPr lang="en-US" sz="2000" dirty="0" smtClean="0"/>
              <a:t> Lopes Rocha             8585046</a:t>
            </a:r>
          </a:p>
          <a:p>
            <a:r>
              <a:rPr lang="en-US" sz="2000" dirty="0" smtClean="0"/>
              <a:t>José Luis Almeida                       8584768</a:t>
            </a:r>
          </a:p>
          <a:p>
            <a:r>
              <a:rPr lang="en-US" sz="2000" dirty="0" err="1" smtClean="0"/>
              <a:t>Martim</a:t>
            </a:r>
            <a:r>
              <a:rPr lang="en-US" sz="2000" dirty="0" smtClean="0"/>
              <a:t> </a:t>
            </a:r>
            <a:r>
              <a:rPr lang="en-US" sz="2000" dirty="0" err="1" smtClean="0"/>
              <a:t>Ancona</a:t>
            </a:r>
            <a:r>
              <a:rPr lang="en-US" sz="2000" dirty="0" smtClean="0"/>
              <a:t> </a:t>
            </a:r>
            <a:r>
              <a:rPr lang="en-US" sz="2000" dirty="0" err="1" smtClean="0"/>
              <a:t>Aguiar</a:t>
            </a:r>
            <a:r>
              <a:rPr lang="en-US" sz="2000" dirty="0" smtClean="0"/>
              <a:t>              8584938</a:t>
            </a:r>
          </a:p>
          <a:p>
            <a:r>
              <a:rPr lang="en-US" sz="2000" dirty="0" smtClean="0"/>
              <a:t>Alexis </a:t>
            </a:r>
            <a:r>
              <a:rPr lang="en-US" sz="2000" dirty="0" err="1" smtClean="0"/>
              <a:t>Montanaro</a:t>
            </a:r>
            <a:r>
              <a:rPr lang="en-US" sz="2000" dirty="0" smtClean="0"/>
              <a:t>                        8584813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61570"/>
            <a:ext cx="3645024" cy="273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Racionalidade</a:t>
            </a:r>
            <a:r>
              <a:rPr lang="en-US" dirty="0" smtClean="0"/>
              <a:t> Instrumental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“Relação </a:t>
            </a:r>
            <a:r>
              <a:rPr lang="pt-BR" dirty="0"/>
              <a:t>entre meios e fins. Ela só diz respeito aos meios, aos critérios de eficácia na escolha dos meios para atingir os fins, sejam eles quais forem</a:t>
            </a:r>
            <a:r>
              <a:rPr lang="pt-BR" dirty="0" smtClean="0"/>
              <a:t>.”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077072"/>
            <a:ext cx="1852046" cy="25027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9127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Artigo: “Palestra de executivo revela a secreta religião americana”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Eric-Jan: marketing da Hitachi Data Systems.</a:t>
            </a:r>
          </a:p>
          <a:p>
            <a:endParaRPr lang="pt-BR" dirty="0" smtClean="0"/>
          </a:p>
          <a:p>
            <a:r>
              <a:rPr lang="pt-BR" dirty="0" smtClean="0"/>
              <a:t>Marketing inteligente: armazenamento e análise de comportamento.</a:t>
            </a:r>
          </a:p>
          <a:p>
            <a:endParaRPr lang="pt-BR" dirty="0" smtClean="0"/>
          </a:p>
          <a:p>
            <a:r>
              <a:rPr lang="pt-BR" dirty="0" smtClean="0"/>
              <a:t>Questão ética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Racionalidade Axiológica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Sentido da palavra “Axiologia”</a:t>
            </a:r>
          </a:p>
          <a:p>
            <a:pPr lvl="1"/>
            <a:r>
              <a:rPr lang="pt-BR" dirty="0" err="1" smtClean="0"/>
              <a:t>Logia</a:t>
            </a:r>
            <a:r>
              <a:rPr lang="pt-BR" dirty="0" smtClean="0"/>
              <a:t> (grego) = Estudo</a:t>
            </a:r>
          </a:p>
          <a:p>
            <a:pPr lvl="1"/>
            <a:r>
              <a:rPr lang="pt-BR" dirty="0" err="1" smtClean="0"/>
              <a:t>Axio</a:t>
            </a:r>
            <a:r>
              <a:rPr lang="pt-BR" dirty="0" smtClean="0"/>
              <a:t> (grego) = Valores</a:t>
            </a:r>
          </a:p>
          <a:p>
            <a:pPr lvl="1"/>
            <a:r>
              <a:rPr lang="pt-BR" dirty="0" smtClean="0"/>
              <a:t>Axiologia: Estudo de Valores</a:t>
            </a:r>
          </a:p>
        </p:txBody>
      </p:sp>
    </p:spTree>
    <p:extLst>
      <p:ext uri="{BB962C8B-B14F-4D97-AF65-F5344CB8AC3E}">
        <p14:creationId xmlns="" xmlns:p14="http://schemas.microsoft.com/office/powerpoint/2010/main" val="397868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r>
              <a:rPr lang="pt-BR" dirty="0" smtClean="0"/>
              <a:t>Definição (Herbert Simon):</a:t>
            </a:r>
            <a:endParaRPr lang="pt-BR" dirty="0"/>
          </a:p>
          <a:p>
            <a:pPr lvl="1"/>
            <a:r>
              <a:rPr lang="pt-BR" sz="2000" dirty="0" smtClean="0"/>
              <a:t>Indivíduo utiliza-se de seus </a:t>
            </a:r>
            <a:r>
              <a:rPr lang="pt-BR" sz="2000" b="1" dirty="0" smtClean="0"/>
              <a:t>Valores</a:t>
            </a:r>
            <a:r>
              <a:rPr lang="pt-BR" sz="2000" dirty="0"/>
              <a:t>,</a:t>
            </a:r>
            <a:r>
              <a:rPr lang="pt-BR" sz="2000" dirty="0" smtClean="0"/>
              <a:t> </a:t>
            </a:r>
            <a:r>
              <a:rPr lang="pt-BR" sz="2000" b="1" dirty="0" smtClean="0"/>
              <a:t>Princípios </a:t>
            </a:r>
            <a:r>
              <a:rPr lang="pt-BR" sz="2000" dirty="0" smtClean="0"/>
              <a:t>e</a:t>
            </a:r>
            <a:r>
              <a:rPr lang="pt-BR" sz="2000" b="1" dirty="0" smtClean="0"/>
              <a:t> Experiências Passadas</a:t>
            </a:r>
          </a:p>
          <a:p>
            <a:pPr lvl="1"/>
            <a:r>
              <a:rPr lang="pt-BR" sz="2000" dirty="0" smtClean="0"/>
              <a:t>Nem sempre é a certa, mas temos razões válidas para acreditar que sim</a:t>
            </a:r>
            <a:endParaRPr lang="pt-BR" sz="2000" dirty="0"/>
          </a:p>
        </p:txBody>
      </p:sp>
      <p:pic>
        <p:nvPicPr>
          <p:cNvPr id="3076" name="Picture 4" descr="https://sergiobatistacoach.files.wordpress.com/2014/04/valores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19" y="2996952"/>
            <a:ext cx="4435200" cy="3145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98938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805264"/>
          </a:xfrm>
        </p:spPr>
        <p:txBody>
          <a:bodyPr>
            <a:normAutofit lnSpcReduction="10000"/>
          </a:bodyPr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pt-BR" sz="2800" dirty="0">
                <a:solidFill>
                  <a:schemeClr val="tx1"/>
                </a:solidFill>
              </a:rPr>
              <a:t>Exemplo da </a:t>
            </a:r>
            <a:r>
              <a:rPr lang="pt-BR" sz="2800" dirty="0" smtClean="0">
                <a:solidFill>
                  <a:schemeClr val="tx1"/>
                </a:solidFill>
              </a:rPr>
              <a:t>moeda</a:t>
            </a: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pt-BR" sz="2800" dirty="0">
              <a:solidFill>
                <a:schemeClr val="tx1"/>
              </a:solidFill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pt-BR" sz="2800" dirty="0">
              <a:solidFill>
                <a:schemeClr val="tx1"/>
              </a:solidFill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pt-BR" sz="2800" dirty="0">
              <a:solidFill>
                <a:schemeClr val="tx1"/>
              </a:solidFill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endParaRPr lang="pt-BR" sz="2800" dirty="0">
              <a:solidFill>
                <a:schemeClr val="tx1"/>
              </a:solidFill>
            </a:endParaRP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endParaRPr lang="pt-BR" dirty="0">
              <a:solidFill>
                <a:schemeClr val="tx1"/>
              </a:solidFill>
            </a:endParaRP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endParaRPr lang="pt-BR" dirty="0" smtClean="0">
              <a:solidFill>
                <a:schemeClr val="tx1"/>
              </a:solidFill>
            </a:endParaRP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Vemos </a:t>
            </a:r>
            <a:r>
              <a:rPr lang="pt-BR" dirty="0"/>
              <a:t>uma jogada, 4 de 5 são caras</a:t>
            </a:r>
          </a:p>
          <a:p>
            <a:pPr lvl="2"/>
            <a:r>
              <a:rPr lang="pt-BR" dirty="0"/>
              <a:t>Escolhemos 4 caras (68%)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vell B155 MAX\Desktop\Engenharia e Sociedade\moe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28799"/>
            <a:ext cx="7154181" cy="38274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739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pt-BR" dirty="0" smtClean="0"/>
              <a:t>Texto “A Semiótica das fotografias corporativas”</a:t>
            </a:r>
          </a:p>
          <a:p>
            <a:pPr lvl="1"/>
            <a:r>
              <a:rPr lang="pt-BR" dirty="0" smtClean="0"/>
              <a:t>Empresas exploram a utilização da racionalidade axiológica das pessoas (propaganda)</a:t>
            </a:r>
          </a:p>
          <a:p>
            <a:pPr lvl="2"/>
            <a:r>
              <a:rPr lang="pt-BR" dirty="0" smtClean="0"/>
              <a:t>Pessoas felizes, de sucesso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Análise semiótica (racionalidade instrumental)</a:t>
            </a:r>
          </a:p>
          <a:p>
            <a:pPr lvl="2"/>
            <a:r>
              <a:rPr lang="pt-BR" dirty="0" smtClean="0"/>
              <a:t>Incoerências (imagem focada nas pessoas de sucesso)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7410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325112"/>
          </a:xfrm>
        </p:spPr>
        <p:txBody>
          <a:bodyPr/>
          <a:lstStyle/>
          <a:p>
            <a:r>
              <a:rPr lang="pt-BR" dirty="0" smtClean="0"/>
              <a:t>Imagem Empresarial</a:t>
            </a:r>
            <a:endParaRPr lang="pt-BR" dirty="0"/>
          </a:p>
        </p:txBody>
      </p:sp>
      <p:pic>
        <p:nvPicPr>
          <p:cNvPr id="2050" name="Picture 2" descr="C:\Users\Avell B155 MAX\Desktop\Engenharia e Sociedade\pessoas focad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1" y="2057400"/>
            <a:ext cx="8753789" cy="25210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32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Racionalidade Comunicacional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 (Jürgen Habermas):</a:t>
            </a:r>
          </a:p>
          <a:p>
            <a:pPr lvl="1"/>
            <a:r>
              <a:rPr lang="pt-BR" dirty="0" smtClean="0"/>
              <a:t>Não há a presença do indivíduo</a:t>
            </a:r>
          </a:p>
          <a:p>
            <a:pPr lvl="1"/>
            <a:r>
              <a:rPr lang="pt-BR" dirty="0"/>
              <a:t>Relação </a:t>
            </a:r>
            <a:r>
              <a:rPr lang="pt-BR" b="1" dirty="0" smtClean="0"/>
              <a:t>Intersubjetiva</a:t>
            </a:r>
          </a:p>
          <a:p>
            <a:pPr lvl="2"/>
            <a:r>
              <a:rPr lang="pt-BR" dirty="0" smtClean="0"/>
              <a:t>Ações tomadas em conjunto (reflexionar coletivo)</a:t>
            </a:r>
          </a:p>
          <a:p>
            <a:pPr lvl="2"/>
            <a:r>
              <a:rPr lang="pt-BR" dirty="0" smtClean="0"/>
              <a:t>Influência Cultural</a:t>
            </a:r>
          </a:p>
          <a:p>
            <a:pPr lvl="1"/>
            <a:endParaRPr lang="pt-BR" dirty="0" smtClean="0"/>
          </a:p>
          <a:p>
            <a:pPr marL="41148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98703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984" y="3284984"/>
            <a:ext cx="3573016" cy="3573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pt-BR" dirty="0" smtClean="0"/>
              <a:t>Texto “A miséria da estética e da linguagem do trabalhador </a:t>
            </a:r>
            <a:r>
              <a:rPr lang="pt-BR" dirty="0" err="1" smtClean="0"/>
              <a:t>precarizado</a:t>
            </a:r>
            <a:r>
              <a:rPr lang="pt-BR" dirty="0" smtClean="0"/>
              <a:t>”</a:t>
            </a:r>
          </a:p>
          <a:p>
            <a:pPr lvl="1"/>
            <a:r>
              <a:rPr lang="pt-BR" dirty="0" smtClean="0"/>
              <a:t>Empresas criaram uma cultura para convencer as pessoas de que o que elas, e as empresas, fazem é importante</a:t>
            </a:r>
          </a:p>
          <a:p>
            <a:pPr lvl="2"/>
            <a:r>
              <a:rPr lang="pt-BR" dirty="0" smtClean="0"/>
              <a:t>Confusão: Ciência x Efeitos de Ciência</a:t>
            </a:r>
          </a:p>
          <a:p>
            <a:pPr lvl="2"/>
            <a:r>
              <a:rPr lang="pt-BR" dirty="0" smtClean="0"/>
              <a:t>Mantém pessoas felizes,</a:t>
            </a:r>
          </a:p>
          <a:p>
            <a:pPr marL="704088" lvl="2" indent="0">
              <a:buNone/>
            </a:pPr>
            <a:r>
              <a:rPr lang="pt-BR" dirty="0"/>
              <a:t>	</a:t>
            </a:r>
            <a:r>
              <a:rPr lang="pt-BR" dirty="0" smtClean="0"/>
              <a:t>mesmo com baixos salários</a:t>
            </a:r>
          </a:p>
          <a:p>
            <a:pPr marL="704088" lvl="2" indent="0">
              <a:buNone/>
            </a:pPr>
            <a:r>
              <a:rPr lang="pt-BR" dirty="0" smtClean="0"/>
              <a:t>	(terceirização)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93695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6021288"/>
          </a:xfrm>
        </p:spPr>
        <p:txBody>
          <a:bodyPr/>
          <a:lstStyle/>
          <a:p>
            <a:r>
              <a:rPr lang="pt-BR" dirty="0" smtClean="0"/>
              <a:t>Estética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pPr marL="621792" lvl="3" indent="-256032">
              <a:buClr>
                <a:schemeClr val="accent3"/>
              </a:buClr>
              <a:buFont typeface="Georgia"/>
              <a:buChar char="•"/>
            </a:pPr>
            <a:r>
              <a:rPr lang="pt-BR" dirty="0"/>
              <a:t>Uso de </a:t>
            </a:r>
            <a:r>
              <a:rPr lang="pt-BR" dirty="0" smtClean="0"/>
              <a:t>planilhas</a:t>
            </a:r>
            <a:r>
              <a:rPr lang="pt-BR" dirty="0"/>
              <a:t>, gráficos e </a:t>
            </a:r>
            <a:r>
              <a:rPr lang="pt-BR" dirty="0" smtClean="0"/>
              <a:t>apresentações</a:t>
            </a:r>
            <a:endParaRPr lang="pt-BR" dirty="0"/>
          </a:p>
        </p:txBody>
      </p:sp>
      <p:pic>
        <p:nvPicPr>
          <p:cNvPr id="4098" name="Picture 2" descr="C:\Users\Avell B155 MAX\Desktop\Engenharia e Sociedade\gráfic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46521"/>
            <a:ext cx="5544616" cy="38535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648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Racionalidade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“A </a:t>
            </a:r>
            <a:r>
              <a:rPr lang="pt-BR" dirty="0"/>
              <a:t>noção de racionalidade, em sentido cognitivo, pode aplicar-se à produção de saberes, de enunciados explicativos ou de teorias que são coerentes com as construções científicas, com os cânones ou o "espírito científico" de uma época. A racionalidade pode constituir, assim, em oposição à irracionalidade, um critério para qualificar determinados saberes, crenças, mitos e ideologias das sociedades tradicionais e </a:t>
            </a:r>
            <a:r>
              <a:rPr lang="pt-BR" dirty="0" smtClean="0"/>
              <a:t>modernas”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544616"/>
          </a:xfrm>
        </p:spPr>
        <p:txBody>
          <a:bodyPr/>
          <a:lstStyle/>
          <a:p>
            <a:r>
              <a:rPr lang="pt-BR" dirty="0" smtClean="0"/>
              <a:t>Linguagem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pPr lvl="2"/>
            <a:r>
              <a:rPr lang="pt-BR" dirty="0" smtClean="0"/>
              <a:t>Uso de gerundismo (aparenta sofisticação)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0442"/>
            <a:ext cx="6912768" cy="331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038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Artigo: “Palestra de executivo revela a secreta religião americana”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Cultura norte-americana</a:t>
            </a:r>
          </a:p>
          <a:p>
            <a:pPr>
              <a:buNone/>
            </a:pPr>
            <a:r>
              <a:rPr lang="pt-BR" dirty="0" smtClean="0"/>
              <a:t>	- Música pop</a:t>
            </a:r>
          </a:p>
          <a:p>
            <a:pPr>
              <a:buNone/>
            </a:pPr>
            <a:r>
              <a:rPr lang="pt-BR" dirty="0" smtClean="0"/>
              <a:t>	- Hollywood</a:t>
            </a:r>
          </a:p>
          <a:p>
            <a:pPr>
              <a:buNone/>
            </a:pPr>
            <a:r>
              <a:rPr lang="pt-BR" dirty="0" smtClean="0"/>
              <a:t>	- Broadway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“business”, “show” e “</a:t>
            </a:r>
            <a:r>
              <a:rPr lang="pt-BR" dirty="0" err="1" smtClean="0"/>
              <a:t>entertainment</a:t>
            </a:r>
            <a:r>
              <a:rPr lang="pt-BR" dirty="0" smtClean="0"/>
              <a:t>”</a:t>
            </a:r>
          </a:p>
          <a:p>
            <a:endParaRPr lang="pt-BR" dirty="0" smtClean="0"/>
          </a:p>
          <a:p>
            <a:r>
              <a:rPr lang="pt-BR" dirty="0" err="1" smtClean="0"/>
              <a:t>Canastrice</a:t>
            </a:r>
            <a:r>
              <a:rPr lang="pt-BR" dirty="0" smtClean="0"/>
              <a:t> americana (diferente da latino-americana)</a:t>
            </a:r>
          </a:p>
          <a:p>
            <a:endParaRPr lang="pt-BR" dirty="0" smtClean="0"/>
          </a:p>
          <a:p>
            <a:r>
              <a:rPr lang="pt-BR" dirty="0" smtClean="0"/>
              <a:t>“bomba de amor” (domínio do espaço)</a:t>
            </a:r>
          </a:p>
          <a:p>
            <a:endParaRPr lang="pt-BR" dirty="0" smtClean="0"/>
          </a:p>
          <a:p>
            <a:r>
              <a:rPr lang="pt-BR" dirty="0" smtClean="0"/>
              <a:t>Conexão entre CEO e pastor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34790"/>
            <a:ext cx="661524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Racionalidade </a:t>
            </a:r>
            <a:r>
              <a:rPr lang="pt-BR" dirty="0" err="1" smtClean="0"/>
              <a:t>Pathica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Definição (Laerte </a:t>
            </a:r>
            <a:r>
              <a:rPr lang="pt-BR" dirty="0" err="1" smtClean="0"/>
              <a:t>Sznelwar</a:t>
            </a:r>
            <a:r>
              <a:rPr lang="pt-BR" dirty="0" smtClean="0"/>
              <a:t>):</a:t>
            </a:r>
          </a:p>
          <a:p>
            <a:pPr lvl="1"/>
            <a:r>
              <a:rPr lang="pt-BR" dirty="0" smtClean="0"/>
              <a:t>Como </a:t>
            </a:r>
            <a:r>
              <a:rPr lang="pt-BR" dirty="0"/>
              <a:t>o sujeito transforma o mundo e como seu trabalho o </a:t>
            </a:r>
            <a:r>
              <a:rPr lang="pt-BR" dirty="0" smtClean="0"/>
              <a:t>transforma</a:t>
            </a:r>
          </a:p>
          <a:p>
            <a:pPr lvl="1"/>
            <a:r>
              <a:rPr lang="pt-BR" dirty="0" smtClean="0"/>
              <a:t>Trata das vivências dos sujeitos e sua relação com o mundo</a:t>
            </a:r>
          </a:p>
        </p:txBody>
      </p:sp>
    </p:spTree>
    <p:extLst>
      <p:ext uri="{BB962C8B-B14F-4D97-AF65-F5344CB8AC3E}">
        <p14:creationId xmlns="" xmlns:p14="http://schemas.microsoft.com/office/powerpoint/2010/main" val="197036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616624"/>
          </a:xfrm>
        </p:spPr>
        <p:txBody>
          <a:bodyPr>
            <a:normAutofit fontScale="62500" lnSpcReduction="20000"/>
          </a:bodyPr>
          <a:lstStyle/>
          <a:p>
            <a:pPr marL="109728" indent="0">
              <a:buNone/>
            </a:pPr>
            <a:r>
              <a:rPr lang="pt-BR" dirty="0"/>
              <a:t>Bibliografia</a:t>
            </a:r>
            <a:r>
              <a:rPr lang="pt-BR" dirty="0" smtClean="0"/>
              <a:t>:</a:t>
            </a:r>
          </a:p>
          <a:p>
            <a:pPr marL="109728" indent="0">
              <a:buNone/>
            </a:pPr>
            <a:endParaRPr lang="pt-BR" dirty="0" smtClean="0"/>
          </a:p>
          <a:p>
            <a:pPr lvl="1"/>
            <a:r>
              <a:rPr lang="en-US" dirty="0">
                <a:hlinkClick r:id="rId2"/>
              </a:rPr>
              <a:t>http://www.infopedia.pt/$racionalidade-%</a:t>
            </a:r>
            <a:r>
              <a:rPr lang="en-US" dirty="0" smtClean="0">
                <a:hlinkClick r:id="rId2"/>
              </a:rPr>
              <a:t>28sociologia%29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pt-BR" dirty="0">
                <a:hlinkClick r:id="rId3"/>
              </a:rPr>
              <a:t>https://filosofonet.wordpress.com/2009/04/16/627/</a:t>
            </a:r>
            <a:endParaRPr lang="pt-BR" dirty="0"/>
          </a:p>
          <a:p>
            <a:pPr lvl="1"/>
            <a:endParaRPr lang="pt-BR" dirty="0" smtClean="0">
              <a:hlinkClick r:id="rId4"/>
            </a:endParaRPr>
          </a:p>
          <a:p>
            <a:pPr lvl="1"/>
            <a:r>
              <a:rPr lang="pt-BR" sz="2300" dirty="0" smtClean="0">
                <a:hlinkClick r:id="rId4"/>
              </a:rPr>
              <a:t>http</a:t>
            </a:r>
            <a:r>
              <a:rPr lang="pt-BR" sz="2300" dirty="0">
                <a:hlinkClick r:id="rId4"/>
              </a:rPr>
              <a:t>://</a:t>
            </a:r>
            <a:r>
              <a:rPr lang="pt-BR" sz="2300" dirty="0" smtClean="0">
                <a:hlinkClick r:id="rId4"/>
              </a:rPr>
              <a:t>www.producao.usp.br/bitstream/handle/BDPI/4482/art_SZNELWAR_A_subjetividade_no_trabalho_em_questao_2011.pdf?sequence=1&amp;isAllowed=y</a:t>
            </a:r>
            <a:endParaRPr lang="pt-BR" sz="2300" dirty="0" smtClean="0"/>
          </a:p>
          <a:p>
            <a:pPr lvl="1"/>
            <a:endParaRPr lang="pt-BR" sz="2300" dirty="0" smtClean="0"/>
          </a:p>
          <a:p>
            <a:pPr lvl="1"/>
            <a:r>
              <a:rPr lang="pt-BR" sz="2300" dirty="0">
                <a:hlinkClick r:id="rId5"/>
              </a:rPr>
              <a:t>http://</a:t>
            </a:r>
            <a:r>
              <a:rPr lang="pt-BR" sz="2300" dirty="0" smtClean="0">
                <a:hlinkClick r:id="rId5"/>
              </a:rPr>
              <a:t>www.scielo.br/scielo.php?pid=S0103-863X1995000100007&amp;script=sci_arttext</a:t>
            </a:r>
            <a:endParaRPr lang="pt-BR" sz="2300" dirty="0" smtClean="0"/>
          </a:p>
          <a:p>
            <a:pPr lvl="1"/>
            <a:endParaRPr lang="pt-BR" sz="2300" dirty="0" smtClean="0"/>
          </a:p>
          <a:p>
            <a:pPr lvl="1"/>
            <a:r>
              <a:rPr lang="pt-BR" sz="2300" dirty="0">
                <a:hlinkClick r:id="rId6"/>
              </a:rPr>
              <a:t>https://</a:t>
            </a:r>
            <a:r>
              <a:rPr lang="pt-BR" sz="2300" dirty="0" smtClean="0">
                <a:hlinkClick r:id="rId6"/>
              </a:rPr>
              <a:t>pt.wikipedia.org/wiki/Axiologia</a:t>
            </a:r>
            <a:endParaRPr lang="pt-BR" sz="2300" dirty="0" smtClean="0"/>
          </a:p>
          <a:p>
            <a:pPr lvl="1"/>
            <a:endParaRPr lang="pt-BR" sz="2300" dirty="0" smtClean="0"/>
          </a:p>
          <a:p>
            <a:pPr lvl="1"/>
            <a:r>
              <a:rPr lang="pt-BR" sz="2300" dirty="0">
                <a:hlinkClick r:id="rId7"/>
              </a:rPr>
              <a:t>https://</a:t>
            </a:r>
            <a:r>
              <a:rPr lang="pt-BR" sz="2300" dirty="0" smtClean="0">
                <a:hlinkClick r:id="rId7"/>
              </a:rPr>
              <a:t>books.google.com.br/books?id=6ei7ZHqL_lkC&amp;pg=PA43&amp;lpg=PA43&amp;dq=racionalidade+axiol%C3%B3gica&amp;source=bl&amp;ots=xDtheALc7g&amp;sig=sUc74zjds73qD_T1Ra5h1mxjtes&amp;hl=pt-BR&amp;sa=X&amp;ei=fDdBVcbLH5TasASP6YDgDg&amp;ved=0CCMQ6AEwAQ#v=onepage&amp;q=racionalidade%20axiol%C3%B3gica&amp;f=false</a:t>
            </a:r>
            <a:endParaRPr lang="pt-BR" sz="2300" dirty="0" smtClean="0"/>
          </a:p>
          <a:p>
            <a:pPr lvl="1"/>
            <a:endParaRPr lang="pt-BR" sz="2300" dirty="0" smtClean="0"/>
          </a:p>
          <a:p>
            <a:pPr lvl="1"/>
            <a:r>
              <a:rPr lang="pt-BR" sz="2300" dirty="0">
                <a:hlinkClick r:id="rId8"/>
              </a:rPr>
              <a:t>https://</a:t>
            </a:r>
            <a:r>
              <a:rPr lang="pt-BR" sz="2300" dirty="0" smtClean="0">
                <a:hlinkClick r:id="rId8"/>
              </a:rPr>
              <a:t>books.google.com.br/books?id=qBgWM6wpM8MC&amp;pg=PA431&amp;lpg=PA431&amp;dq=racionalidade+comunicacional&amp;source=bl&amp;ots=eW5yjdQHoV&amp;sig=ArpzNqJecw7v438L8Eh3tQdVbIc&amp;hl=pt-BR&amp;sa=X&amp;ei=azdBVdf8GaO_sQSGwIGwCw&amp;ved=0CDsQ6AEwBA#v=onepage&amp;q=racionalidade%20comunicacional&amp;f=false</a:t>
            </a:r>
            <a:endParaRPr lang="pt-BR" sz="2300" dirty="0" smtClean="0"/>
          </a:p>
          <a:p>
            <a:pPr lvl="1"/>
            <a:endParaRPr lang="pt-BR" sz="2300" dirty="0" smtClean="0"/>
          </a:p>
          <a:p>
            <a:pPr lvl="1"/>
            <a:r>
              <a:rPr lang="pt-BR" sz="2300" dirty="0">
                <a:hlinkClick r:id="rId9"/>
              </a:rPr>
              <a:t> </a:t>
            </a:r>
            <a:r>
              <a:rPr lang="pt-BR" sz="2300" dirty="0" smtClean="0">
                <a:hlinkClick r:id="rId9"/>
              </a:rPr>
              <a:t>http</a:t>
            </a:r>
            <a:r>
              <a:rPr lang="pt-BR" sz="2300" dirty="0">
                <a:hlinkClick r:id="rId9"/>
              </a:rPr>
              <a:t>://cinegnose.blogspot.com.br</a:t>
            </a:r>
            <a:endParaRPr lang="pt-BR" sz="2300" dirty="0"/>
          </a:p>
        </p:txBody>
      </p:sp>
    </p:spTree>
    <p:extLst>
      <p:ext uri="{BB962C8B-B14F-4D97-AF65-F5344CB8AC3E}">
        <p14:creationId xmlns="" xmlns:p14="http://schemas.microsoft.com/office/powerpoint/2010/main" val="116889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Immanuel </a:t>
            </a:r>
            <a:r>
              <a:rPr lang="pt-BR" dirty="0" smtClean="0"/>
              <a:t>Kant (1724 – 1804)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632280"/>
            <a:ext cx="8229600" cy="4325112"/>
          </a:xfrm>
        </p:spPr>
        <p:txBody>
          <a:bodyPr/>
          <a:lstStyle/>
          <a:p>
            <a:r>
              <a:rPr lang="pt-BR" dirty="0" smtClean="0"/>
              <a:t>Filósofo prussiano</a:t>
            </a:r>
          </a:p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/>
              <a:t>Epistemologia, metafísica, ética</a:t>
            </a:r>
          </a:p>
          <a:p>
            <a:endParaRPr lang="pt-BR" dirty="0" smtClean="0"/>
          </a:p>
          <a:p>
            <a:r>
              <a:rPr lang="pt-BR" dirty="0" smtClean="0"/>
              <a:t>Último </a:t>
            </a:r>
            <a:r>
              <a:rPr lang="pt-BR" dirty="0"/>
              <a:t>grande filósofo da era </a:t>
            </a:r>
            <a:r>
              <a:rPr lang="pt-BR" dirty="0" smtClean="0"/>
              <a:t>moderna</a:t>
            </a:r>
          </a:p>
          <a:p>
            <a:endParaRPr lang="en-US" dirty="0" smtClean="0"/>
          </a:p>
          <a:p>
            <a:r>
              <a:rPr lang="en-US" dirty="0" err="1" smtClean="0"/>
              <a:t>Racionalidade</a:t>
            </a:r>
            <a:r>
              <a:rPr lang="en-US" dirty="0" smtClean="0"/>
              <a:t> </a:t>
            </a:r>
            <a:r>
              <a:rPr lang="en-US" dirty="0" err="1" smtClean="0"/>
              <a:t>teórica</a:t>
            </a:r>
            <a:r>
              <a:rPr lang="en-US" dirty="0" smtClean="0"/>
              <a:t> e </a:t>
            </a:r>
            <a:r>
              <a:rPr lang="en-US" dirty="0" err="1" smtClean="0"/>
              <a:t>prática</a:t>
            </a: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Immanuel_Kant_(painted_portrait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8034" y="548680"/>
            <a:ext cx="1777382" cy="2563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Immanuel Kant (1724 – 1804)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/>
              <a:t>- racionalidade teórica é a racionalidade nas crenças</a:t>
            </a:r>
            <a:r>
              <a:rPr lang="pt-BR" dirty="0"/>
              <a:t>. Em princípio as nossas crenças são racionais se temos boas razões para as sustentar e se são fiáveis na forma como representam o mundo.</a:t>
            </a:r>
          </a:p>
          <a:p>
            <a:r>
              <a:rPr lang="pt-BR" b="1" dirty="0"/>
              <a:t>- racionalidade prática</a:t>
            </a:r>
            <a:r>
              <a:rPr lang="pt-BR" dirty="0"/>
              <a:t>, ela é </a:t>
            </a:r>
            <a:r>
              <a:rPr lang="pt-BR" b="1" dirty="0"/>
              <a:t>racionalidade na ação</a:t>
            </a:r>
            <a:r>
              <a:rPr lang="pt-BR" dirty="0"/>
              <a:t>, e o raciocínio prático é o raciocínio que eventualmente afeta planos e intenções do agente e resulta numa determinada decisão que conduz à ação.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16210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Max Weber (1864 – 1920)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12200"/>
            <a:ext cx="8229600" cy="43251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Alemão</a:t>
            </a:r>
          </a:p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/>
              <a:t>Jurista, economista e sociólogo</a:t>
            </a:r>
          </a:p>
          <a:p>
            <a:endParaRPr lang="pt-BR" dirty="0" smtClean="0"/>
          </a:p>
          <a:p>
            <a:r>
              <a:rPr lang="pt-BR" dirty="0" smtClean="0"/>
              <a:t>Estudo </a:t>
            </a:r>
            <a:r>
              <a:rPr lang="pt-BR" dirty="0"/>
              <a:t>do capitalismo e do chamado processo de </a:t>
            </a:r>
            <a:r>
              <a:rPr lang="pt-BR" dirty="0" smtClean="0"/>
              <a:t>racionalização</a:t>
            </a:r>
          </a:p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/>
              <a:t>Obra: </a:t>
            </a:r>
            <a:r>
              <a:rPr lang="pt-BR" dirty="0"/>
              <a:t> </a:t>
            </a:r>
            <a:r>
              <a:rPr lang="pt-BR" i="1" dirty="0" smtClean="0"/>
              <a:t>A ética protestante e o espírito do capitalismo </a:t>
            </a:r>
            <a:r>
              <a:rPr lang="pt-BR" dirty="0" smtClean="0"/>
              <a:t>(</a:t>
            </a:r>
            <a:r>
              <a:rPr lang="pt-BR" dirty="0" err="1" smtClean="0"/>
              <a:t>cap</a:t>
            </a:r>
            <a:r>
              <a:rPr lang="pt-BR" dirty="0" smtClean="0"/>
              <a:t> americano x </a:t>
            </a:r>
            <a:r>
              <a:rPr lang="pt-BR" dirty="0" err="1" smtClean="0"/>
              <a:t>cap</a:t>
            </a:r>
            <a:r>
              <a:rPr lang="pt-BR" dirty="0" smtClean="0"/>
              <a:t> europeu)</a:t>
            </a:r>
            <a:endParaRPr lang="pt-BR" i="1" dirty="0" smtClean="0"/>
          </a:p>
        </p:txBody>
      </p:sp>
      <p:pic>
        <p:nvPicPr>
          <p:cNvPr id="4" name="Imagem 3" descr="m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836711"/>
            <a:ext cx="2032000" cy="2715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 A ética protestante e o espírito do capitalismo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r>
              <a:rPr lang="pt-BR" b="1" dirty="0" smtClean="0"/>
              <a:t>Racionalização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Característica </a:t>
            </a:r>
            <a:r>
              <a:rPr lang="pt-BR" dirty="0"/>
              <a:t>fundamental específica da </a:t>
            </a:r>
            <a:r>
              <a:rPr lang="pt-BR" dirty="0" smtClean="0"/>
              <a:t>sociedade ocidental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pt-BR" dirty="0" smtClean="0"/>
              <a:t>- “</a:t>
            </a:r>
            <a:r>
              <a:rPr lang="pt-BR" dirty="0"/>
              <a:t>R</a:t>
            </a:r>
            <a:r>
              <a:rPr lang="pt-BR" dirty="0" smtClean="0"/>
              <a:t>egularização </a:t>
            </a:r>
            <a:r>
              <a:rPr lang="pt-BR" dirty="0"/>
              <a:t>da ação humana” na busca de certos fins </a:t>
            </a:r>
            <a:r>
              <a:rPr lang="pt-BR" dirty="0" smtClean="0"/>
              <a:t>específico</a:t>
            </a:r>
          </a:p>
          <a:p>
            <a:pPr marL="457200" indent="-457200">
              <a:buFontTx/>
              <a:buChar char="-"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- Cultura ocidental: </a:t>
            </a:r>
            <a:r>
              <a:rPr lang="pt-BR" u="sng" dirty="0" smtClean="0"/>
              <a:t>“desenvolvimento </a:t>
            </a:r>
            <a:r>
              <a:rPr lang="pt-BR" u="sng" dirty="0"/>
              <a:t>universal</a:t>
            </a:r>
            <a:r>
              <a:rPr lang="pt-BR" u="sng" dirty="0" smtClean="0"/>
              <a:t>”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		</a:t>
            </a:r>
            <a:r>
              <a:rPr lang="en-US" dirty="0" err="1" smtClean="0"/>
              <a:t>entidade</a:t>
            </a:r>
            <a:r>
              <a:rPr lang="en-US" dirty="0" smtClean="0"/>
              <a:t> política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pt-BR" dirty="0" smtClean="0"/>
              <a:t>constituição redigida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pt-BR" dirty="0" smtClean="0"/>
              <a:t>administração </a:t>
            </a:r>
            <a:r>
              <a:rPr lang="pt-BR" dirty="0"/>
              <a:t>orientada por </a:t>
            </a:r>
            <a:r>
              <a:rPr lang="pt-BR" dirty="0" smtClean="0"/>
              <a:t>regras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smtClean="0"/>
              <a:t>	CAPITALISMO</a:t>
            </a:r>
            <a:endParaRPr lang="pt-BR" b="1" dirty="0"/>
          </a:p>
        </p:txBody>
      </p:sp>
      <p:cxnSp>
        <p:nvCxnSpPr>
          <p:cNvPr id="5" name="Conector de seta reta 4"/>
          <p:cNvCxnSpPr/>
          <p:nvPr/>
        </p:nvCxnSpPr>
        <p:spPr>
          <a:xfrm>
            <a:off x="1619672" y="5229200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de seta reta 5"/>
          <p:cNvCxnSpPr/>
          <p:nvPr/>
        </p:nvCxnSpPr>
        <p:spPr>
          <a:xfrm>
            <a:off x="1619672" y="5733256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>
            <a:off x="1660224" y="4725144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>
            <a:off x="1619672" y="6237312"/>
            <a:ext cx="540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Chave direita 8"/>
          <p:cNvSpPr/>
          <p:nvPr/>
        </p:nvSpPr>
        <p:spPr>
          <a:xfrm>
            <a:off x="6228184" y="4600024"/>
            <a:ext cx="144016" cy="1800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6516216" y="517695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Criações</a:t>
            </a:r>
            <a:endParaRPr lang="en-US" dirty="0" smtClean="0"/>
          </a:p>
          <a:p>
            <a:r>
              <a:rPr lang="en-US" dirty="0" err="1" smtClean="0"/>
              <a:t>racionais</a:t>
            </a: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42186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 A ética protestante e o espírito do capitalismo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/>
              <a:t>O </a:t>
            </a:r>
            <a:r>
              <a:rPr lang="pt-BR" dirty="0"/>
              <a:t>que </a:t>
            </a:r>
            <a:r>
              <a:rPr lang="pt-BR" dirty="0" smtClean="0"/>
              <a:t>Weber </a:t>
            </a:r>
            <a:r>
              <a:rPr lang="pt-BR" dirty="0"/>
              <a:t>faz “é postular como racional toda a ação que se baseia no cálculo, na adequação de meios e fins, procurando obter com um mínimo de dispêndios um máximo de efeitos desejados, evitando-se ou minimizando-se todos os efeitos colaterais indesejados</a:t>
            </a:r>
            <a:r>
              <a:rPr lang="pt-BR" dirty="0" smtClean="0"/>
              <a:t>” (FREITAG</a:t>
            </a:r>
            <a:r>
              <a:rPr lang="pt-BR" dirty="0"/>
              <a:t>, 1994, p.90</a:t>
            </a:r>
            <a:r>
              <a:rPr lang="pt-BR" dirty="0" smtClean="0"/>
              <a:t>).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2363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 A ética protestante e o espírito do capitalismo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5112"/>
          </a:xfrm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Conceito </a:t>
            </a:r>
            <a:r>
              <a:rPr lang="pt-BR" dirty="0"/>
              <a:t>de </a:t>
            </a:r>
            <a:r>
              <a:rPr lang="pt-BR" dirty="0" smtClean="0"/>
              <a:t>“</a:t>
            </a:r>
            <a:r>
              <a:rPr lang="pt-BR" dirty="0"/>
              <a:t>racionalização</a:t>
            </a:r>
            <a:r>
              <a:rPr lang="pt-BR" dirty="0" smtClean="0"/>
              <a:t>”: desenvolvido </a:t>
            </a:r>
            <a:r>
              <a:rPr lang="pt-BR" dirty="0"/>
              <a:t>principalmente pelas ciências ocidentais em suas possibilidades técnicas. </a:t>
            </a:r>
            <a:endParaRPr lang="pt-BR" dirty="0" smtClean="0"/>
          </a:p>
          <a:p>
            <a:endParaRPr lang="pt-BR" dirty="0"/>
          </a:p>
          <a:p>
            <a:r>
              <a:rPr lang="pt-BR" dirty="0" smtClean="0"/>
              <a:t>“</a:t>
            </a:r>
            <a:r>
              <a:rPr lang="pt-BR" dirty="0"/>
              <a:t>Essa racionalização intelectualista (…) devemos à ciência e à técnica-científica” (Weber, 1993, p.30</a:t>
            </a:r>
            <a:r>
              <a:rPr lang="pt-BR" dirty="0" smtClean="0"/>
              <a:t>).</a:t>
            </a:r>
          </a:p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/>
              <a:t>“</a:t>
            </a:r>
            <a:r>
              <a:rPr lang="pt-BR" b="1" dirty="0"/>
              <a:t>M</a:t>
            </a:r>
            <a:r>
              <a:rPr lang="pt-BR" b="1" dirty="0" smtClean="0"/>
              <a:t>undo </a:t>
            </a:r>
            <a:r>
              <a:rPr lang="pt-BR" b="1" dirty="0"/>
              <a:t>desencantado</a:t>
            </a:r>
            <a:r>
              <a:rPr lang="pt-BR" dirty="0" smtClean="0"/>
              <a:t>”: tudo no mundo pode ser explicado pelo conhecimento racional. </a:t>
            </a:r>
            <a:r>
              <a:rPr lang="pt-BR" dirty="0"/>
              <a:t> O mundo deixou de ser misterioso</a:t>
            </a:r>
            <a:r>
              <a:rPr lang="pt-BR" dirty="0" smtClean="0"/>
              <a:t>.</a:t>
            </a:r>
          </a:p>
          <a:p>
            <a:endParaRPr lang="en-US" dirty="0"/>
          </a:p>
          <a:p>
            <a:r>
              <a:rPr lang="en-US" dirty="0" err="1" smtClean="0"/>
              <a:t>Etica</a:t>
            </a:r>
            <a:r>
              <a:rPr lang="en-US" dirty="0" smtClean="0"/>
              <a:t> </a:t>
            </a:r>
            <a:r>
              <a:rPr lang="en-US" dirty="0" err="1" smtClean="0"/>
              <a:t>protestante</a:t>
            </a:r>
            <a:r>
              <a:rPr lang="en-US" dirty="0" smtClean="0"/>
              <a:t>: </a:t>
            </a:r>
            <a:r>
              <a:rPr lang="en-US" dirty="0" err="1" smtClean="0"/>
              <a:t>impulsinou</a:t>
            </a:r>
            <a:r>
              <a:rPr lang="en-US" dirty="0" smtClean="0"/>
              <a:t> o </a:t>
            </a:r>
            <a:r>
              <a:rPr lang="en-US" dirty="0" err="1" smtClean="0"/>
              <a:t>capitalismo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40008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Teorias</a:t>
            </a:r>
            <a:r>
              <a:rPr lang="en-US" dirty="0" smtClean="0"/>
              <a:t> da </a:t>
            </a:r>
            <a:r>
              <a:rPr lang="en-US" dirty="0" err="1" smtClean="0"/>
              <a:t>Racionalidade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5112"/>
          </a:xfrm>
        </p:spPr>
        <p:txBody>
          <a:bodyPr>
            <a:normAutofit fontScale="85000" lnSpcReduction="20000"/>
          </a:bodyPr>
          <a:lstStyle/>
          <a:p>
            <a:endParaRPr lang="pt-BR" i="1" dirty="0" smtClean="0"/>
          </a:p>
          <a:p>
            <a:r>
              <a:rPr lang="pt-BR" i="1" dirty="0" smtClean="0"/>
              <a:t>1947 </a:t>
            </a:r>
            <a:r>
              <a:rPr lang="pt-BR" dirty="0" smtClean="0"/>
              <a:t>: Livro </a:t>
            </a:r>
            <a:r>
              <a:rPr lang="pt-BR" dirty="0"/>
              <a:t>“</a:t>
            </a:r>
            <a:r>
              <a:rPr lang="pt-BR" b="1" dirty="0"/>
              <a:t>Dialética do Esclarecimento</a:t>
            </a:r>
            <a:r>
              <a:rPr lang="pt-BR" b="1" dirty="0" smtClean="0"/>
              <a:t>” </a:t>
            </a:r>
            <a:r>
              <a:rPr lang="pt-BR" dirty="0" smtClean="0"/>
              <a:t>(</a:t>
            </a:r>
            <a:r>
              <a:rPr lang="pt-BR" dirty="0" err="1" smtClean="0"/>
              <a:t>Horkheime</a:t>
            </a:r>
            <a:r>
              <a:rPr lang="pt-BR" dirty="0" smtClean="0"/>
              <a:t> </a:t>
            </a:r>
            <a:r>
              <a:rPr lang="pt-BR" dirty="0"/>
              <a:t>e </a:t>
            </a:r>
            <a:r>
              <a:rPr lang="pt-BR" dirty="0" smtClean="0"/>
              <a:t>Adorno</a:t>
            </a:r>
            <a:r>
              <a:rPr lang="pt-BR" dirty="0"/>
              <a:t>)</a:t>
            </a:r>
            <a:endParaRPr lang="pt-BR" b="1" dirty="0" smtClean="0"/>
          </a:p>
          <a:p>
            <a:pPr marL="109728" indent="0">
              <a:buNone/>
            </a:pPr>
            <a:endParaRPr lang="pt-BR" b="1" dirty="0" smtClean="0"/>
          </a:p>
          <a:p>
            <a:pPr>
              <a:buFontTx/>
              <a:buChar char="-"/>
            </a:pPr>
            <a:r>
              <a:rPr lang="pt-BR" dirty="0" smtClean="0"/>
              <a:t>“Por que </a:t>
            </a:r>
            <a:r>
              <a:rPr lang="pt-BR" dirty="0"/>
              <a:t>a humanidade através do progresso técnico e científico não alcançou sua maioridade e sim sucumbiu a um estado de </a:t>
            </a:r>
            <a:r>
              <a:rPr lang="pt-BR" dirty="0" smtClean="0"/>
              <a:t>barbárie?”</a:t>
            </a:r>
          </a:p>
          <a:p>
            <a:pPr marL="109728" indent="0">
              <a:buNone/>
            </a:pPr>
            <a:endParaRPr lang="pt-BR" dirty="0" smtClean="0"/>
          </a:p>
          <a:p>
            <a:pPr>
              <a:buFontTx/>
              <a:buChar char="-"/>
            </a:pPr>
            <a:r>
              <a:rPr lang="en-US" dirty="0" err="1" smtClean="0"/>
              <a:t>Homem</a:t>
            </a:r>
            <a:r>
              <a:rPr lang="en-US" dirty="0" smtClean="0"/>
              <a:t> </a:t>
            </a:r>
            <a:r>
              <a:rPr lang="en-US" dirty="0" err="1" smtClean="0"/>
              <a:t>subordinado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capital</a:t>
            </a:r>
          </a:p>
          <a:p>
            <a:pPr marL="109728" indent="0">
              <a:buNone/>
            </a:pPr>
            <a:endParaRPr lang="pt-BR" dirty="0" smtClean="0"/>
          </a:p>
          <a:p>
            <a:r>
              <a:rPr lang="pt-BR" i="1" dirty="0" smtClean="0"/>
              <a:t>1955</a:t>
            </a:r>
            <a:r>
              <a:rPr lang="pt-BR" b="1" dirty="0" smtClean="0"/>
              <a:t> </a:t>
            </a:r>
            <a:r>
              <a:rPr lang="pt-BR" dirty="0" smtClean="0"/>
              <a:t>: Livro </a:t>
            </a:r>
            <a:r>
              <a:rPr lang="pt-BR" b="1" dirty="0" smtClean="0"/>
              <a:t>“Eclipse da Razão” </a:t>
            </a:r>
            <a:r>
              <a:rPr lang="pt-BR" dirty="0" smtClean="0"/>
              <a:t>(</a:t>
            </a:r>
            <a:r>
              <a:rPr lang="pt-BR" dirty="0" err="1" smtClean="0"/>
              <a:t>Horkheime</a:t>
            </a:r>
            <a:r>
              <a:rPr lang="pt-BR" dirty="0" smtClean="0"/>
              <a:t>)</a:t>
            </a:r>
          </a:p>
          <a:p>
            <a:endParaRPr lang="pt-BR" dirty="0"/>
          </a:p>
          <a:p>
            <a:pPr marL="109728" indent="0">
              <a:buNone/>
            </a:pPr>
            <a:r>
              <a:rPr lang="pt-BR" dirty="0" smtClean="0"/>
              <a:t>- Conceito de racionalidade instrumental</a:t>
            </a:r>
          </a:p>
        </p:txBody>
      </p:sp>
    </p:spTree>
    <p:extLst>
      <p:ext uri="{BB962C8B-B14F-4D97-AF65-F5344CB8AC3E}">
        <p14:creationId xmlns="" xmlns:p14="http://schemas.microsoft.com/office/powerpoint/2010/main" val="40056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595</TotalTime>
  <Words>736</Words>
  <Application>Microsoft Office PowerPoint</Application>
  <PresentationFormat>Apresentação na tela (4:3)</PresentationFormat>
  <Paragraphs>182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Urbano</vt:lpstr>
      <vt:lpstr>Seminário Engenharia e Sociedade  Diferentes Racionalidade</vt:lpstr>
      <vt:lpstr>Racionalidade</vt:lpstr>
      <vt:lpstr>Immanuel Kant (1724 – 1804)</vt:lpstr>
      <vt:lpstr>Immanuel Kant (1724 – 1804)</vt:lpstr>
      <vt:lpstr>Max Weber (1864 – 1920)</vt:lpstr>
      <vt:lpstr> A ética protestante e o espírito do capitalismo</vt:lpstr>
      <vt:lpstr> A ética protestante e o espírito do capitalismo</vt:lpstr>
      <vt:lpstr> A ética protestante e o espírito do capitalismo</vt:lpstr>
      <vt:lpstr>Teorias da Racionalidade</vt:lpstr>
      <vt:lpstr>Racionalidade Instrumental</vt:lpstr>
      <vt:lpstr>Artigo: “Palestra de executivo revela a secreta religião americana”</vt:lpstr>
      <vt:lpstr>Racionalidade Axiológica</vt:lpstr>
      <vt:lpstr>Slide 13</vt:lpstr>
      <vt:lpstr>Slide 14</vt:lpstr>
      <vt:lpstr>Slide 15</vt:lpstr>
      <vt:lpstr>Slide 16</vt:lpstr>
      <vt:lpstr>Racionalidade Comunicacional</vt:lpstr>
      <vt:lpstr>Slide 18</vt:lpstr>
      <vt:lpstr>Slide 19</vt:lpstr>
      <vt:lpstr>Slide 20</vt:lpstr>
      <vt:lpstr>Artigo: “Palestra de executivo revela a secreta religião americana”</vt:lpstr>
      <vt:lpstr>Racionalidade Pathica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Eng Sociedade</dc:title>
  <dc:creator>Familiar</dc:creator>
  <cp:lastModifiedBy>Familiar</cp:lastModifiedBy>
  <cp:revision>50</cp:revision>
  <dcterms:created xsi:type="dcterms:W3CDTF">2015-04-28T22:09:28Z</dcterms:created>
  <dcterms:modified xsi:type="dcterms:W3CDTF">2015-05-01T15:26:51Z</dcterms:modified>
</cp:coreProperties>
</file>