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8" r:id="rId5"/>
    <p:sldId id="267" r:id="rId6"/>
    <p:sldId id="270" r:id="rId7"/>
    <p:sldId id="262" r:id="rId8"/>
    <p:sldId id="274" r:id="rId9"/>
    <p:sldId id="271" r:id="rId10"/>
    <p:sldId id="272" r:id="rId11"/>
    <p:sldId id="275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956456-73AA-45B3-A25F-F974877E1A18}" type="datetimeFigureOut">
              <a:rPr lang="pt-BR" smtClean="0"/>
              <a:t>11/05/2014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44F0CA-570C-4609-A671-77CAF01206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va-producao.net/user/view.php?id=822&amp;course=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37812"/>
          </a:xfrm>
        </p:spPr>
        <p:txBody>
          <a:bodyPr>
            <a:normAutofit/>
          </a:bodyPr>
          <a:lstStyle/>
          <a:p>
            <a:r>
              <a:rPr lang="pt-BR" b="1" dirty="0" smtClean="0"/>
              <a:t>PRO2310 </a:t>
            </a:r>
            <a:r>
              <a:rPr lang="pt-BR" b="1" dirty="0"/>
              <a:t>- Engenharia e </a:t>
            </a:r>
            <a:r>
              <a:rPr lang="pt-BR" b="1" dirty="0" smtClean="0"/>
              <a:t>Sociedade</a:t>
            </a:r>
            <a:r>
              <a:rPr lang="pt-BR" b="1" dirty="0"/>
              <a:t/>
            </a:r>
            <a:br>
              <a:rPr lang="pt-BR" b="1" dirty="0"/>
            </a:br>
            <a:r>
              <a:rPr lang="pt-BR" sz="2400" dirty="0">
                <a:hlinkClick r:id="rId2"/>
              </a:rPr>
              <a:t>Prof. Dr. Laerte </a:t>
            </a:r>
            <a:r>
              <a:rPr lang="pt-BR" sz="2400" dirty="0" err="1">
                <a:hlinkClick r:id="rId2"/>
              </a:rPr>
              <a:t>Idal</a:t>
            </a:r>
            <a:r>
              <a:rPr lang="pt-BR" sz="2400" dirty="0">
                <a:hlinkClick r:id="rId2"/>
              </a:rPr>
              <a:t> </a:t>
            </a:r>
            <a:r>
              <a:rPr lang="pt-BR" sz="2400" dirty="0" err="1">
                <a:hlinkClick r:id="rId2"/>
              </a:rPr>
              <a:t>Sznelwar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1540" y="4572000"/>
            <a:ext cx="8280920" cy="2725763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/>
              <a:t>A ENGENHARIA E O PENSAMENTO SÓCIO-TÉCNICO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4" y="1700808"/>
            <a:ext cx="2296269" cy="262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3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/>
          <a:lstStyle/>
          <a:p>
            <a:r>
              <a:rPr lang="pt-BR" dirty="0" smtClean="0"/>
              <a:t>Produção em larga escala;</a:t>
            </a:r>
          </a:p>
          <a:p>
            <a:endParaRPr lang="pt-BR" dirty="0"/>
          </a:p>
          <a:p>
            <a:r>
              <a:rPr lang="pt-BR" dirty="0" smtClean="0"/>
              <a:t>Maior custo de produção;</a:t>
            </a:r>
          </a:p>
          <a:p>
            <a:endParaRPr lang="pt-BR" dirty="0"/>
          </a:p>
          <a:p>
            <a:r>
              <a:rPr lang="pt-BR" dirty="0" smtClean="0"/>
              <a:t>Dificuldade de mudança de sistema;</a:t>
            </a:r>
          </a:p>
          <a:p>
            <a:endParaRPr lang="pt-BR" dirty="0"/>
          </a:p>
          <a:p>
            <a:r>
              <a:rPr lang="pt-BR" dirty="0" smtClean="0"/>
              <a:t>Dificuldade na expansão do negócio.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 do sistema </a:t>
            </a:r>
            <a:r>
              <a:rPr lang="pt-BR" dirty="0" err="1" smtClean="0"/>
              <a:t>sócio-técnico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02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BIAZZI Jr., Fábio de. </a:t>
            </a:r>
            <a:r>
              <a:rPr lang="pt-BR" i="1" dirty="0"/>
              <a:t>A conveniência e a viabilidade da implementação do enfoque </a:t>
            </a:r>
            <a:r>
              <a:rPr lang="pt-BR" i="1" dirty="0" err="1"/>
              <a:t>sócio-técnico</a:t>
            </a:r>
            <a:r>
              <a:rPr lang="pt-BR" i="1" dirty="0"/>
              <a:t> nas empresas. </a:t>
            </a:r>
            <a:r>
              <a:rPr lang="pt-BR" dirty="0"/>
              <a:t>In: Revista de Administração de Empresas 34(1):30:37. São Paulo: EAESP/FGV, 1994.</a:t>
            </a:r>
          </a:p>
          <a:p>
            <a:r>
              <a:rPr lang="pt-BR" dirty="0"/>
              <a:t>Ferreira, J.M.C. </a:t>
            </a:r>
            <a:r>
              <a:rPr lang="pt-BR" i="1" dirty="0"/>
              <a:t>Teoria Geral dos Sistemas e Abordagem </a:t>
            </a:r>
            <a:r>
              <a:rPr lang="pt-BR" i="1" dirty="0" err="1"/>
              <a:t>Sociotécnica</a:t>
            </a:r>
            <a:r>
              <a:rPr lang="pt-BR" i="1" dirty="0"/>
              <a:t>. </a:t>
            </a:r>
            <a:r>
              <a:rPr lang="pt-BR" dirty="0"/>
              <a:t>In: Manual de Psicossociologia das Organizações, McGraw-Hill Portugal, pp.49-75, 2001</a:t>
            </a:r>
            <a:r>
              <a:rPr lang="pt-BR" dirty="0" smtClean="0"/>
              <a:t>.</a:t>
            </a:r>
            <a:endParaRPr lang="pt-BR" dirty="0"/>
          </a:p>
          <a:p>
            <a:r>
              <a:rPr lang="en-US" dirty="0"/>
              <a:t>Emery, F.E. e Trist, E.L. </a:t>
            </a:r>
            <a:r>
              <a:rPr lang="en-US" i="1" dirty="0"/>
              <a:t>Social-technical Systems.</a:t>
            </a:r>
            <a:r>
              <a:rPr lang="en-US" dirty="0"/>
              <a:t> Management Sciences: Models </a:t>
            </a:r>
            <a:r>
              <a:rPr lang="en-US" dirty="0" smtClean="0"/>
              <a:t>and</a:t>
            </a:r>
            <a:r>
              <a:rPr lang="pt-BR" dirty="0"/>
              <a:t> </a:t>
            </a:r>
            <a:r>
              <a:rPr lang="en-US" dirty="0" smtClean="0"/>
              <a:t>Techniques</a:t>
            </a:r>
            <a:r>
              <a:rPr lang="en-US" dirty="0"/>
              <a:t>, Churchman, C.W. e </a:t>
            </a:r>
            <a:r>
              <a:rPr lang="en-US" dirty="0" err="1"/>
              <a:t>Verhulst</a:t>
            </a:r>
            <a:r>
              <a:rPr lang="en-US" dirty="0"/>
              <a:t>, M. (Eds.), New York, </a:t>
            </a:r>
            <a:r>
              <a:rPr lang="en-US" dirty="0" err="1"/>
              <a:t>Pergamon</a:t>
            </a:r>
            <a:r>
              <a:rPr lang="en-US" dirty="0"/>
              <a:t>, </a:t>
            </a:r>
            <a:r>
              <a:rPr lang="en-US" dirty="0" smtClean="0"/>
              <a:t>1964.</a:t>
            </a:r>
            <a:r>
              <a:rPr lang="en-US" dirty="0"/>
              <a:t> </a:t>
            </a:r>
            <a:endParaRPr lang="pt-BR" dirty="0"/>
          </a:p>
          <a:p>
            <a:r>
              <a:rPr lang="pt-BR" dirty="0"/>
              <a:t>Garcia, R.M. Abordagem </a:t>
            </a:r>
            <a:r>
              <a:rPr lang="pt-BR" dirty="0" err="1"/>
              <a:t>Sócio-Técnica</a:t>
            </a:r>
            <a:r>
              <a:rPr lang="pt-BR" dirty="0"/>
              <a:t>: Uma Rápida Avaliação. </a:t>
            </a:r>
            <a:r>
              <a:rPr lang="en-US" dirty="0"/>
              <a:t>In: </a:t>
            </a:r>
            <a:r>
              <a:rPr lang="en-US" dirty="0" err="1"/>
              <a:t>Revista</a:t>
            </a:r>
            <a:r>
              <a:rPr lang="en-US" dirty="0"/>
              <a:t> Adm. </a:t>
            </a:r>
            <a:r>
              <a:rPr lang="en-US" dirty="0" err="1"/>
              <a:t>Empr</a:t>
            </a:r>
            <a:r>
              <a:rPr lang="en-US" dirty="0"/>
              <a:t>. 20(30):71:77. Rio de Janeiro, </a:t>
            </a:r>
            <a:r>
              <a:rPr lang="en-US" dirty="0" smtClean="0"/>
              <a:t>1980</a:t>
            </a:r>
            <a:r>
              <a:rPr lang="pt-BR" dirty="0"/>
              <a:t>.</a:t>
            </a:r>
          </a:p>
          <a:p>
            <a:r>
              <a:rPr lang="en-US" dirty="0"/>
              <a:t>TRIST, Eric (Org.). </a:t>
            </a:r>
            <a:r>
              <a:rPr lang="en-US" i="1" dirty="0"/>
              <a:t>The evolution of </a:t>
            </a:r>
            <a:r>
              <a:rPr lang="en-US" i="1" dirty="0" err="1"/>
              <a:t>sócio</a:t>
            </a:r>
            <a:r>
              <a:rPr lang="en-US" i="1" dirty="0"/>
              <a:t>-technical Systems: a conceptual framework and an action research program. </a:t>
            </a:r>
            <a:r>
              <a:rPr lang="en-US" dirty="0"/>
              <a:t>1981. </a:t>
            </a:r>
            <a:endParaRPr lang="en-US" dirty="0" smtClean="0"/>
          </a:p>
          <a:p>
            <a:r>
              <a:rPr lang="pt-BR" dirty="0"/>
              <a:t>http://www.producao.ufrgs.br/arquivos/disciplinas/502_aula_11.pdf</a:t>
            </a:r>
          </a:p>
        </p:txBody>
      </p:sp>
    </p:spTree>
    <p:extLst>
      <p:ext uri="{BB962C8B-B14F-4D97-AF65-F5344CB8AC3E}">
        <p14:creationId xmlns:p14="http://schemas.microsoft.com/office/powerpoint/2010/main" val="108305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2276872"/>
            <a:ext cx="5112568" cy="1440160"/>
          </a:xfrm>
        </p:spPr>
        <p:txBody>
          <a:bodyPr>
            <a:normAutofit/>
          </a:bodyPr>
          <a:lstStyle/>
          <a:p>
            <a:r>
              <a:rPr lang="pt-BR" sz="6000" dirty="0" smtClean="0"/>
              <a:t>Obrigado!!!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2559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t-BR" dirty="0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Carlos Augusto de O. Jesus – 7632338</a:t>
            </a:r>
          </a:p>
          <a:p>
            <a:pPr marL="0" indent="0">
              <a:buNone/>
            </a:pPr>
            <a:r>
              <a:rPr lang="pt-BR" sz="2800" dirty="0" err="1"/>
              <a:t>Clément</a:t>
            </a:r>
            <a:r>
              <a:rPr lang="pt-BR" sz="2800" dirty="0"/>
              <a:t> </a:t>
            </a:r>
            <a:r>
              <a:rPr lang="pt-BR" sz="2800" dirty="0" err="1"/>
              <a:t>Raguideau</a:t>
            </a:r>
            <a:r>
              <a:rPr lang="pt-BR" sz="2800" dirty="0"/>
              <a:t> – 8884832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Fábio E. P. </a:t>
            </a:r>
            <a:r>
              <a:rPr lang="pt-BR" sz="2800" dirty="0" err="1"/>
              <a:t>Pinca</a:t>
            </a:r>
            <a:r>
              <a:rPr lang="pt-BR" sz="2800" dirty="0"/>
              <a:t> – 7278285 </a:t>
            </a:r>
          </a:p>
          <a:p>
            <a:pPr marL="0" indent="0">
              <a:buNone/>
            </a:pPr>
            <a:r>
              <a:rPr lang="pt-BR" sz="2800" dirty="0"/>
              <a:t>Felipe de Oliveira Pimenta - 8039939 </a:t>
            </a:r>
          </a:p>
          <a:p>
            <a:pPr marL="0" indent="0">
              <a:buNone/>
            </a:pPr>
            <a:r>
              <a:rPr lang="pt-BR" sz="2800" dirty="0"/>
              <a:t>Gabriel Gomes - </a:t>
            </a:r>
            <a:r>
              <a:rPr lang="pt-BR" sz="2800" dirty="0" smtClean="0"/>
              <a:t>8039856</a:t>
            </a:r>
          </a:p>
          <a:p>
            <a:pPr marL="0" indent="0">
              <a:buNone/>
            </a:pPr>
            <a:r>
              <a:rPr lang="pt-BR" sz="2800" dirty="0" smtClean="0"/>
              <a:t>Pedro Latorre - 8039391 </a:t>
            </a:r>
          </a:p>
        </p:txBody>
      </p:sp>
    </p:spTree>
    <p:extLst>
      <p:ext uri="{BB962C8B-B14F-4D97-AF65-F5344CB8AC3E}">
        <p14:creationId xmlns:p14="http://schemas.microsoft.com/office/powerpoint/2010/main" val="10598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i="1" dirty="0" smtClean="0"/>
              <a:t>The </a:t>
            </a:r>
            <a:r>
              <a:rPr lang="pt-BR" sz="2800" i="1" dirty="0" err="1" smtClean="0"/>
              <a:t>evolution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of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socio-technical</a:t>
            </a:r>
            <a:r>
              <a:rPr lang="pt-BR" sz="2800" i="1" dirty="0" smtClean="0"/>
              <a:t> systems:</a:t>
            </a:r>
          </a:p>
          <a:p>
            <a:pPr marL="0" indent="0">
              <a:buNone/>
            </a:pPr>
            <a:r>
              <a:rPr lang="pt-BR" sz="2800" i="1" dirty="0" smtClean="0"/>
              <a:t>A conceptual framework </a:t>
            </a:r>
            <a:r>
              <a:rPr lang="pt-BR" sz="2800" i="1" dirty="0" err="1" smtClean="0"/>
              <a:t>and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an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action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research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program</a:t>
            </a:r>
            <a:endParaRPr lang="pt-BR" sz="2800" i="1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Eric </a:t>
            </a:r>
            <a:r>
              <a:rPr lang="pt-BR" sz="2800" dirty="0" err="1" smtClean="0"/>
              <a:t>Trist</a:t>
            </a:r>
            <a:endParaRPr lang="pt-BR" sz="28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t-BR" dirty="0" smtClean="0"/>
              <a:t>Artigo de Orientação</a:t>
            </a:r>
            <a:endParaRPr lang="pt-BR" dirty="0"/>
          </a:p>
        </p:txBody>
      </p:sp>
      <p:pic>
        <p:nvPicPr>
          <p:cNvPr id="2050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61048"/>
            <a:ext cx="3888432" cy="25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ABAAAAW1UAJ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156271" cy="362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9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010370308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488832" cy="596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4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RABALHO\10306934_514763915312671_14094241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21" y="1628801"/>
            <a:ext cx="8313031" cy="292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19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origem da escola </a:t>
            </a:r>
            <a:r>
              <a:rPr lang="pt-BR" dirty="0" err="1" smtClean="0"/>
              <a:t>sócio-técnica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 smtClean="0"/>
              <a:t>Ínicio</a:t>
            </a:r>
            <a:r>
              <a:rPr lang="pt-BR" dirty="0" smtClean="0"/>
              <a:t> em </a:t>
            </a:r>
            <a:r>
              <a:rPr lang="pt-BR" dirty="0"/>
              <a:t>1949 com a implantação do </a:t>
            </a:r>
            <a:r>
              <a:rPr lang="pt-BR" i="1" dirty="0" err="1"/>
              <a:t>Tavistock</a:t>
            </a:r>
            <a:r>
              <a:rPr lang="pt-BR" i="1" dirty="0"/>
              <a:t> </a:t>
            </a:r>
            <a:r>
              <a:rPr lang="pt-BR" i="1" dirty="0" err="1"/>
              <a:t>Institute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Human</a:t>
            </a:r>
            <a:r>
              <a:rPr lang="pt-BR" i="1" dirty="0"/>
              <a:t> </a:t>
            </a:r>
            <a:r>
              <a:rPr lang="pt-BR" i="1" dirty="0" err="1" smtClean="0"/>
              <a:t>Relations</a:t>
            </a:r>
            <a:r>
              <a:rPr lang="pt-BR" dirty="0"/>
              <a:t>;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Análise </a:t>
            </a:r>
            <a:r>
              <a:rPr lang="pt-BR" dirty="0"/>
              <a:t>do trabalho nas minas de extração </a:t>
            </a:r>
            <a:r>
              <a:rPr lang="pt-BR" dirty="0" smtClean="0"/>
              <a:t>de carvão;</a:t>
            </a:r>
          </a:p>
          <a:p>
            <a:pPr marL="0" indent="0">
              <a:buNone/>
            </a:pPr>
            <a:r>
              <a:rPr lang="pt-BR" dirty="0" smtClean="0"/>
              <a:t>Extremamente </a:t>
            </a:r>
            <a:r>
              <a:rPr lang="pt-BR" dirty="0"/>
              <a:t>desgastante, </a:t>
            </a:r>
            <a:r>
              <a:rPr lang="pt-BR" dirty="0" smtClean="0"/>
              <a:t>sem supervisão, mas os mineiros </a:t>
            </a:r>
            <a:r>
              <a:rPr lang="pt-BR" dirty="0"/>
              <a:t>possuíam um profundo conhecimento da mina e das condições de </a:t>
            </a:r>
            <a:r>
              <a:rPr lang="pt-BR" dirty="0" smtClean="0"/>
              <a:t>trabalho;</a:t>
            </a:r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mecanização ocorreu com a introdução de um </a:t>
            </a:r>
            <a:r>
              <a:rPr lang="pt-BR" dirty="0" smtClean="0"/>
              <a:t>método de </a:t>
            </a:r>
            <a:r>
              <a:rPr lang="pt-BR" dirty="0"/>
              <a:t>extração chamado de </a:t>
            </a:r>
            <a:r>
              <a:rPr lang="pt-BR" i="1" dirty="0" err="1"/>
              <a:t>Longwall</a:t>
            </a:r>
            <a:r>
              <a:rPr lang="pt-BR" i="1" dirty="0"/>
              <a:t> </a:t>
            </a:r>
            <a:r>
              <a:rPr lang="pt-BR" i="1" dirty="0" err="1"/>
              <a:t>method</a:t>
            </a:r>
            <a:r>
              <a:rPr lang="pt-BR" dirty="0"/>
              <a:t>, </a:t>
            </a:r>
            <a:r>
              <a:rPr lang="pt-BR" dirty="0" smtClean="0"/>
              <a:t>que exigia </a:t>
            </a:r>
            <a:r>
              <a:rPr lang="pt-BR" dirty="0"/>
              <a:t>pesados investimentos em maquinário </a:t>
            </a:r>
            <a:r>
              <a:rPr lang="pt-BR" dirty="0" smtClean="0"/>
              <a:t>especializados.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pressupostos da escola </a:t>
            </a:r>
            <a:r>
              <a:rPr lang="pt-BR" dirty="0" err="1" smtClean="0"/>
              <a:t>sócio-técnica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colaboração tende a suprimir a competição social;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Uma pessoa (limitada) desempenhando uma função tem desempenho inferior ao de um grupo (menos limitado) capaz de intercambiar habilidades entre os seus integrantes.</a:t>
            </a:r>
          </a:p>
        </p:txBody>
      </p:sp>
    </p:spTree>
    <p:extLst>
      <p:ext uri="{BB962C8B-B14F-4D97-AF65-F5344CB8AC3E}">
        <p14:creationId xmlns:p14="http://schemas.microsoft.com/office/powerpoint/2010/main" val="321034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/>
          <a:lstStyle/>
          <a:p>
            <a:r>
              <a:rPr lang="pt-BR" dirty="0" smtClean="0"/>
              <a:t>Facilidade em encontrar o erro;</a:t>
            </a:r>
          </a:p>
          <a:p>
            <a:endParaRPr lang="pt-BR" dirty="0"/>
          </a:p>
          <a:p>
            <a:r>
              <a:rPr lang="pt-BR" dirty="0" smtClean="0"/>
              <a:t>Customização;</a:t>
            </a:r>
          </a:p>
          <a:p>
            <a:endParaRPr lang="pt-BR" dirty="0"/>
          </a:p>
          <a:p>
            <a:r>
              <a:rPr lang="pt-BR" dirty="0" smtClean="0"/>
              <a:t>Menor custo com sindicato (trabalhadores autônomos);</a:t>
            </a:r>
          </a:p>
          <a:p>
            <a:endParaRPr lang="pt-BR" dirty="0"/>
          </a:p>
          <a:p>
            <a:r>
              <a:rPr lang="pt-BR" dirty="0" smtClean="0"/>
              <a:t>Inovação;</a:t>
            </a:r>
          </a:p>
          <a:p>
            <a:endParaRPr lang="pt-BR" dirty="0" smtClean="0"/>
          </a:p>
          <a:p>
            <a:r>
              <a:rPr lang="pt-BR" dirty="0" smtClean="0"/>
              <a:t>Satisfação dos operários.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 sistema </a:t>
            </a:r>
            <a:r>
              <a:rPr lang="pt-BR" dirty="0" err="1" smtClean="0"/>
              <a:t>sócio-técnico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1412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</TotalTime>
  <Words>274</Words>
  <Application>Microsoft Office PowerPoint</Application>
  <PresentationFormat>Apresentação na tela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Balcão Envidraçado</vt:lpstr>
      <vt:lpstr>PRO2310 - Engenharia e Sociedade Prof. Dr. Laerte Idal Sznelwar</vt:lpstr>
      <vt:lpstr>Grupo</vt:lpstr>
      <vt:lpstr>Artigo de Orientação</vt:lpstr>
      <vt:lpstr>Apresentação do PowerPoint</vt:lpstr>
      <vt:lpstr>Apresentação do PowerPoint</vt:lpstr>
      <vt:lpstr>Apresentação do PowerPoint</vt:lpstr>
      <vt:lpstr>A origem da escola sócio-técnica</vt:lpstr>
      <vt:lpstr>Os pressupostos da escola sócio-técnica</vt:lpstr>
      <vt:lpstr>Vantagens do sistema sócio-técnico</vt:lpstr>
      <vt:lpstr>Desvantagens do sistema sócio-técnico</vt:lpstr>
      <vt:lpstr>Referência Bibliográfica</vt:lpstr>
      <vt:lpstr>Obrigado!!!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PRO2310/2014 - Engenharia e Sociedade  Prof. Dr. Laerte Idal Sznelwar</dc:title>
  <dc:creator>Pedro Latorre Frausino</dc:creator>
  <cp:lastModifiedBy>Pedro Latorre Frausino</cp:lastModifiedBy>
  <cp:revision>23</cp:revision>
  <dcterms:created xsi:type="dcterms:W3CDTF">2014-04-29T11:58:20Z</dcterms:created>
  <dcterms:modified xsi:type="dcterms:W3CDTF">2014-05-12T00:02:51Z</dcterms:modified>
</cp:coreProperties>
</file>