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6" r:id="rId20"/>
    <p:sldId id="287" r:id="rId21"/>
    <p:sldId id="292" r:id="rId22"/>
    <p:sldId id="293" r:id="rId23"/>
    <p:sldId id="294" r:id="rId24"/>
    <p:sldId id="295" r:id="rId25"/>
    <p:sldId id="288" r:id="rId26"/>
    <p:sldId id="289" r:id="rId27"/>
    <p:sldId id="290" r:id="rId28"/>
    <p:sldId id="291" r:id="rId29"/>
    <p:sldId id="284" r:id="rId30"/>
    <p:sldId id="297" r:id="rId31"/>
    <p:sldId id="296" r:id="rId32"/>
    <p:sldId id="298" r:id="rId33"/>
    <p:sldId id="299" r:id="rId34"/>
    <p:sldId id="273" r:id="rId35"/>
    <p:sldId id="274" r:id="rId36"/>
    <p:sldId id="275" r:id="rId37"/>
    <p:sldId id="276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B89479-B8E2-4C70-9665-201597F6C51E}" type="datetimeFigureOut">
              <a:rPr lang="pt-BR" smtClean="0"/>
              <a:t>02/05/2013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04FFFE-7E53-4D92-B4DB-D7E7FE1C28F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Gravita%C3%A7%C3%A3o" TargetMode="External"/><Relationship Id="rId3" Type="http://schemas.openxmlformats.org/officeDocument/2006/relationships/hyperlink" Target="http://pt.wikipedia.org/wiki/Dimens%C3%A3o_(matem%C3%A1tica)" TargetMode="External"/><Relationship Id="rId7" Type="http://schemas.openxmlformats.org/officeDocument/2006/relationships/hyperlink" Target="http://pt.wikipedia.org/wiki/Gravita%C3%A7%C3%A3o_qu%C3%A2ntica" TargetMode="External"/><Relationship Id="rId2" Type="http://schemas.openxmlformats.org/officeDocument/2006/relationships/hyperlink" Target="http://pt.wikipedia.org/wiki/F%C3%ADs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Teoria_de_tudo" TargetMode="External"/><Relationship Id="rId5" Type="http://schemas.openxmlformats.org/officeDocument/2006/relationships/hyperlink" Target="http://pt.wikipedia.org/wiki/Part%C3%ADculas_elementares" TargetMode="External"/><Relationship Id="rId4" Type="http://schemas.openxmlformats.org/officeDocument/2006/relationships/hyperlink" Target="http://pt.wikipedia.org/wiki/Dimens%C3%A3o_(f%C3%ADsica)" TargetMode="External"/><Relationship Id="rId9" Type="http://schemas.openxmlformats.org/officeDocument/2006/relationships/hyperlink" Target="http://pt.wikipedia.org/wiki/Electromagnetism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a-producao.net/course/view.php?id=37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PRO2310: engenharia e sociedade</a:t>
            </a:r>
            <a:b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Seminário</a:t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Introdução à teoria de sistemas</a:t>
            </a: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3645024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Frederico </a:t>
            </a:r>
            <a:r>
              <a:rPr lang="pt-BR" dirty="0" err="1" smtClean="0"/>
              <a:t>Stahlberg</a:t>
            </a:r>
            <a:r>
              <a:rPr lang="pt-BR" dirty="0" smtClean="0"/>
              <a:t> </a:t>
            </a:r>
            <a:r>
              <a:rPr lang="pt-BR" dirty="0" err="1" smtClean="0"/>
              <a:t>Lucente</a:t>
            </a:r>
            <a:endParaRPr lang="pt-BR" dirty="0" smtClean="0"/>
          </a:p>
          <a:p>
            <a:r>
              <a:rPr lang="pt-BR" dirty="0" smtClean="0"/>
              <a:t>Gabriel Fonseca Francisco</a:t>
            </a:r>
          </a:p>
          <a:p>
            <a:r>
              <a:rPr lang="pt-BR" dirty="0" smtClean="0"/>
              <a:t>Priscilla Vieira Carneiro</a:t>
            </a:r>
          </a:p>
          <a:p>
            <a:r>
              <a:rPr lang="pt-BR" dirty="0" smtClean="0"/>
              <a:t>Rebeca Gomes de </a:t>
            </a:r>
            <a:r>
              <a:rPr lang="pt-BR" dirty="0" err="1" smtClean="0"/>
              <a:t>Hollanda</a:t>
            </a:r>
            <a:r>
              <a:rPr lang="pt-BR" dirty="0" smtClean="0"/>
              <a:t> Cavalcanti</a:t>
            </a:r>
          </a:p>
        </p:txBody>
      </p:sp>
    </p:spTree>
    <p:extLst>
      <p:ext uri="{BB962C8B-B14F-4D97-AF65-F5344CB8AC3E}">
        <p14:creationId xmlns:p14="http://schemas.microsoft.com/office/powerpoint/2010/main" val="217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Surgimento da teoria dos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Conceito  de Ludwig Von </a:t>
            </a:r>
            <a:r>
              <a:rPr lang="pt-BR" dirty="0" err="1" smtClean="0"/>
              <a:t>Bertalanffy</a:t>
            </a:r>
            <a:r>
              <a:rPr lang="pt-BR" dirty="0" smtClean="0"/>
              <a:t>, biólogo austríaco;</a:t>
            </a:r>
          </a:p>
          <a:p>
            <a:endParaRPr lang="pt-BR" dirty="0" smtClean="0"/>
          </a:p>
          <a:p>
            <a:r>
              <a:rPr lang="pt-BR" dirty="0" smtClean="0"/>
              <a:t>Trabalho sobre organismos: criticou visão mecanicista/cartesiana de enxergar os fenômenos e propôs uma abordagem: o organismo seria mais que a somatória das partes;</a:t>
            </a:r>
          </a:p>
          <a:p>
            <a:endParaRPr lang="pt-BR" dirty="0" smtClean="0"/>
          </a:p>
          <a:p>
            <a:r>
              <a:rPr lang="pt-BR" dirty="0" smtClean="0"/>
              <a:t>Não deveria haver a compartimentação do conhecimento do mundo em diferentes ciências.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77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 de metodologia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>
          <a:xfrm>
            <a:off x="4371975" y="3645024"/>
            <a:ext cx="3657600" cy="260337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82752" cy="1787272"/>
          </a:xfrm>
        </p:spPr>
        <p:txBody>
          <a:bodyPr/>
          <a:lstStyle/>
          <a:p>
            <a:r>
              <a:rPr lang="pt-BR" dirty="0"/>
              <a:t>Não deveria haver a compartimentação do conhecimento do mundo em diferentes ciências:  </a:t>
            </a:r>
          </a:p>
          <a:p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715264"/>
          </a:xfrm>
        </p:spPr>
        <p:txBody>
          <a:bodyPr/>
          <a:lstStyle/>
          <a:p>
            <a:r>
              <a:rPr lang="pt-BR" dirty="0" smtClean="0"/>
              <a:t>A abordagem deve ser sistêmica.  Todo o conhecimento se integra com pontos em comum: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384376" cy="26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84"/>
            <a:ext cx="3157584" cy="21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Formulação da teoria de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dirty="0"/>
              <a:t>Há uma tendência geral no sentido da integração das várias ciências, naturais e sociais;</a:t>
            </a:r>
          </a:p>
          <a:p>
            <a:pPr lvl="0"/>
            <a:r>
              <a:rPr lang="pt-BR" dirty="0"/>
              <a:t>Essa integração parece centrar-se em uma teoria geral dos sistemas;</a:t>
            </a:r>
          </a:p>
          <a:p>
            <a:pPr lvl="0"/>
            <a:r>
              <a:rPr lang="pt-BR" dirty="0"/>
              <a:t>Esta teoria pode ser muito importante para alcançar uma teoria exata nos campos não físicos da </a:t>
            </a:r>
            <a:r>
              <a:rPr lang="pt-BR" dirty="0" smtClean="0"/>
              <a:t>ciência;</a:t>
            </a:r>
            <a:endParaRPr lang="pt-BR" dirty="0"/>
          </a:p>
          <a:p>
            <a:pPr lvl="0"/>
            <a:r>
              <a:rPr lang="pt-BR" dirty="0"/>
              <a:t>Desenvolvendo os princípios unificadores que atravessa “verticalmente </a:t>
            </a:r>
            <a:r>
              <a:rPr lang="pt-BR" dirty="0" smtClean="0"/>
              <a:t>” </a:t>
            </a:r>
            <a:r>
              <a:rPr lang="pt-BR" dirty="0"/>
              <a:t>o universo das ciências individuais, esta teoria aproxima-nos da meta de unidade da ciência;</a:t>
            </a:r>
          </a:p>
          <a:p>
            <a:pPr lvl="0"/>
            <a:r>
              <a:rPr lang="pt-BR" dirty="0"/>
              <a:t>Isto pode conduzir à integração muito necessária na educação científica;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71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Ramos da ciência relacionados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Teoria das cordas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3"/>
            <a:ext cx="6408712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147248" cy="6285312"/>
          </a:xfrm>
        </p:spPr>
        <p:txBody>
          <a:bodyPr>
            <a:normAutofit lnSpcReduction="10000"/>
          </a:bodyPr>
          <a:lstStyle/>
          <a:p>
            <a:r>
              <a:rPr lang="pt-PT" dirty="0"/>
              <a:t>A teoria das cordas (ou teoria das supercordas) é um modelo </a:t>
            </a:r>
            <a:r>
              <a:rPr lang="pt-PT" dirty="0">
                <a:hlinkClick r:id="rId2" tooltip="Física"/>
              </a:rPr>
              <a:t>físico</a:t>
            </a:r>
            <a:r>
              <a:rPr lang="pt-PT" dirty="0"/>
              <a:t> cujos blocos fundamentais são objetos extensos </a:t>
            </a:r>
            <a:r>
              <a:rPr lang="pt-PT" dirty="0">
                <a:hlinkClick r:id="rId3" tooltip="Dimensão (matemática)"/>
              </a:rPr>
              <a:t>unidimensionais</a:t>
            </a:r>
            <a:r>
              <a:rPr lang="pt-PT" dirty="0"/>
              <a:t>, semelhantes a uma </a:t>
            </a:r>
            <a:r>
              <a:rPr lang="pt-PT" i="1" dirty="0"/>
              <a:t>corda</a:t>
            </a:r>
            <a:r>
              <a:rPr lang="pt-PT" dirty="0"/>
              <a:t>, e não pontos sem </a:t>
            </a:r>
            <a:r>
              <a:rPr lang="pt-PT" dirty="0">
                <a:hlinkClick r:id="rId4" tooltip="Dimensão (física)"/>
              </a:rPr>
              <a:t>dimensão</a:t>
            </a:r>
            <a:r>
              <a:rPr lang="pt-PT" dirty="0"/>
              <a:t> (</a:t>
            </a:r>
            <a:r>
              <a:rPr lang="pt-PT" dirty="0">
                <a:hlinkClick r:id="rId5" tooltip="Partículas elementares"/>
              </a:rPr>
              <a:t>partículas</a:t>
            </a:r>
            <a:r>
              <a:rPr lang="pt-PT" dirty="0"/>
              <a:t>), que eram a base da física </a:t>
            </a:r>
            <a:r>
              <a:rPr lang="pt-PT" dirty="0" smtClean="0"/>
              <a:t>tradicional</a:t>
            </a:r>
          </a:p>
          <a:p>
            <a:r>
              <a:rPr lang="pt-PT" dirty="0"/>
              <a:t>O interesse na teoria das cordas é dirigido pela grande esperança de que ela possa vir a ser uma </a:t>
            </a:r>
            <a:r>
              <a:rPr lang="pt-PT" u="sng" dirty="0">
                <a:hlinkClick r:id="rId6" tooltip="Teoria de tudo"/>
              </a:rPr>
              <a:t>teoria de tudo</a:t>
            </a:r>
            <a:r>
              <a:rPr lang="pt-PT" dirty="0"/>
              <a:t>. Ela é uma possível solução do problema da </a:t>
            </a:r>
            <a:r>
              <a:rPr lang="pt-PT" u="sng" dirty="0">
                <a:hlinkClick r:id="rId7" tooltip="Gravitação quântica"/>
              </a:rPr>
              <a:t>gravitação quântica</a:t>
            </a:r>
            <a:r>
              <a:rPr lang="pt-PT" dirty="0"/>
              <a:t> e, adicionalmente à </a:t>
            </a:r>
            <a:r>
              <a:rPr lang="pt-PT" u="sng" dirty="0">
                <a:hlinkClick r:id="rId8" tooltip="Gravitação"/>
              </a:rPr>
              <a:t>gravitação</a:t>
            </a:r>
            <a:r>
              <a:rPr lang="pt-PT" dirty="0"/>
              <a:t>, talvez possa naturalmente descrever as interações similares ao </a:t>
            </a:r>
            <a:r>
              <a:rPr lang="pt-PT" u="sng" dirty="0">
                <a:hlinkClick r:id="rId9" tooltip="Electromagnetismo"/>
              </a:rPr>
              <a:t>eletromagnetismo</a:t>
            </a:r>
            <a:r>
              <a:rPr lang="pt-PT" dirty="0"/>
              <a:t> e outras forças da natureza. </a:t>
            </a:r>
            <a:r>
              <a:rPr lang="pt-PT" dirty="0" smtClean="0"/>
              <a:t>Não </a:t>
            </a:r>
            <a:r>
              <a:rPr lang="pt-PT" dirty="0"/>
              <a:t>se sabe ainda se a teoria das cordas é capaz de descrever o universo como a precisa coleção de forças e matéria que nós observamos, nem quanta liberdade para escolha destes detalhes a teoria irá permitir. Nenhuma teoria das cordas fez alguma nova predição que possa ser experimentalmente </a:t>
            </a:r>
            <a:r>
              <a:rPr lang="pt-PT" dirty="0" smtClean="0"/>
              <a:t>testada.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64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147248" cy="6285312"/>
          </a:xfrm>
        </p:spPr>
        <p:txBody>
          <a:bodyPr/>
          <a:lstStyle/>
          <a:p>
            <a:r>
              <a:rPr lang="pt-BR" dirty="0" smtClean="0"/>
              <a:t>Teoria dos Jogos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8242"/>
            <a:ext cx="2733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educarparacrescer.abril.com.br/imagens/aprendizagem/mente-brilha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4953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787208" cy="5853264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A teoria dos jogos é um estudo da tomada de decisão estratégica. </a:t>
            </a:r>
            <a:r>
              <a:rPr lang="pt-PT" dirty="0" smtClean="0"/>
              <a:t>Mais especificamenre, </a:t>
            </a:r>
            <a:r>
              <a:rPr lang="pt-PT" dirty="0"/>
              <a:t>é "o estudo de modelos matemáticos de conflito e cooperação entre os inteligentes decisores racionais</a:t>
            </a:r>
            <a:r>
              <a:rPr lang="pt-PT" dirty="0" smtClean="0"/>
              <a:t>". </a:t>
            </a:r>
            <a:r>
              <a:rPr lang="pt-PT" dirty="0"/>
              <a:t>Um termo alternativo sugerido "como um nome mais descritivo para a disciplina" é a teoria da decisão </a:t>
            </a:r>
            <a:r>
              <a:rPr lang="pt-PT" dirty="0" smtClean="0"/>
              <a:t>interativa. </a:t>
            </a:r>
            <a:r>
              <a:rPr lang="pt-PT" dirty="0"/>
              <a:t>A teoria dos jogos é usado principalmente na economia, ciência política e psicologia, bem como a lógica </a:t>
            </a:r>
            <a:r>
              <a:rPr lang="pt-PT" dirty="0" smtClean="0"/>
              <a:t>e a </a:t>
            </a:r>
            <a:r>
              <a:rPr lang="pt-PT" dirty="0" smtClean="0"/>
              <a:t>biologia;</a:t>
            </a:r>
            <a:endParaRPr lang="pt-PT" dirty="0" smtClean="0"/>
          </a:p>
          <a:p>
            <a:endParaRPr lang="pt-BR" dirty="0"/>
          </a:p>
          <a:p>
            <a:r>
              <a:rPr lang="pt-BR" dirty="0" smtClean="0"/>
              <a:t>São estudados jogos </a:t>
            </a:r>
            <a:r>
              <a:rPr lang="pt-BR" dirty="0"/>
              <a:t>de soma zero, de modo que os ganhos de uma pessoa perdas líquidas exatamente iguais de outro </a:t>
            </a:r>
            <a:r>
              <a:rPr lang="pt-BR" dirty="0" smtClean="0"/>
              <a:t>participante. </a:t>
            </a:r>
            <a:r>
              <a:rPr lang="pt-BR" dirty="0"/>
              <a:t>Hoje, porém, a teoria dos jogos se aplica a uma ampla gama de relações comportamentais, e tornou-se um termo genérico para o lado lógico da ciência da decisão, para incluir tanto </a:t>
            </a:r>
            <a:r>
              <a:rPr lang="pt-BR" dirty="0" smtClean="0"/>
              <a:t>seres humanos </a:t>
            </a:r>
            <a:r>
              <a:rPr lang="pt-BR" dirty="0"/>
              <a:t>e não-humanos, como computadores. Usos clássicos incluem um senso de equilíbrio em vários jogos, onde cada pessoa </a:t>
            </a:r>
            <a:r>
              <a:rPr lang="pt-BR" dirty="0" smtClean="0"/>
              <a:t>encontra </a:t>
            </a:r>
            <a:r>
              <a:rPr lang="pt-BR" dirty="0"/>
              <a:t>ou </a:t>
            </a:r>
            <a:r>
              <a:rPr lang="pt-BR" dirty="0" smtClean="0"/>
              <a:t>desenvolve </a:t>
            </a:r>
            <a:r>
              <a:rPr lang="pt-BR" dirty="0"/>
              <a:t>uma tática que não pode </a:t>
            </a:r>
            <a:r>
              <a:rPr lang="pt-BR" dirty="0" smtClean="0"/>
              <a:t>melhorar com sucesso seus </a:t>
            </a:r>
            <a:r>
              <a:rPr lang="pt-BR" dirty="0"/>
              <a:t>resultados, dadas as estratégias dos outros jogadores.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Uma manifestação da teoria dos sistemas estaria nos estudos de estatística!</a:t>
            </a:r>
          </a:p>
          <a:p>
            <a:r>
              <a:rPr lang="pt-BR" dirty="0" smtClean="0"/>
              <a:t>Estudos não vinculados revelam que populações diferentes seguem modelos </a:t>
            </a:r>
            <a:r>
              <a:rPr lang="pt-BR" dirty="0" smtClean="0"/>
              <a:t>semelhantes;</a:t>
            </a:r>
            <a:endParaRPr lang="pt-BR" dirty="0" smtClean="0"/>
          </a:p>
          <a:p>
            <a:r>
              <a:rPr lang="pt-BR" dirty="0" smtClean="0"/>
              <a:t>Exemplo: curva Normal e o teorema do limite central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76039"/>
            <a:ext cx="34861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55531"/>
            <a:ext cx="3499677" cy="18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9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Mais isomorfismos : decaimento exponencial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Decaimento radioativo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094360" cy="271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42967" y="1427292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pt-BR" sz="2400" dirty="0" smtClean="0"/>
              <a:t>Tempo  de atuação de dispositivos de proteção elétrica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284984"/>
            <a:ext cx="4143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de um sistema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Ambiente;</a:t>
            </a:r>
          </a:p>
          <a:p>
            <a:r>
              <a:rPr lang="pt-BR" dirty="0" smtClean="0"/>
              <a:t>Recursos;</a:t>
            </a:r>
          </a:p>
          <a:p>
            <a:r>
              <a:rPr lang="pt-BR" dirty="0" smtClean="0"/>
              <a:t>Componentes;</a:t>
            </a:r>
          </a:p>
          <a:p>
            <a:r>
              <a:rPr lang="pt-BR" dirty="0" smtClean="0"/>
              <a:t>Organização;</a:t>
            </a:r>
          </a:p>
          <a:p>
            <a:r>
              <a:rPr lang="pt-BR" dirty="0" smtClean="0"/>
              <a:t>Relação entre componentes;</a:t>
            </a:r>
          </a:p>
          <a:p>
            <a:r>
              <a:rPr lang="pt-BR" dirty="0" smtClean="0"/>
              <a:t>Entradas e saídas;</a:t>
            </a:r>
          </a:p>
          <a:p>
            <a:r>
              <a:rPr lang="pt-BR" dirty="0" smtClean="0"/>
              <a:t>Objetivos;</a:t>
            </a:r>
          </a:p>
          <a:p>
            <a:r>
              <a:rPr lang="pt-BR" dirty="0"/>
              <a:t>Medidas de rendimento</a:t>
            </a:r>
            <a:r>
              <a:rPr lang="pt-BR" dirty="0" smtClean="0"/>
              <a:t>;</a:t>
            </a:r>
          </a:p>
          <a:p>
            <a:r>
              <a:rPr lang="pt-BR" dirty="0" smtClean="0"/>
              <a:t>Administração e controle;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628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666528" cy="712676"/>
          </a:xfrm>
        </p:spPr>
        <p:txBody>
          <a:bodyPr/>
          <a:lstStyle/>
          <a:p>
            <a:r>
              <a:rPr lang="pt-BR" dirty="0" smtClean="0"/>
              <a:t>O todo?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270892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Soma de partes?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422108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Interações?</a:t>
            </a:r>
            <a:endParaRPr lang="pt-BR" sz="2400" dirty="0"/>
          </a:p>
        </p:txBody>
      </p:sp>
      <p:pic>
        <p:nvPicPr>
          <p:cNvPr id="1026" name="Picture 2" descr="http://www.somatematica.com.br/emedio/sistemas/imag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30" y="548679"/>
            <a:ext cx="5040721" cy="24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ped.com.br/sie/uploads/8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33" y="3124418"/>
            <a:ext cx="3456384" cy="23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1804" y="5301208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Quantidade de matéria sem fluxo de massa?</a:t>
            </a:r>
            <a:endParaRPr lang="pt-BR" sz="2400" dirty="0"/>
          </a:p>
        </p:txBody>
      </p:sp>
      <p:pic>
        <p:nvPicPr>
          <p:cNvPr id="1029" name="Picture 5" descr="C:\Users\Gabriel\AppData\Local\Microsoft\Windows\Temporary Internet Files\Content.IE5\Y2ZAVER5\MC900432618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29" y="5707460"/>
            <a:ext cx="650061" cy="6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716016" y="571670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 os sistemas abertos?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081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3898776" cy="6480720"/>
          </a:xfrm>
        </p:spPr>
        <p:txBody>
          <a:bodyPr>
            <a:normAutofit fontScale="92500"/>
          </a:bodyPr>
          <a:lstStyle/>
          <a:p>
            <a:r>
              <a:rPr lang="pt-BR" sz="2600" dirty="0" smtClean="0"/>
              <a:t>Ambiente</a:t>
            </a:r>
          </a:p>
          <a:p>
            <a:pPr marL="0" indent="0">
              <a:buNone/>
            </a:pPr>
            <a:endParaRPr lang="pt-BR" sz="2600" dirty="0" smtClean="0"/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Tudo aquilo que importa mas não se tem controle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Definição clara de limites?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Exemplo: telefone e ouvido do indivíduo: considerados em um mesmo sistema;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Melhor definição: fatores fixados, sobre os quais não se tem controle e determinam em parte o funcionamento dos sistemas.</a:t>
            </a:r>
          </a:p>
          <a:p>
            <a:pPr>
              <a:buFont typeface="Courier New" pitchFamily="49" charset="0"/>
              <a:buChar char="o"/>
            </a:pP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2"/>
          </p:nvPr>
        </p:nvSpPr>
        <p:spPr>
          <a:xfrm>
            <a:off x="4644008" y="188640"/>
            <a:ext cx="4248472" cy="6552728"/>
          </a:xfrm>
        </p:spPr>
        <p:txBody>
          <a:bodyPr>
            <a:normAutofit fontScale="92500"/>
          </a:bodyPr>
          <a:lstStyle/>
          <a:p>
            <a:r>
              <a:rPr lang="pt-BR" sz="2600" dirty="0" smtClean="0"/>
              <a:t>Recursos</a:t>
            </a:r>
          </a:p>
          <a:p>
            <a:r>
              <a:rPr lang="pt-BR" dirty="0" smtClean="0"/>
              <a:t>Estão dentro do sistema;</a:t>
            </a:r>
          </a:p>
          <a:p>
            <a:r>
              <a:rPr lang="pt-BR" dirty="0" smtClean="0"/>
              <a:t>Meios que o sistema dispõe para realizar suas tarefas;</a:t>
            </a:r>
          </a:p>
          <a:p>
            <a:r>
              <a:rPr lang="pt-BR" dirty="0" smtClean="0"/>
              <a:t>É possível decidir sobre esses recursos e realocá-los;</a:t>
            </a:r>
          </a:p>
          <a:p>
            <a:r>
              <a:rPr lang="pt-BR" dirty="0" smtClean="0"/>
              <a:t>Exemplos: pesquisa operacional;</a:t>
            </a:r>
          </a:p>
          <a:p>
            <a:r>
              <a:rPr lang="pt-BR" dirty="0" smtClean="0"/>
              <a:t>Levantamento de recursos: Contabilidade, determinação do Ativo;</a:t>
            </a:r>
          </a:p>
          <a:p>
            <a:r>
              <a:rPr lang="pt-BR" dirty="0" smtClean="0"/>
              <a:t>Problema: recursos importantes, mas imensuráveis/intangíveis;</a:t>
            </a:r>
          </a:p>
          <a:p>
            <a:r>
              <a:rPr lang="pt-BR" dirty="0" err="1" smtClean="0"/>
              <a:t>Ex</a:t>
            </a:r>
            <a:r>
              <a:rPr lang="pt-BR" dirty="0" smtClean="0"/>
              <a:t>: Boa vontade dos funcionários em uma empresa.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0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3898776" cy="648072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t-BR" dirty="0" smtClean="0"/>
              <a:t>Componentes de um sistema</a:t>
            </a:r>
          </a:p>
          <a:p>
            <a:pPr>
              <a:buFont typeface="Courier New" pitchFamily="49" charset="0"/>
              <a:buChar char="o"/>
            </a:pPr>
            <a:r>
              <a:rPr lang="pt-BR" sz="2200" dirty="0" smtClean="0"/>
              <a:t>Realizam ações dentro de um sistema;</a:t>
            </a:r>
          </a:p>
          <a:p>
            <a:pPr>
              <a:buFont typeface="Courier New" pitchFamily="49" charset="0"/>
              <a:buChar char="o"/>
            </a:pPr>
            <a:endParaRPr lang="pt-BR" sz="2200" dirty="0" smtClean="0"/>
          </a:p>
          <a:p>
            <a:pPr>
              <a:buFont typeface="Courier New" pitchFamily="49" charset="0"/>
              <a:buChar char="o"/>
            </a:pPr>
            <a:r>
              <a:rPr lang="pt-BR" sz="2200" dirty="0" smtClean="0"/>
              <a:t>As funções não devem ser vistas como realizadas por um ator;</a:t>
            </a:r>
          </a:p>
          <a:p>
            <a:pPr>
              <a:buFont typeface="Courier New" pitchFamily="49" charset="0"/>
              <a:buChar char="o"/>
            </a:pPr>
            <a:endParaRPr lang="pt-BR" sz="2200" dirty="0" smtClean="0"/>
          </a:p>
          <a:p>
            <a:pPr>
              <a:buFont typeface="Courier New" pitchFamily="49" charset="0"/>
              <a:buChar char="o"/>
            </a:pPr>
            <a:r>
              <a:rPr lang="pt-BR" sz="2200" dirty="0" smtClean="0"/>
              <a:t>Inter-relacionam-se diversas ações dentro do sistema: portanto seus atores também o são;</a:t>
            </a:r>
          </a:p>
          <a:p>
            <a:pPr>
              <a:buFont typeface="Courier New" pitchFamily="49" charset="0"/>
              <a:buChar char="o"/>
            </a:pPr>
            <a:endParaRPr lang="pt-BR" sz="2200" dirty="0" smtClean="0"/>
          </a:p>
          <a:p>
            <a:pPr>
              <a:buFont typeface="Courier New" pitchFamily="49" charset="0"/>
              <a:buChar char="o"/>
            </a:pPr>
            <a:r>
              <a:rPr lang="pt-BR" sz="2200" dirty="0" smtClean="0"/>
              <a:t>Proposta: definir de acordo com a missão.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3816424" cy="661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6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pt-BR" dirty="0" smtClean="0"/>
              <a:t>Organização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>
            <a:normAutofit/>
          </a:bodyPr>
          <a:lstStyle/>
          <a:p>
            <a:r>
              <a:rPr lang="pt-BR" dirty="0"/>
              <a:t>Coordenações internas: crescimento, diferenciação, ordem hierárquica, dominância, </a:t>
            </a:r>
            <a:r>
              <a:rPr lang="pt-BR" dirty="0" smtClean="0"/>
              <a:t>controle</a:t>
            </a:r>
          </a:p>
          <a:p>
            <a:r>
              <a:rPr lang="pt-BR" dirty="0" smtClean="0"/>
              <a:t>Segunda Lei da Termodinâmica: a entropia deve aumentar em processos irreversíveis</a:t>
            </a:r>
          </a:p>
          <a:p>
            <a:r>
              <a:rPr lang="pt-BR" dirty="0" smtClean="0"/>
              <a:t>Tendência Natural prevista: desordem, caos, degeneração</a:t>
            </a:r>
          </a:p>
          <a:p>
            <a:r>
              <a:rPr lang="pt-BR" dirty="0" smtClean="0"/>
              <a:t>Sistemas: tentativa de manter o equilíbrio, organização</a:t>
            </a:r>
          </a:p>
          <a:p>
            <a:r>
              <a:rPr lang="pt-BR" dirty="0" smtClean="0"/>
              <a:t>Homeostase: tentativa do sistema de manter o </a:t>
            </a:r>
            <a:r>
              <a:rPr lang="pt-BR" dirty="0" err="1" smtClean="0"/>
              <a:t>equilibrio</a:t>
            </a:r>
            <a:r>
              <a:rPr lang="pt-BR" dirty="0" smtClean="0"/>
              <a:t> interno, reverter a variação natural da entropia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0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5" y="548680"/>
            <a:ext cx="3456385" cy="193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0" y="2996952"/>
            <a:ext cx="427257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72580" y="723736"/>
            <a:ext cx="457529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Criação de colônias de insetos: </a:t>
            </a:r>
            <a:endParaRPr lang="pt-BR" sz="2000" dirty="0" smtClean="0"/>
          </a:p>
          <a:p>
            <a:r>
              <a:rPr lang="pt-BR" sz="2000" dirty="0" smtClean="0"/>
              <a:t>vantagem evolutiva, esforço para</a:t>
            </a:r>
          </a:p>
          <a:p>
            <a:r>
              <a:rPr lang="pt-BR" sz="2000" dirty="0"/>
              <a:t>a</a:t>
            </a:r>
            <a:r>
              <a:rPr lang="pt-BR" sz="2000" dirty="0" smtClean="0"/>
              <a:t> sobrevivência,  evitando a extinção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91210" y="3789040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Organização empresarial: um esforço de todas as partes para alcançar resultados. Se não fizermos nada, há a falência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576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744416" cy="26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8024" y="403373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Prestar atenção na aula: um esforço muitas vezes, o natural seria dormir. O professor e o próprio aluno realizam o esforço de manter a concentração no sistema (sala de aula).</a:t>
            </a:r>
            <a:endParaRPr lang="pt-BR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4" y="3555667"/>
            <a:ext cx="3659267" cy="28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90219" y="3579531"/>
            <a:ext cx="3262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Organismos vivos importam entropia ingerindo moléculas de alta energia. A variação de entropia é negativa e o organismo se desenvolve no sentido de ordem e organização.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621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3970784" cy="5839544"/>
          </a:xfrm>
        </p:spPr>
        <p:txBody>
          <a:bodyPr>
            <a:normAutofit/>
          </a:bodyPr>
          <a:lstStyle/>
          <a:p>
            <a:r>
              <a:rPr lang="pt-BR" dirty="0"/>
              <a:t>Relação entre componentes;</a:t>
            </a:r>
          </a:p>
          <a:p>
            <a:r>
              <a:rPr lang="pt-BR" sz="2000" dirty="0" smtClean="0"/>
              <a:t>Podem ser uni ou multidirecionais, lineares ou não, variar em grau de eficácia  e prioridade</a:t>
            </a:r>
          </a:p>
          <a:p>
            <a:r>
              <a:rPr lang="pt-BR" sz="2000" dirty="0" smtClean="0"/>
              <a:t>Informação relaciona os componentes: energia em sistemas mecânicos ou números, nos sistemas de informação cibernéticos</a:t>
            </a:r>
          </a:p>
          <a:p>
            <a:endParaRPr lang="pt-BR" sz="2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2"/>
          </p:nvPr>
        </p:nvSpPr>
        <p:spPr>
          <a:xfrm>
            <a:off x="4716016" y="332656"/>
            <a:ext cx="3960440" cy="5839544"/>
          </a:xfrm>
        </p:spPr>
        <p:txBody>
          <a:bodyPr/>
          <a:lstStyle/>
          <a:p>
            <a:r>
              <a:rPr lang="pt-BR" dirty="0"/>
              <a:t>Entradas e </a:t>
            </a:r>
            <a:r>
              <a:rPr lang="pt-BR" dirty="0" smtClean="0"/>
              <a:t>saídas</a:t>
            </a:r>
          </a:p>
          <a:p>
            <a:r>
              <a:rPr lang="pt-BR" dirty="0" smtClean="0"/>
              <a:t>Jargão: input </a:t>
            </a:r>
            <a:r>
              <a:rPr lang="pt-BR" dirty="0" err="1" smtClean="0"/>
              <a:t>and</a:t>
            </a:r>
            <a:r>
              <a:rPr lang="pt-BR" dirty="0" smtClean="0"/>
              <a:t> output</a:t>
            </a:r>
          </a:p>
          <a:p>
            <a:r>
              <a:rPr lang="pt-BR" dirty="0" smtClean="0"/>
              <a:t>Surgem na construção de um modelo para simplificar o sistema</a:t>
            </a:r>
          </a:p>
          <a:p>
            <a:r>
              <a:rPr lang="pt-BR" dirty="0" smtClean="0"/>
              <a:t>Informações/recursos que entram e resultados/produtos que saem</a:t>
            </a:r>
          </a:p>
          <a:p>
            <a:r>
              <a:rPr lang="pt-BR" dirty="0" smtClean="0"/>
              <a:t>Facilidade de compreender o sistema, sempre com o risco de subestimá-lo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5" y="4077072"/>
            <a:ext cx="3624064" cy="25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9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41554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87624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Modelo de um sistema, com entradas e saídas: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787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3682752" cy="5983560"/>
          </a:xfrm>
        </p:spPr>
        <p:txBody>
          <a:bodyPr/>
          <a:lstStyle/>
          <a:p>
            <a:r>
              <a:rPr lang="pt-BR" dirty="0" smtClean="0"/>
              <a:t>Objetivos</a:t>
            </a:r>
          </a:p>
          <a:p>
            <a:endParaRPr lang="pt-BR" dirty="0" smtClean="0"/>
          </a:p>
          <a:p>
            <a:r>
              <a:rPr lang="pt-BR" sz="2200" dirty="0" smtClean="0"/>
              <a:t>O que se deseja buscar com o sistema?</a:t>
            </a:r>
          </a:p>
          <a:p>
            <a:endParaRPr lang="pt-BR" sz="2200" dirty="0" smtClean="0"/>
          </a:p>
          <a:p>
            <a:r>
              <a:rPr lang="pt-BR" sz="2200" dirty="0" smtClean="0"/>
              <a:t>Apenas o que se declara?</a:t>
            </a:r>
          </a:p>
          <a:p>
            <a:endParaRPr lang="pt-BR" sz="2200" dirty="0" smtClean="0"/>
          </a:p>
          <a:p>
            <a:r>
              <a:rPr lang="pt-BR" sz="2200" dirty="0" smtClean="0"/>
              <a:t>Não! Há objetivos declarados e reais;</a:t>
            </a:r>
          </a:p>
          <a:p>
            <a:endParaRPr lang="pt-BR" sz="2200" dirty="0" smtClean="0"/>
          </a:p>
          <a:p>
            <a:r>
              <a:rPr lang="pt-BR" sz="2200" dirty="0" smtClean="0"/>
              <a:t>Como avaliar: medidas de rendimento, se o sistema alcança algumas finalidades pré-estabelecidas.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2"/>
          </p:nvPr>
        </p:nvSpPr>
        <p:spPr>
          <a:xfrm>
            <a:off x="4270248" y="188640"/>
            <a:ext cx="3686128" cy="5983560"/>
          </a:xfrm>
        </p:spPr>
        <p:txBody>
          <a:bodyPr/>
          <a:lstStyle/>
          <a:p>
            <a:r>
              <a:rPr lang="pt-BR" dirty="0"/>
              <a:t>Medidas de </a:t>
            </a:r>
            <a:r>
              <a:rPr lang="pt-BR" dirty="0" smtClean="0"/>
              <a:t>rendimento</a:t>
            </a:r>
          </a:p>
          <a:p>
            <a:endParaRPr lang="pt-BR" dirty="0"/>
          </a:p>
          <a:p>
            <a:r>
              <a:rPr lang="pt-BR" sz="2200" dirty="0" smtClean="0"/>
              <a:t>Basicamente: contagem de pontos, por meio da qual inferimos se o sistema funciona bem (alcança objetivos escolhidos);</a:t>
            </a:r>
          </a:p>
          <a:p>
            <a:endParaRPr lang="pt-BR" sz="2200" dirty="0" smtClean="0"/>
          </a:p>
          <a:p>
            <a:r>
              <a:rPr lang="pt-BR" sz="2200" dirty="0" smtClean="0"/>
              <a:t>Vida real: estatística, controle de qualidade, contabilidade, produtividade, metas de lucro de empresas.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104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>
            <a:normAutofit/>
          </a:bodyPr>
          <a:lstStyle/>
          <a:p>
            <a:r>
              <a:rPr lang="pt-BR" dirty="0" smtClean="0"/>
              <a:t>Controle e administração</a:t>
            </a:r>
          </a:p>
          <a:p>
            <a:r>
              <a:rPr lang="pt-BR" sz="2200" dirty="0" smtClean="0"/>
              <a:t>Garantir se as tarefas do sistema estão sendo realizadas corretamente e alterá-las se necessário;</a:t>
            </a:r>
          </a:p>
          <a:p>
            <a:r>
              <a:rPr lang="pt-BR" sz="2200" dirty="0" smtClean="0"/>
              <a:t>Retroalimentação (feedback):  recurso que permite o controle de um sistema;</a:t>
            </a:r>
          </a:p>
          <a:p>
            <a:r>
              <a:rPr lang="pt-BR" sz="2200" dirty="0" smtClean="0"/>
              <a:t>Necessárias interfaces (pontos de comunicação) e mecanismos que permitam o controle.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0098"/>
            <a:ext cx="7524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Pensamento sistêmico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Não se trata apenas de enxergar tudo como um sistema:</a:t>
            </a:r>
          </a:p>
          <a:p>
            <a:r>
              <a:rPr lang="pt-BR" dirty="0" smtClean="0"/>
              <a:t>Um método que agrupa as mais diversas ações teóricas e práticas para realizar um estudo pleno da totalidade dos elementos envolvidos em uma situação;</a:t>
            </a:r>
          </a:p>
          <a:p>
            <a:r>
              <a:rPr lang="pt-BR" dirty="0" smtClean="0"/>
              <a:t>Vale-se da abordagem sistêmica porque os problemas muitas vezes são completos demais para entender de maneira reducionista e simplificadora.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0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Resposta: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080646"/>
            <a:ext cx="6635080" cy="2322259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>
                <a:latin typeface="+mj-lt"/>
              </a:rPr>
              <a:t>Todas as alternativas anteriores!</a:t>
            </a:r>
          </a:p>
          <a:p>
            <a:endParaRPr lang="pt-BR" sz="2800" dirty="0">
              <a:latin typeface="+mj-lt"/>
            </a:endParaRPr>
          </a:p>
          <a:p>
            <a:pPr marL="0" indent="0">
              <a:buNone/>
            </a:pPr>
            <a:endParaRPr lang="pt-BR" sz="2800" dirty="0" smtClean="0">
              <a:latin typeface="+mj-lt"/>
            </a:endParaRPr>
          </a:p>
          <a:p>
            <a:pPr marL="0" indent="0">
              <a:buNone/>
            </a:pPr>
            <a:endParaRPr lang="pt-BR" sz="2800" dirty="0" smtClean="0">
              <a:latin typeface="+mj-lt"/>
            </a:endParaRPr>
          </a:p>
          <a:p>
            <a:r>
              <a:rPr lang="pt-BR" sz="2800" dirty="0"/>
              <a:t>A forma como surgiu a teoria de sistemas explica esse fato!</a:t>
            </a:r>
          </a:p>
          <a:p>
            <a:pPr marL="0" indent="0">
              <a:buNone/>
            </a:pPr>
            <a:endParaRPr lang="pt-BR" sz="2800" dirty="0" smtClean="0">
              <a:latin typeface="+mj-lt"/>
            </a:endParaRPr>
          </a:p>
          <a:p>
            <a:endParaRPr lang="pt-BR" sz="2800" dirty="0">
              <a:latin typeface="+mj-lt"/>
            </a:endParaRPr>
          </a:p>
          <a:p>
            <a:endParaRPr lang="pt-BR" sz="2800" dirty="0" smtClean="0">
              <a:latin typeface="+mj-lt"/>
            </a:endParaRPr>
          </a:p>
          <a:p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5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776865" cy="442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5868144" y="1124744"/>
            <a:ext cx="108012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220073" y="5579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Abordagem sistêmica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5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Vocês acham que pensamento sistêmico é um tópico incentivado e abordado na sua formação?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04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 a resposta é sim ou não, pouco importa...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....pois será exigido de nós como profissionais de qualquer maneira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040560" cy="408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2843808" y="3212976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6" y="620688"/>
            <a:ext cx="44539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28" y="620688"/>
            <a:ext cx="41910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611560" y="4653136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5364088" y="4806570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Mais sobre pensamento sistêmico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Definir seria incoerente:</a:t>
            </a:r>
          </a:p>
          <a:p>
            <a:r>
              <a:rPr lang="pt-BR" dirty="0" smtClean="0"/>
              <a:t>O que se busca é uma compreensão coesa de um problema;</a:t>
            </a:r>
          </a:p>
          <a:p>
            <a:r>
              <a:rPr lang="pt-BR" dirty="0" smtClean="0"/>
              <a:t>Enxergar através uma concepção de mundo é limitante;</a:t>
            </a:r>
          </a:p>
          <a:p>
            <a:r>
              <a:rPr lang="pt-BR" dirty="0" smtClean="0"/>
              <a:t>Mobilizamos diversas frentes de conhecimento, admitimos a expansão do nosso universo de estudo no lugar de </a:t>
            </a:r>
            <a:r>
              <a:rPr lang="pt-BR" dirty="0" smtClean="0"/>
              <a:t>reduzi-lo;</a:t>
            </a:r>
            <a:endParaRPr lang="pt-BR" dirty="0" smtClean="0"/>
          </a:p>
          <a:p>
            <a:r>
              <a:rPr lang="pt-BR" dirty="0" smtClean="0"/>
              <a:t>Contínua percepção e revisão;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226825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154"/>
            <a:ext cx="7467600" cy="1143000"/>
          </a:xfrm>
        </p:spPr>
        <p:txBody>
          <a:bodyPr/>
          <a:lstStyle/>
          <a:p>
            <a:r>
              <a:rPr lang="pt-BR" dirty="0" smtClean="0"/>
              <a:t>Enquanto isso na engenharia...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2600" dirty="0"/>
              <a:t>“A Engenharia, e mais especificamente a Engenharia de Produção, trata do projeto, aperfeiçoamento e implantação de </a:t>
            </a:r>
            <a:r>
              <a:rPr lang="pt-BR" sz="2600" b="1" dirty="0"/>
              <a:t>sistemas integrados de pessoas, materiais, informações, equipamentos e energia</a:t>
            </a:r>
            <a:r>
              <a:rPr lang="pt-BR" sz="2600" dirty="0"/>
              <a:t> para a produção de </a:t>
            </a:r>
            <a:r>
              <a:rPr lang="pt-BR" sz="2600" u="sng" dirty="0">
                <a:hlinkClick r:id="rId2" tooltip="Click to Continue &gt; by Browse to Save"/>
              </a:rPr>
              <a:t>bens</a:t>
            </a:r>
            <a:r>
              <a:rPr lang="pt-BR" sz="2600" dirty="0"/>
              <a:t> e serviços, de maneira econômica, respeitando as condições sociais, culturais, éticas e ambientais</a:t>
            </a:r>
            <a:r>
              <a:rPr lang="pt-BR" sz="2600" dirty="0" smtClean="0"/>
              <a:t>. Tem </a:t>
            </a:r>
            <a:r>
              <a:rPr lang="pt-BR" sz="2600" dirty="0"/>
              <a:t>como base os conhecimentos específicos e as habilidades associadas às ciências físicas, matemáticas e sociais, assim como aos princípios e métodos de análise da engenharia de projeto para especificar, predizer, e avaliar os resultados obtidos por tais sistemas”. </a:t>
            </a:r>
          </a:p>
          <a:p>
            <a:r>
              <a:rPr lang="pt-BR" sz="2600" dirty="0"/>
              <a:t>Assim, é proposta uma abordagem </a:t>
            </a:r>
            <a:r>
              <a:rPr lang="pt-BR" sz="2600" b="1" dirty="0"/>
              <a:t>sistêmica que</a:t>
            </a:r>
            <a:r>
              <a:rPr lang="pt-BR" sz="2600" dirty="0"/>
              <a:t>, em cooperação com os diferentes campos da engenheira tem um papel de sistematização e melhoria dos sistemas de produção, visando o desenvolvimento da sociedade nos seus mais diferentes aspectos, econômicos, ambientais e sociais.</a:t>
            </a:r>
          </a:p>
          <a:p>
            <a:r>
              <a:rPr lang="pt-BR" sz="2600" dirty="0"/>
              <a:t>A decorrência imediata da definição acima é que o(a) Engenheiro(a) tem a responsabilidade de organizar os recursos disponíveis em uma “organização” que produz algo. </a:t>
            </a:r>
            <a:r>
              <a:rPr lang="pt-BR" sz="2600" b="1" dirty="0"/>
              <a:t>A sua unidade básica de referência o sistema de produção</a:t>
            </a:r>
            <a:r>
              <a:rPr lang="pt-BR" sz="2600" dirty="0"/>
              <a:t>, a organização na qual ele (ela) está trabalhando, contribuindo com os seus conhecimentos, com a sua criatividade, com a sua visão de </a:t>
            </a:r>
            <a:r>
              <a:rPr lang="pt-BR" sz="2600" dirty="0" err="1"/>
              <a:t>mundo.É</a:t>
            </a:r>
            <a:r>
              <a:rPr lang="pt-BR" sz="2600" dirty="0"/>
              <a:t> a partir do desempenho dos sistemas de produção, da organização, no que diz respeito à sua capacidade de projetar, planejar e gerir que </a:t>
            </a:r>
            <a:r>
              <a:rPr lang="pt-BR" dirty="0"/>
              <a:t>se pode avaliar a eficiência e a eficácia do trabalho do(a) Engenheiro(a).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5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7242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9807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P.O.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1844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Qualidade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35896" y="9807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PMT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38781" y="2852936"/>
            <a:ext cx="198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Numérico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96136" y="980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851920" y="18448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Contabilidade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08043" y="2029490"/>
            <a:ext cx="153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PCC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299828" y="14754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PMR (¬¬)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300192" y="303760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Tudo que você não sabe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14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091 0.4136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382 0.29422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20001 0.146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14428 0.439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L 0.01319 0.28033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L 0.00451 0.44698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55556E-6 L -0.17066 0.24119 " pathEditMode="relative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23368 0.07662 " pathEditMode="relative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15616" y="1916832"/>
            <a:ext cx="6408712" cy="3240360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“O enfoque sistêmico não é uma má ideia.”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286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 - Algumas definições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“Sistema: conjunto de partes integrantes e interdependentes, formam um todo unificado, efetuam uma ou mais ações para atingir objetivos/propósitos”;</a:t>
            </a:r>
            <a:endParaRPr lang="pt-BR" dirty="0"/>
          </a:p>
          <a:p>
            <a:pPr lvl="0"/>
            <a:r>
              <a:rPr lang="pt-BR" dirty="0" smtClean="0"/>
              <a:t>“Conjunto de elementos, materiais ou ideais, entre os quais se possa encontrar ou definir alguma relação”;</a:t>
            </a:r>
          </a:p>
          <a:p>
            <a:pPr lvl="0"/>
            <a:r>
              <a:rPr lang="pt-BR" dirty="0" smtClean="0"/>
              <a:t>“Disposição das partes ou dos elementos de um todo, coordenados entre si, que funcionam com uma estrutura organizada”;</a:t>
            </a:r>
          </a:p>
          <a:p>
            <a:pPr lvl="0"/>
            <a:r>
              <a:rPr lang="pt-BR" dirty="0" smtClean="0"/>
              <a:t>“Reunião de elementos naturais da mesma espécie que constituem um conjunto intimamente relacionado”;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4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BERTALANFFY: </a:t>
            </a:r>
            <a:r>
              <a:rPr lang="pt-BR" dirty="0" smtClean="0"/>
              <a:t>“É </a:t>
            </a:r>
            <a:r>
              <a:rPr lang="pt-BR" dirty="0"/>
              <a:t>um conjunto de unidades entre as </a:t>
            </a:r>
            <a:r>
              <a:rPr lang="pt-BR" dirty="0" smtClean="0"/>
              <a:t>quais existem relações”;</a:t>
            </a:r>
          </a:p>
          <a:p>
            <a:endParaRPr lang="pt-BR" dirty="0"/>
          </a:p>
          <a:p>
            <a:r>
              <a:rPr lang="pt-BR" dirty="0" smtClean="0"/>
              <a:t>“ </a:t>
            </a:r>
            <a:r>
              <a:rPr lang="pt-BR" dirty="0"/>
              <a:t>É um conjunto de partes coordenadas, </a:t>
            </a:r>
            <a:r>
              <a:rPr lang="pt-BR" dirty="0" smtClean="0"/>
              <a:t>para realizar </a:t>
            </a:r>
            <a:r>
              <a:rPr lang="pt-BR" dirty="0"/>
              <a:t>um conjunto de </a:t>
            </a:r>
            <a:r>
              <a:rPr lang="pt-BR" dirty="0" smtClean="0"/>
              <a:t>finalidades”.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7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Surgimento da teoria de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Desenvolvimento científico, principalmente da física:</a:t>
            </a:r>
          </a:p>
          <a:p>
            <a:endParaRPr lang="pt-BR" dirty="0"/>
          </a:p>
          <a:p>
            <a:r>
              <a:rPr lang="pt-BR" dirty="0" smtClean="0"/>
              <a:t>Abordagem MECANICISTA (ou cartesiana):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/>
              <a:t>C</a:t>
            </a:r>
            <a:r>
              <a:rPr lang="pt-BR" dirty="0" smtClean="0"/>
              <a:t>aracterística </a:t>
            </a:r>
            <a:r>
              <a:rPr lang="pt-BR" dirty="0"/>
              <a:t>da administração científica de impor que as organizações eram um arranjo rígido de peças mecânicas individualizadas e montadas </a:t>
            </a:r>
            <a:r>
              <a:rPr lang="pt-BR" dirty="0" smtClean="0"/>
              <a:t>juntas.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529264" cy="6141296"/>
          </a:xfrm>
        </p:spPr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Visão </a:t>
            </a:r>
            <a:r>
              <a:rPr lang="pt-BR" dirty="0"/>
              <a:t>isolada de organização e </a:t>
            </a:r>
            <a:r>
              <a:rPr lang="pt-BR" dirty="0" smtClean="0"/>
              <a:t>fenômenos;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Sem relações de organizações com </a:t>
            </a:r>
            <a:r>
              <a:rPr lang="pt-BR" dirty="0" smtClean="0"/>
              <a:t>ambiente;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Aspectos do relacionamento interno na organização: peca em </a:t>
            </a:r>
            <a:r>
              <a:rPr lang="pt-BR" dirty="0" smtClean="0"/>
              <a:t>explicar.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61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Surgiram </a:t>
            </a:r>
            <a:r>
              <a:rPr lang="pt-BR" dirty="0" smtClean="0"/>
              <a:t>ISOMORFISMOS:</a:t>
            </a:r>
          </a:p>
          <a:p>
            <a:r>
              <a:rPr lang="pt-BR" dirty="0"/>
              <a:t>Há semelhanças estruturais que se aplicam a diversos </a:t>
            </a:r>
            <a:r>
              <a:rPr lang="pt-BR" dirty="0" smtClean="0"/>
              <a:t>campos da ciência. </a:t>
            </a:r>
            <a:r>
              <a:rPr lang="pt-BR" dirty="0"/>
              <a:t>Não se trata apenas de analogias, mas há abstrações e modelos que se aplicam a fenômenos completamente </a:t>
            </a:r>
            <a:r>
              <a:rPr lang="pt-BR" dirty="0" smtClean="0"/>
              <a:t>distintos.</a:t>
            </a:r>
          </a:p>
          <a:p>
            <a:r>
              <a:rPr lang="pt-BR" dirty="0" smtClean="0"/>
              <a:t>E mais: o desenvolvimento dessas ciências individuais foi INDEPENDENTE, muitas vezes mutuamente desconhecidos e baseados em fatos e filosofias contraditórias.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49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Coincidência?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endParaRPr lang="pt-BR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marL="731520" lvl="2" indent="0" algn="ctr">
              <a:buNone/>
            </a:pPr>
            <a:r>
              <a:rPr lang="pt-BR" dirty="0" smtClean="0"/>
              <a:t>Não </a:t>
            </a:r>
            <a:r>
              <a:rPr lang="pt-BR" dirty="0"/>
              <a:t>de acordo com a </a:t>
            </a:r>
            <a:r>
              <a:rPr lang="pt-BR" dirty="0" smtClean="0"/>
              <a:t>teoria dos sistemas! </a:t>
            </a:r>
            <a:endParaRPr lang="pt-BR" dirty="0"/>
          </a:p>
          <a:p>
            <a:pPr lvl="2"/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002062" cy="3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706</TotalTime>
  <Words>1710</Words>
  <Application>Microsoft Office PowerPoint</Application>
  <PresentationFormat>Apresentação na tela (4:3)</PresentationFormat>
  <Paragraphs>200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Balcão Envidraçado</vt:lpstr>
      <vt:lpstr>PRO2310: engenharia e sociedade Seminário Introdução à teoria de sistemas</vt:lpstr>
      <vt:lpstr>SISTEMAS?</vt:lpstr>
      <vt:lpstr>Resposta:</vt:lpstr>
      <vt:lpstr>Sistema  - Algumas definições </vt:lpstr>
      <vt:lpstr>Apresentação do PowerPoint</vt:lpstr>
      <vt:lpstr>Surgimento da teoria de sistemas</vt:lpstr>
      <vt:lpstr>Apresentação do PowerPoint</vt:lpstr>
      <vt:lpstr>PROBLEMA!</vt:lpstr>
      <vt:lpstr>Coincidência?</vt:lpstr>
      <vt:lpstr>Surgimento da teoria dos sistemas</vt:lpstr>
      <vt:lpstr>Mudança de metodologia</vt:lpstr>
      <vt:lpstr>Formulação da teoria de sistemas</vt:lpstr>
      <vt:lpstr>Ramos da ciência relacionados</vt:lpstr>
      <vt:lpstr>Apresentação do PowerPoint</vt:lpstr>
      <vt:lpstr>Apresentação do PowerPoint</vt:lpstr>
      <vt:lpstr>Apresentação do PowerPoint</vt:lpstr>
      <vt:lpstr>Estatística </vt:lpstr>
      <vt:lpstr>Mais isomorfismos : decaimento exponencial</vt:lpstr>
      <vt:lpstr>Características de um sistema</vt:lpstr>
      <vt:lpstr>Apresentação do PowerPoint</vt:lpstr>
      <vt:lpstr>Apresentação do PowerPoint</vt:lpstr>
      <vt:lpstr>Organização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Pensamento sistêmico</vt:lpstr>
      <vt:lpstr>Apresentação do PowerPoint</vt:lpstr>
      <vt:lpstr>Vocês acham que pensamento sistêmico é um tópico incentivado e abordado na sua formação?</vt:lpstr>
      <vt:lpstr>Se a resposta é sim ou não, pouco importa...</vt:lpstr>
      <vt:lpstr>Apresentação do PowerPoint</vt:lpstr>
      <vt:lpstr>Mais sobre pensamento sistêmico</vt:lpstr>
      <vt:lpstr>Enquanto isso na engenharia...</vt:lpstr>
      <vt:lpstr>Apresentação do PowerPoint</vt:lpstr>
      <vt:lpstr>Resumindo: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PRO2310: engenharia e sociedade Seminário Introdução à teoria de sistemas</dc:title>
  <dc:creator>Gabriel</dc:creator>
  <cp:lastModifiedBy>Gabriel</cp:lastModifiedBy>
  <cp:revision>51</cp:revision>
  <dcterms:created xsi:type="dcterms:W3CDTF">2013-04-26T22:25:36Z</dcterms:created>
  <dcterms:modified xsi:type="dcterms:W3CDTF">2013-05-02T10:33:55Z</dcterms:modified>
</cp:coreProperties>
</file>