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72" r:id="rId3"/>
    <p:sldId id="258" r:id="rId4"/>
    <p:sldId id="257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5" r:id="rId18"/>
    <p:sldId id="276" r:id="rId19"/>
    <p:sldId id="277" r:id="rId20"/>
    <p:sldId id="278" r:id="rId21"/>
    <p:sldId id="279" r:id="rId22"/>
    <p:sldId id="282" r:id="rId23"/>
    <p:sldId id="280" r:id="rId24"/>
    <p:sldId id="281" r:id="rId25"/>
    <p:sldId id="263" r:id="rId26"/>
    <p:sldId id="283" r:id="rId27"/>
    <p:sldId id="284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20" autoAdjust="0"/>
  </p:normalViewPr>
  <p:slideViewPr>
    <p:cSldViewPr>
      <p:cViewPr varScale="1">
        <p:scale>
          <a:sx n="78" d="100"/>
          <a:sy n="78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9684F-448A-426B-84EB-13C9218E7AEC}" type="datetimeFigureOut">
              <a:rPr lang="pt-BR" smtClean="0"/>
              <a:pPr/>
              <a:t>24/04/2014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509CD-3848-4C4D-A003-5FBD639BBEA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11489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509CD-3848-4C4D-A003-5FBD639BBEA2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784699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E0E62-44B4-4FE5-B772-7D86B6B62369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48453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E0E62-44B4-4FE5-B772-7D86B6B62369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16545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E0E62-44B4-4FE5-B772-7D86B6B62369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54532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E0E62-44B4-4FE5-B772-7D86B6B62369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6223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E0E62-44B4-4FE5-B772-7D86B6B62369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68075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E0E62-44B4-4FE5-B772-7D86B6B62369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26389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E0E62-44B4-4FE5-B772-7D86B6B62369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68645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E0E62-44B4-4FE5-B772-7D86B6B62369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68645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E0E62-44B4-4FE5-B772-7D86B6B62369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33538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450DFBB-CFC0-42E9-83FA-819F6A1AD873}" type="datetimeFigureOut">
              <a:rPr lang="pt-BR" smtClean="0"/>
              <a:pPr/>
              <a:t>24/04/2014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t-B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1022275-224A-4C1B-BAC3-EDD5DC5EF5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DFBB-CFC0-42E9-83FA-819F6A1AD873}" type="datetimeFigureOut">
              <a:rPr lang="pt-BR" smtClean="0"/>
              <a:pPr/>
              <a:t>24/04/2014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2275-224A-4C1B-BAC3-EDD5DC5EF5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DFBB-CFC0-42E9-83FA-819F6A1AD873}" type="datetimeFigureOut">
              <a:rPr lang="pt-BR" smtClean="0"/>
              <a:pPr/>
              <a:t>24/04/2014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2275-224A-4C1B-BAC3-EDD5DC5EF5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450DFBB-CFC0-42E9-83FA-819F6A1AD873}" type="datetimeFigureOut">
              <a:rPr lang="pt-BR" smtClean="0"/>
              <a:pPr/>
              <a:t>24/04/2014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2275-224A-4C1B-BAC3-EDD5DC5EF5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450DFBB-CFC0-42E9-83FA-819F6A1AD873}" type="datetimeFigureOut">
              <a:rPr lang="pt-BR" smtClean="0"/>
              <a:pPr/>
              <a:t>24/04/2014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1022275-224A-4C1B-BAC3-EDD5DC5EF595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450DFBB-CFC0-42E9-83FA-819F6A1AD873}" type="datetimeFigureOut">
              <a:rPr lang="pt-BR" smtClean="0"/>
              <a:pPr/>
              <a:t>24/04/2014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1022275-224A-4C1B-BAC3-EDD5DC5EF5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450DFBB-CFC0-42E9-83FA-819F6A1AD873}" type="datetimeFigureOut">
              <a:rPr lang="pt-BR" smtClean="0"/>
              <a:pPr/>
              <a:t>24/04/2014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1022275-224A-4C1B-BAC3-EDD5DC5EF5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DFBB-CFC0-42E9-83FA-819F6A1AD873}" type="datetimeFigureOut">
              <a:rPr lang="pt-BR" smtClean="0"/>
              <a:pPr/>
              <a:t>24/04/2014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22275-224A-4C1B-BAC3-EDD5DC5EF5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450DFBB-CFC0-42E9-83FA-819F6A1AD873}" type="datetimeFigureOut">
              <a:rPr lang="pt-BR" smtClean="0"/>
              <a:pPr/>
              <a:t>24/04/2014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1022275-224A-4C1B-BAC3-EDD5DC5EF5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450DFBB-CFC0-42E9-83FA-819F6A1AD873}" type="datetimeFigureOut">
              <a:rPr lang="pt-BR" smtClean="0"/>
              <a:pPr/>
              <a:t>24/04/2014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1022275-224A-4C1B-BAC3-EDD5DC5EF5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450DFBB-CFC0-42E9-83FA-819F6A1AD873}" type="datetimeFigureOut">
              <a:rPr lang="pt-BR" smtClean="0"/>
              <a:pPr/>
              <a:t>24/04/2014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1022275-224A-4C1B-BAC3-EDD5DC5EF5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450DFBB-CFC0-42E9-83FA-819F6A1AD873}" type="datetimeFigureOut">
              <a:rPr lang="pt-BR" smtClean="0"/>
              <a:pPr/>
              <a:t>24/04/2014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1022275-224A-4C1B-BAC3-EDD5DC5EF5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062912" cy="1470025"/>
          </a:xfrm>
        </p:spPr>
        <p:txBody>
          <a:bodyPr>
            <a:noAutofit/>
          </a:bodyPr>
          <a:lstStyle/>
          <a:p>
            <a:r>
              <a:rPr lang="pt-BR" sz="4800" dirty="0" smtClean="0"/>
              <a:t>Seminário I – Introdução à Teoria dos Sistemas</a:t>
            </a:r>
            <a:endParaRPr lang="pt-BR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675" y="2060848"/>
            <a:ext cx="8062912" cy="1752600"/>
          </a:xfrm>
        </p:spPr>
        <p:txBody>
          <a:bodyPr/>
          <a:lstStyle/>
          <a:p>
            <a:r>
              <a:rPr lang="pt-BR" dirty="0" smtClean="0"/>
              <a:t>C. West Churchman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5264423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Victor Kazuro Hirai        8039578 </a:t>
            </a:r>
          </a:p>
          <a:p>
            <a:r>
              <a:rPr lang="pt-BR" dirty="0" smtClean="0"/>
              <a:t>Thiago Audi Casseb     8039582 </a:t>
            </a:r>
          </a:p>
          <a:p>
            <a:r>
              <a:rPr lang="pt-BR" dirty="0" smtClean="0"/>
              <a:t>Paulo Han Guil Won     8039495 </a:t>
            </a:r>
          </a:p>
          <a:p>
            <a:r>
              <a:rPr lang="pt-BR" dirty="0" smtClean="0"/>
              <a:t>Yen Wen Cheng           8039561</a:t>
            </a:r>
          </a:p>
          <a:p>
            <a:r>
              <a:rPr lang="pt-BR" dirty="0" smtClean="0"/>
              <a:t>Sara Antar                     8186701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4843408" y="6121172"/>
            <a:ext cx="4216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dirty="0" smtClean="0"/>
              <a:t>PRO2310 – Engenharia e Sociedade</a:t>
            </a:r>
          </a:p>
          <a:p>
            <a:pPr algn="r"/>
            <a:r>
              <a:rPr lang="pt-BR" dirty="0" smtClean="0"/>
              <a:t>Prof. Dr. Laerte Idal Sznelwar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813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Eficiência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3826768" cy="4569371"/>
          </a:xfrm>
        </p:spPr>
        <p:txBody>
          <a:bodyPr>
            <a:normAutofit/>
          </a:bodyPr>
          <a:lstStyle/>
          <a:p>
            <a:r>
              <a:rPr lang="pt-BR" dirty="0" smtClean="0"/>
              <a:t>Objetivo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Discussão com Humanistas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Consequências</a:t>
            </a: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427984" y="1556792"/>
            <a:ext cx="3672408" cy="48245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Diminuir custos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Automação, desemprego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Foco um uma parte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3425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3754760" cy="4137323"/>
          </a:xfrm>
        </p:spPr>
        <p:txBody>
          <a:bodyPr/>
          <a:lstStyle/>
          <a:p>
            <a:r>
              <a:rPr lang="pt-BR" dirty="0" smtClean="0"/>
              <a:t>Mercadorias sobrando</a:t>
            </a:r>
          </a:p>
          <a:p>
            <a:r>
              <a:rPr lang="pt-BR" dirty="0" smtClean="0"/>
              <a:t>Trabalhadores ociosos</a:t>
            </a:r>
          </a:p>
          <a:p>
            <a:r>
              <a:rPr lang="pt-BR" dirty="0" smtClean="0"/>
              <a:t>Peças de equipamentos ociosas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553185" y="1988840"/>
            <a:ext cx="3754760" cy="41373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Vender a preços reduzidos</a:t>
            </a:r>
          </a:p>
          <a:p>
            <a:r>
              <a:rPr lang="pt-BR" dirty="0" smtClean="0"/>
              <a:t>Redução da força de trabalho</a:t>
            </a:r>
          </a:p>
          <a:p>
            <a:r>
              <a:rPr lang="pt-BR" dirty="0" smtClean="0"/>
              <a:t>Vender ou compartilhar com outras companhias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6968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leva em conta o sistema todo</a:t>
            </a:r>
          </a:p>
          <a:p>
            <a:r>
              <a:rPr lang="pt-BR" dirty="0"/>
              <a:t>Melhor modo pode não ser o modo ótimo para o sistema </a:t>
            </a:r>
            <a:r>
              <a:rPr lang="pt-BR" dirty="0" smtClean="0"/>
              <a:t>inteiro</a:t>
            </a:r>
          </a:p>
          <a:p>
            <a:r>
              <a:rPr lang="pt-BR" dirty="0" smtClean="0"/>
              <a:t>Enfoque científico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924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Científico x Eficiência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Aeroporto</a:t>
            </a:r>
          </a:p>
          <a:p>
            <a:pPr lvl="1"/>
            <a:r>
              <a:rPr lang="pt-BR" dirty="0" smtClean="0"/>
              <a:t>1 minuto</a:t>
            </a:r>
          </a:p>
          <a:p>
            <a:pPr lvl="1"/>
            <a:r>
              <a:rPr lang="pt-BR" dirty="0" smtClean="0"/>
              <a:t>Pista eficiente leva a sistema ineficiente</a:t>
            </a:r>
          </a:p>
          <a:p>
            <a:pPr lvl="1"/>
            <a:r>
              <a:rPr lang="pt-BR" dirty="0" smtClean="0"/>
              <a:t>Ponto principal: Balancear ineficiências</a:t>
            </a:r>
          </a:p>
          <a:p>
            <a:pPr lvl="1"/>
            <a:r>
              <a:rPr lang="pt-BR" dirty="0" smtClean="0"/>
              <a:t>Utilizar um modelo?</a:t>
            </a:r>
            <a:endParaRPr lang="pt-BR" dirty="0"/>
          </a:p>
          <a:p>
            <a:r>
              <a:rPr lang="pt-BR" dirty="0" smtClean="0"/>
              <a:t>Companhia de telefonia</a:t>
            </a:r>
          </a:p>
          <a:p>
            <a:pPr lvl="1"/>
            <a:r>
              <a:rPr lang="pt-BR" dirty="0" smtClean="0"/>
              <a:t>Diminuir mão de obra ociosa</a:t>
            </a:r>
          </a:p>
          <a:p>
            <a:pPr lvl="1"/>
            <a:r>
              <a:rPr lang="pt-BR" dirty="0" smtClean="0"/>
              <a:t>Necessário se preocupar com tempo de espera e tempo ocioso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0008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enfoque da eficiência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Enfoque científico sempre está presente</a:t>
            </a:r>
          </a:p>
          <a:p>
            <a:pPr lvl="1"/>
            <a:r>
              <a:rPr lang="pt-BR" dirty="0" smtClean="0"/>
              <a:t>Exemplo:</a:t>
            </a:r>
          </a:p>
          <a:p>
            <a:pPr lvl="1"/>
            <a:r>
              <a:rPr lang="pt-BR" dirty="0" smtClean="0"/>
              <a:t>Corte de gastos do governo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4337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Enfoque Científico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Cientista da Administração é eficaz</a:t>
            </a:r>
          </a:p>
          <a:p>
            <a:r>
              <a:rPr lang="pt-BR" dirty="0" smtClean="0"/>
              <a:t>Ociosidade não é sistema ineficiente</a:t>
            </a:r>
          </a:p>
          <a:p>
            <a:r>
              <a:rPr lang="pt-BR" dirty="0" smtClean="0"/>
              <a:t>Existem gastos ilusórios</a:t>
            </a:r>
          </a:p>
          <a:p>
            <a:r>
              <a:rPr lang="pt-BR" dirty="0" smtClean="0"/>
              <a:t>Existem pedidos imprevisíveis</a:t>
            </a:r>
          </a:p>
          <a:p>
            <a:r>
              <a:rPr lang="pt-BR" dirty="0" smtClean="0"/>
              <a:t>Utilização de modelos </a:t>
            </a:r>
          </a:p>
          <a:p>
            <a:r>
              <a:rPr lang="pt-BR" dirty="0" smtClean="0"/>
              <a:t>Pensar no sistema como um todo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6530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Sistemas</a:t>
            </a:r>
            <a:endParaRPr lang="en-GB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Ilustração: Grupo </a:t>
            </a:r>
            <a:r>
              <a:rPr lang="pt-BR" dirty="0"/>
              <a:t>de cegos descrever elefante</a:t>
            </a:r>
          </a:p>
          <a:p>
            <a:pPr lvl="1"/>
            <a:r>
              <a:rPr lang="pt-BR" dirty="0"/>
              <a:t>Arrogância</a:t>
            </a:r>
          </a:p>
          <a:p>
            <a:pPr lvl="2"/>
            <a:r>
              <a:rPr lang="pt-BR" dirty="0"/>
              <a:t>Sábio pode ver o cerne de uma situação e ver a tolice das pessoas que não conseguem enxergar o todo</a:t>
            </a:r>
          </a:p>
          <a:p>
            <a:pPr lvl="2"/>
            <a:r>
              <a:rPr lang="pt-BR" dirty="0"/>
              <a:t>Ciência da Administração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7730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Definição</a:t>
            </a:r>
            <a:r>
              <a:rPr lang="en-GB" dirty="0" smtClean="0"/>
              <a:t> de </a:t>
            </a:r>
            <a:r>
              <a:rPr lang="en-GB" dirty="0" err="1" smtClean="0"/>
              <a:t>Sistema</a:t>
            </a:r>
            <a:endParaRPr lang="en-GB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Conjunto </a:t>
            </a:r>
            <a:r>
              <a:rPr lang="pt-BR" dirty="0"/>
              <a:t>de partes coordenadas para realizar um conjunto de </a:t>
            </a:r>
            <a:r>
              <a:rPr lang="pt-BR" dirty="0" smtClean="0"/>
              <a:t>finalidades</a:t>
            </a:r>
          </a:p>
          <a:p>
            <a:r>
              <a:rPr lang="pt-BR" dirty="0" smtClean="0"/>
              <a:t>Considerações </a:t>
            </a:r>
            <a:r>
              <a:rPr lang="pt-BR" dirty="0"/>
              <a:t>básicas ao se pensar no significado de um </a:t>
            </a:r>
            <a:r>
              <a:rPr lang="pt-BR" dirty="0" smtClean="0"/>
              <a:t>sistema</a:t>
            </a:r>
          </a:p>
          <a:p>
            <a:pPr lvl="1"/>
            <a:r>
              <a:rPr lang="pt-BR" dirty="0"/>
              <a:t>Os objetivos do sistema e as medidas de rendimento do sistema </a:t>
            </a:r>
            <a:r>
              <a:rPr lang="pt-BR" dirty="0" smtClean="0"/>
              <a:t>inteiro</a:t>
            </a:r>
          </a:p>
          <a:p>
            <a:pPr lvl="1"/>
            <a:r>
              <a:rPr lang="pt-BR" dirty="0"/>
              <a:t>O ambiente do sistema: as coações fixas</a:t>
            </a:r>
          </a:p>
          <a:p>
            <a:pPr lvl="1"/>
            <a:r>
              <a:rPr lang="pt-BR" dirty="0"/>
              <a:t>Os recursos do sistema</a:t>
            </a:r>
          </a:p>
          <a:p>
            <a:pPr lvl="1"/>
            <a:r>
              <a:rPr lang="pt-BR" dirty="0"/>
              <a:t>Os componentes do sistema, suas atividades, finalidades e medidas de rendimento</a:t>
            </a:r>
          </a:p>
          <a:p>
            <a:pPr lvl="1"/>
            <a:r>
              <a:rPr lang="pt-BR" dirty="0"/>
              <a:t>A administração do sistema</a:t>
            </a:r>
          </a:p>
          <a:p>
            <a:pPr lvl="2"/>
            <a:endParaRPr lang="pt-BR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658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Objetivos</a:t>
            </a:r>
            <a:r>
              <a:rPr lang="en-GB" dirty="0" smtClean="0"/>
              <a:t> e </a:t>
            </a:r>
            <a:r>
              <a:rPr lang="en-GB" dirty="0" err="1" smtClean="0"/>
              <a:t>Rendimentos</a:t>
            </a:r>
            <a:endParaRPr lang="en-GB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Objetivos</a:t>
            </a:r>
            <a:endParaRPr lang="pt-BR" dirty="0"/>
          </a:p>
          <a:p>
            <a:pPr lvl="1"/>
            <a:r>
              <a:rPr lang="pt-BR" dirty="0"/>
              <a:t>O que firmas e órgão chamam de objetivos é considerado pelo cientista como vago ou enganoso</a:t>
            </a:r>
          </a:p>
          <a:p>
            <a:pPr lvl="1"/>
            <a:r>
              <a:rPr lang="pt-BR" dirty="0"/>
              <a:t>Objetivos reais X Objetivos proclamados</a:t>
            </a:r>
          </a:p>
          <a:p>
            <a:pPr lvl="1"/>
            <a:r>
              <a:rPr lang="pt-BR" dirty="0"/>
              <a:t>Teste do objetivo: determinar se o </a:t>
            </a:r>
            <a:r>
              <a:rPr lang="pt-BR" dirty="0" err="1"/>
              <a:t>sitema</a:t>
            </a:r>
            <a:r>
              <a:rPr lang="pt-BR" dirty="0"/>
              <a:t> sacrificará conscientemente outras finalidades com o fim de atingir o objetivo</a:t>
            </a:r>
          </a:p>
          <a:p>
            <a:pPr lvl="1"/>
            <a:r>
              <a:rPr lang="pt-BR" dirty="0"/>
              <a:t>Falácia do óbvio</a:t>
            </a:r>
          </a:p>
          <a:p>
            <a:pPr lvl="2"/>
            <a:r>
              <a:rPr lang="pt-BR" dirty="0"/>
              <a:t>Exatidão X Melhorar diagnóstico</a:t>
            </a:r>
          </a:p>
          <a:p>
            <a:pPr lvl="2"/>
            <a:r>
              <a:rPr lang="pt-BR" dirty="0"/>
              <a:t>Sarampo X Mortalidade Infantil</a:t>
            </a:r>
          </a:p>
          <a:p>
            <a:pPr lvl="1"/>
            <a:r>
              <a:rPr lang="pt-BR" dirty="0"/>
              <a:t>Objetivos reais X Objetivos legítimos (socialmente aceitáveis)</a:t>
            </a:r>
          </a:p>
          <a:p>
            <a:pPr lvl="2"/>
            <a:r>
              <a:rPr lang="pt-BR" dirty="0"/>
              <a:t>Fluxo na estrada</a:t>
            </a:r>
          </a:p>
          <a:p>
            <a:pPr lvl="2"/>
            <a:r>
              <a:rPr lang="pt-BR" dirty="0"/>
              <a:t>Cientista: Deslocar do objetivo real dos dirigentes para considerações mais amplas</a:t>
            </a:r>
          </a:p>
          <a:p>
            <a:pPr lvl="3"/>
            <a:r>
              <a:rPr lang="pt-BR" dirty="0"/>
              <a:t>Colocar custo dos acidentes e da </a:t>
            </a:r>
            <a:r>
              <a:rPr lang="pt-BR" dirty="0" err="1"/>
              <a:t>feiúra</a:t>
            </a:r>
            <a:r>
              <a:rPr lang="pt-BR" dirty="0"/>
              <a:t> do sistema de estradas livres</a:t>
            </a:r>
          </a:p>
          <a:p>
            <a:pPr lvl="4"/>
            <a:r>
              <a:rPr lang="pt-BR" dirty="0"/>
              <a:t>Custo do acidente: capacidade perdida do indivíduo para ganhar dinheiro para o resto da vida</a:t>
            </a:r>
          </a:p>
          <a:p>
            <a:r>
              <a:rPr lang="pt-BR" dirty="0"/>
              <a:t>Rendimento</a:t>
            </a:r>
          </a:p>
          <a:p>
            <a:pPr lvl="1"/>
            <a:r>
              <a:rPr lang="pt-BR" dirty="0"/>
              <a:t>Contagem de pontos que nos diz até onde o sistema está funcionando bem</a:t>
            </a:r>
          </a:p>
          <a:p>
            <a:pPr lvl="1"/>
            <a:r>
              <a:rPr lang="pt-BR" dirty="0"/>
              <a:t>Quanto maior o número de pontos, maior o rendimento</a:t>
            </a:r>
          </a:p>
          <a:p>
            <a:pPr lvl="1"/>
            <a:r>
              <a:rPr lang="pt-BR" dirty="0"/>
              <a:t>Finalidade declarada X Medida real</a:t>
            </a:r>
          </a:p>
          <a:p>
            <a:pPr lvl="2"/>
            <a:r>
              <a:rPr lang="pt-BR" dirty="0"/>
              <a:t>Nota na escola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0388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Ambiente</a:t>
            </a:r>
            <a:r>
              <a:rPr lang="en-GB" dirty="0" smtClean="0"/>
              <a:t> do </a:t>
            </a:r>
            <a:r>
              <a:rPr lang="en-GB" dirty="0" err="1" smtClean="0"/>
              <a:t>Sistema</a:t>
            </a:r>
            <a:endParaRPr lang="en-GB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Fábrica</a:t>
            </a:r>
            <a:endParaRPr lang="pt-BR" dirty="0"/>
          </a:p>
          <a:p>
            <a:pPr lvl="1"/>
            <a:r>
              <a:rPr lang="pt-BR" dirty="0"/>
              <a:t>Fora da pintura?</a:t>
            </a:r>
          </a:p>
          <a:p>
            <a:pPr lvl="1"/>
            <a:r>
              <a:rPr lang="pt-BR" dirty="0"/>
              <a:t>E os agentes comprando matérias-primas e vendendo produtos?</a:t>
            </a:r>
          </a:p>
          <a:p>
            <a:pPr lvl="2"/>
            <a:r>
              <a:rPr lang="pt-BR" dirty="0"/>
              <a:t>Parte do sistema</a:t>
            </a:r>
          </a:p>
          <a:p>
            <a:r>
              <a:rPr lang="pt-BR" dirty="0"/>
              <a:t>Demanda</a:t>
            </a:r>
          </a:p>
          <a:p>
            <a:pPr lvl="1"/>
            <a:r>
              <a:rPr lang="pt-BR" dirty="0"/>
              <a:t>"Dado" que influencia o funcionamento do sistema</a:t>
            </a:r>
          </a:p>
          <a:p>
            <a:r>
              <a:rPr lang="pt-BR" dirty="0"/>
              <a:t>Não se pode fazer nada à respeito disso e isso tem </a:t>
            </a:r>
            <a:r>
              <a:rPr lang="pt-BR" dirty="0" err="1"/>
              <a:t>importancia</a:t>
            </a:r>
            <a:r>
              <a:rPr lang="pt-BR" dirty="0"/>
              <a:t> com </a:t>
            </a:r>
            <a:r>
              <a:rPr lang="pt-BR" dirty="0" err="1"/>
              <a:t>relacao</a:t>
            </a:r>
            <a:r>
              <a:rPr lang="pt-BR" dirty="0"/>
              <a:t> aos meus objetivos?</a:t>
            </a:r>
          </a:p>
          <a:p>
            <a:pPr lvl="1"/>
            <a:r>
              <a:rPr lang="pt-BR" dirty="0"/>
              <a:t>Ambiente</a:t>
            </a:r>
          </a:p>
          <a:p>
            <a:r>
              <a:rPr lang="pt-BR" dirty="0"/>
              <a:t>Clima muito frio</a:t>
            </a:r>
          </a:p>
          <a:p>
            <a:pPr lvl="1"/>
            <a:r>
              <a:rPr lang="pt-BR" dirty="0"/>
              <a:t>Faz máquinas operarem de maneira menos eficiente</a:t>
            </a:r>
          </a:p>
          <a:p>
            <a:r>
              <a:rPr lang="pt-BR" dirty="0"/>
              <a:t>Gestores podem considerar algum aspecto como fora do sistema, quando na verdade tem como se ter controle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9020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 smtClean="0"/>
          </a:p>
          <a:p>
            <a:r>
              <a:rPr lang="pt-BR" dirty="0" smtClean="0"/>
              <a:t>Pensamento</a:t>
            </a:r>
          </a:p>
          <a:p>
            <a:r>
              <a:rPr lang="pt-BR" dirty="0" smtClean="0"/>
              <a:t>Eficiência</a:t>
            </a:r>
          </a:p>
          <a:p>
            <a:r>
              <a:rPr lang="pt-BR" dirty="0" smtClean="0"/>
              <a:t>Considerações básicas</a:t>
            </a:r>
          </a:p>
          <a:p>
            <a:r>
              <a:rPr lang="pt-BR" dirty="0" smtClean="0"/>
              <a:t>Análise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184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Recursos</a:t>
            </a:r>
            <a:r>
              <a:rPr lang="en-GB" dirty="0" smtClean="0"/>
              <a:t> do </a:t>
            </a:r>
            <a:r>
              <a:rPr lang="en-GB" dirty="0" err="1" smtClean="0"/>
              <a:t>Sistema</a:t>
            </a:r>
            <a:endParaRPr lang="en-GB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Difícil </a:t>
            </a:r>
            <a:r>
              <a:rPr lang="pt-BR" dirty="0"/>
              <a:t>obter recursos reais</a:t>
            </a:r>
          </a:p>
          <a:p>
            <a:r>
              <a:rPr lang="pt-BR" dirty="0"/>
              <a:t>Tradicional balanço</a:t>
            </a:r>
          </a:p>
          <a:p>
            <a:pPr lvl="1"/>
            <a:r>
              <a:rPr lang="pt-BR" dirty="0"/>
              <a:t>Lista de recurso à disposição</a:t>
            </a:r>
          </a:p>
          <a:p>
            <a:pPr lvl="2"/>
            <a:r>
              <a:rPr lang="pt-BR" dirty="0"/>
              <a:t>Fácil quando pode traduzir-se em dinheiro</a:t>
            </a:r>
          </a:p>
          <a:p>
            <a:pPr lvl="3"/>
            <a:r>
              <a:rPr lang="pt-BR" dirty="0"/>
              <a:t>Edifícios</a:t>
            </a:r>
          </a:p>
          <a:p>
            <a:pPr lvl="3"/>
            <a:r>
              <a:rPr lang="pt-BR" dirty="0"/>
              <a:t>Equipamentos</a:t>
            </a:r>
          </a:p>
          <a:p>
            <a:pPr lvl="3"/>
            <a:r>
              <a:rPr lang="pt-BR" dirty="0"/>
              <a:t>Contas a receber</a:t>
            </a:r>
          </a:p>
          <a:p>
            <a:pPr lvl="1"/>
            <a:r>
              <a:rPr lang="pt-BR" dirty="0"/>
              <a:t>Deixa fora muitos dos importantes recursos de uma firma</a:t>
            </a:r>
          </a:p>
          <a:p>
            <a:r>
              <a:rPr lang="pt-BR" dirty="0"/>
              <a:t>Precisaria detalhar melhor tipo de pessoal</a:t>
            </a:r>
          </a:p>
          <a:p>
            <a:pPr lvl="1"/>
            <a:r>
              <a:rPr lang="pt-BR" dirty="0"/>
              <a:t>Formação profissional</a:t>
            </a:r>
          </a:p>
          <a:p>
            <a:pPr lvl="1"/>
            <a:r>
              <a:rPr lang="pt-BR" dirty="0"/>
              <a:t>Capacidade pessoal</a:t>
            </a:r>
          </a:p>
          <a:p>
            <a:pPr lvl="1"/>
            <a:r>
              <a:rPr lang="pt-BR" dirty="0"/>
              <a:t>"Boa vontade"</a:t>
            </a:r>
          </a:p>
          <a:p>
            <a:r>
              <a:rPr lang="pt-BR" dirty="0"/>
              <a:t>Oportunidades perdidas por alocação de recursos deveria ser mais vigiadas</a:t>
            </a:r>
          </a:p>
          <a:p>
            <a:r>
              <a:rPr lang="pt-BR" dirty="0"/>
              <a:t>Progressos tecnológicos</a:t>
            </a:r>
          </a:p>
          <a:p>
            <a:pPr lvl="1"/>
            <a:r>
              <a:rPr lang="pt-BR" dirty="0"/>
              <a:t>Podem ser capazes de aumentar enormemente seus recursos</a:t>
            </a:r>
          </a:p>
          <a:p>
            <a:pPr lvl="2"/>
            <a:r>
              <a:rPr lang="pt-BR" dirty="0"/>
              <a:t>Dar atenção não só aos recursos existentes mas em como eles podem ser aumentados  </a:t>
            </a:r>
          </a:p>
          <a:p>
            <a:pPr lvl="3"/>
            <a:r>
              <a:rPr lang="pt-BR" dirty="0"/>
              <a:t>Maneira em que recursos podem ser usados para criar melhores recursos no futuro</a:t>
            </a:r>
          </a:p>
          <a:p>
            <a:pPr lvl="4"/>
            <a:r>
              <a:rPr lang="pt-BR" dirty="0"/>
              <a:t>P&amp;D</a:t>
            </a:r>
          </a:p>
          <a:p>
            <a:pPr lvl="4"/>
            <a:r>
              <a:rPr lang="pt-BR" dirty="0"/>
              <a:t>Treinamento de pessoal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9080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Componentes</a:t>
            </a:r>
            <a:r>
              <a:rPr lang="en-GB" dirty="0" smtClean="0"/>
              <a:t> do </a:t>
            </a:r>
            <a:r>
              <a:rPr lang="en-GB" dirty="0" err="1" smtClean="0"/>
              <a:t>Sistema</a:t>
            </a:r>
            <a:endParaRPr lang="en-GB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Tradição</a:t>
            </a:r>
            <a:endParaRPr lang="pt-BR" dirty="0"/>
          </a:p>
          <a:p>
            <a:pPr lvl="1"/>
            <a:r>
              <a:rPr lang="pt-BR" dirty="0"/>
              <a:t>Departamentos</a:t>
            </a:r>
          </a:p>
          <a:p>
            <a:pPr lvl="1"/>
            <a:r>
              <a:rPr lang="pt-BR" dirty="0"/>
              <a:t>Divisões</a:t>
            </a:r>
          </a:p>
          <a:p>
            <a:pPr lvl="1"/>
            <a:r>
              <a:rPr lang="pt-BR" dirty="0"/>
              <a:t>Repartições</a:t>
            </a:r>
          </a:p>
          <a:p>
            <a:r>
              <a:rPr lang="pt-BR" dirty="0"/>
              <a:t>Conflito</a:t>
            </a:r>
          </a:p>
          <a:p>
            <a:pPr lvl="1"/>
            <a:r>
              <a:rPr lang="pt-BR" dirty="0"/>
              <a:t>Produção e marketing</a:t>
            </a:r>
          </a:p>
          <a:p>
            <a:pPr lvl="2"/>
            <a:r>
              <a:rPr lang="pt-BR" dirty="0"/>
              <a:t>Distribuição e venda intimamente ligados à produção</a:t>
            </a:r>
          </a:p>
          <a:p>
            <a:r>
              <a:rPr lang="pt-BR" dirty="0"/>
              <a:t>Cientista volta-se para</a:t>
            </a:r>
          </a:p>
          <a:p>
            <a:pPr lvl="1"/>
            <a:r>
              <a:rPr lang="pt-BR" dirty="0"/>
              <a:t>Missões</a:t>
            </a:r>
          </a:p>
          <a:p>
            <a:pPr lvl="1"/>
            <a:r>
              <a:rPr lang="pt-BR" dirty="0"/>
              <a:t>Tarefas</a:t>
            </a:r>
          </a:p>
          <a:p>
            <a:pPr lvl="1"/>
            <a:r>
              <a:rPr lang="pt-BR" dirty="0"/>
              <a:t>Atividades</a:t>
            </a:r>
          </a:p>
          <a:p>
            <a:pPr lvl="1"/>
            <a:r>
              <a:rPr lang="pt-BR" dirty="0"/>
              <a:t>Decomposição racional das tarefas que o sistema deve executar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4910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Componentes</a:t>
            </a:r>
            <a:r>
              <a:rPr lang="en-GB" dirty="0" smtClean="0"/>
              <a:t> do </a:t>
            </a:r>
            <a:r>
              <a:rPr lang="en-GB" dirty="0" err="1" smtClean="0"/>
              <a:t>Sistema</a:t>
            </a:r>
            <a:endParaRPr lang="en-GB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Sistema </a:t>
            </a:r>
            <a:r>
              <a:rPr lang="pt-BR" dirty="0"/>
              <a:t>orientado para missão</a:t>
            </a:r>
          </a:p>
          <a:p>
            <a:pPr lvl="1"/>
            <a:r>
              <a:rPr lang="pt-BR" dirty="0"/>
              <a:t>Educação</a:t>
            </a:r>
          </a:p>
          <a:p>
            <a:pPr lvl="2"/>
            <a:r>
              <a:rPr lang="pt-BR" dirty="0"/>
              <a:t>Treinamentos dados em empresas</a:t>
            </a:r>
          </a:p>
          <a:p>
            <a:pPr lvl="2"/>
            <a:r>
              <a:rPr lang="pt-BR" dirty="0"/>
              <a:t>Programas educacionais por folhetos</a:t>
            </a:r>
          </a:p>
          <a:p>
            <a:pPr lvl="2"/>
            <a:r>
              <a:rPr lang="pt-BR" dirty="0"/>
              <a:t>Escolas</a:t>
            </a:r>
          </a:p>
          <a:p>
            <a:pPr lvl="1"/>
            <a:r>
              <a:rPr lang="pt-BR" dirty="0"/>
              <a:t>Matemática e filosofia</a:t>
            </a:r>
          </a:p>
          <a:p>
            <a:r>
              <a:rPr lang="pt-BR" dirty="0"/>
              <a:t>Por que missão e não departamento?</a:t>
            </a:r>
          </a:p>
          <a:p>
            <a:pPr lvl="1"/>
            <a:r>
              <a:rPr lang="pt-BR" dirty="0"/>
              <a:t>Medir rendimento</a:t>
            </a:r>
          </a:p>
          <a:p>
            <a:r>
              <a:rPr lang="pt-BR" dirty="0"/>
              <a:t>Por que então componentes?</a:t>
            </a:r>
          </a:p>
          <a:p>
            <a:pPr lvl="1"/>
            <a:r>
              <a:rPr lang="pt-BR" dirty="0"/>
              <a:t>Oferecer ao analista o tipo de informação de que necessita para dizer se o sistema está esperando corretamente e o que deveria ser feito a seguir</a:t>
            </a:r>
          </a:p>
          <a:p>
            <a:r>
              <a:rPr lang="pt-BR" dirty="0"/>
              <a:t>Verificar se medida do rendimento dos componentes está verdadeiramente relacionada com o rendimento do sistema global</a:t>
            </a:r>
          </a:p>
          <a:p>
            <a:pPr lvl="1"/>
            <a:r>
              <a:rPr lang="pt-BR" dirty="0"/>
              <a:t>Pode ser difícil medir esse rendimento</a:t>
            </a:r>
          </a:p>
          <a:p>
            <a:pPr lvl="2"/>
            <a:r>
              <a:rPr lang="pt-BR" dirty="0"/>
              <a:t>Mudanças podem mudar medição</a:t>
            </a:r>
          </a:p>
          <a:p>
            <a:pPr lvl="3"/>
            <a:r>
              <a:rPr lang="pt-BR" dirty="0"/>
              <a:t>Cartas datilografadas -&gt; Cartas menores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8675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Administração</a:t>
            </a:r>
            <a:r>
              <a:rPr lang="en-GB" dirty="0" smtClean="0"/>
              <a:t> do </a:t>
            </a:r>
            <a:r>
              <a:rPr lang="en-GB" dirty="0" err="1" smtClean="0"/>
              <a:t>Sistema</a:t>
            </a:r>
            <a:endParaRPr lang="en-GB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Criação de planos para o sistema</a:t>
            </a:r>
          </a:p>
          <a:p>
            <a:r>
              <a:rPr lang="pt-BR" dirty="0" smtClean="0"/>
              <a:t>Determina </a:t>
            </a:r>
            <a:r>
              <a:rPr lang="pt-BR" dirty="0"/>
              <a:t>as finalidades dos componentes, procede à alocação de recurso e controla o rendimento do sistema</a:t>
            </a:r>
          </a:p>
          <a:p>
            <a:r>
              <a:rPr lang="pt-BR" dirty="0"/>
              <a:t>Não apenas criar planos, mas também assegurar que estão sendo executados de acordo com as ideias originais</a:t>
            </a:r>
          </a:p>
          <a:p>
            <a:pPr lvl="1"/>
            <a:r>
              <a:rPr lang="pt-BR" dirty="0" smtClean="0"/>
              <a:t>Se </a:t>
            </a:r>
            <a:r>
              <a:rPr lang="pt-BR" dirty="0"/>
              <a:t>não forem, por que não?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0547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Enfoque</a:t>
            </a:r>
            <a:r>
              <a:rPr lang="en-GB" dirty="0" smtClean="0"/>
              <a:t> </a:t>
            </a:r>
            <a:r>
              <a:rPr lang="en-GB" dirty="0" err="1" smtClean="0"/>
              <a:t>Sistêmico</a:t>
            </a:r>
            <a:r>
              <a:rPr lang="en-GB" dirty="0" smtClean="0"/>
              <a:t> é </a:t>
            </a:r>
            <a:r>
              <a:rPr lang="en-GB" dirty="0" err="1" smtClean="0"/>
              <a:t>utilizado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Pesquisa </a:t>
            </a:r>
            <a:r>
              <a:rPr lang="pt-BR" dirty="0"/>
              <a:t>operacional</a:t>
            </a:r>
          </a:p>
          <a:p>
            <a:r>
              <a:rPr lang="pt-BR" dirty="0"/>
              <a:t>Projetos de sistemas de armas</a:t>
            </a:r>
          </a:p>
          <a:p>
            <a:r>
              <a:rPr lang="pt-BR" dirty="0"/>
              <a:t>Projetos de sistemas de informações</a:t>
            </a:r>
          </a:p>
          <a:p>
            <a:r>
              <a:rPr lang="pt-BR" dirty="0"/>
              <a:t>Projetos logísticos</a:t>
            </a:r>
          </a:p>
          <a:p>
            <a:r>
              <a:rPr lang="pt-BR" dirty="0"/>
              <a:t>Repartições não militares do governo federal</a:t>
            </a:r>
          </a:p>
          <a:p>
            <a:r>
              <a:rPr lang="pt-BR" dirty="0"/>
              <a:t>Saúde pública</a:t>
            </a:r>
          </a:p>
          <a:p>
            <a:r>
              <a:rPr lang="pt-BR" dirty="0"/>
              <a:t>Educação</a:t>
            </a:r>
          </a:p>
          <a:p>
            <a:r>
              <a:rPr lang="pt-BR" dirty="0"/>
              <a:t>Correios</a:t>
            </a:r>
          </a:p>
          <a:p>
            <a:r>
              <a:rPr lang="pt-BR" dirty="0"/>
              <a:t>Estados e cidades criando capacitação em ciência da administração para administrar o governo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6654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teoria dos sistemas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Analisar a organização como um todo</a:t>
            </a:r>
          </a:p>
          <a:p>
            <a:r>
              <a:rPr lang="pt-BR" dirty="0" smtClean="0"/>
              <a:t>Identificação da maior quantidade de variáveis</a:t>
            </a:r>
          </a:p>
          <a:p>
            <a:r>
              <a:rPr lang="pt-BR" dirty="0" smtClean="0"/>
              <a:t>Feedback de informações</a:t>
            </a:r>
          </a:p>
        </p:txBody>
      </p:sp>
    </p:spTree>
    <p:extLst>
      <p:ext uri="{BB962C8B-B14F-4D97-AF65-F5344CB8AC3E}">
        <p14:creationId xmlns:p14="http://schemas.microsoft.com/office/powerpoint/2010/main" xmlns="" val="251445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básicas de um sistema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Ter um propósito ou objetivo</a:t>
            </a:r>
          </a:p>
          <a:p>
            <a:r>
              <a:rPr lang="pt-BR" dirty="0" smtClean="0"/>
              <a:t>Pensamento em totalidade</a:t>
            </a:r>
          </a:p>
          <a:p>
            <a:r>
              <a:rPr lang="pt-BR" dirty="0" smtClean="0"/>
              <a:t>Interligação das partes</a:t>
            </a:r>
          </a:p>
          <a:p>
            <a:pPr marL="64008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149160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crítica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</a:t>
            </a:r>
            <a:r>
              <a:rPr lang="pt-BR" dirty="0" smtClean="0"/>
              <a:t> engenheiro no sistema</a:t>
            </a:r>
          </a:p>
          <a:p>
            <a:r>
              <a:rPr lang="pt-BR" dirty="0" smtClean="0"/>
              <a:t>Recursos x produção</a:t>
            </a:r>
          </a:p>
          <a:p>
            <a:pPr marL="64008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191002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1916832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pt-B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Mostrar a importância</a:t>
            </a:r>
            <a:r>
              <a:rPr kumimoji="0" lang="pt-BR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ter uma visão sistêmica, através da teoria dos sistema de </a:t>
            </a:r>
            <a:r>
              <a:rPr kumimoji="0" lang="pt-BR" sz="3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Churchman</a:t>
            </a:r>
            <a:endParaRPr kumimoji="0" lang="pt-B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970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Pensamento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Problemas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Interligação e sobreposição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Soluções relacionadas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Foco no objetivo final 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2720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Pensamento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579296" cy="4537976"/>
          </a:xfrm>
        </p:spPr>
        <p:txBody>
          <a:bodyPr/>
          <a:lstStyle/>
          <a:p>
            <a:r>
              <a:rPr lang="pt-BR" dirty="0" smtClean="0"/>
              <a:t>Modo de pensar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Primeiramente, pensar no objetivo central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Posteriormente, nos sub-objetivos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Sistema e subsistemas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Padrão </a:t>
            </a:r>
            <a:r>
              <a:rPr lang="pt-BR" dirty="0"/>
              <a:t>de </a:t>
            </a:r>
            <a:r>
              <a:rPr lang="pt-BR" dirty="0" smtClean="0"/>
              <a:t>desempenho: </a:t>
            </a:r>
          </a:p>
          <a:p>
            <a:pPr marL="64008" indent="0">
              <a:buNone/>
            </a:pPr>
            <a:r>
              <a:rPr lang="pt-BR" dirty="0"/>
              <a:t> </a:t>
            </a:r>
            <a:r>
              <a:rPr lang="pt-BR" dirty="0" smtClean="0"/>
              <a:t>   tempo e planos </a:t>
            </a:r>
            <a:r>
              <a:rPr lang="pt-BR" dirty="0"/>
              <a:t>para contornar falhas</a:t>
            </a:r>
          </a:p>
          <a:p>
            <a:pPr>
              <a:buFont typeface="Arial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1510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Enfoque Sistêmico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"Os sistemas são constituídos de conjuntos de componentes que atuam juntos na execução do objetivo global do </a:t>
            </a:r>
            <a:r>
              <a:rPr lang="pt-BR" dirty="0" smtClean="0"/>
              <a:t>todo.” </a:t>
            </a:r>
          </a:p>
          <a:p>
            <a:r>
              <a:rPr lang="pt-BR" dirty="0" smtClean="0"/>
              <a:t>“O </a:t>
            </a:r>
            <a:r>
              <a:rPr lang="pt-BR" dirty="0"/>
              <a:t>enfoque sistêmico é simplesmente um modo de pensar a respeito desses sistemas e </a:t>
            </a:r>
            <a:r>
              <a:rPr lang="pt-BR"/>
              <a:t>seus </a:t>
            </a:r>
            <a:r>
              <a:rPr lang="pt-BR" smtClean="0"/>
              <a:t>componentes.”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6967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Enfoque Sistêmico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4 visões: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Eficiência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Ciência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Uso dos sentimentos humanos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Antiplanejadores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3659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do sistema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Importância</a:t>
            </a:r>
          </a:p>
          <a:p>
            <a:r>
              <a:rPr lang="pt-BR" dirty="0" smtClean="0"/>
              <a:t>Diferentes para cada enfoque sistêmico</a:t>
            </a:r>
          </a:p>
          <a:p>
            <a:r>
              <a:rPr lang="pt-BR" dirty="0" smtClean="0"/>
              <a:t>Custo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0704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Definição</a:t>
            </a:r>
          </a:p>
          <a:p>
            <a:r>
              <a:rPr lang="pt-BR" dirty="0" smtClean="0"/>
              <a:t>Custos de oportunidade</a:t>
            </a:r>
          </a:p>
          <a:p>
            <a:r>
              <a:rPr lang="pt-BR" dirty="0" smtClean="0"/>
              <a:t>Ociosidade</a:t>
            </a:r>
          </a:p>
        </p:txBody>
      </p:sp>
    </p:spTree>
    <p:extLst>
      <p:ext uri="{BB962C8B-B14F-4D97-AF65-F5344CB8AC3E}">
        <p14:creationId xmlns:p14="http://schemas.microsoft.com/office/powerpoint/2010/main" xmlns="" val="245392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136</TotalTime>
  <Words>698</Words>
  <Application>Microsoft Office PowerPoint</Application>
  <PresentationFormat>Apresentação na tela (4:3)</PresentationFormat>
  <Paragraphs>220</Paragraphs>
  <Slides>27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Verve</vt:lpstr>
      <vt:lpstr>Seminário I – Introdução à Teoria dos Sistemas</vt:lpstr>
      <vt:lpstr>Agenda</vt:lpstr>
      <vt:lpstr>Objetivo</vt:lpstr>
      <vt:lpstr>Pensamento</vt:lpstr>
      <vt:lpstr>Pensamento</vt:lpstr>
      <vt:lpstr>Enfoque Sistêmico</vt:lpstr>
      <vt:lpstr>Enfoque Sistêmico</vt:lpstr>
      <vt:lpstr>Objetivo do sistema</vt:lpstr>
      <vt:lpstr>Custo</vt:lpstr>
      <vt:lpstr>Eficiência</vt:lpstr>
      <vt:lpstr>Exemplo</vt:lpstr>
      <vt:lpstr>Problemas?</vt:lpstr>
      <vt:lpstr>Científico x Eficiência </vt:lpstr>
      <vt:lpstr>Exemplo enfoque da eficiência</vt:lpstr>
      <vt:lpstr>Enfoque Científico</vt:lpstr>
      <vt:lpstr>Sistemas</vt:lpstr>
      <vt:lpstr>Definição de Sistema</vt:lpstr>
      <vt:lpstr>Objetivos e Rendimentos</vt:lpstr>
      <vt:lpstr>Ambiente do Sistema</vt:lpstr>
      <vt:lpstr>Recursos do Sistema</vt:lpstr>
      <vt:lpstr>Componentes do Sistema</vt:lpstr>
      <vt:lpstr>Componentes do Sistema</vt:lpstr>
      <vt:lpstr>Administração do Sistema</vt:lpstr>
      <vt:lpstr>Enfoque Sistêmico é utilizado?</vt:lpstr>
      <vt:lpstr>A teoria dos sistemas</vt:lpstr>
      <vt:lpstr>Características básicas de um sistema</vt:lpstr>
      <vt:lpstr>Análise crítica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I – Introdução à Teoria dos Sistemas</dc:title>
  <dc:creator>Yen Cheng</dc:creator>
  <cp:lastModifiedBy>professor.pro</cp:lastModifiedBy>
  <cp:revision>12</cp:revision>
  <dcterms:created xsi:type="dcterms:W3CDTF">2014-04-24T01:35:44Z</dcterms:created>
  <dcterms:modified xsi:type="dcterms:W3CDTF">2014-04-24T11:22:26Z</dcterms:modified>
</cp:coreProperties>
</file>