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71" r:id="rId3"/>
    <p:sldId id="257" r:id="rId4"/>
    <p:sldId id="258" r:id="rId5"/>
    <p:sldId id="261" r:id="rId6"/>
    <p:sldId id="259" r:id="rId7"/>
    <p:sldId id="262" r:id="rId8"/>
    <p:sldId id="26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67" r:id="rId19"/>
    <p:sldId id="268" r:id="rId20"/>
    <p:sldId id="269" r:id="rId21"/>
    <p:sldId id="270" r:id="rId22"/>
    <p:sldId id="283" r:id="rId23"/>
    <p:sldId id="284" r:id="rId24"/>
    <p:sldId id="285" r:id="rId25"/>
    <p:sldId id="286" r:id="rId26"/>
    <p:sldId id="264" r:id="rId27"/>
    <p:sldId id="287" r:id="rId28"/>
    <p:sldId id="265" r:id="rId29"/>
    <p:sldId id="282" r:id="rId30"/>
    <p:sldId id="266" r:id="rId31"/>
    <p:sldId id="281" r:id="rId32"/>
    <p:sldId id="263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126F7-24EE-4ADF-8D1C-C6B0F3F857E0}" type="datetimeFigureOut">
              <a:rPr lang="pt-BR" smtClean="0"/>
              <a:t>29/04/2013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99E0A-552C-481C-BF9D-32CE648FA23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99E0A-552C-481C-BF9D-32CE648FA236}" type="slidenum">
              <a:rPr lang="pt-BR" smtClean="0"/>
              <a:t>30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ED689A-43CB-4274-A4CC-1B8A6281C682}" type="datetimeFigureOut">
              <a:rPr lang="pt-BR" smtClean="0"/>
              <a:t>29/04/2013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28A8A8-78B8-4B41-B223-EEF467A638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89A-43CB-4274-A4CC-1B8A6281C682}" type="datetimeFigureOut">
              <a:rPr lang="pt-BR" smtClean="0"/>
              <a:t>29/04/2013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A8A8-78B8-4B41-B223-EEF467A638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89A-43CB-4274-A4CC-1B8A6281C682}" type="datetimeFigureOut">
              <a:rPr lang="pt-BR" smtClean="0"/>
              <a:t>29/04/2013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A8A8-78B8-4B41-B223-EEF467A638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89A-43CB-4274-A4CC-1B8A6281C682}" type="datetimeFigureOut">
              <a:rPr lang="pt-BR" smtClean="0"/>
              <a:t>29/04/2013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A8A8-78B8-4B41-B223-EEF467A6382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89A-43CB-4274-A4CC-1B8A6281C682}" type="datetimeFigureOut">
              <a:rPr lang="pt-BR" smtClean="0"/>
              <a:t>29/04/2013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A8A8-78B8-4B41-B223-EEF467A6382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89A-43CB-4274-A4CC-1B8A6281C682}" type="datetimeFigureOut">
              <a:rPr lang="pt-BR" smtClean="0"/>
              <a:t>29/04/2013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A8A8-78B8-4B41-B223-EEF467A6382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89A-43CB-4274-A4CC-1B8A6281C682}" type="datetimeFigureOut">
              <a:rPr lang="pt-BR" smtClean="0"/>
              <a:t>29/04/2013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A8A8-78B8-4B41-B223-EEF467A6382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89A-43CB-4274-A4CC-1B8A6281C682}" type="datetimeFigureOut">
              <a:rPr lang="pt-BR" smtClean="0"/>
              <a:t>29/04/2013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A8A8-78B8-4B41-B223-EEF467A63823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89A-43CB-4274-A4CC-1B8A6281C682}" type="datetimeFigureOut">
              <a:rPr lang="pt-BR" smtClean="0"/>
              <a:t>29/04/2013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A8A8-78B8-4B41-B223-EEF467A6382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ED689A-43CB-4274-A4CC-1B8A6281C682}" type="datetimeFigureOut">
              <a:rPr lang="pt-BR" smtClean="0"/>
              <a:t>29/04/2013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28A8A8-78B8-4B41-B223-EEF467A6382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ED689A-43CB-4274-A4CC-1B8A6281C682}" type="datetimeFigureOut">
              <a:rPr lang="pt-BR" smtClean="0"/>
              <a:t>29/04/2013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28A8A8-78B8-4B41-B223-EEF467A63823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ED689A-43CB-4274-A4CC-1B8A6281C682}" type="datetimeFigureOut">
              <a:rPr lang="pt-BR" smtClean="0"/>
              <a:t>29/04/2013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28A8A8-78B8-4B41-B223-EEF467A6382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escola.com/industria/toyotismo/" TargetMode="External"/><Relationship Id="rId2" Type="http://schemas.openxmlformats.org/officeDocument/2006/relationships/hyperlink" Target="http://www.mundodosfilosofos.com.br/comte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dmkallangozen.blogspot.com.br/2011/09/resumos-teoria-cientifica-classica.html" TargetMode="External"/><Relationship Id="rId4" Type="http://schemas.openxmlformats.org/officeDocument/2006/relationships/hyperlink" Target="http://www.professorcezar.adm.br/Textos/AbordagemClassicaAdministracao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8662" y="642919"/>
            <a:ext cx="7529538" cy="2957532"/>
          </a:xfrm>
        </p:spPr>
        <p:txBody>
          <a:bodyPr>
            <a:normAutofit fontScale="90000"/>
          </a:bodyPr>
          <a:lstStyle/>
          <a:p>
            <a:r>
              <a:rPr lang="pt-BR" dirty="0"/>
              <a:t>POSITIVISMO NOS MODELOS CLÁSSICOS DE ORGANIZAÇÃO DE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786082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Ricardo </a:t>
            </a:r>
            <a:r>
              <a:rPr lang="pt-BR" dirty="0" err="1" smtClean="0">
                <a:solidFill>
                  <a:schemeClr val="tx1"/>
                </a:solidFill>
              </a:rPr>
              <a:t>Tadashi</a:t>
            </a:r>
            <a:endParaRPr lang="pt-BR" dirty="0" smtClean="0">
              <a:solidFill>
                <a:schemeClr val="tx1"/>
              </a:solidFill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Victor Amaral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Vitor </a:t>
            </a:r>
            <a:r>
              <a:rPr lang="pt-BR" dirty="0" err="1" smtClean="0">
                <a:solidFill>
                  <a:schemeClr val="tx1"/>
                </a:solidFill>
              </a:rPr>
              <a:t>Biscuola</a:t>
            </a:r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Guilherme </a:t>
            </a:r>
            <a:r>
              <a:rPr lang="pt-BR" dirty="0" err="1" smtClean="0">
                <a:solidFill>
                  <a:schemeClr val="tx1"/>
                </a:solidFill>
              </a:rPr>
              <a:t>Arvate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Augusto Comte</a:t>
            </a:r>
          </a:p>
          <a:p>
            <a:r>
              <a:rPr lang="pt-BR" dirty="0" smtClean="0"/>
              <a:t>França 1798-1857</a:t>
            </a:r>
          </a:p>
          <a:p>
            <a:r>
              <a:rPr lang="pt-BR" dirty="0" smtClean="0"/>
              <a:t>Aluno Notável</a:t>
            </a:r>
          </a:p>
          <a:p>
            <a:r>
              <a:rPr lang="pt-BR" dirty="0" err="1" smtClean="0"/>
              <a:t>École</a:t>
            </a:r>
            <a:r>
              <a:rPr lang="pt-BR" dirty="0" smtClean="0"/>
              <a:t> </a:t>
            </a:r>
            <a:r>
              <a:rPr lang="pt-BR" dirty="0" err="1" smtClean="0"/>
              <a:t>Polytechnique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Positivismo</a:t>
            </a:r>
            <a:endParaRPr lang="pt-BR" dirty="0"/>
          </a:p>
        </p:txBody>
      </p:sp>
      <p:pic>
        <p:nvPicPr>
          <p:cNvPr id="24578" name="Picture 2" descr="http://2.bp.blogspot.com/-DA6Q2s4M4kw/TicmG6LpkQI/AAAAAAAACi8/dsEvOAy2xnY/s1600/augusto+comte+filosofia+contempor%25C3%25A2n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428736"/>
            <a:ext cx="3274068" cy="4600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Lei dos 3 Estados</a:t>
            </a:r>
          </a:p>
          <a:p>
            <a:r>
              <a:rPr lang="pt-BR" dirty="0" smtClean="0"/>
              <a:t>Estado Teológico</a:t>
            </a:r>
          </a:p>
          <a:p>
            <a:r>
              <a:rPr lang="pt-BR" dirty="0" smtClean="0"/>
              <a:t>Estado Metafísico</a:t>
            </a:r>
          </a:p>
          <a:p>
            <a:r>
              <a:rPr lang="pt-BR" dirty="0" smtClean="0"/>
              <a:t>Estado Positivo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Hierarquização </a:t>
            </a:r>
            <a:r>
              <a:rPr lang="pt-BR" dirty="0" smtClean="0"/>
              <a:t>da </a:t>
            </a:r>
            <a:r>
              <a:rPr lang="pt-BR" dirty="0" smtClean="0"/>
              <a:t>Ciência</a:t>
            </a:r>
          </a:p>
          <a:p>
            <a:r>
              <a:rPr lang="pt-BR" dirty="0" smtClean="0"/>
              <a:t>Sociologia</a:t>
            </a: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Positivismo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Religião</a:t>
            </a:r>
          </a:p>
          <a:p>
            <a:r>
              <a:rPr lang="pt-BR" dirty="0" smtClean="0"/>
              <a:t>Deus = Humanidade</a:t>
            </a:r>
          </a:p>
          <a:p>
            <a:r>
              <a:rPr lang="pt-BR" dirty="0" smtClean="0"/>
              <a:t>Bíblia = Obra de </a:t>
            </a:r>
            <a:r>
              <a:rPr lang="pt-BR" dirty="0" err="1" smtClean="0"/>
              <a:t>Compte</a:t>
            </a:r>
            <a:endParaRPr lang="pt-BR" dirty="0" smtClean="0"/>
          </a:p>
          <a:p>
            <a:r>
              <a:rPr lang="pt-BR" dirty="0" smtClean="0"/>
              <a:t>Santos = Filósofos e pensadores</a:t>
            </a:r>
          </a:p>
          <a:p>
            <a:endParaRPr lang="pt-BR" dirty="0" smtClean="0"/>
          </a:p>
          <a:p>
            <a:r>
              <a:rPr lang="pt-BR" dirty="0" smtClean="0"/>
              <a:t>“O Amor por Princípio e a Ordem como base; o Progresso por fim”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Positivismo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Curiosidades</a:t>
            </a:r>
          </a:p>
          <a:p>
            <a:r>
              <a:rPr lang="pt-BR" dirty="0" smtClean="0"/>
              <a:t>Curso de Filosofia Positiva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Positivismo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85852" y="2428868"/>
            <a:ext cx="6500858" cy="3588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Curiosidades</a:t>
            </a:r>
          </a:p>
          <a:p>
            <a:r>
              <a:rPr lang="pt-BR" dirty="0" smtClean="0"/>
              <a:t>Altruísmo</a:t>
            </a:r>
          </a:p>
          <a:p>
            <a:r>
              <a:rPr lang="pt-BR" dirty="0" smtClean="0"/>
              <a:t>Igreja Positiva do Brasil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Positivismo</a:t>
            </a:r>
            <a:endParaRPr lang="pt-BR" dirty="0"/>
          </a:p>
        </p:txBody>
      </p:sp>
      <p:pic>
        <p:nvPicPr>
          <p:cNvPr id="20482" name="Picture 2" descr="http://www.igrejapositivistabrasil.org.br/images/fotoig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071811"/>
            <a:ext cx="3786214" cy="3147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Conseqüências na Europa</a:t>
            </a:r>
          </a:p>
          <a:p>
            <a:r>
              <a:rPr lang="pt-BR" dirty="0" smtClean="0"/>
              <a:t>Defesa da Sociedade Capitalista</a:t>
            </a:r>
          </a:p>
          <a:p>
            <a:r>
              <a:rPr lang="pt-BR" dirty="0" smtClean="0"/>
              <a:t>Fim do poder predominante da Igreja</a:t>
            </a:r>
          </a:p>
          <a:p>
            <a:r>
              <a:rPr lang="pt-BR" dirty="0" smtClean="0"/>
              <a:t>Desenvolvimento Industrial: Progresso</a:t>
            </a:r>
          </a:p>
          <a:p>
            <a:r>
              <a:rPr lang="pt-BR" dirty="0" smtClean="0"/>
              <a:t>Ordem Social: Burguesia e proletários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Positivismo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Abolição da Escravidão</a:t>
            </a:r>
          </a:p>
          <a:p>
            <a:r>
              <a:rPr lang="pt-BR" dirty="0" smtClean="0"/>
              <a:t>Proclamação da República</a:t>
            </a:r>
          </a:p>
          <a:p>
            <a:r>
              <a:rPr lang="pt-BR" dirty="0" smtClean="0"/>
              <a:t>“Ordem e Progresso”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Positivismo no Brasil</a:t>
            </a:r>
            <a:endParaRPr lang="pt-BR" dirty="0"/>
          </a:p>
        </p:txBody>
      </p:sp>
      <p:pic>
        <p:nvPicPr>
          <p:cNvPr id="18434" name="Picture 2" descr="http://www.infoescola.com/wp-content/uploads/2011/02/bandeira-do-brasi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323310"/>
            <a:ext cx="4027816" cy="3034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Modelos de Organização de trabalho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Precursor </a:t>
            </a:r>
            <a:r>
              <a:rPr lang="pt-BR" dirty="0" smtClean="0"/>
              <a:t>da Teoria da Administração Científica;</a:t>
            </a:r>
          </a:p>
          <a:p>
            <a:r>
              <a:rPr lang="pt-BR" dirty="0" smtClean="0"/>
              <a:t>Frederick </a:t>
            </a:r>
            <a:r>
              <a:rPr lang="pt-BR" dirty="0" smtClean="0"/>
              <a:t>Taylor (1856-1915):</a:t>
            </a:r>
          </a:p>
          <a:p>
            <a:r>
              <a:rPr lang="pt-BR" dirty="0" smtClean="0"/>
              <a:t>Ex-operador </a:t>
            </a:r>
            <a:r>
              <a:rPr lang="pt-BR" dirty="0" smtClean="0"/>
              <a:t>de máquina na </a:t>
            </a:r>
            <a:r>
              <a:rPr lang="pt-BR" dirty="0" err="1" smtClean="0"/>
              <a:t>Midvale</a:t>
            </a:r>
            <a:r>
              <a:rPr lang="pt-BR" dirty="0" smtClean="0"/>
              <a:t> </a:t>
            </a:r>
            <a:r>
              <a:rPr lang="pt-BR" dirty="0" err="1" smtClean="0"/>
              <a:t>Steel</a:t>
            </a:r>
            <a:r>
              <a:rPr lang="pt-BR" dirty="0" smtClean="0"/>
              <a:t> (</a:t>
            </a:r>
            <a:r>
              <a:rPr lang="pt-BR" dirty="0" err="1" smtClean="0"/>
              <a:t>Filadéfia</a:t>
            </a:r>
            <a:r>
              <a:rPr lang="pt-BR" dirty="0" smtClean="0"/>
              <a:t>), onde depois se tornou engenheiro;</a:t>
            </a:r>
          </a:p>
          <a:p>
            <a:r>
              <a:rPr lang="pt-BR" dirty="0" smtClean="0"/>
              <a:t>“</a:t>
            </a:r>
            <a:r>
              <a:rPr lang="pt-BR" dirty="0" smtClean="0"/>
              <a:t>Preocupava-se mais com a </a:t>
            </a:r>
            <a:r>
              <a:rPr lang="pt-BR" dirty="0" err="1" smtClean="0"/>
              <a:t>a</a:t>
            </a:r>
            <a:r>
              <a:rPr lang="pt-BR" dirty="0" smtClean="0"/>
              <a:t> filosofia...”, </a:t>
            </a:r>
            <a:r>
              <a:rPr lang="pt-BR" dirty="0" err="1" smtClean="0"/>
              <a:t>Idalberto</a:t>
            </a:r>
            <a:r>
              <a:rPr lang="pt-BR" dirty="0" smtClean="0"/>
              <a:t> </a:t>
            </a:r>
            <a:r>
              <a:rPr lang="pt-BR" dirty="0" err="1" smtClean="0"/>
              <a:t>Chiavenato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Taylorismo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Deficiência da produção</a:t>
            </a:r>
          </a:p>
          <a:p>
            <a:r>
              <a:rPr lang="pt-BR" dirty="0" smtClean="0"/>
              <a:t>Administração </a:t>
            </a:r>
            <a:r>
              <a:rPr lang="pt-BR" dirty="0" smtClean="0"/>
              <a:t>por incentivo e iniciativa X Administração Científica;</a:t>
            </a:r>
          </a:p>
          <a:p>
            <a:r>
              <a:rPr lang="pt-BR" dirty="0" smtClean="0"/>
              <a:t>Necessidade </a:t>
            </a:r>
            <a:r>
              <a:rPr lang="pt-BR" dirty="0" smtClean="0"/>
              <a:t>de aumentar a eficiência, focando o trabalhador e as tarefas:</a:t>
            </a:r>
          </a:p>
          <a:p>
            <a:r>
              <a:rPr lang="pt-BR" dirty="0" smtClean="0"/>
              <a:t>Vadiagem </a:t>
            </a:r>
            <a:r>
              <a:rPr lang="pt-BR" dirty="0" smtClean="0"/>
              <a:t>sistemática por parte dos operários;</a:t>
            </a:r>
          </a:p>
          <a:p>
            <a:r>
              <a:rPr lang="pt-BR" dirty="0" smtClean="0"/>
              <a:t>Desconhecimento</a:t>
            </a:r>
            <a:r>
              <a:rPr lang="pt-BR" dirty="0" smtClean="0"/>
              <a:t>, pela gerência;</a:t>
            </a:r>
          </a:p>
          <a:p>
            <a:r>
              <a:rPr lang="pt-BR" dirty="0" smtClean="0"/>
              <a:t>Falta </a:t>
            </a:r>
            <a:r>
              <a:rPr lang="pt-BR" dirty="0" smtClean="0"/>
              <a:t>de uniformidade das técnicas ou métodos de trabalho.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Taylorismo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Introdução:René Descartes</a:t>
            </a:r>
          </a:p>
          <a:p>
            <a:r>
              <a:rPr lang="pt-BR" dirty="0" smtClean="0"/>
              <a:t>Discurso do Método</a:t>
            </a:r>
          </a:p>
          <a:p>
            <a:r>
              <a:rPr lang="pt-BR" dirty="0" smtClean="0"/>
              <a:t>Positivismo</a:t>
            </a:r>
          </a:p>
          <a:p>
            <a:r>
              <a:rPr lang="pt-BR" dirty="0" smtClean="0"/>
              <a:t>Positivismo no Brasil</a:t>
            </a:r>
          </a:p>
          <a:p>
            <a:r>
              <a:rPr lang="pt-BR" dirty="0" smtClean="0"/>
              <a:t>Descrição dos Modelos clássicos de organização das empresas</a:t>
            </a:r>
          </a:p>
          <a:p>
            <a:r>
              <a:rPr lang="pt-BR" dirty="0" smtClean="0"/>
              <a:t>Reflexão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Princípios básicos</a:t>
            </a:r>
          </a:p>
          <a:p>
            <a:r>
              <a:rPr lang="pt-BR" dirty="0" smtClean="0"/>
              <a:t>Seleção </a:t>
            </a:r>
            <a:r>
              <a:rPr lang="pt-BR" dirty="0" smtClean="0"/>
              <a:t>Cientifica do Trabalhador (análise do trabalho e estudo dos tempos e movimentos);</a:t>
            </a:r>
          </a:p>
          <a:p>
            <a:r>
              <a:rPr lang="pt-BR" dirty="0" smtClean="0"/>
              <a:t>Tempo-padrão </a:t>
            </a:r>
            <a:r>
              <a:rPr lang="pt-BR" dirty="0" smtClean="0"/>
              <a:t>(Conhecimento da gerência);</a:t>
            </a:r>
          </a:p>
          <a:p>
            <a:r>
              <a:rPr lang="pt-BR" dirty="0" smtClean="0"/>
              <a:t>Homo </a:t>
            </a:r>
            <a:r>
              <a:rPr lang="pt-BR" dirty="0" err="1" smtClean="0"/>
              <a:t>economicus</a:t>
            </a:r>
            <a:r>
              <a:rPr lang="pt-BR" dirty="0" smtClean="0"/>
              <a:t> (Positivismo);</a:t>
            </a:r>
          </a:p>
          <a:p>
            <a:r>
              <a:rPr lang="pt-BR" dirty="0" smtClean="0"/>
              <a:t>Plano </a:t>
            </a:r>
            <a:r>
              <a:rPr lang="pt-BR" dirty="0" smtClean="0"/>
              <a:t>de incentivo Salarial;</a:t>
            </a:r>
          </a:p>
          <a:p>
            <a:r>
              <a:rPr lang="pt-BR" dirty="0" smtClean="0"/>
              <a:t>Trabalho </a:t>
            </a:r>
            <a:r>
              <a:rPr lang="pt-BR" dirty="0" smtClean="0"/>
              <a:t>em Conjunto;</a:t>
            </a:r>
          </a:p>
          <a:p>
            <a:r>
              <a:rPr lang="pt-BR" dirty="0" smtClean="0"/>
              <a:t>Gerentes </a:t>
            </a:r>
            <a:r>
              <a:rPr lang="pt-BR" dirty="0" smtClean="0"/>
              <a:t>planejam, Operários executam;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Taylorismo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Princípios Básicos</a:t>
            </a:r>
          </a:p>
          <a:p>
            <a:r>
              <a:rPr lang="pt-BR" dirty="0" smtClean="0"/>
              <a:t>Divisão </a:t>
            </a:r>
            <a:r>
              <a:rPr lang="pt-BR" dirty="0" smtClean="0"/>
              <a:t>do Trabalho especialização do operário;</a:t>
            </a:r>
          </a:p>
          <a:p>
            <a:r>
              <a:rPr lang="pt-BR" dirty="0" smtClean="0"/>
              <a:t>Supervisão </a:t>
            </a:r>
            <a:r>
              <a:rPr lang="pt-BR" dirty="0" smtClean="0"/>
              <a:t>funcional;</a:t>
            </a:r>
          </a:p>
          <a:p>
            <a:r>
              <a:rPr lang="pt-BR" dirty="0" smtClean="0"/>
              <a:t>Ênfase </a:t>
            </a:r>
            <a:r>
              <a:rPr lang="pt-BR" dirty="0" smtClean="0"/>
              <a:t>na Eficiência (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best</a:t>
            </a:r>
            <a:r>
              <a:rPr lang="pt-BR" dirty="0" smtClean="0"/>
              <a:t> </a:t>
            </a:r>
            <a:r>
              <a:rPr lang="pt-BR" dirty="0" err="1" smtClean="0"/>
              <a:t>way</a:t>
            </a:r>
            <a:r>
              <a:rPr lang="pt-BR" dirty="0" smtClean="0"/>
              <a:t>);</a:t>
            </a:r>
          </a:p>
          <a:p>
            <a:r>
              <a:rPr lang="pt-BR" dirty="0" smtClean="0"/>
              <a:t>Condições </a:t>
            </a:r>
            <a:r>
              <a:rPr lang="pt-BR" dirty="0" smtClean="0"/>
              <a:t>de Trabalho (eficiência);</a:t>
            </a:r>
          </a:p>
          <a:p>
            <a:r>
              <a:rPr lang="pt-BR" dirty="0" smtClean="0"/>
              <a:t>Padronização</a:t>
            </a:r>
            <a:r>
              <a:rPr lang="pt-BR" dirty="0" smtClean="0"/>
              <a:t>;</a:t>
            </a:r>
          </a:p>
          <a:p>
            <a:r>
              <a:rPr lang="pt-BR" dirty="0" smtClean="0"/>
              <a:t>Princípio </a:t>
            </a:r>
            <a:r>
              <a:rPr lang="pt-BR" dirty="0" smtClean="0"/>
              <a:t>da exceção (correção);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Taylorismo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Modelo </a:t>
            </a:r>
            <a:r>
              <a:rPr lang="pt-BR" dirty="0" smtClean="0"/>
              <a:t>de produção em massa, </a:t>
            </a:r>
            <a:r>
              <a:rPr lang="pt-BR" dirty="0" smtClean="0"/>
              <a:t>semi-automatizado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pt-BR" dirty="0" smtClean="0"/>
              <a:t>Henry </a:t>
            </a:r>
            <a:r>
              <a:rPr lang="pt-BR" dirty="0" smtClean="0"/>
              <a:t>Ford (1863-1947): </a:t>
            </a:r>
            <a:r>
              <a:rPr lang="pt-BR" dirty="0" smtClean="0"/>
              <a:t> </a:t>
            </a:r>
            <a:endParaRPr lang="pt-BR" dirty="0" smtClean="0"/>
          </a:p>
          <a:p>
            <a:r>
              <a:rPr lang="pt-BR" dirty="0" smtClean="0"/>
              <a:t>Engenheiro </a:t>
            </a:r>
            <a:r>
              <a:rPr lang="pt-BR" dirty="0" smtClean="0"/>
              <a:t>e seguidor das idéias de Taylor;</a:t>
            </a:r>
          </a:p>
          <a:p>
            <a:r>
              <a:rPr lang="pt-BR" dirty="0" smtClean="0"/>
              <a:t>A </a:t>
            </a:r>
            <a:r>
              <a:rPr lang="pt-BR" dirty="0" smtClean="0"/>
              <a:t>tendência de seus seguidores (</a:t>
            </a:r>
            <a:r>
              <a:rPr lang="pt-BR" dirty="0" err="1" smtClean="0"/>
              <a:t>Taylorismo</a:t>
            </a:r>
            <a:r>
              <a:rPr lang="pt-BR" dirty="0" smtClean="0"/>
              <a:t>) foi uma preocupação maior com o mecanismo e com as técnicas“ </a:t>
            </a:r>
            <a:r>
              <a:rPr lang="pt-BR" dirty="0" err="1" smtClean="0"/>
              <a:t>Idalberto</a:t>
            </a:r>
            <a:r>
              <a:rPr lang="pt-BR" dirty="0" smtClean="0"/>
              <a:t> </a:t>
            </a:r>
            <a:r>
              <a:rPr lang="pt-BR" dirty="0" err="1" smtClean="0"/>
              <a:t>Chiavenato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Fordismo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Inseriu as linhas de montagem no processo produtivo (óptica Positivista);</a:t>
            </a:r>
          </a:p>
          <a:p>
            <a:r>
              <a:rPr lang="pt-BR" dirty="0" smtClean="0"/>
              <a:t>Eliminação </a:t>
            </a:r>
            <a:r>
              <a:rPr lang="pt-BR" dirty="0" smtClean="0"/>
              <a:t>do tempo </a:t>
            </a:r>
            <a:r>
              <a:rPr lang="pt-BR" dirty="0" smtClean="0"/>
              <a:t>inútil;</a:t>
            </a:r>
            <a:endParaRPr lang="pt-BR" dirty="0" smtClean="0"/>
          </a:p>
          <a:p>
            <a:r>
              <a:rPr lang="pt-BR" dirty="0" smtClean="0"/>
              <a:t>Emprego </a:t>
            </a:r>
            <a:r>
              <a:rPr lang="pt-BR" dirty="0" smtClean="0"/>
              <a:t>imediato dos equipamentos e da matéria-prima (Princípio da intensificação);</a:t>
            </a:r>
          </a:p>
          <a:p>
            <a:r>
              <a:rPr lang="pt-BR" dirty="0" smtClean="0"/>
              <a:t>Intensificação </a:t>
            </a:r>
            <a:r>
              <a:rPr lang="pt-BR" dirty="0" smtClean="0"/>
              <a:t>do fator de trabalho (Principio de produtividade</a:t>
            </a:r>
            <a:r>
              <a:rPr lang="pt-BR" dirty="0" smtClean="0"/>
              <a:t>);</a:t>
            </a:r>
          </a:p>
          <a:p>
            <a:r>
              <a:rPr lang="pt-BR" dirty="0" smtClean="0"/>
              <a:t>Grande produção e grandes estoques (Principio da economicidade).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Fordismo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Estabeleceu salário mínimo de US5,00 por dia</a:t>
            </a:r>
          </a:p>
          <a:p>
            <a:r>
              <a:rPr lang="pt-BR" dirty="0" smtClean="0"/>
              <a:t>Jornada </a:t>
            </a:r>
            <a:r>
              <a:rPr lang="pt-BR" dirty="0" smtClean="0"/>
              <a:t>diária de 8 horas</a:t>
            </a:r>
          </a:p>
          <a:p>
            <a:r>
              <a:rPr lang="pt-BR" dirty="0" smtClean="0"/>
              <a:t>Empregava </a:t>
            </a:r>
            <a:r>
              <a:rPr lang="pt-BR" dirty="0" smtClean="0"/>
              <a:t>150.000 pessoas e fabricava </a:t>
            </a:r>
            <a:r>
              <a:rPr lang="pt-BR" dirty="0" smtClean="0"/>
              <a:t>2.000.000 </a:t>
            </a:r>
            <a:r>
              <a:rPr lang="pt-BR" dirty="0" smtClean="0"/>
              <a:t>de carros por ano</a:t>
            </a:r>
          </a:p>
          <a:p>
            <a:r>
              <a:rPr lang="pt-BR" dirty="0" smtClean="0"/>
              <a:t>Verticalização </a:t>
            </a:r>
            <a:r>
              <a:rPr lang="pt-BR" dirty="0" smtClean="0"/>
              <a:t>das empresas</a:t>
            </a:r>
          </a:p>
          <a:p>
            <a:r>
              <a:rPr lang="pt-BR" dirty="0" smtClean="0"/>
              <a:t>Viveu </a:t>
            </a:r>
            <a:r>
              <a:rPr lang="pt-BR" dirty="0" smtClean="0"/>
              <a:t>“anos dourados” no segundo pós-guerra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Benefícios da eficiência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Enfoque </a:t>
            </a:r>
            <a:r>
              <a:rPr lang="pt-BR" dirty="0" smtClean="0"/>
              <a:t>mecanicista do ser humano;</a:t>
            </a:r>
          </a:p>
          <a:p>
            <a:r>
              <a:rPr lang="pt-BR" dirty="0" err="1" smtClean="0"/>
              <a:t>Superespecialização</a:t>
            </a:r>
            <a:r>
              <a:rPr lang="pt-BR" dirty="0" smtClean="0"/>
              <a:t> </a:t>
            </a:r>
            <a:r>
              <a:rPr lang="pt-BR" dirty="0" smtClean="0"/>
              <a:t>do operário (qualificação s</a:t>
            </a:r>
            <a:r>
              <a:rPr lang="pt-BR" dirty="0" smtClean="0"/>
              <a:t>upérflua</a:t>
            </a:r>
            <a:r>
              <a:rPr lang="pt-BR" dirty="0" smtClean="0"/>
              <a:t>);</a:t>
            </a:r>
          </a:p>
          <a:p>
            <a:r>
              <a:rPr lang="pt-BR" dirty="0" smtClean="0"/>
              <a:t>Exploração </a:t>
            </a:r>
            <a:r>
              <a:rPr lang="pt-BR" dirty="0" smtClean="0"/>
              <a:t>dos empregados (aumentos não reais de salários);</a:t>
            </a:r>
          </a:p>
          <a:p>
            <a:r>
              <a:rPr lang="pt-BR" dirty="0" smtClean="0"/>
              <a:t>A </a:t>
            </a:r>
            <a:r>
              <a:rPr lang="pt-BR" dirty="0" smtClean="0"/>
              <a:t>rigidez deste modelo de gestão industrial foi a causa do seu declínio.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Consequencias</a:t>
            </a:r>
            <a:r>
              <a:rPr lang="pt-BR" dirty="0" smtClean="0"/>
              <a:t> negativas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‘Teoria </a:t>
            </a:r>
            <a:r>
              <a:rPr lang="pt-BR" dirty="0" smtClean="0"/>
              <a:t>Clássica da </a:t>
            </a:r>
            <a:r>
              <a:rPr lang="pt-BR" dirty="0" smtClean="0"/>
              <a:t>Administração’</a:t>
            </a:r>
          </a:p>
          <a:p>
            <a:r>
              <a:rPr lang="pt-BR" dirty="0" smtClean="0"/>
              <a:t>Engenheiro Henri </a:t>
            </a:r>
            <a:r>
              <a:rPr lang="pt-BR" dirty="0" err="1" smtClean="0"/>
              <a:t>Fayol</a:t>
            </a:r>
            <a:r>
              <a:rPr lang="pt-BR" dirty="0" smtClean="0"/>
              <a:t> </a:t>
            </a:r>
            <a:r>
              <a:rPr lang="pt-BR" dirty="0" smtClean="0"/>
              <a:t>(1841 - 1925) </a:t>
            </a:r>
            <a:endParaRPr lang="pt-BR" dirty="0" smtClean="0"/>
          </a:p>
          <a:p>
            <a:r>
              <a:rPr lang="pt-BR" dirty="0" smtClean="0"/>
              <a:t>Ênfase </a:t>
            </a:r>
            <a:r>
              <a:rPr lang="pt-BR" dirty="0" smtClean="0"/>
              <a:t>na estrutura organizacional, pela visão do homem econômico e pela busca da máxima </a:t>
            </a:r>
            <a:r>
              <a:rPr lang="pt-BR" dirty="0" smtClean="0"/>
              <a:t>eficiência</a:t>
            </a:r>
          </a:p>
          <a:p>
            <a:r>
              <a:rPr lang="pt-BR" dirty="0" smtClean="0"/>
              <a:t>14 </a:t>
            </a:r>
            <a:r>
              <a:rPr lang="pt-BR" dirty="0" smtClean="0"/>
              <a:t>princípios de </a:t>
            </a:r>
            <a:r>
              <a:rPr lang="pt-BR" dirty="0" smtClean="0"/>
              <a:t>administração “</a:t>
            </a:r>
            <a:r>
              <a:rPr lang="pt-BR" dirty="0" smtClean="0"/>
              <a:t>maleáveis e suscetíveis de adaptar-se a todas as </a:t>
            </a:r>
            <a:r>
              <a:rPr lang="pt-BR" dirty="0" smtClean="0"/>
              <a:t>necessidades”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Fayolismo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Elementos da função administrativa</a:t>
            </a:r>
          </a:p>
          <a:p>
            <a:r>
              <a:rPr lang="pt-BR" dirty="0" smtClean="0"/>
              <a:t>Planejar</a:t>
            </a:r>
          </a:p>
          <a:p>
            <a:r>
              <a:rPr lang="pt-BR" dirty="0" smtClean="0"/>
              <a:t>Organizar</a:t>
            </a:r>
          </a:p>
          <a:p>
            <a:r>
              <a:rPr lang="pt-BR" dirty="0" smtClean="0"/>
              <a:t>Comandar</a:t>
            </a:r>
          </a:p>
          <a:p>
            <a:r>
              <a:rPr lang="pt-BR" dirty="0" smtClean="0"/>
              <a:t>Coordenar/Dirigir</a:t>
            </a:r>
          </a:p>
          <a:p>
            <a:r>
              <a:rPr lang="pt-BR" dirty="0" smtClean="0"/>
              <a:t>Controlar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Fayolismo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Elaborado pelo japonês </a:t>
            </a:r>
            <a:r>
              <a:rPr lang="pt-BR" dirty="0" err="1" smtClean="0"/>
              <a:t>Taiichi</a:t>
            </a:r>
            <a:r>
              <a:rPr lang="pt-BR" dirty="0" smtClean="0"/>
              <a:t> </a:t>
            </a:r>
            <a:r>
              <a:rPr lang="pt-BR" dirty="0" err="1" smtClean="0"/>
              <a:t>Ohno</a:t>
            </a:r>
            <a:r>
              <a:rPr lang="pt-BR" dirty="0" smtClean="0"/>
              <a:t>, após a Segunda Guerra Mundial</a:t>
            </a:r>
          </a:p>
          <a:p>
            <a:r>
              <a:rPr lang="pt-BR" dirty="0" smtClean="0"/>
              <a:t>Flexibilização da produção – produzir apenas o necessário, reduzindo os estoques ao mínimo.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Toyotismo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Principais Características</a:t>
            </a:r>
          </a:p>
          <a:p>
            <a:r>
              <a:rPr lang="pt-BR" dirty="0" smtClean="0"/>
              <a:t>Automatização</a:t>
            </a:r>
            <a:endParaRPr lang="pt-BR" dirty="0" smtClean="0"/>
          </a:p>
          <a:p>
            <a:r>
              <a:rPr lang="pt-BR" dirty="0" smtClean="0"/>
              <a:t>Just-In-Time</a:t>
            </a:r>
          </a:p>
          <a:p>
            <a:r>
              <a:rPr lang="pt-BR" dirty="0" err="1" smtClean="0"/>
              <a:t>Kanban</a:t>
            </a:r>
            <a:endParaRPr lang="pt-BR" dirty="0" smtClean="0"/>
          </a:p>
          <a:p>
            <a:r>
              <a:rPr lang="pt-BR" dirty="0" err="1" smtClean="0"/>
              <a:t>Team</a:t>
            </a:r>
            <a:r>
              <a:rPr lang="pt-BR" dirty="0" smtClean="0"/>
              <a:t> work</a:t>
            </a:r>
          </a:p>
          <a:p>
            <a:r>
              <a:rPr lang="pt-BR" dirty="0" smtClean="0"/>
              <a:t>Controle de qualidade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Toyotismo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René Descartes, filósofo e matemático, nasceu em La </a:t>
            </a:r>
            <a:r>
              <a:rPr lang="pt-BR" dirty="0" err="1" smtClean="0"/>
              <a:t>Haye</a:t>
            </a:r>
            <a:r>
              <a:rPr lang="pt-BR" dirty="0" smtClean="0"/>
              <a:t>, na </a:t>
            </a:r>
            <a:r>
              <a:rPr lang="pt-BR" dirty="0" err="1" smtClean="0"/>
              <a:t>Touraine</a:t>
            </a:r>
            <a:r>
              <a:rPr lang="pt-BR" dirty="0" smtClean="0"/>
              <a:t> em 31 de março de 1596.</a:t>
            </a:r>
          </a:p>
          <a:p>
            <a:r>
              <a:rPr lang="pt-BR" dirty="0" smtClean="0"/>
              <a:t>Criador do pensamento cartesiano, sistema filosófico que deu origem a Filosofia Moderna e ao racionalismo científico.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Rene</a:t>
            </a:r>
            <a:r>
              <a:rPr lang="pt-BR" dirty="0" smtClean="0"/>
              <a:t> descartes</a:t>
            </a:r>
            <a:endParaRPr lang="pt-BR" dirty="0"/>
          </a:p>
        </p:txBody>
      </p:sp>
      <p:pic>
        <p:nvPicPr>
          <p:cNvPr id="13314" name="Picture 2" descr="http://media-3.web.britannica.com/eb-media/33/8433-004-8E2D30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143380"/>
            <a:ext cx="2028825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Emti</a:t>
            </a:r>
            <a:r>
              <a:rPr lang="pt-BR" dirty="0" smtClean="0"/>
              <a:t> </a:t>
            </a:r>
            <a:r>
              <a:rPr lang="pt-BR" dirty="0" err="1" smtClean="0"/>
              <a:t>Chavanmco</a:t>
            </a:r>
            <a:r>
              <a:rPr lang="pt-BR" dirty="0" smtClean="0"/>
              <a:t>, </a:t>
            </a:r>
            <a:r>
              <a:rPr lang="pt-BR" dirty="0" smtClean="0"/>
              <a:t>engenheiro da </a:t>
            </a:r>
            <a:r>
              <a:rPr lang="pt-BR" dirty="0" smtClean="0"/>
              <a:t>Volvo, anos 60</a:t>
            </a:r>
          </a:p>
          <a:p>
            <a:r>
              <a:rPr lang="pt-BR" dirty="0" smtClean="0"/>
              <a:t>Misto </a:t>
            </a:r>
            <a:r>
              <a:rPr lang="pt-BR" dirty="0" smtClean="0"/>
              <a:t>entre livre mercado, intervenção estatal e regulação das atividades de produção e redistribuição de </a:t>
            </a:r>
            <a:r>
              <a:rPr lang="pt-BR" dirty="0" smtClean="0"/>
              <a:t>riquezas</a:t>
            </a:r>
          </a:p>
          <a:p>
            <a:r>
              <a:rPr lang="pt-BR" dirty="0" smtClean="0"/>
              <a:t>Sindicatos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Volvismo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Corporation</a:t>
            </a:r>
            <a:r>
              <a:rPr lang="pt-BR" dirty="0" smtClean="0"/>
              <a:t>: Qual a influência dos modelos clássicos no atual poder que as empresas detém mundialmente?</a:t>
            </a:r>
          </a:p>
          <a:p>
            <a:r>
              <a:rPr lang="pt-BR" dirty="0" smtClean="0"/>
              <a:t>Há </a:t>
            </a:r>
            <a:r>
              <a:rPr lang="pt-BR" dirty="0" smtClean="0"/>
              <a:t>uma </a:t>
            </a:r>
            <a:r>
              <a:rPr lang="pt-BR" dirty="0" err="1" smtClean="0"/>
              <a:t>ideia</a:t>
            </a:r>
            <a:r>
              <a:rPr lang="pt-BR" dirty="0" smtClean="0"/>
              <a:t> de exploração da mão de obra em algum dos modelos clássicos abordados?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Soares, Mozart Pereira. O Positivismo no Brasil. 200 Anos de Augusto Comte. Editora AGE.</a:t>
            </a:r>
          </a:p>
          <a:p>
            <a:r>
              <a:rPr lang="pt-BR" dirty="0" err="1" smtClean="0"/>
              <a:t>Wikipedia</a:t>
            </a:r>
            <a:endParaRPr lang="pt-BR" dirty="0" smtClean="0"/>
          </a:p>
          <a:p>
            <a:r>
              <a:rPr lang="pt-BR" u="sng" dirty="0" smtClean="0">
                <a:hlinkClick r:id="rId2"/>
              </a:rPr>
              <a:t>http</a:t>
            </a:r>
            <a:r>
              <a:rPr lang="pt-BR" u="sng" dirty="0" smtClean="0">
                <a:hlinkClick r:id="rId2"/>
              </a:rPr>
              <a:t>://</a:t>
            </a:r>
            <a:r>
              <a:rPr lang="pt-BR" u="sng" dirty="0" smtClean="0">
                <a:hlinkClick r:id="rId2"/>
              </a:rPr>
              <a:t>www.mundodosfilosofos.com.br/comte.htm</a:t>
            </a:r>
            <a:endParaRPr lang="pt-BR" u="sng" dirty="0" smtClean="0"/>
          </a:p>
          <a:p>
            <a:r>
              <a:rPr lang="pt-BR" dirty="0" smtClean="0">
                <a:hlinkClick r:id="rId3"/>
              </a:rPr>
              <a:t>http://www.infoescola.com/industria/toyotismo</a:t>
            </a:r>
            <a:r>
              <a:rPr lang="pt-BR" dirty="0" smtClean="0">
                <a:hlinkClick r:id="rId3"/>
              </a:rPr>
              <a:t>/</a:t>
            </a:r>
            <a:endParaRPr lang="pt-BR" dirty="0" smtClean="0"/>
          </a:p>
          <a:p>
            <a:r>
              <a:rPr lang="pt-BR" u="sng" dirty="0" smtClean="0">
                <a:hlinkClick r:id="rId4"/>
              </a:rPr>
              <a:t>http://</a:t>
            </a:r>
            <a:r>
              <a:rPr lang="pt-BR" u="sng" dirty="0" smtClean="0">
                <a:hlinkClick r:id="rId4"/>
              </a:rPr>
              <a:t>www.professorcezar.adm.br/Textos/AbordagemClassicaAdministracao.pdf</a:t>
            </a:r>
            <a:endParaRPr lang="pt-BR" u="sng" dirty="0" smtClean="0"/>
          </a:p>
          <a:p>
            <a:r>
              <a:rPr lang="pt-BR" u="sng" dirty="0" smtClean="0">
                <a:hlinkClick r:id="rId5"/>
              </a:rPr>
              <a:t>http://admkallangozen.blogspot.com.br/2011/09/resumos-teoria-cientifica-classica.html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Necessidade de se formular um método que conduza melhor o raciocínio.</a:t>
            </a:r>
          </a:p>
          <a:p>
            <a:pPr>
              <a:buNone/>
            </a:pPr>
            <a:r>
              <a:rPr lang="pt-BR" dirty="0" smtClean="0"/>
              <a:t>      “A razão é igual em todos os homens, a diversidade de nossas opiniões não decorre de uns serem mais capazes de conhecerem a verdade do que outros, mas de conduzirem bem seus raciocínios, ao passo que outros os conduzem mal.”</a:t>
            </a:r>
          </a:p>
          <a:p>
            <a:endParaRPr lang="pt-BR" dirty="0" smtClean="0"/>
          </a:p>
          <a:p>
            <a:r>
              <a:rPr lang="pt-BR" dirty="0" smtClean="0"/>
              <a:t>-A maior influência da matemática na criação do novo método em relação aos conhecimentos providos das letras e humanidades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“Não encontramos aí nenhuma coisa sobre a qual não se dispute. Só as matemáticas demonstram o que afirmam.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Discurso sobre o método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"As matemáticas agradavam-me sobretudo por causa da certeza e da evidência de seus raciocínios"</a:t>
            </a:r>
          </a:p>
          <a:p>
            <a:endParaRPr lang="pt-BR" dirty="0" smtClean="0"/>
          </a:p>
          <a:p>
            <a:r>
              <a:rPr lang="pt-BR" dirty="0" smtClean="0"/>
              <a:t>“Nada direi a respeito da filosofia, exceto que, vendo que foi cultivada pelos mais elevados espíritos que viveram desde muitos séculos e que, apesar disso, nela ainda não se encontra uma única coisa a respeito da qual não haja discussão”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/>
          </a:bodyPr>
          <a:lstStyle/>
          <a:p>
            <a:r>
              <a:rPr lang="pt-BR" dirty="0" smtClean="0"/>
              <a:t>4 etapas: </a:t>
            </a:r>
          </a:p>
          <a:p>
            <a:r>
              <a:rPr lang="pt-BR" dirty="0" smtClean="0"/>
              <a:t>1 - Receber escrupulosamente as informações, examinando sua racionalidade, aceitando apenas o indubitável, aquilo que se apresente de forma clara e distinta, o evidente(Princípio da Evidência);</a:t>
            </a:r>
          </a:p>
          <a:p>
            <a:r>
              <a:rPr lang="pt-BR" dirty="0" smtClean="0"/>
              <a:t>2 - Dividir cada um dos problemas em exame em quantas partes forem necessárias (Princípio da análise);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786842" cy="101122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Método Cartesiano(Raciocínio Linear)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5"/>
            <a:ext cx="8229600" cy="4500595"/>
          </a:xfrm>
        </p:spPr>
        <p:txBody>
          <a:bodyPr>
            <a:normAutofit/>
          </a:bodyPr>
          <a:lstStyle/>
          <a:p>
            <a:r>
              <a:rPr lang="pt-BR" dirty="0" smtClean="0"/>
              <a:t>3 - Ordenar o que foi dividido partindo do mais simples, acrescendo por degraus de complexidade até o mais composto, supondo ordem entre aqueles que não procedam naturalmente uns dos outros (Princípio da Síntese);</a:t>
            </a:r>
          </a:p>
          <a:p>
            <a:r>
              <a:rPr lang="pt-BR" dirty="0" smtClean="0"/>
              <a:t>4 - Enumerar e revisar de modo geral as conclusões, garantindo que nada seja omitido.(Princípio da Verificação);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Picture 4" descr="http://upload.wikimedia.org/wikipedia/commons/thumb/4/44/Cartesiano.png/270px-Cartesian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2275" y="4286256"/>
            <a:ext cx="4245929" cy="1949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Moral Provisória</a:t>
            </a:r>
          </a:p>
          <a:p>
            <a:endParaRPr lang="pt-BR" dirty="0" smtClean="0"/>
          </a:p>
          <a:p>
            <a:r>
              <a:rPr lang="pt-BR" dirty="0" smtClean="0"/>
              <a:t>Criação do primeiro preceito da filosofia - Penso, logo existo.</a:t>
            </a:r>
          </a:p>
          <a:p>
            <a:endParaRPr lang="pt-BR" dirty="0" smtClean="0"/>
          </a:p>
          <a:p>
            <a:r>
              <a:rPr lang="pt-BR" dirty="0" smtClean="0"/>
              <a:t> Aplicação desse método em diversas setores do saber humano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http://3.bp.blogspot.com/-3SUiicp-OKE/T8kzNi0ELEI/AAAAAAAAATU/ih-brAy9ju4/s1600/Descar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00042"/>
            <a:ext cx="3071802" cy="2632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Contexto Histórico</a:t>
            </a:r>
          </a:p>
          <a:p>
            <a:r>
              <a:rPr lang="pt-BR" dirty="0" smtClean="0"/>
              <a:t>Pensamentos Feudais</a:t>
            </a:r>
          </a:p>
          <a:p>
            <a:r>
              <a:rPr lang="pt-BR" dirty="0" smtClean="0"/>
              <a:t>Revolução Industrial</a:t>
            </a:r>
          </a:p>
          <a:p>
            <a:r>
              <a:rPr lang="pt-BR" dirty="0" smtClean="0"/>
              <a:t>Campo =&gt; Centros Urbanos</a:t>
            </a:r>
          </a:p>
          <a:p>
            <a:endParaRPr lang="pt-BR" dirty="0" smtClean="0"/>
          </a:p>
          <a:p>
            <a:r>
              <a:rPr lang="pt-BR" dirty="0" smtClean="0"/>
              <a:t>ORDEM SOCIAL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Positivismo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464</TotalTime>
  <Words>962</Words>
  <Application>Microsoft Office PowerPoint</Application>
  <PresentationFormat>Apresentação na tela (4:3)</PresentationFormat>
  <Paragraphs>169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Concurso</vt:lpstr>
      <vt:lpstr>POSITIVISMO NOS MODELOS CLÁSSICOS DE ORGANIZAÇÃO DE TRABALHO</vt:lpstr>
      <vt:lpstr>Agenda</vt:lpstr>
      <vt:lpstr> Rene descartes</vt:lpstr>
      <vt:lpstr>Discurso sobre o método</vt:lpstr>
      <vt:lpstr>Slide 5</vt:lpstr>
      <vt:lpstr> Método Cartesiano(Raciocínio Linear)</vt:lpstr>
      <vt:lpstr>Slide 7</vt:lpstr>
      <vt:lpstr>Slide 8</vt:lpstr>
      <vt:lpstr>Positivismo</vt:lpstr>
      <vt:lpstr>Positivismo</vt:lpstr>
      <vt:lpstr>Positivismo</vt:lpstr>
      <vt:lpstr>Positivismo</vt:lpstr>
      <vt:lpstr>Positivismo</vt:lpstr>
      <vt:lpstr>Positivismo</vt:lpstr>
      <vt:lpstr>Positivismo</vt:lpstr>
      <vt:lpstr>Positivismo no Brasil</vt:lpstr>
      <vt:lpstr> Modelos de Organização de trabalho</vt:lpstr>
      <vt:lpstr>Taylorismo</vt:lpstr>
      <vt:lpstr>Taylorismo</vt:lpstr>
      <vt:lpstr>Taylorismo</vt:lpstr>
      <vt:lpstr>Taylorismo</vt:lpstr>
      <vt:lpstr>Fordismo</vt:lpstr>
      <vt:lpstr>Fordismo</vt:lpstr>
      <vt:lpstr>Benefícios da eficiência</vt:lpstr>
      <vt:lpstr>Consequencias negativas</vt:lpstr>
      <vt:lpstr>Fayolismo</vt:lpstr>
      <vt:lpstr>Fayolismo</vt:lpstr>
      <vt:lpstr>Toyotismo</vt:lpstr>
      <vt:lpstr>Toyotismo</vt:lpstr>
      <vt:lpstr>Volvismo</vt:lpstr>
      <vt:lpstr>Reflexão</vt:lpstr>
      <vt:lpstr>Bibliografias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POSITIVISMO NOS MODELOS CLÁSSICOS DE ORGANIZAÇÃO DE TRABALHO</dc:title>
  <dc:creator>usuario</dc:creator>
  <cp:lastModifiedBy>usuario</cp:lastModifiedBy>
  <cp:revision>40</cp:revision>
  <dcterms:created xsi:type="dcterms:W3CDTF">2013-04-29T22:23:09Z</dcterms:created>
  <dcterms:modified xsi:type="dcterms:W3CDTF">2013-04-30T06:07:30Z</dcterms:modified>
</cp:coreProperties>
</file>