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0" r:id="rId3"/>
    <p:sldId id="274" r:id="rId4"/>
    <p:sldId id="258" r:id="rId5"/>
    <p:sldId id="259" r:id="rId6"/>
    <p:sldId id="273" r:id="rId7"/>
    <p:sldId id="260" r:id="rId8"/>
    <p:sldId id="262" r:id="rId9"/>
    <p:sldId id="269" r:id="rId10"/>
    <p:sldId id="263" r:id="rId11"/>
    <p:sldId id="275" r:id="rId12"/>
    <p:sldId id="267" r:id="rId13"/>
    <p:sldId id="271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9" autoAdjust="0"/>
    <p:restoredTop sz="94660"/>
  </p:normalViewPr>
  <p:slideViewPr>
    <p:cSldViewPr>
      <p:cViewPr>
        <p:scale>
          <a:sx n="81" d="100"/>
          <a:sy n="81" d="100"/>
        </p:scale>
        <p:origin x="-1044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264D28-3414-497F-933B-0E5A53C4CF2A}" type="doc">
      <dgm:prSet loTypeId="urn:microsoft.com/office/officeart/2005/8/layout/chevron1" loCatId="process" qsTypeId="urn:microsoft.com/office/officeart/2005/8/quickstyle/simple4" qsCatId="simple" csTypeId="urn:microsoft.com/office/officeart/2005/8/colors/accent1_2" csCatId="accent1" phldr="1"/>
      <dgm:spPr/>
    </dgm:pt>
    <dgm:pt modelId="{C4F81AB6-6D5E-48ED-B768-819D1E0D87A4}">
      <dgm:prSet phldrT="[Texto]"/>
      <dgm:spPr/>
      <dgm:t>
        <a:bodyPr/>
        <a:lstStyle/>
        <a:p>
          <a:pPr algn="ctr"/>
          <a:r>
            <a:rPr lang="pt-BR" dirty="0" smtClean="0"/>
            <a:t>Dúvida</a:t>
          </a:r>
          <a:endParaRPr lang="pt-BR" dirty="0"/>
        </a:p>
      </dgm:t>
    </dgm:pt>
    <dgm:pt modelId="{A44B5B0F-1F8E-4741-A5C5-09E649E76C1A}" type="parTrans" cxnId="{C7A401B4-326C-478B-BF1F-116CAF77E3E8}">
      <dgm:prSet/>
      <dgm:spPr/>
      <dgm:t>
        <a:bodyPr/>
        <a:lstStyle/>
        <a:p>
          <a:pPr algn="ctr"/>
          <a:endParaRPr lang="pt-BR"/>
        </a:p>
      </dgm:t>
    </dgm:pt>
    <dgm:pt modelId="{DEB2B7AF-B96E-4822-94BB-7AEC9C76C581}" type="sibTrans" cxnId="{C7A401B4-326C-478B-BF1F-116CAF77E3E8}">
      <dgm:prSet/>
      <dgm:spPr/>
      <dgm:t>
        <a:bodyPr/>
        <a:lstStyle/>
        <a:p>
          <a:pPr algn="ctr"/>
          <a:endParaRPr lang="pt-BR"/>
        </a:p>
      </dgm:t>
    </dgm:pt>
    <dgm:pt modelId="{0470557B-2216-4E6C-964E-70DA7DA45E02}">
      <dgm:prSet phldrT="[Texto]"/>
      <dgm:spPr/>
      <dgm:t>
        <a:bodyPr/>
        <a:lstStyle/>
        <a:p>
          <a:pPr algn="ctr"/>
          <a:r>
            <a:rPr lang="pt-BR" dirty="0" smtClean="0"/>
            <a:t>Pensamento</a:t>
          </a:r>
          <a:endParaRPr lang="pt-BR" dirty="0"/>
        </a:p>
      </dgm:t>
    </dgm:pt>
    <dgm:pt modelId="{0C4C35F7-1BD3-4FB4-8667-88D74FBA2475}" type="parTrans" cxnId="{F0285573-07C4-4C3E-9197-BC15D84BC41A}">
      <dgm:prSet/>
      <dgm:spPr/>
      <dgm:t>
        <a:bodyPr/>
        <a:lstStyle/>
        <a:p>
          <a:pPr algn="ctr"/>
          <a:endParaRPr lang="pt-BR"/>
        </a:p>
      </dgm:t>
    </dgm:pt>
    <dgm:pt modelId="{F353AC10-CFF8-411D-B91D-05C8C0C81C83}" type="sibTrans" cxnId="{F0285573-07C4-4C3E-9197-BC15D84BC41A}">
      <dgm:prSet/>
      <dgm:spPr/>
      <dgm:t>
        <a:bodyPr/>
        <a:lstStyle/>
        <a:p>
          <a:pPr algn="ctr"/>
          <a:endParaRPr lang="pt-BR"/>
        </a:p>
      </dgm:t>
    </dgm:pt>
    <dgm:pt modelId="{FA90B875-B3FA-44DB-BDF7-525DA11C5A21}">
      <dgm:prSet phldrT="[Texto]"/>
      <dgm:spPr/>
      <dgm:t>
        <a:bodyPr/>
        <a:lstStyle/>
        <a:p>
          <a:pPr algn="ctr"/>
          <a:r>
            <a:rPr lang="pt-BR" dirty="0" smtClean="0"/>
            <a:t>Existência</a:t>
          </a:r>
          <a:endParaRPr lang="pt-BR" dirty="0"/>
        </a:p>
      </dgm:t>
    </dgm:pt>
    <dgm:pt modelId="{89550C4F-BD6F-49DC-B5B7-17481325C33B}" type="parTrans" cxnId="{5DEA4760-F166-4822-B46B-B090E531A7FD}">
      <dgm:prSet/>
      <dgm:spPr/>
      <dgm:t>
        <a:bodyPr/>
        <a:lstStyle/>
        <a:p>
          <a:pPr algn="ctr"/>
          <a:endParaRPr lang="pt-BR"/>
        </a:p>
      </dgm:t>
    </dgm:pt>
    <dgm:pt modelId="{D0C002D5-B032-4A75-92D2-654D374D59FB}" type="sibTrans" cxnId="{5DEA4760-F166-4822-B46B-B090E531A7FD}">
      <dgm:prSet/>
      <dgm:spPr/>
      <dgm:t>
        <a:bodyPr/>
        <a:lstStyle/>
        <a:p>
          <a:pPr algn="ctr"/>
          <a:endParaRPr lang="pt-BR"/>
        </a:p>
      </dgm:t>
    </dgm:pt>
    <dgm:pt modelId="{A8EEA895-CECE-49D2-928C-DAB19C4F78E3}" type="pres">
      <dgm:prSet presAssocID="{1C264D28-3414-497F-933B-0E5A53C4CF2A}" presName="Name0" presStyleCnt="0">
        <dgm:presLayoutVars>
          <dgm:dir/>
          <dgm:animLvl val="lvl"/>
          <dgm:resizeHandles val="exact"/>
        </dgm:presLayoutVars>
      </dgm:prSet>
      <dgm:spPr/>
    </dgm:pt>
    <dgm:pt modelId="{60B35C7C-A639-499F-903A-033F46232DC8}" type="pres">
      <dgm:prSet presAssocID="{C4F81AB6-6D5E-48ED-B768-819D1E0D87A4}" presName="parTxOnly" presStyleLbl="node1" presStyleIdx="0" presStyleCnt="3" custLinFactNeighborX="-23039" custLinFactNeighborY="3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FF8B924-FA5D-4109-9F91-DDAA8C5392EC}" type="pres">
      <dgm:prSet presAssocID="{DEB2B7AF-B96E-4822-94BB-7AEC9C76C581}" presName="parTxOnlySpace" presStyleCnt="0"/>
      <dgm:spPr/>
    </dgm:pt>
    <dgm:pt modelId="{813CC0C1-D956-4DE0-BA18-438A243A473D}" type="pres">
      <dgm:prSet presAssocID="{0470557B-2216-4E6C-964E-70DA7DA45E0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997C7C-8131-4E85-AB80-DA925CA67CFB}" type="pres">
      <dgm:prSet presAssocID="{F353AC10-CFF8-411D-B91D-05C8C0C81C83}" presName="parTxOnlySpace" presStyleCnt="0"/>
      <dgm:spPr/>
    </dgm:pt>
    <dgm:pt modelId="{381CFF3D-3FE9-4CD8-8B6B-E9081D8A4396}" type="pres">
      <dgm:prSet presAssocID="{FA90B875-B3FA-44DB-BDF7-525DA11C5A21}" presName="parTxOnly" presStyleLbl="node1" presStyleIdx="2" presStyleCnt="3" custLinFactNeighborX="48263" custLinFactNeighborY="-25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410E1F-CC80-4318-8F9A-D1D0DF4A1B3F}" type="presOf" srcId="{C4F81AB6-6D5E-48ED-B768-819D1E0D87A4}" destId="{60B35C7C-A639-499F-903A-033F46232DC8}" srcOrd="0" destOrd="0" presId="urn:microsoft.com/office/officeart/2005/8/layout/chevron1"/>
    <dgm:cxn modelId="{F0285573-07C4-4C3E-9197-BC15D84BC41A}" srcId="{1C264D28-3414-497F-933B-0E5A53C4CF2A}" destId="{0470557B-2216-4E6C-964E-70DA7DA45E02}" srcOrd="1" destOrd="0" parTransId="{0C4C35F7-1BD3-4FB4-8667-88D74FBA2475}" sibTransId="{F353AC10-CFF8-411D-B91D-05C8C0C81C83}"/>
    <dgm:cxn modelId="{E287BA7A-AD7C-4F12-AF91-F648C50CE708}" type="presOf" srcId="{1C264D28-3414-497F-933B-0E5A53C4CF2A}" destId="{A8EEA895-CECE-49D2-928C-DAB19C4F78E3}" srcOrd="0" destOrd="0" presId="urn:microsoft.com/office/officeart/2005/8/layout/chevron1"/>
    <dgm:cxn modelId="{9BB782F0-A0C7-4B0A-B2AE-AA47F8328260}" type="presOf" srcId="{0470557B-2216-4E6C-964E-70DA7DA45E02}" destId="{813CC0C1-D956-4DE0-BA18-438A243A473D}" srcOrd="0" destOrd="0" presId="urn:microsoft.com/office/officeart/2005/8/layout/chevron1"/>
    <dgm:cxn modelId="{C7A401B4-326C-478B-BF1F-116CAF77E3E8}" srcId="{1C264D28-3414-497F-933B-0E5A53C4CF2A}" destId="{C4F81AB6-6D5E-48ED-B768-819D1E0D87A4}" srcOrd="0" destOrd="0" parTransId="{A44B5B0F-1F8E-4741-A5C5-09E649E76C1A}" sibTransId="{DEB2B7AF-B96E-4822-94BB-7AEC9C76C581}"/>
    <dgm:cxn modelId="{37AA58A0-E30A-4DCA-BE30-AF084C87B040}" type="presOf" srcId="{FA90B875-B3FA-44DB-BDF7-525DA11C5A21}" destId="{381CFF3D-3FE9-4CD8-8B6B-E9081D8A4396}" srcOrd="0" destOrd="0" presId="urn:microsoft.com/office/officeart/2005/8/layout/chevron1"/>
    <dgm:cxn modelId="{5DEA4760-F166-4822-B46B-B090E531A7FD}" srcId="{1C264D28-3414-497F-933B-0E5A53C4CF2A}" destId="{FA90B875-B3FA-44DB-BDF7-525DA11C5A21}" srcOrd="2" destOrd="0" parTransId="{89550C4F-BD6F-49DC-B5B7-17481325C33B}" sibTransId="{D0C002D5-B032-4A75-92D2-654D374D59FB}"/>
    <dgm:cxn modelId="{45F34D27-297A-4B1C-83AC-74164CBCB50D}" type="presParOf" srcId="{A8EEA895-CECE-49D2-928C-DAB19C4F78E3}" destId="{60B35C7C-A639-499F-903A-033F46232DC8}" srcOrd="0" destOrd="0" presId="urn:microsoft.com/office/officeart/2005/8/layout/chevron1"/>
    <dgm:cxn modelId="{A1AD221A-6954-4B85-91EF-E9F028E10E17}" type="presParOf" srcId="{A8EEA895-CECE-49D2-928C-DAB19C4F78E3}" destId="{6FF8B924-FA5D-4109-9F91-DDAA8C5392EC}" srcOrd="1" destOrd="0" presId="urn:microsoft.com/office/officeart/2005/8/layout/chevron1"/>
    <dgm:cxn modelId="{B82F7311-BF03-4FE6-AD4C-572C0C3EA1F5}" type="presParOf" srcId="{A8EEA895-CECE-49D2-928C-DAB19C4F78E3}" destId="{813CC0C1-D956-4DE0-BA18-438A243A473D}" srcOrd="2" destOrd="0" presId="urn:microsoft.com/office/officeart/2005/8/layout/chevron1"/>
    <dgm:cxn modelId="{CA5998EE-3973-4556-B65C-EE463500AD63}" type="presParOf" srcId="{A8EEA895-CECE-49D2-928C-DAB19C4F78E3}" destId="{96997C7C-8131-4E85-AB80-DA925CA67CFB}" srcOrd="3" destOrd="0" presId="urn:microsoft.com/office/officeart/2005/8/layout/chevron1"/>
    <dgm:cxn modelId="{2D94CD43-5BAE-43BB-90C1-F9D16E42EC81}" type="presParOf" srcId="{A8EEA895-CECE-49D2-928C-DAB19C4F78E3}" destId="{381CFF3D-3FE9-4CD8-8B6B-E9081D8A439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D41F1C-43FE-42DE-A9D5-BCB63A8C6ECD}" type="doc">
      <dgm:prSet loTypeId="urn:microsoft.com/office/officeart/2005/8/layout/chevron1" loCatId="process" qsTypeId="urn:microsoft.com/office/officeart/2005/8/quickstyle/simple4" qsCatId="simple" csTypeId="urn:microsoft.com/office/officeart/2005/8/colors/accent1_2" csCatId="accent1" phldr="1"/>
      <dgm:spPr/>
    </dgm:pt>
    <dgm:pt modelId="{81BEF88E-147A-4AE1-840C-A00C797F350D}">
      <dgm:prSet phldrT="[Texto]"/>
      <dgm:spPr/>
      <dgm:t>
        <a:bodyPr/>
        <a:lstStyle/>
        <a:p>
          <a:r>
            <a:rPr lang="pt-BR" dirty="0" smtClean="0"/>
            <a:t>Algo perfeito não pode depender de algo imperfeito</a:t>
          </a:r>
          <a:endParaRPr lang="pt-BR" dirty="0"/>
        </a:p>
      </dgm:t>
    </dgm:pt>
    <dgm:pt modelId="{92440F45-8922-4B31-B2D9-945B09749C10}" type="parTrans" cxnId="{359BD168-4004-49A2-AE82-FD87B3CCBF87}">
      <dgm:prSet/>
      <dgm:spPr/>
      <dgm:t>
        <a:bodyPr/>
        <a:lstStyle/>
        <a:p>
          <a:endParaRPr lang="pt-BR"/>
        </a:p>
      </dgm:t>
    </dgm:pt>
    <dgm:pt modelId="{1EC55CF2-EC84-4DEB-ADA4-EF28031E693E}" type="sibTrans" cxnId="{359BD168-4004-49A2-AE82-FD87B3CCBF87}">
      <dgm:prSet/>
      <dgm:spPr/>
      <dgm:t>
        <a:bodyPr/>
        <a:lstStyle/>
        <a:p>
          <a:endParaRPr lang="pt-BR"/>
        </a:p>
      </dgm:t>
    </dgm:pt>
    <dgm:pt modelId="{B227611D-7976-4DBB-8C29-71D790441031}">
      <dgm:prSet phldrT="[Texto]"/>
      <dgm:spPr/>
      <dgm:t>
        <a:bodyPr/>
        <a:lstStyle/>
        <a:p>
          <a:r>
            <a:rPr lang="pt-BR" dirty="0" smtClean="0"/>
            <a:t>Deus existe</a:t>
          </a:r>
          <a:endParaRPr lang="pt-BR" dirty="0"/>
        </a:p>
      </dgm:t>
    </dgm:pt>
    <dgm:pt modelId="{E516591A-AF59-427F-950E-145A03ED3029}" type="parTrans" cxnId="{86403EF8-4E0A-455C-B8DD-BA707001FB9A}">
      <dgm:prSet/>
      <dgm:spPr/>
      <dgm:t>
        <a:bodyPr/>
        <a:lstStyle/>
        <a:p>
          <a:endParaRPr lang="pt-BR"/>
        </a:p>
      </dgm:t>
    </dgm:pt>
    <dgm:pt modelId="{821D8422-BEFD-4663-84C9-B8DF80F2B82B}" type="sibTrans" cxnId="{86403EF8-4E0A-455C-B8DD-BA707001FB9A}">
      <dgm:prSet/>
      <dgm:spPr/>
      <dgm:t>
        <a:bodyPr/>
        <a:lstStyle/>
        <a:p>
          <a:endParaRPr lang="pt-BR"/>
        </a:p>
      </dgm:t>
    </dgm:pt>
    <dgm:pt modelId="{1544B04F-20EC-4F20-9F30-A7FC20827DD6}" type="pres">
      <dgm:prSet presAssocID="{0FD41F1C-43FE-42DE-A9D5-BCB63A8C6ECD}" presName="Name0" presStyleCnt="0">
        <dgm:presLayoutVars>
          <dgm:dir/>
          <dgm:animLvl val="lvl"/>
          <dgm:resizeHandles val="exact"/>
        </dgm:presLayoutVars>
      </dgm:prSet>
      <dgm:spPr/>
    </dgm:pt>
    <dgm:pt modelId="{8D4221FA-5F93-4DB0-A21D-7569ABA86AD9}" type="pres">
      <dgm:prSet presAssocID="{81BEF88E-147A-4AE1-840C-A00C797F350D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E15C175-AA45-4F2B-B374-A26482D25678}" type="pres">
      <dgm:prSet presAssocID="{1EC55CF2-EC84-4DEB-ADA4-EF28031E693E}" presName="parTxOnlySpace" presStyleCnt="0"/>
      <dgm:spPr/>
    </dgm:pt>
    <dgm:pt modelId="{09CB4383-390D-4E26-BF8E-C45DF70B07C7}" type="pres">
      <dgm:prSet presAssocID="{B227611D-7976-4DBB-8C29-71D790441031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9A513F-35D5-426A-A10E-B7B58980E916}" type="presOf" srcId="{0FD41F1C-43FE-42DE-A9D5-BCB63A8C6ECD}" destId="{1544B04F-20EC-4F20-9F30-A7FC20827DD6}" srcOrd="0" destOrd="0" presId="urn:microsoft.com/office/officeart/2005/8/layout/chevron1"/>
    <dgm:cxn modelId="{1D7EA1C3-21E6-4A12-9961-519E48E69300}" type="presOf" srcId="{81BEF88E-147A-4AE1-840C-A00C797F350D}" destId="{8D4221FA-5F93-4DB0-A21D-7569ABA86AD9}" srcOrd="0" destOrd="0" presId="urn:microsoft.com/office/officeart/2005/8/layout/chevron1"/>
    <dgm:cxn modelId="{359BD168-4004-49A2-AE82-FD87B3CCBF87}" srcId="{0FD41F1C-43FE-42DE-A9D5-BCB63A8C6ECD}" destId="{81BEF88E-147A-4AE1-840C-A00C797F350D}" srcOrd="0" destOrd="0" parTransId="{92440F45-8922-4B31-B2D9-945B09749C10}" sibTransId="{1EC55CF2-EC84-4DEB-ADA4-EF28031E693E}"/>
    <dgm:cxn modelId="{86403EF8-4E0A-455C-B8DD-BA707001FB9A}" srcId="{0FD41F1C-43FE-42DE-A9D5-BCB63A8C6ECD}" destId="{B227611D-7976-4DBB-8C29-71D790441031}" srcOrd="1" destOrd="0" parTransId="{E516591A-AF59-427F-950E-145A03ED3029}" sibTransId="{821D8422-BEFD-4663-84C9-B8DF80F2B82B}"/>
    <dgm:cxn modelId="{71686FE9-357D-4C77-9DF3-96668938709F}" type="presOf" srcId="{B227611D-7976-4DBB-8C29-71D790441031}" destId="{09CB4383-390D-4E26-BF8E-C45DF70B07C7}" srcOrd="0" destOrd="0" presId="urn:microsoft.com/office/officeart/2005/8/layout/chevron1"/>
    <dgm:cxn modelId="{B58070FB-74ED-406E-895B-43A14F0FA3EF}" type="presParOf" srcId="{1544B04F-20EC-4F20-9F30-A7FC20827DD6}" destId="{8D4221FA-5F93-4DB0-A21D-7569ABA86AD9}" srcOrd="0" destOrd="0" presId="urn:microsoft.com/office/officeart/2005/8/layout/chevron1"/>
    <dgm:cxn modelId="{158E920E-04B9-4FBF-B217-35CCE0A8EB14}" type="presParOf" srcId="{1544B04F-20EC-4F20-9F30-A7FC20827DD6}" destId="{4E15C175-AA45-4F2B-B374-A26482D25678}" srcOrd="1" destOrd="0" presId="urn:microsoft.com/office/officeart/2005/8/layout/chevron1"/>
    <dgm:cxn modelId="{766BAD5C-E6C6-4F9B-8ACC-6CDF712958CE}" type="presParOf" srcId="{1544B04F-20EC-4F20-9F30-A7FC20827DD6}" destId="{09CB4383-390D-4E26-BF8E-C45DF70B07C7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35C7C-A639-499F-903A-033F46232DC8}">
      <dsp:nvSpPr>
        <dsp:cNvPr id="0" name=""/>
        <dsp:cNvSpPr/>
      </dsp:nvSpPr>
      <dsp:spPr>
        <a:xfrm>
          <a:off x="0" y="461757"/>
          <a:ext cx="2570207" cy="102808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Dúvida</a:t>
          </a:r>
          <a:endParaRPr lang="pt-BR" sz="2000" kern="1200" dirty="0"/>
        </a:p>
      </dsp:txBody>
      <dsp:txXfrm>
        <a:off x="514041" y="461757"/>
        <a:ext cx="1542125" cy="1028082"/>
      </dsp:txXfrm>
    </dsp:sp>
    <dsp:sp modelId="{813CC0C1-D956-4DE0-BA18-438A243A473D}">
      <dsp:nvSpPr>
        <dsp:cNvPr id="0" name=""/>
        <dsp:cNvSpPr/>
      </dsp:nvSpPr>
      <dsp:spPr>
        <a:xfrm>
          <a:off x="2315296" y="458066"/>
          <a:ext cx="2570207" cy="102808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Pensamento</a:t>
          </a:r>
          <a:endParaRPr lang="pt-BR" sz="2000" kern="1200" dirty="0"/>
        </a:p>
      </dsp:txBody>
      <dsp:txXfrm>
        <a:off x="2829337" y="458066"/>
        <a:ext cx="1542125" cy="1028082"/>
      </dsp:txXfrm>
    </dsp:sp>
    <dsp:sp modelId="{381CFF3D-3FE9-4CD8-8B6B-E9081D8A4396}">
      <dsp:nvSpPr>
        <dsp:cNvPr id="0" name=""/>
        <dsp:cNvSpPr/>
      </dsp:nvSpPr>
      <dsp:spPr>
        <a:xfrm>
          <a:off x="4630592" y="432045"/>
          <a:ext cx="2570207" cy="102808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Existência</a:t>
          </a:r>
          <a:endParaRPr lang="pt-BR" sz="2000" kern="1200" dirty="0"/>
        </a:p>
      </dsp:txBody>
      <dsp:txXfrm>
        <a:off x="5144633" y="432045"/>
        <a:ext cx="1542125" cy="10280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221FA-5F93-4DB0-A21D-7569ABA86AD9}">
      <dsp:nvSpPr>
        <dsp:cNvPr id="0" name=""/>
        <dsp:cNvSpPr/>
      </dsp:nvSpPr>
      <dsp:spPr>
        <a:xfrm>
          <a:off x="5252" y="272083"/>
          <a:ext cx="3140083" cy="12560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Algo perfeito não pode depender de algo imperfeito</a:t>
          </a:r>
          <a:endParaRPr lang="pt-BR" sz="2100" kern="1200" dirty="0"/>
        </a:p>
      </dsp:txBody>
      <dsp:txXfrm>
        <a:off x="633269" y="272083"/>
        <a:ext cx="1884050" cy="1256033"/>
      </dsp:txXfrm>
    </dsp:sp>
    <dsp:sp modelId="{09CB4383-390D-4E26-BF8E-C45DF70B07C7}">
      <dsp:nvSpPr>
        <dsp:cNvPr id="0" name=""/>
        <dsp:cNvSpPr/>
      </dsp:nvSpPr>
      <dsp:spPr>
        <a:xfrm>
          <a:off x="2831327" y="272083"/>
          <a:ext cx="3140083" cy="12560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Deus existe</a:t>
          </a:r>
          <a:endParaRPr lang="pt-BR" sz="2100" kern="1200" dirty="0"/>
        </a:p>
      </dsp:txBody>
      <dsp:txXfrm>
        <a:off x="3459344" y="272083"/>
        <a:ext cx="1884050" cy="12560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D993-52F5-4246-B68E-928610BC9EFD}" type="datetimeFigureOut">
              <a:rPr lang="pt-BR" smtClean="0"/>
              <a:t>22/04/2014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49CC-8DED-4658-B954-006E75DDB233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D993-52F5-4246-B68E-928610BC9EFD}" type="datetimeFigureOut">
              <a:rPr lang="pt-BR" smtClean="0"/>
              <a:t>22/04/2014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49CC-8DED-4658-B954-006E75DDB2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D993-52F5-4246-B68E-928610BC9EFD}" type="datetimeFigureOut">
              <a:rPr lang="pt-BR" smtClean="0"/>
              <a:t>22/04/2014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49CC-8DED-4658-B954-006E75DDB2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D993-52F5-4246-B68E-928610BC9EFD}" type="datetimeFigureOut">
              <a:rPr lang="pt-BR" smtClean="0"/>
              <a:t>22/04/2014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49CC-8DED-4658-B954-006E75DDB2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D993-52F5-4246-B68E-928610BC9EFD}" type="datetimeFigureOut">
              <a:rPr lang="pt-BR" smtClean="0"/>
              <a:t>22/04/2014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49CC-8DED-4658-B954-006E75DDB233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D993-52F5-4246-B68E-928610BC9EFD}" type="datetimeFigureOut">
              <a:rPr lang="pt-BR" smtClean="0"/>
              <a:t>22/04/2014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49CC-8DED-4658-B954-006E75DDB2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D993-52F5-4246-B68E-928610BC9EFD}" type="datetimeFigureOut">
              <a:rPr lang="pt-BR" smtClean="0"/>
              <a:t>22/04/2014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49CC-8DED-4658-B954-006E75DDB233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D993-52F5-4246-B68E-928610BC9EFD}" type="datetimeFigureOut">
              <a:rPr lang="pt-BR" smtClean="0"/>
              <a:t>22/04/2014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49CC-8DED-4658-B954-006E75DDB2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D993-52F5-4246-B68E-928610BC9EFD}" type="datetimeFigureOut">
              <a:rPr lang="pt-BR" smtClean="0"/>
              <a:t>22/04/2014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49CC-8DED-4658-B954-006E75DDB2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D993-52F5-4246-B68E-928610BC9EFD}" type="datetimeFigureOut">
              <a:rPr lang="pt-BR" smtClean="0"/>
              <a:t>22/04/2014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49CC-8DED-4658-B954-006E75DDB233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D993-52F5-4246-B68E-928610BC9EFD}" type="datetimeFigureOut">
              <a:rPr lang="pt-BR" smtClean="0"/>
              <a:t>22/04/2014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49CC-8DED-4658-B954-006E75DDB2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819D993-52F5-4246-B68E-928610BC9EFD}" type="datetimeFigureOut">
              <a:rPr lang="pt-BR" smtClean="0"/>
              <a:t>22/04/2014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ACC49CC-8DED-4658-B954-006E75DDB23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4000" b="1" dirty="0" smtClean="0"/>
              <a:t>Influências do positivismo nos modelos clássicos de organização das empresas</a:t>
            </a:r>
            <a:endParaRPr lang="pt-BR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4581128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Fernanda </a:t>
            </a:r>
            <a:r>
              <a:rPr lang="pt-BR" dirty="0" err="1" smtClean="0"/>
              <a:t>Cutrim</a:t>
            </a:r>
            <a:r>
              <a:rPr lang="pt-BR" dirty="0" smtClean="0"/>
              <a:t> </a:t>
            </a:r>
            <a:r>
              <a:rPr lang="pt-BR" dirty="0" err="1" smtClean="0"/>
              <a:t>Levin</a:t>
            </a:r>
            <a:r>
              <a:rPr lang="pt-BR" dirty="0" smtClean="0"/>
              <a:t>	8039411</a:t>
            </a:r>
          </a:p>
          <a:p>
            <a:r>
              <a:rPr lang="pt-BR" dirty="0" smtClean="0"/>
              <a:t>Livia Telles da Silva	6848959</a:t>
            </a:r>
          </a:p>
          <a:p>
            <a:r>
              <a:rPr lang="pt-BR" dirty="0" smtClean="0"/>
              <a:t>Luiz Becker		8039428</a:t>
            </a:r>
          </a:p>
          <a:p>
            <a:r>
              <a:rPr lang="pt-BR" dirty="0" smtClean="0"/>
              <a:t>Pedro Alexandre Martins	7547204</a:t>
            </a:r>
          </a:p>
          <a:p>
            <a:r>
              <a:rPr lang="pt-BR" dirty="0" smtClean="0"/>
              <a:t>Willian Tadao Sujuki	8039922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898241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Grupo 11</a:t>
            </a:r>
          </a:p>
        </p:txBody>
      </p:sp>
    </p:spTree>
    <p:extLst>
      <p:ext uri="{BB962C8B-B14F-4D97-AF65-F5344CB8AC3E}">
        <p14:creationId xmlns:p14="http://schemas.microsoft.com/office/powerpoint/2010/main" val="292514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Positivismo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Conhecimento cientifico é a única forma de conhecimento verdadeiro</a:t>
            </a:r>
          </a:p>
          <a:p>
            <a:r>
              <a:rPr lang="pt-BR" dirty="0" smtClean="0"/>
              <a:t>Definição: real, </a:t>
            </a:r>
            <a:r>
              <a:rPr lang="pt-BR" dirty="0"/>
              <a:t>ú</a:t>
            </a:r>
            <a:r>
              <a:rPr lang="pt-BR" dirty="0" smtClean="0"/>
              <a:t>til, certo, preciso, relativo, orgânico e simpático</a:t>
            </a:r>
          </a:p>
          <a:p>
            <a:r>
              <a:rPr lang="pt-BR" dirty="0" smtClean="0"/>
              <a:t>Influência no Brasil:</a:t>
            </a:r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026" name="Picture 2" descr="C:\Users\Dell\AppData\Local\Microsoft\Windows\Temporary Internet Files\Content.IE5\5L1YX6ED\MP900400828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178" b="12178"/>
          <a:stretch/>
        </p:blipFill>
        <p:spPr bwMode="auto">
          <a:xfrm>
            <a:off x="1259632" y="3574800"/>
            <a:ext cx="3168352" cy="2350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076056" y="4251514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Lema: “ Amor como princípio e ordem como base; o progresso como meta”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370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9945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Positivismo como única forma de conhecimento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>
            <a:normAutofit/>
          </a:bodyPr>
          <a:lstStyle/>
          <a:p>
            <a:r>
              <a:rPr lang="pt-BR" dirty="0" err="1" smtClean="0"/>
              <a:t>Romantização</a:t>
            </a:r>
            <a:r>
              <a:rPr lang="pt-BR" dirty="0" smtClean="0"/>
              <a:t> </a:t>
            </a:r>
            <a:r>
              <a:rPr lang="pt-BR" dirty="0"/>
              <a:t>da ciência, sua devoção como único guia da vida individual e social do homem, único conhecimento, única moral, única religião possível</a:t>
            </a:r>
            <a:r>
              <a:rPr lang="pt-BR" dirty="0" smtClean="0"/>
              <a:t>.</a:t>
            </a:r>
          </a:p>
          <a:p>
            <a:r>
              <a:rPr lang="pt-BR" dirty="0" smtClean="0"/>
              <a:t>Acompanha </a:t>
            </a:r>
            <a:r>
              <a:rPr lang="pt-BR" dirty="0"/>
              <a:t>e estimula o nascimento e a afirmação da organização técnico-industrial da sociedade moderna e expressa a exaltação otimista que acompanhou a origem do industrialismo. </a:t>
            </a:r>
            <a:endParaRPr lang="pt-BR" dirty="0" smtClean="0"/>
          </a:p>
          <a:p>
            <a:r>
              <a:rPr lang="pt-BR" dirty="0" smtClean="0"/>
              <a:t>O método </a:t>
            </a:r>
            <a:r>
              <a:rPr lang="pt-BR" dirty="0"/>
              <a:t>da ciência, por ser o único válido, deve ser estendido a todos os campos de indagação e da atividade humana; toda a vida humana, individual ou social, deve ser guiada por ele.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434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Pesquisa</a:t>
            </a:r>
            <a:r>
              <a:rPr lang="en-US" dirty="0" smtClean="0"/>
              <a:t> </a:t>
            </a:r>
            <a:r>
              <a:rPr lang="en-US" dirty="0" err="1" smtClean="0"/>
              <a:t>científica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administração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Objeto</a:t>
            </a:r>
            <a:r>
              <a:rPr lang="en-US" dirty="0" smtClean="0"/>
              <a:t> de </a:t>
            </a:r>
            <a:r>
              <a:rPr lang="en-US" dirty="0" err="1" smtClean="0"/>
              <a:t>estudo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essoas</a:t>
            </a:r>
            <a:r>
              <a:rPr lang="en-US" dirty="0" smtClean="0"/>
              <a:t> </a:t>
            </a:r>
            <a:r>
              <a:rPr lang="en-US" dirty="0" smtClean="0"/>
              <a:t>no </a:t>
            </a:r>
            <a:r>
              <a:rPr lang="en-US" dirty="0" err="1" smtClean="0"/>
              <a:t>contexto</a:t>
            </a:r>
            <a:r>
              <a:rPr lang="en-US" dirty="0" smtClean="0"/>
              <a:t> </a:t>
            </a:r>
            <a:r>
              <a:rPr lang="en-US" dirty="0" err="1" smtClean="0"/>
              <a:t>organizacional</a:t>
            </a:r>
            <a:endParaRPr lang="en-US" dirty="0"/>
          </a:p>
          <a:p>
            <a:pPr lvl="1"/>
            <a:r>
              <a:rPr lang="en-US" dirty="0" err="1" smtClean="0"/>
              <a:t>Organizaçōes</a:t>
            </a:r>
            <a:endParaRPr lang="en-US" dirty="0" smtClean="0"/>
          </a:p>
          <a:p>
            <a:pPr lvl="1"/>
            <a:r>
              <a:rPr lang="en-US" dirty="0" err="1" smtClean="0"/>
              <a:t>Relação</a:t>
            </a:r>
            <a:r>
              <a:rPr lang="en-US" dirty="0" smtClean="0"/>
              <a:t> entre </a:t>
            </a:r>
            <a:r>
              <a:rPr lang="en-US" dirty="0" err="1" smtClean="0"/>
              <a:t>organização</a:t>
            </a:r>
            <a:r>
              <a:rPr lang="en-US" dirty="0" smtClean="0"/>
              <a:t> e </a:t>
            </a:r>
            <a:r>
              <a:rPr lang="en-US" dirty="0" err="1" smtClean="0"/>
              <a:t>meios</a:t>
            </a:r>
            <a:r>
              <a:rPr lang="en-US" dirty="0" smtClean="0"/>
              <a:t> </a:t>
            </a:r>
            <a:r>
              <a:rPr lang="en-US" dirty="0" err="1" smtClean="0"/>
              <a:t>internos</a:t>
            </a:r>
            <a:r>
              <a:rPr lang="en-US" dirty="0" smtClean="0"/>
              <a:t> e </a:t>
            </a:r>
            <a:r>
              <a:rPr lang="en-US" dirty="0" err="1" smtClean="0"/>
              <a:t>externos</a:t>
            </a:r>
            <a:endParaRPr lang="en-US" dirty="0" smtClean="0"/>
          </a:p>
          <a:p>
            <a:pPr lvl="1"/>
            <a:endParaRPr lang="pt-BR" dirty="0"/>
          </a:p>
          <a:p>
            <a:r>
              <a:rPr lang="pt-BR" dirty="0" smtClean="0"/>
              <a:t>Não possui método próprio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quantitativo</a:t>
            </a:r>
            <a:r>
              <a:rPr lang="en-US" dirty="0" smtClean="0"/>
              <a:t> X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qualitativo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61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Aplicação do método</a:t>
            </a:r>
            <a:endParaRPr lang="en-US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946119"/>
              </p:ext>
            </p:extLst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Modelo clássico</a:t>
                      </a:r>
                      <a:r>
                        <a:rPr lang="pt-BR" baseline="0" dirty="0" smtClean="0"/>
                        <a:t> de organização empresarial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Método de raciocínio de Descartes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 smtClean="0"/>
                        <a:t>Estabelecimento</a:t>
                      </a:r>
                      <a:r>
                        <a:rPr lang="pt-BR" baseline="0" dirty="0" smtClean="0"/>
                        <a:t> prévio do modo de realizar as tarefas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 smtClean="0"/>
                        <a:t>Regras e padrões rígidos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 smtClean="0"/>
                        <a:t>Divisão de tarefas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 smtClean="0"/>
                        <a:t>Supervisão do trabalho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 err="1" smtClean="0"/>
                        <a:t>Ex</a:t>
                      </a:r>
                      <a:r>
                        <a:rPr lang="pt-BR" dirty="0" smtClean="0"/>
                        <a:t>:</a:t>
                      </a:r>
                      <a:r>
                        <a:rPr lang="pt-BR" baseline="0" dirty="0" smtClean="0"/>
                        <a:t> Taylorismo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dirty="0" smtClean="0"/>
                        <a:t>Verificar e examinar as informações,</a:t>
                      </a:r>
                      <a:r>
                        <a:rPr lang="pt-BR" baseline="0" dirty="0" smtClean="0"/>
                        <a:t> aceitando apenas o que for indubitável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baseline="0" dirty="0" smtClean="0"/>
                        <a:t>Analisar e dividir o assunto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baseline="0" dirty="0" smtClean="0"/>
                        <a:t>Elaboração progressiva de conclusões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baseline="0" dirty="0" smtClean="0"/>
                        <a:t>Enumerar e revisar as conclusões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60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Discourse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method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René Descartes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2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René Descartes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Filósofo, físico e matemático francês;</a:t>
            </a:r>
          </a:p>
          <a:p>
            <a:r>
              <a:rPr lang="pt-BR" dirty="0" smtClean="0"/>
              <a:t>Trabalho revolucionário na filosofia e na</a:t>
            </a:r>
          </a:p>
          <a:p>
            <a:pPr marL="0" indent="0">
              <a:buNone/>
            </a:pPr>
            <a:r>
              <a:rPr lang="pt-BR" dirty="0" smtClean="0"/>
              <a:t>ciência;</a:t>
            </a:r>
          </a:p>
          <a:p>
            <a:r>
              <a:rPr lang="pt-BR" dirty="0" smtClean="0"/>
              <a:t>União da álgebra e geometria, dando</a:t>
            </a:r>
          </a:p>
          <a:p>
            <a:pPr marL="0" indent="0">
              <a:buNone/>
            </a:pPr>
            <a:r>
              <a:rPr lang="pt-BR" dirty="0" smtClean="0"/>
              <a:t>origem à geometria analítica e ao </a:t>
            </a:r>
          </a:p>
          <a:p>
            <a:pPr marL="0" indent="0">
              <a:buNone/>
            </a:pPr>
            <a:r>
              <a:rPr lang="pt-BR" dirty="0" smtClean="0"/>
              <a:t>sistema de coordenadas (cartesiano);</a:t>
            </a:r>
          </a:p>
          <a:p>
            <a:r>
              <a:rPr lang="pt-BR" dirty="0" smtClean="0"/>
              <a:t>Considerado “o </a:t>
            </a:r>
            <a:r>
              <a:rPr lang="pt-BR" dirty="0"/>
              <a:t>fundador </a:t>
            </a:r>
            <a:r>
              <a:rPr lang="pt-BR" dirty="0" smtClean="0"/>
              <a:t>da filosofia</a:t>
            </a:r>
          </a:p>
          <a:p>
            <a:pPr marL="0" indent="0">
              <a:buNone/>
            </a:pPr>
            <a:r>
              <a:rPr lang="pt-BR" dirty="0" smtClean="0"/>
              <a:t>moderna” </a:t>
            </a:r>
            <a:r>
              <a:rPr lang="pt-BR" dirty="0"/>
              <a:t>e o </a:t>
            </a:r>
            <a:r>
              <a:rPr lang="pt-BR" dirty="0" smtClean="0"/>
              <a:t>“pai </a:t>
            </a:r>
            <a:r>
              <a:rPr lang="pt-BR" dirty="0"/>
              <a:t>da </a:t>
            </a:r>
            <a:r>
              <a:rPr lang="pt-BR" dirty="0" smtClean="0"/>
              <a:t>matemática</a:t>
            </a:r>
          </a:p>
          <a:p>
            <a:pPr marL="0" indent="0">
              <a:buNone/>
            </a:pPr>
            <a:r>
              <a:rPr lang="pt-BR" dirty="0" smtClean="0"/>
              <a:t>moderna”;</a:t>
            </a:r>
          </a:p>
          <a:p>
            <a:r>
              <a:rPr lang="pt-BR" dirty="0" smtClean="0"/>
              <a:t>Produção de conhecimento a partir da dúvida.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2050" name="Picture 2" descr="C:\Users\Willian\Desktop\190px-Frans_Hals_-_Portret_van_René_Descar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875" y="1700808"/>
            <a:ext cx="281851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30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436" y="1844824"/>
            <a:ext cx="87849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Igualmente humanos – igualmente racionais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Igualdade x liberdade de expressão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O que é conhecimento?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Viagens</a:t>
            </a:r>
          </a:p>
          <a:p>
            <a:endParaRPr lang="pt-BR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62196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O início da teoria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8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Novo pensamento</a:t>
            </a:r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178436" y="2276872"/>
            <a:ext cx="8784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I</a:t>
            </a:r>
            <a:r>
              <a:rPr lang="pt-BR" sz="2400" dirty="0" smtClean="0"/>
              <a:t>ndividual x coletivo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Separar o problema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Generalização do método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As 4 leis de Decartes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Método primeiramete aplicado à matemática</a:t>
            </a:r>
          </a:p>
        </p:txBody>
      </p:sp>
    </p:spTree>
    <p:extLst>
      <p:ext uri="{BB962C8B-B14F-4D97-AF65-F5344CB8AC3E}">
        <p14:creationId xmlns:p14="http://schemas.microsoft.com/office/powerpoint/2010/main" val="389792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quatro Leis de Descartes</a:t>
            </a:r>
            <a:endParaRPr lang="pt-BR" dirty="0"/>
          </a:p>
        </p:txBody>
      </p:sp>
      <p:pic>
        <p:nvPicPr>
          <p:cNvPr id="1026" name="Picture 2" descr="C:\Users\Willian\Desktop\Cartesian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" y="1340768"/>
            <a:ext cx="8781777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51520" y="5301208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No preceito ou passo 1, as coisas indubitáveis (círculos marcados com </a:t>
            </a:r>
            <a:r>
              <a:rPr lang="pt-BR" i="1" dirty="0"/>
              <a:t>i</a:t>
            </a:r>
            <a:r>
              <a:rPr lang="pt-BR" dirty="0"/>
              <a:t>) passam por um "funil", que impede a passagem de coisas que tragam dúvidas (</a:t>
            </a:r>
            <a:r>
              <a:rPr lang="pt-BR" i="1" dirty="0"/>
              <a:t>d</a:t>
            </a:r>
            <a:r>
              <a:rPr lang="pt-BR" dirty="0"/>
              <a:t>). No segundo, as coisas são analisadas, ou seja, divididas para melhor compreensão; no terceiro, procede-se a síntese, ou agrupamento em graus de complexidade crescente. No último passo, as conclusões são ordenadas e classificadas.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964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código moral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Período </a:t>
            </a:r>
            <a:r>
              <a:rPr lang="pt-BR" dirty="0"/>
              <a:t>de </a:t>
            </a:r>
            <a:r>
              <a:rPr lang="pt-BR" dirty="0" smtClean="0"/>
              <a:t>dúvidas: Descartes </a:t>
            </a:r>
            <a:r>
              <a:rPr lang="pt-BR" dirty="0"/>
              <a:t>cria um código moral para suas 4 regras, de forma a guiar seu comportamento  e ações mesmo quando seu julgamento está </a:t>
            </a:r>
            <a:r>
              <a:rPr lang="pt-BR" dirty="0" smtClean="0"/>
              <a:t>comprometido.</a:t>
            </a:r>
          </a:p>
          <a:p>
            <a:pPr marL="0" indent="0">
              <a:buNone/>
            </a:pPr>
            <a:endParaRPr lang="pt-BR" dirty="0" smtClean="0"/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Se </a:t>
            </a:r>
            <a:r>
              <a:rPr lang="pt-BR" dirty="0"/>
              <a:t>manter fiel aos costumes e leis do </a:t>
            </a:r>
            <a:r>
              <a:rPr lang="pt-BR" dirty="0" smtClean="0"/>
              <a:t>país.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Se manter </a:t>
            </a:r>
            <a:r>
              <a:rPr lang="pt-BR" dirty="0"/>
              <a:t>firme frente às decisões tomadas e atos </a:t>
            </a:r>
            <a:r>
              <a:rPr lang="pt-BR" dirty="0" smtClean="0"/>
              <a:t>feitos.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Adaptar </a:t>
            </a:r>
            <a:r>
              <a:rPr lang="pt-BR" dirty="0"/>
              <a:t>os desejos, não o </a:t>
            </a:r>
            <a:r>
              <a:rPr lang="pt-BR" dirty="0" smtClean="0"/>
              <a:t>mundo.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Ter </a:t>
            </a:r>
            <a:r>
              <a:rPr lang="pt-BR" dirty="0"/>
              <a:t>a melhor ocupação possível na </a:t>
            </a:r>
            <a:r>
              <a:rPr lang="pt-BR" dirty="0" smtClean="0"/>
              <a:t>vida.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59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Bases Indubitáveis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e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90426993"/>
              </p:ext>
            </p:extLst>
          </p:nvPr>
        </p:nvGraphicFramePr>
        <p:xfrm>
          <a:off x="971600" y="1556792"/>
          <a:ext cx="7200800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164637199"/>
              </p:ext>
            </p:extLst>
          </p:nvPr>
        </p:nvGraphicFramePr>
        <p:xfrm>
          <a:off x="1619672" y="3861048"/>
          <a:ext cx="5976664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3005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 nas empresas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Influência do positivismo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5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378</TotalTime>
  <Words>453</Words>
  <Application>Microsoft Office PowerPoint</Application>
  <PresentationFormat>Apresentação na tela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Brilho</vt:lpstr>
      <vt:lpstr>Influências do positivismo nos modelos clássicos de organização das empresas</vt:lpstr>
      <vt:lpstr>Discourse on method</vt:lpstr>
      <vt:lpstr>René Descartes</vt:lpstr>
      <vt:lpstr>O início da teoria</vt:lpstr>
      <vt:lpstr>Novo pensamento</vt:lpstr>
      <vt:lpstr>As quatro Leis de Descartes</vt:lpstr>
      <vt:lpstr>O código moral</vt:lpstr>
      <vt:lpstr>Bases Indubitáveis</vt:lpstr>
      <vt:lpstr>Métodos nas empresas</vt:lpstr>
      <vt:lpstr>Positivismo</vt:lpstr>
      <vt:lpstr>Positivismo como única forma de conhecimento</vt:lpstr>
      <vt:lpstr>Pesquisa científica em administração</vt:lpstr>
      <vt:lpstr>Aplicação do método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Livia</dc:creator>
  <cp:lastModifiedBy>Willian</cp:lastModifiedBy>
  <cp:revision>41</cp:revision>
  <dcterms:created xsi:type="dcterms:W3CDTF">2014-03-26T21:00:05Z</dcterms:created>
  <dcterms:modified xsi:type="dcterms:W3CDTF">2014-04-22T15:43:19Z</dcterms:modified>
</cp:coreProperties>
</file>