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2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56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48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595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589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252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380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55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547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31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36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18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28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66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3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59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63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01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677D84-CBB2-4150-862E-25EAEACE34D0}" type="datetimeFigureOut">
              <a:rPr lang="pt-BR" smtClean="0"/>
              <a:t>21/04/2014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AE228F-E222-445E-8AE1-DB2274074FF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29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-459432"/>
            <a:ext cx="7200800" cy="1702160"/>
          </a:xfrm>
        </p:spPr>
        <p:txBody>
          <a:bodyPr>
            <a:normAutofit/>
          </a:bodyPr>
          <a:lstStyle/>
          <a:p>
            <a:r>
              <a:rPr lang="pt-BR" dirty="0"/>
              <a:t>E</a:t>
            </a:r>
            <a:r>
              <a:rPr lang="pt-BR" dirty="0" smtClean="0"/>
              <a:t>ngenharia e Sociedade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1916832"/>
            <a:ext cx="5256584" cy="1584176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Influências </a:t>
            </a:r>
            <a:r>
              <a:rPr lang="pt-BR" sz="2800" b="1" dirty="0"/>
              <a:t>do positivismo nos modelos clássicos de organização de </a:t>
            </a:r>
            <a:r>
              <a:rPr lang="pt-BR" sz="2800" b="1" dirty="0" smtClean="0"/>
              <a:t>empresas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64088" y="3995581"/>
            <a:ext cx="2661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Grupo 1 </a:t>
            </a:r>
          </a:p>
          <a:p>
            <a:r>
              <a:rPr lang="pt-BR" sz="1200" dirty="0" smtClean="0"/>
              <a:t>Alexandre </a:t>
            </a:r>
            <a:r>
              <a:rPr lang="pt-BR" sz="1200" dirty="0" err="1" smtClean="0"/>
              <a:t>Verdier</a:t>
            </a:r>
            <a:r>
              <a:rPr lang="pt-BR" sz="1200" dirty="0" smtClean="0"/>
              <a:t> – 8039710 </a:t>
            </a:r>
          </a:p>
          <a:p>
            <a:r>
              <a:rPr lang="pt-BR" sz="1200" dirty="0" smtClean="0"/>
              <a:t>Daniel Grillo – 8039540 </a:t>
            </a:r>
          </a:p>
          <a:p>
            <a:r>
              <a:rPr lang="pt-BR" sz="1200" dirty="0" smtClean="0"/>
              <a:t>Joaquim Novo – 8039731 </a:t>
            </a:r>
          </a:p>
          <a:p>
            <a:r>
              <a:rPr lang="pt-BR" sz="1200" dirty="0" smtClean="0"/>
              <a:t>Rodrigo </a:t>
            </a:r>
            <a:r>
              <a:rPr lang="pt-BR" sz="1200" dirty="0" err="1" smtClean="0"/>
              <a:t>Herscu</a:t>
            </a:r>
            <a:r>
              <a:rPr lang="pt-BR" sz="1200" dirty="0" smtClean="0"/>
              <a:t> - 8039602 </a:t>
            </a:r>
          </a:p>
          <a:p>
            <a:r>
              <a:rPr lang="pt-BR" sz="1200" dirty="0" smtClean="0"/>
              <a:t>Rodrigo Correa - 8039780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855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Relevantes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(II) Construção de um objeto-“Fabrica”</a:t>
            </a:r>
          </a:p>
          <a:p>
            <a:pPr lvl="1"/>
            <a:r>
              <a:rPr lang="pt-BR" dirty="0" smtClean="0"/>
              <a:t>Isento de sujeitos e aleatoriedades.</a:t>
            </a:r>
          </a:p>
          <a:p>
            <a:pPr lvl="1"/>
            <a:r>
              <a:rPr lang="pt-BR" dirty="0" smtClean="0"/>
              <a:t>Comportamento planejado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00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Relevantes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(III) As normas visam rendimento eficacia e otimização.</a:t>
            </a:r>
          </a:p>
          <a:p>
            <a:endParaRPr lang="pt-BR" dirty="0"/>
          </a:p>
          <a:p>
            <a:r>
              <a:rPr lang="pt-BR" dirty="0" smtClean="0"/>
              <a:t>(IV) Emprego das hard sciences visa uma solução</a:t>
            </a:r>
          </a:p>
          <a:p>
            <a:endParaRPr lang="pt-BR" dirty="0"/>
          </a:p>
          <a:p>
            <a:r>
              <a:rPr lang="pt-BR" dirty="0" smtClean="0"/>
              <a:t>(V) Modelo auxilia os sujeitos</a:t>
            </a:r>
          </a:p>
          <a:p>
            <a:pPr lvl="1"/>
            <a:r>
              <a:rPr lang="pt-BR" dirty="0" smtClean="0"/>
              <a:t>Facilita a tomada de decisões.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9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modelo de divisão do trabalho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Três grandes esferas dentro de uma empresa</a:t>
            </a:r>
          </a:p>
          <a:p>
            <a:pPr lvl="2"/>
            <a:r>
              <a:rPr lang="pt-BR" dirty="0">
                <a:solidFill>
                  <a:srgbClr val="FF0000"/>
                </a:solidFill>
              </a:rPr>
              <a:t>Engenharia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Coordenação</a:t>
            </a:r>
          </a:p>
          <a:p>
            <a:pPr lvl="2"/>
            <a:r>
              <a:rPr lang="pt-BR" dirty="0" smtClean="0"/>
              <a:t>Fabricação</a:t>
            </a:r>
            <a:endParaRPr lang="pt-BR" dirty="0"/>
          </a:p>
          <a:p>
            <a:r>
              <a:rPr lang="pt-BR" dirty="0" smtClean="0"/>
              <a:t>Três </a:t>
            </a:r>
            <a:r>
              <a:rPr lang="pt-BR" dirty="0"/>
              <a:t>grandes </a:t>
            </a:r>
            <a:r>
              <a:rPr lang="pt-BR" dirty="0" smtClean="0"/>
              <a:t>setores dentro da Engenharia</a:t>
            </a:r>
            <a:endParaRPr lang="pt-BR" dirty="0"/>
          </a:p>
          <a:p>
            <a:pPr lvl="2"/>
            <a:r>
              <a:rPr lang="pt-BR" dirty="0" smtClean="0"/>
              <a:t>De Produto</a:t>
            </a:r>
            <a:endParaRPr lang="pt-BR" dirty="0"/>
          </a:p>
          <a:p>
            <a:pPr lvl="2"/>
            <a:r>
              <a:rPr lang="pt-BR" dirty="0" smtClean="0"/>
              <a:t>De Processos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De Métodos</a:t>
            </a:r>
            <a:endParaRPr lang="pt-BR" dirty="0">
              <a:solidFill>
                <a:srgbClr val="FF0000"/>
              </a:solidFill>
            </a:endParaRP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28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divisão do trabalho e a Engenharia de Produção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Ampliação dos horizontes da Administração científica</a:t>
            </a:r>
          </a:p>
          <a:p>
            <a:r>
              <a:rPr lang="pt-BR" dirty="0" smtClean="0"/>
              <a:t>Visão mais ampla das corporações</a:t>
            </a:r>
          </a:p>
          <a:p>
            <a:pPr lvl="1"/>
            <a:r>
              <a:rPr lang="pt-BR" dirty="0" smtClean="0"/>
              <a:t>Veblen 1954</a:t>
            </a:r>
          </a:p>
          <a:p>
            <a:r>
              <a:rPr lang="pt-BR" dirty="0" smtClean="0"/>
              <a:t>Solução dos pontos fracos da Administração Científica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4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Pontos Fracos da Admnistração Científica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Falta de recursos para lidar com as reações dos trabalhadores</a:t>
            </a:r>
          </a:p>
          <a:p>
            <a:pPr lvl="1"/>
            <a:r>
              <a:rPr lang="pt-BR" dirty="0" smtClean="0"/>
              <a:t>Abordagem mais humana</a:t>
            </a:r>
          </a:p>
          <a:p>
            <a:r>
              <a:rPr lang="pt-BR" dirty="0" smtClean="0"/>
              <a:t>Enfoque das Ciências Exatas</a:t>
            </a:r>
          </a:p>
          <a:p>
            <a:pPr lvl="1"/>
            <a:r>
              <a:rPr lang="pt-BR" dirty="0" smtClean="0"/>
              <a:t>Sistema que segue leis naturais</a:t>
            </a:r>
          </a:p>
          <a:p>
            <a:pPr lvl="1"/>
            <a:r>
              <a:rPr lang="pt-BR" dirty="0" smtClean="0"/>
              <a:t>Dificuldade em lidar com incertezas</a:t>
            </a:r>
          </a:p>
          <a:p>
            <a:r>
              <a:rPr lang="pt-BR" dirty="0" smtClean="0"/>
              <a:t>Incertezas do mercado</a:t>
            </a:r>
          </a:p>
          <a:p>
            <a:pPr lvl="1"/>
            <a:r>
              <a:rPr lang="pt-BR" dirty="0" smtClean="0"/>
              <a:t>Amortecedores</a:t>
            </a:r>
          </a:p>
        </p:txBody>
      </p:sp>
    </p:spTree>
    <p:extLst>
      <p:ext uri="{BB962C8B-B14F-4D97-AF65-F5344CB8AC3E}">
        <p14:creationId xmlns:p14="http://schemas.microsoft.com/office/powerpoint/2010/main" val="19252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Taylorismo e a influênica americana no Japão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Industrialização Japonesa</a:t>
            </a:r>
          </a:p>
          <a:p>
            <a:pPr lvl="1"/>
            <a:r>
              <a:rPr lang="pt-BR" dirty="0" smtClean="0"/>
              <a:t>Início em 1860</a:t>
            </a:r>
          </a:p>
          <a:p>
            <a:pPr lvl="1"/>
            <a:r>
              <a:rPr lang="pt-BR" dirty="0" smtClean="0"/>
              <a:t>Diferenciais em relação ao Ocidente</a:t>
            </a:r>
          </a:p>
          <a:p>
            <a:pPr lvl="1"/>
            <a:r>
              <a:rPr lang="pt-BR" dirty="0" smtClean="0"/>
              <a:t>Zaibatsu</a:t>
            </a:r>
          </a:p>
          <a:p>
            <a:pPr lvl="1"/>
            <a:r>
              <a:rPr lang="pt-BR" u="sng" dirty="0" smtClean="0"/>
              <a:t>Pós-Guerra</a:t>
            </a:r>
          </a:p>
          <a:p>
            <a:pPr lvl="2"/>
            <a:r>
              <a:rPr lang="pt-BR" dirty="0" smtClean="0"/>
              <a:t>Recuperação econômica</a:t>
            </a:r>
          </a:p>
          <a:p>
            <a:pPr lvl="2"/>
            <a:r>
              <a:rPr lang="pt-BR" dirty="0" smtClean="0"/>
              <a:t>Fluxo de dirigentes e analistas para o Ocidente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66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Diferenças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Administração</a:t>
            </a:r>
            <a:r>
              <a:rPr lang="en-US" dirty="0" smtClean="0"/>
              <a:t> </a:t>
            </a:r>
            <a:r>
              <a:rPr lang="en-US" dirty="0" err="1" smtClean="0"/>
              <a:t>Cientiífica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EUA:</a:t>
            </a:r>
            <a:endParaRPr lang="en-US" dirty="0"/>
          </a:p>
          <a:p>
            <a:pPr lvl="1"/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liderado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engenheiros</a:t>
            </a:r>
            <a:r>
              <a:rPr lang="en-US" dirty="0" smtClean="0"/>
              <a:t> e </a:t>
            </a:r>
            <a:r>
              <a:rPr lang="en-US" dirty="0" err="1" smtClean="0"/>
              <a:t>especialistas</a:t>
            </a:r>
            <a:r>
              <a:rPr lang="en-US" dirty="0" smtClean="0"/>
              <a:t> </a:t>
            </a:r>
            <a:r>
              <a:rPr lang="en-US" dirty="0" err="1" smtClean="0"/>
              <a:t>técnicos</a:t>
            </a:r>
            <a:endParaRPr lang="en-US" dirty="0" smtClean="0"/>
          </a:p>
          <a:p>
            <a:pPr lvl="1"/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ênfase</a:t>
            </a:r>
            <a:r>
              <a:rPr lang="en-US" dirty="0" smtClean="0"/>
              <a:t> no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preciso</a:t>
            </a:r>
            <a:r>
              <a:rPr lang="en-US" dirty="0" smtClean="0"/>
              <a:t> do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produção</a:t>
            </a:r>
            <a:endParaRPr lang="en-US" dirty="0" smtClean="0"/>
          </a:p>
          <a:p>
            <a:r>
              <a:rPr lang="en-US" dirty="0" err="1" smtClean="0"/>
              <a:t>Japão</a:t>
            </a:r>
            <a:endParaRPr lang="en-US" dirty="0" smtClean="0"/>
          </a:p>
          <a:p>
            <a:pPr lvl="1"/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difundido</a:t>
            </a:r>
            <a:r>
              <a:rPr lang="en-US" dirty="0" smtClean="0"/>
              <a:t> entre </a:t>
            </a:r>
            <a:r>
              <a:rPr lang="en-US" dirty="0" err="1" smtClean="0"/>
              <a:t>pessoal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técnico</a:t>
            </a:r>
            <a:endParaRPr lang="en-US" dirty="0" smtClean="0"/>
          </a:p>
          <a:p>
            <a:pPr lvl="1"/>
            <a:r>
              <a:rPr lang="en-US" dirty="0" err="1" smtClean="0"/>
              <a:t>Ênfase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discussões</a:t>
            </a:r>
            <a:r>
              <a:rPr lang="en-US" dirty="0" smtClean="0"/>
              <a:t>, testes </a:t>
            </a:r>
            <a:r>
              <a:rPr lang="en-US" dirty="0" err="1" smtClean="0"/>
              <a:t>pessoais</a:t>
            </a:r>
            <a:r>
              <a:rPr lang="en-US" dirty="0" smtClean="0"/>
              <a:t> de </a:t>
            </a:r>
            <a:r>
              <a:rPr lang="en-US" dirty="0" err="1" smtClean="0"/>
              <a:t>procedimentos</a:t>
            </a:r>
            <a:r>
              <a:rPr lang="en-US" dirty="0" smtClean="0"/>
              <a:t> e </a:t>
            </a:r>
            <a:r>
              <a:rPr lang="en-US" dirty="0" err="1" smtClean="0"/>
              <a:t>qualificassão</a:t>
            </a:r>
            <a:r>
              <a:rPr lang="en-US" dirty="0" smtClean="0"/>
              <a:t> </a:t>
            </a:r>
            <a:r>
              <a:rPr lang="en-US" dirty="0" err="1" smtClean="0"/>
              <a:t>pessoal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63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Adm. </a:t>
            </a:r>
            <a:r>
              <a:rPr lang="en-US" dirty="0" err="1" smtClean="0"/>
              <a:t>Científica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modelo-paradigma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Não</a:t>
            </a:r>
            <a:r>
              <a:rPr lang="en-US" dirty="0" smtClean="0"/>
              <a:t> se </a:t>
            </a:r>
            <a:r>
              <a:rPr lang="en-US" dirty="0" err="1" smtClean="0"/>
              <a:t>consolidou</a:t>
            </a:r>
            <a:r>
              <a:rPr lang="en-US" dirty="0" smtClean="0"/>
              <a:t> no </a:t>
            </a:r>
            <a:r>
              <a:rPr lang="en-US" dirty="0" err="1" smtClean="0"/>
              <a:t>Japão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exclusividade</a:t>
            </a:r>
            <a:endParaRPr lang="en-US" dirty="0" smtClean="0"/>
          </a:p>
          <a:p>
            <a:pPr lvl="1"/>
            <a:r>
              <a:rPr lang="en-US" dirty="0" smtClean="0"/>
              <a:t>Forma </a:t>
            </a:r>
            <a:r>
              <a:rPr lang="en-US" dirty="0" err="1" smtClean="0"/>
              <a:t>japonesa</a:t>
            </a:r>
            <a:r>
              <a:rPr lang="en-US" dirty="0" smtClean="0"/>
              <a:t> de </a:t>
            </a:r>
            <a:r>
              <a:rPr lang="en-US" dirty="0" err="1" smtClean="0"/>
              <a:t>pensar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</a:t>
            </a:r>
            <a:r>
              <a:rPr lang="en-US" dirty="0" err="1" smtClean="0"/>
              <a:t>paternalismo</a:t>
            </a:r>
            <a:r>
              <a:rPr lang="en-US" dirty="0" smtClean="0"/>
              <a:t> familial”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	-Emprego permanente</a:t>
            </a:r>
            <a:br>
              <a:rPr lang="pt-BR" dirty="0" smtClean="0"/>
            </a:br>
            <a:r>
              <a:rPr lang="pt-BR" dirty="0" smtClean="0"/>
              <a:t>	-Promoção por senioridade</a:t>
            </a:r>
          </a:p>
          <a:p>
            <a:r>
              <a:rPr lang="en-US" dirty="0" err="1" smtClean="0"/>
              <a:t>Contradição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r>
              <a:rPr lang="en-US" dirty="0" smtClean="0"/>
              <a:t> de </a:t>
            </a:r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ocidentais</a:t>
            </a:r>
            <a:endParaRPr lang="en-US" dirty="0" smtClean="0"/>
          </a:p>
          <a:p>
            <a:r>
              <a:rPr lang="en-US" dirty="0" err="1" smtClean="0"/>
              <a:t>Adoção</a:t>
            </a:r>
            <a:r>
              <a:rPr lang="en-US" dirty="0" smtClean="0"/>
              <a:t> da </a:t>
            </a:r>
            <a:r>
              <a:rPr lang="en-US" dirty="0" err="1" smtClean="0"/>
              <a:t>eficiência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mudança</a:t>
            </a:r>
            <a:r>
              <a:rPr lang="en-US" dirty="0" smtClean="0"/>
              <a:t> no </a:t>
            </a:r>
            <a:r>
              <a:rPr lang="en-US" dirty="0" err="1" smtClean="0"/>
              <a:t>modo</a:t>
            </a:r>
            <a:r>
              <a:rPr lang="en-US" dirty="0" smtClean="0"/>
              <a:t> de </a:t>
            </a:r>
            <a:r>
              <a:rPr lang="en-US" dirty="0" err="1" smtClean="0"/>
              <a:t>pensar</a:t>
            </a:r>
            <a:endParaRPr lang="pt-BR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33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</a:t>
            </a:r>
            <a:r>
              <a:rPr lang="en-US" dirty="0" err="1" smtClean="0"/>
              <a:t>Japonesa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Combinação</a:t>
            </a:r>
            <a:r>
              <a:rPr lang="en-US" dirty="0" smtClean="0"/>
              <a:t> das </a:t>
            </a:r>
            <a:r>
              <a:rPr lang="en-US" dirty="0" err="1" smtClean="0"/>
              <a:t>técnicas</a:t>
            </a:r>
            <a:r>
              <a:rPr lang="en-US" dirty="0" smtClean="0"/>
              <a:t> </a:t>
            </a:r>
            <a:r>
              <a:rPr lang="en-US" dirty="0" err="1" smtClean="0"/>
              <a:t>científicas</a:t>
            </a:r>
            <a:r>
              <a:rPr lang="en-US" dirty="0" smtClean="0"/>
              <a:t> de </a:t>
            </a:r>
            <a:r>
              <a:rPr lang="en-US" dirty="0" err="1" smtClean="0"/>
              <a:t>caráter</a:t>
            </a:r>
            <a:r>
              <a:rPr lang="en-US" dirty="0" smtClean="0"/>
              <a:t> </a:t>
            </a:r>
            <a:r>
              <a:rPr lang="en-US" dirty="0" err="1" smtClean="0"/>
              <a:t>ocidental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orientais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Ferramenta</a:t>
            </a:r>
            <a:r>
              <a:rPr lang="en-US" dirty="0" smtClean="0"/>
              <a:t> para </a:t>
            </a:r>
            <a:r>
              <a:rPr lang="en-US" dirty="0" err="1" smtClean="0"/>
              <a:t>elevar</a:t>
            </a:r>
            <a:r>
              <a:rPr lang="en-US" dirty="0" smtClean="0"/>
              <a:t> a </a:t>
            </a:r>
            <a:r>
              <a:rPr lang="en-US" dirty="0" err="1" smtClean="0"/>
              <a:t>eficiência</a:t>
            </a:r>
            <a:r>
              <a:rPr lang="en-US" dirty="0" smtClean="0"/>
              <a:t> dos </a:t>
            </a:r>
            <a:r>
              <a:rPr lang="en-US" dirty="0" err="1" smtClean="0"/>
              <a:t>processos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caráter</a:t>
            </a:r>
            <a:r>
              <a:rPr lang="en-US" dirty="0"/>
              <a:t> </a:t>
            </a:r>
            <a:r>
              <a:rPr lang="en-US" dirty="0" smtClean="0"/>
              <a:t>social,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“</a:t>
            </a:r>
            <a:r>
              <a:rPr lang="en-US" dirty="0" err="1" smtClean="0"/>
              <a:t>científica</a:t>
            </a:r>
            <a:r>
              <a:rPr lang="en-US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81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268760"/>
            <a:ext cx="6798734" cy="1303867"/>
          </a:xfrm>
        </p:spPr>
        <p:txBody>
          <a:bodyPr/>
          <a:lstStyle/>
          <a:p>
            <a:r>
              <a:rPr lang="en-US" dirty="0" err="1" smtClean="0"/>
              <a:t>Japão</a:t>
            </a:r>
            <a:r>
              <a:rPr lang="en-US" dirty="0" smtClean="0"/>
              <a:t> no </a:t>
            </a:r>
            <a:r>
              <a:rPr lang="en-US" dirty="0" err="1" smtClean="0"/>
              <a:t>pós-guerra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Infra-</a:t>
            </a:r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econômica</a:t>
            </a:r>
            <a:r>
              <a:rPr lang="en-US" dirty="0" smtClean="0"/>
              <a:t> </a:t>
            </a:r>
            <a:r>
              <a:rPr lang="pt-BR" dirty="0" smtClean="0"/>
              <a:t>destruída</a:t>
            </a:r>
          </a:p>
          <a:p>
            <a:endParaRPr lang="pt-BR" dirty="0" smtClean="0"/>
          </a:p>
          <a:p>
            <a:r>
              <a:rPr lang="pt-BR" dirty="0" smtClean="0"/>
              <a:t>Adoção de práticas dos EUA</a:t>
            </a:r>
          </a:p>
          <a:p>
            <a:endParaRPr lang="pt-BR" dirty="0" smtClean="0"/>
          </a:p>
          <a:p>
            <a:r>
              <a:rPr lang="pt-BR" dirty="0" smtClean="0"/>
              <a:t>Reinterpretação dessas práticas:</a:t>
            </a:r>
          </a:p>
          <a:p>
            <a:pPr lvl="1"/>
            <a:r>
              <a:rPr lang="pt-BR" dirty="0" smtClean="0"/>
              <a:t>CEQ</a:t>
            </a:r>
          </a:p>
          <a:p>
            <a:pPr lvl="1"/>
            <a:r>
              <a:rPr lang="pt-BR" dirty="0" smtClean="0"/>
              <a:t>Relações humanas/ciências sociais</a:t>
            </a:r>
          </a:p>
          <a:p>
            <a:pPr lvl="1"/>
            <a:endParaRPr lang="pt-BR" dirty="0" smtClean="0"/>
          </a:p>
          <a:p>
            <a:r>
              <a:rPr lang="pt-BR" i="1" dirty="0" smtClean="0"/>
              <a:t>Japan Productivity Centre</a:t>
            </a:r>
          </a:p>
        </p:txBody>
      </p:sp>
    </p:spTree>
    <p:extLst>
      <p:ext uri="{BB962C8B-B14F-4D97-AF65-F5344CB8AC3E}">
        <p14:creationId xmlns:p14="http://schemas.microsoft.com/office/powerpoint/2010/main" val="35159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Discutir o desenvolvimento histórico da Engenharia de Produção</a:t>
            </a:r>
          </a:p>
          <a:p>
            <a:endParaRPr lang="pt-BR" dirty="0" smtClean="0"/>
          </a:p>
          <a:p>
            <a:r>
              <a:rPr lang="pt-BR" dirty="0" smtClean="0"/>
              <a:t>Taylorismo</a:t>
            </a:r>
          </a:p>
          <a:p>
            <a:r>
              <a:rPr lang="pt-BR" dirty="0" smtClean="0"/>
              <a:t>Fordismo</a:t>
            </a:r>
          </a:p>
          <a:p>
            <a:r>
              <a:rPr lang="pt-BR" dirty="0" smtClean="0"/>
              <a:t>“Modelo Japonês”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61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 Científico aplicado à produção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Passagem do século e a consolidação da grande indústria</a:t>
            </a:r>
          </a:p>
          <a:p>
            <a:r>
              <a:rPr lang="pt-BR" dirty="0" smtClean="0"/>
              <a:t>Avanços tecnológicos</a:t>
            </a:r>
          </a:p>
          <a:p>
            <a:r>
              <a:rPr lang="pt-BR" i="1" dirty="0" smtClean="0"/>
              <a:t>Hard </a:t>
            </a:r>
            <a:r>
              <a:rPr lang="pt-BR" i="1" dirty="0" err="1" smtClean="0"/>
              <a:t>sciences</a:t>
            </a:r>
            <a:r>
              <a:rPr lang="pt-BR" i="1" dirty="0"/>
              <a:t> </a:t>
            </a:r>
            <a:r>
              <a:rPr lang="pt-BR" dirty="0" smtClean="0"/>
              <a:t>como conhecimento </a:t>
            </a:r>
            <a:r>
              <a:rPr lang="pt-BR" dirty="0" err="1" smtClean="0"/>
              <a:t>legítmo</a:t>
            </a:r>
            <a:endParaRPr lang="pt-BR" dirty="0" smtClean="0"/>
          </a:p>
          <a:p>
            <a:r>
              <a:rPr lang="pt-BR" dirty="0" smtClean="0"/>
              <a:t>Administração Científica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1098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Administração Científica</a:t>
            </a:r>
            <a:br>
              <a:rPr lang="pt-BR" dirty="0" smtClean="0"/>
            </a:br>
            <a:r>
              <a:rPr lang="pt-BR" dirty="0" smtClean="0"/>
              <a:t>Surgimento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Taylorismo</a:t>
            </a:r>
          </a:p>
          <a:p>
            <a:endParaRPr lang="pt-BR" dirty="0" smtClean="0"/>
          </a:p>
          <a:p>
            <a:r>
              <a:rPr lang="pt-BR" dirty="0" smtClean="0"/>
              <a:t>Referencial teórico</a:t>
            </a:r>
          </a:p>
          <a:p>
            <a:endParaRPr lang="pt-BR" dirty="0" smtClean="0"/>
          </a:p>
          <a:p>
            <a:r>
              <a:rPr lang="pt-BR" dirty="0" smtClean="0"/>
              <a:t>Uso do método científico</a:t>
            </a:r>
          </a:p>
          <a:p>
            <a:endParaRPr lang="pt-BR" dirty="0" smtClean="0"/>
          </a:p>
          <a:p>
            <a:r>
              <a:rPr lang="pt-BR" dirty="0" smtClean="0"/>
              <a:t>Fusão entre princípios do </a:t>
            </a:r>
            <a:r>
              <a:rPr lang="pt-BR" i="1" dirty="0" smtClean="0"/>
              <a:t>management</a:t>
            </a:r>
            <a:r>
              <a:rPr lang="pt-BR" dirty="0" smtClean="0"/>
              <a:t> com a </a:t>
            </a:r>
            <a:r>
              <a:rPr lang="pt-BR" smtClean="0"/>
              <a:t>metodologia científica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988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Administração Científica </a:t>
            </a:r>
            <a:br>
              <a:rPr lang="pt-BR" dirty="0"/>
            </a:br>
            <a:r>
              <a:rPr lang="pt-BR" dirty="0" smtClean="0"/>
              <a:t>Elementos Chaves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Formulação do Problema</a:t>
            </a:r>
          </a:p>
          <a:p>
            <a:endParaRPr lang="pt-BR" dirty="0"/>
          </a:p>
          <a:p>
            <a:r>
              <a:rPr lang="pt-BR" dirty="0" smtClean="0"/>
              <a:t>Interferências externas</a:t>
            </a:r>
          </a:p>
          <a:p>
            <a:endParaRPr lang="pt-BR" dirty="0"/>
          </a:p>
          <a:p>
            <a:r>
              <a:rPr lang="pt-BR" dirty="0" smtClean="0"/>
              <a:t>Três tipos de incertezas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78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Administração Científica </a:t>
            </a:r>
            <a:br>
              <a:rPr lang="pt-BR" dirty="0"/>
            </a:br>
            <a:r>
              <a:rPr lang="pt-BR" dirty="0" smtClean="0"/>
              <a:t>Engenharia de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Solução ótima/global</a:t>
            </a:r>
          </a:p>
          <a:p>
            <a:endParaRPr lang="pt-BR" dirty="0"/>
          </a:p>
          <a:p>
            <a:r>
              <a:rPr lang="pt-BR" dirty="0" smtClean="0"/>
              <a:t>Eliminação de incertezas</a:t>
            </a:r>
          </a:p>
          <a:p>
            <a:endParaRPr lang="pt-BR" dirty="0"/>
          </a:p>
          <a:p>
            <a:r>
              <a:rPr lang="pt-BR" dirty="0" smtClean="0"/>
              <a:t>Atingimento de níveis de desempenho</a:t>
            </a:r>
          </a:p>
          <a:p>
            <a:endParaRPr lang="pt-BR" dirty="0"/>
          </a:p>
          <a:p>
            <a:r>
              <a:rPr lang="pt-BR" dirty="0" smtClean="0"/>
              <a:t>Modelo científico e organizacional da produção e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01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Razão, Racionalismo e Racionalização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Razão: Metódo de conhecimento baseado no cálculo e na lógica</a:t>
            </a:r>
          </a:p>
          <a:p>
            <a:endParaRPr lang="pt-BR" dirty="0" smtClean="0"/>
          </a:p>
          <a:p>
            <a:r>
              <a:rPr lang="pt-BR" dirty="0" smtClean="0"/>
              <a:t>Racionalismo: Racional ≈ Realidade do universo</a:t>
            </a:r>
          </a:p>
          <a:p>
            <a:endParaRPr lang="pt-BR" dirty="0" smtClean="0"/>
          </a:p>
          <a:p>
            <a:r>
              <a:rPr lang="pt-BR" dirty="0" smtClean="0"/>
              <a:t>Racionalização: Construção de uma visão coerente do mundo</a:t>
            </a:r>
            <a:endParaRPr lang="pt-BR" dirty="0"/>
          </a:p>
        </p:txBody>
      </p:sp>
      <p:pic>
        <p:nvPicPr>
          <p:cNvPr id="1026" name="Picture 2" descr="http://upload.wikimedia.org/wikipedia/commons/0/0d/Mono_pensad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6988"/>
            <a:ext cx="1466904" cy="116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commons/0/0d/Mono_pensad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576" y="991588"/>
            <a:ext cx="1466904" cy="116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7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Pensamento Clássico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524431"/>
            <a:ext cx="7776864" cy="3444997"/>
          </a:xfrm>
        </p:spPr>
        <p:txBody>
          <a:bodyPr/>
          <a:lstStyle/>
          <a:p>
            <a:r>
              <a:rPr lang="pt-BR" dirty="0" smtClean="0"/>
              <a:t>Desenvolvimento                    Racionalização</a:t>
            </a:r>
          </a:p>
          <a:p>
            <a:endParaRPr lang="pt-BR" dirty="0"/>
          </a:p>
          <a:p>
            <a:r>
              <a:rPr lang="pt-BR" dirty="0" smtClean="0"/>
              <a:t>Administração Científica                      Organização racional</a:t>
            </a:r>
          </a:p>
          <a:p>
            <a:pPr marL="0" indent="0">
              <a:buNone/>
            </a:pPr>
            <a:r>
              <a:rPr lang="pt-BR" dirty="0" smtClean="0"/>
              <a:t>            de Taylor                                               do trabalho</a:t>
            </a:r>
            <a:endParaRPr lang="pt-BR" dirty="0"/>
          </a:p>
        </p:txBody>
      </p:sp>
      <p:sp>
        <p:nvSpPr>
          <p:cNvPr id="4" name="Right Arrow 3"/>
          <p:cNvSpPr/>
          <p:nvPr/>
        </p:nvSpPr>
        <p:spPr>
          <a:xfrm>
            <a:off x="3730760" y="2534727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Left-Right Arrow 4"/>
          <p:cNvSpPr/>
          <p:nvPr/>
        </p:nvSpPr>
        <p:spPr>
          <a:xfrm>
            <a:off x="4788024" y="3717032"/>
            <a:ext cx="864096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38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1124744"/>
            <a:ext cx="6798734" cy="1303867"/>
          </a:xfrm>
        </p:spPr>
        <p:txBody>
          <a:bodyPr/>
          <a:lstStyle/>
          <a:p>
            <a:r>
              <a:rPr lang="pt-BR" dirty="0" smtClean="0"/>
              <a:t>Características Relevantes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(I) Dissociação entre Sujeito e Objeto</a:t>
            </a:r>
          </a:p>
          <a:p>
            <a:pPr lvl="1"/>
            <a:r>
              <a:rPr lang="pt-BR" dirty="0" smtClean="0"/>
              <a:t>Medida de racionalização para o Taylorismo</a:t>
            </a:r>
          </a:p>
          <a:p>
            <a:pPr lvl="1"/>
            <a:endParaRPr lang="pt-BR" dirty="0" smtClean="0"/>
          </a:p>
          <a:p>
            <a:pPr lvl="2"/>
            <a:r>
              <a:rPr lang="pt-BR" dirty="0"/>
              <a:t>Sujeito: Administração da empresa e da produção</a:t>
            </a:r>
          </a:p>
          <a:p>
            <a:pPr lvl="2"/>
            <a:r>
              <a:rPr lang="pt-BR" dirty="0"/>
              <a:t>Objeto: Fabrica e o processo de </a:t>
            </a:r>
            <a:r>
              <a:rPr lang="pt-BR" dirty="0" smtClean="0"/>
              <a:t>produção</a:t>
            </a:r>
          </a:p>
          <a:p>
            <a:pPr marL="914400" lvl="2" indent="0">
              <a:buNone/>
            </a:pPr>
            <a:endParaRPr lang="pt-BR" dirty="0"/>
          </a:p>
          <a:p>
            <a:r>
              <a:rPr lang="pt-BR" dirty="0" smtClean="0"/>
              <a:t>Ou..</a:t>
            </a:r>
          </a:p>
          <a:p>
            <a:pPr lvl="2"/>
            <a:r>
              <a:rPr lang="pt-BR" dirty="0" smtClean="0"/>
              <a:t>Planejamento</a:t>
            </a:r>
          </a:p>
          <a:p>
            <a:pPr lvl="2"/>
            <a:r>
              <a:rPr lang="pt-BR" dirty="0" smtClean="0"/>
              <a:t>Execução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pPr lvl="2"/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28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186</TotalTime>
  <Words>487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Garamond</vt:lpstr>
      <vt:lpstr>Organic</vt:lpstr>
      <vt:lpstr>Engenharia e Sociedade</vt:lpstr>
      <vt:lpstr>Introdução </vt:lpstr>
      <vt:lpstr>Método Científico aplicado à produção </vt:lpstr>
      <vt:lpstr>Administração Científica Surgimento</vt:lpstr>
      <vt:lpstr>Administração Científica  Elementos Chaves</vt:lpstr>
      <vt:lpstr>Administração Científica  Engenharia de Produção</vt:lpstr>
      <vt:lpstr>Razão, Racionalismo e Racionalização</vt:lpstr>
      <vt:lpstr>Pensamento Clássico</vt:lpstr>
      <vt:lpstr>Características Relevantes</vt:lpstr>
      <vt:lpstr>Características Relevantes</vt:lpstr>
      <vt:lpstr>Características Relevantes</vt:lpstr>
      <vt:lpstr>O modelo de divisão do trabalho</vt:lpstr>
      <vt:lpstr>A divisão do trabalho e a Engenharia de Produção</vt:lpstr>
      <vt:lpstr>Pontos Fracos da Admnistração Científica</vt:lpstr>
      <vt:lpstr>Taylorismo e a influênica americana no Japão</vt:lpstr>
      <vt:lpstr>Diferenças na  Administração Cientiífica</vt:lpstr>
      <vt:lpstr>Adm. Científica como modelo-paradigma</vt:lpstr>
      <vt:lpstr>Solução Japonesa</vt:lpstr>
      <vt:lpstr>Japão no pós-guerra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Engenharia e Sociedade</dc:title>
  <dc:creator>Rodrigo</dc:creator>
  <cp:lastModifiedBy>alex</cp:lastModifiedBy>
  <cp:revision>11</cp:revision>
  <dcterms:created xsi:type="dcterms:W3CDTF">2014-04-20T16:13:40Z</dcterms:created>
  <dcterms:modified xsi:type="dcterms:W3CDTF">2014-04-22T02:42:54Z</dcterms:modified>
</cp:coreProperties>
</file>