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7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80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70" d="100"/>
          <a:sy n="70" d="100"/>
        </p:scale>
        <p:origin x="-116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4735739F-C330-4A24-8B47-2F71CD76A872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FE017E52-CB72-4B9F-8A03-C863DB9C8BF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4735739F-C330-4A24-8B47-2F71CD76A872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FE017E52-CB72-4B9F-8A03-C863DB9C8BF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735739F-C330-4A24-8B47-2F71CD76A872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FE017E52-CB72-4B9F-8A03-C863DB9C8BF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4735739F-C330-4A24-8B47-2F71CD76A872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FE017E52-CB72-4B9F-8A03-C863DB9C8BF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735739F-C330-4A24-8B47-2F71CD76A872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FE017E52-CB72-4B9F-8A03-C863DB9C8BF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4735739F-C330-4A24-8B47-2F71CD76A872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FE017E52-CB72-4B9F-8A03-C863DB9C8BF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735739F-C330-4A24-8B47-2F71CD76A872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FE017E52-CB72-4B9F-8A03-C863DB9C8BF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4735739F-C330-4A24-8B47-2F71CD76A872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FE017E52-CB72-4B9F-8A03-C863DB9C8BF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735739F-C330-4A24-8B47-2F71CD76A872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FE017E52-CB72-4B9F-8A03-C863DB9C8BF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735739F-C330-4A24-8B47-2F71CD76A872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FE017E52-CB72-4B9F-8A03-C863DB9C8BF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735739F-C330-4A24-8B47-2F71CD76A872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FE017E52-CB72-4B9F-8A03-C863DB9C8BF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4735739F-C330-4A24-8B47-2F71CD76A872}" type="datetimeFigureOut">
              <a:rPr lang="pt-BR" smtClean="0"/>
              <a:t>09/04/2014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17E52-CB72-4B9F-8A03-C863DB9C8BFF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 rot="-900000">
            <a:off x="-64743" y="3395616"/>
            <a:ext cx="6934484" cy="1807653"/>
          </a:xfrm>
        </p:spPr>
        <p:txBody>
          <a:bodyPr anchor="ctr">
            <a:noAutofit/>
          </a:bodyPr>
          <a:lstStyle/>
          <a:p>
            <a:pPr algn="ctr"/>
            <a:r>
              <a:rPr lang="pt-BR" sz="4000" b="1" dirty="0" smtClean="0"/>
              <a:t>A Resolução de Problemas e a Ergonomia do Trabalho</a:t>
            </a:r>
            <a:endParaRPr lang="pt-BR" sz="4000" b="1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 rot="-900000">
            <a:off x="447903" y="2040273"/>
            <a:ext cx="5498092" cy="11284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None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 smtClean="0"/>
              <a:t>PRO2310 – Engenharia e Sociedade</a:t>
            </a:r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 rot="20720789">
            <a:off x="938010" y="5139465"/>
            <a:ext cx="6264696" cy="1109227"/>
          </a:xfrm>
          <a:prstGeom prst="rect">
            <a:avLst/>
          </a:prstGeom>
        </p:spPr>
        <p:txBody>
          <a:bodyPr anchor="ctr"/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800" b="1" dirty="0" smtClean="0"/>
              <a:t>Andrea</a:t>
            </a:r>
            <a:r>
              <a:rPr lang="pt-BR" sz="1800" dirty="0" smtClean="0"/>
              <a:t> Uribe, </a:t>
            </a:r>
            <a:r>
              <a:rPr lang="pt-BR" sz="1800" b="1" dirty="0" smtClean="0"/>
              <a:t>Angélica</a:t>
            </a:r>
            <a:r>
              <a:rPr lang="pt-BR" sz="1800" dirty="0" smtClean="0"/>
              <a:t> Murakami, </a:t>
            </a:r>
            <a:r>
              <a:rPr lang="pt-BR" sz="1800" b="1" dirty="0" smtClean="0"/>
              <a:t>Fabio </a:t>
            </a:r>
            <a:r>
              <a:rPr lang="pt-BR" sz="1800" dirty="0" err="1" smtClean="0"/>
              <a:t>Mariotto</a:t>
            </a:r>
            <a:r>
              <a:rPr lang="pt-BR" sz="1800" dirty="0" smtClean="0"/>
              <a:t>, </a:t>
            </a:r>
            <a:r>
              <a:rPr lang="pt-BR" sz="1800" b="1" dirty="0" smtClean="0"/>
              <a:t>Kevin </a:t>
            </a:r>
            <a:r>
              <a:rPr lang="pt-BR" sz="1800" dirty="0" smtClean="0"/>
              <a:t>Teodoro, </a:t>
            </a:r>
            <a:r>
              <a:rPr lang="pt-BR" sz="1800" b="1" dirty="0" smtClean="0"/>
              <a:t>Mariana </a:t>
            </a:r>
            <a:r>
              <a:rPr lang="pt-BR" sz="1800" dirty="0" smtClean="0"/>
              <a:t>Justo, </a:t>
            </a:r>
            <a:r>
              <a:rPr lang="pt-BR" sz="1800" b="1" dirty="0" smtClean="0"/>
              <a:t>Naiara </a:t>
            </a:r>
            <a:r>
              <a:rPr lang="pt-BR" sz="1800" dirty="0" smtClean="0"/>
              <a:t>Santos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259817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-4500000">
            <a:off x="-868039" y="3101652"/>
            <a:ext cx="5436962" cy="1695631"/>
          </a:xfrm>
        </p:spPr>
        <p:txBody>
          <a:bodyPr>
            <a:noAutofit/>
          </a:bodyPr>
          <a:lstStyle/>
          <a:p>
            <a:r>
              <a:rPr lang="pt-BR" sz="4000" dirty="0" smtClean="0"/>
              <a:t>Ergonomia no Trabalho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472016"/>
            <a:ext cx="4824536" cy="533324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pt-BR" sz="2300" b="1" dirty="0" smtClean="0"/>
              <a:t>BARTLETT</a:t>
            </a:r>
            <a:r>
              <a:rPr lang="pt-BR" sz="2300" dirty="0" smtClean="0"/>
              <a:t> (1932) considerava que formular generalizações sobre “como as pessoas pensam”, baseando-se no que é revelado em </a:t>
            </a:r>
            <a:r>
              <a:rPr lang="pt-BR" sz="2300" u="sng" dirty="0" smtClean="0"/>
              <a:t>experimentos em laboratório</a:t>
            </a:r>
            <a:r>
              <a:rPr lang="pt-BR" sz="2300" dirty="0" smtClean="0"/>
              <a:t>, é uma contradição. Ele propôs que a observação de atividades diárias fosse feita em seu </a:t>
            </a:r>
            <a:r>
              <a:rPr lang="pt-BR" sz="2300" u="sng" dirty="0" smtClean="0"/>
              <a:t>próprio contexto</a:t>
            </a:r>
            <a:r>
              <a:rPr lang="pt-BR" sz="2300" dirty="0" smtClean="0"/>
              <a:t>.</a:t>
            </a:r>
          </a:p>
          <a:p>
            <a:pPr marL="0" indent="0" algn="r">
              <a:lnSpc>
                <a:spcPct val="120000"/>
              </a:lnSpc>
              <a:buNone/>
            </a:pPr>
            <a:endParaRPr lang="pt-BR" sz="1700" dirty="0"/>
          </a:p>
          <a:p>
            <a:pPr marL="0" indent="0" algn="r">
              <a:lnSpc>
                <a:spcPct val="120000"/>
              </a:lnSpc>
              <a:buNone/>
            </a:pPr>
            <a:r>
              <a:rPr lang="pt-BR" sz="1700" dirty="0"/>
              <a:t>(WISNER, A.; tradução própria)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026283" y="6237312"/>
            <a:ext cx="5117717" cy="620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t-BR" sz="2000" dirty="0" smtClean="0"/>
              <a:t>PRO2310 - Engenharia e Sociedade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006468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-4500000">
            <a:off x="-868039" y="3101652"/>
            <a:ext cx="5436962" cy="1695631"/>
          </a:xfrm>
        </p:spPr>
        <p:txBody>
          <a:bodyPr>
            <a:noAutofit/>
          </a:bodyPr>
          <a:lstStyle/>
          <a:p>
            <a:r>
              <a:rPr lang="pt-BR" sz="4000" dirty="0" smtClean="0"/>
              <a:t>Ergonomia no Trabalho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332656"/>
            <a:ext cx="4824536" cy="598132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pt-BR" sz="2300" dirty="0" smtClean="0"/>
              <a:t>A pesquisa de </a:t>
            </a:r>
            <a:r>
              <a:rPr lang="pt-BR" sz="2300" b="1" dirty="0" smtClean="0"/>
              <a:t>OMBREDANE</a:t>
            </a:r>
            <a:r>
              <a:rPr lang="pt-BR" sz="2300" dirty="0" smtClean="0"/>
              <a:t> (1955) traz uma noção fundamental: não é a tarefa e o trabalhador que devem ser estudados separadamente, mas o </a:t>
            </a:r>
            <a:r>
              <a:rPr lang="pt-BR" sz="2300" u="sng" dirty="0" smtClean="0"/>
              <a:t>trabalho em si</a:t>
            </a:r>
            <a:r>
              <a:rPr lang="pt-BR" sz="2300" dirty="0" smtClean="0"/>
              <a:t>, de maneira a determinar soluções ergonômicas</a:t>
            </a:r>
            <a:r>
              <a:rPr lang="pt-BR" sz="2300" dirty="0" smtClean="0"/>
              <a:t>. Ou seja, no binômio homem-máquina, o problema é a </a:t>
            </a:r>
            <a:r>
              <a:rPr lang="pt-BR" sz="2300" u="sng" dirty="0" smtClean="0"/>
              <a:t>adaptação conjunta</a:t>
            </a:r>
            <a:r>
              <a:rPr lang="pt-BR" sz="2300" dirty="0" smtClean="0"/>
              <a:t> dos dois, considerando-se no sistema as características do operador humano assim como os componentes mecânicos.</a:t>
            </a:r>
            <a:endParaRPr lang="pt-BR" sz="2300" dirty="0" smtClean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026283" y="6237312"/>
            <a:ext cx="5117717" cy="620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t-BR" sz="2000" dirty="0" smtClean="0"/>
              <a:t>PRO2310 - Engenharia e Sociedade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221247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-4500000">
            <a:off x="-868039" y="3101652"/>
            <a:ext cx="5436962" cy="1695631"/>
          </a:xfrm>
        </p:spPr>
        <p:txBody>
          <a:bodyPr>
            <a:noAutofit/>
          </a:bodyPr>
          <a:lstStyle/>
          <a:p>
            <a:r>
              <a:rPr lang="pt-BR" sz="4000" dirty="0" smtClean="0"/>
              <a:t>Análise Ergonômica do Trabalho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472016"/>
            <a:ext cx="4824536" cy="533324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pt-BR" sz="2300" dirty="0" smtClean="0"/>
              <a:t>A </a:t>
            </a:r>
            <a:r>
              <a:rPr lang="pt-BR" sz="2300" b="1" dirty="0" smtClean="0"/>
              <a:t>AET</a:t>
            </a:r>
            <a:r>
              <a:rPr lang="pt-BR" sz="2300" dirty="0" smtClean="0"/>
              <a:t> é uma metodologia que segue os seguintes passos:</a:t>
            </a:r>
          </a:p>
          <a:p>
            <a:pPr>
              <a:lnSpc>
                <a:spcPct val="120000"/>
              </a:lnSpc>
              <a:spcAft>
                <a:spcPts val="300"/>
              </a:spcAft>
              <a:buSzPct val="100000"/>
              <a:buFont typeface="+mj-lt"/>
              <a:buAutoNum type="arabicPeriod"/>
            </a:pPr>
            <a:endParaRPr lang="pt-BR" sz="1700" dirty="0" smtClean="0"/>
          </a:p>
          <a:p>
            <a:pPr>
              <a:lnSpc>
                <a:spcPct val="120000"/>
              </a:lnSpc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pt-BR" sz="1600" dirty="0" smtClean="0"/>
              <a:t>Análise </a:t>
            </a:r>
            <a:r>
              <a:rPr lang="pt-BR" sz="1600" dirty="0"/>
              <a:t>do pedido;</a:t>
            </a:r>
          </a:p>
          <a:p>
            <a:pPr>
              <a:lnSpc>
                <a:spcPct val="120000"/>
              </a:lnSpc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pt-BR" sz="1600" dirty="0"/>
              <a:t>Verificação das condições técnicas, econômicas e sociais;</a:t>
            </a:r>
          </a:p>
          <a:p>
            <a:pPr>
              <a:lnSpc>
                <a:spcPct val="120000"/>
              </a:lnSpc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pt-BR" sz="1600" u="sng" dirty="0"/>
              <a:t>Análise das atividades</a:t>
            </a:r>
            <a:r>
              <a:rPr lang="pt-BR" sz="1600" dirty="0"/>
              <a:t> (diagnóstico);</a:t>
            </a:r>
          </a:p>
          <a:p>
            <a:pPr>
              <a:lnSpc>
                <a:spcPct val="120000"/>
              </a:lnSpc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pt-BR" sz="1600" dirty="0"/>
              <a:t>Recomendações;</a:t>
            </a:r>
          </a:p>
          <a:p>
            <a:pPr>
              <a:lnSpc>
                <a:spcPct val="120000"/>
              </a:lnSpc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pt-BR" sz="1600" dirty="0"/>
              <a:t>Simulação do trabalho no sistema modificado;</a:t>
            </a:r>
          </a:p>
          <a:p>
            <a:pPr>
              <a:lnSpc>
                <a:spcPct val="120000"/>
              </a:lnSpc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pt-BR" sz="1600" dirty="0"/>
              <a:t>Avaliação do trabalho na nova situação.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026283" y="6237312"/>
            <a:ext cx="5117717" cy="620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t-BR" sz="2000" dirty="0" smtClean="0"/>
              <a:t>PRO2310 - Engenharia e Sociedade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0956633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-4500000">
            <a:off x="-868039" y="3101652"/>
            <a:ext cx="5436962" cy="1695631"/>
          </a:xfrm>
        </p:spPr>
        <p:txBody>
          <a:bodyPr>
            <a:noAutofit/>
          </a:bodyPr>
          <a:lstStyle/>
          <a:p>
            <a:r>
              <a:rPr lang="pt-BR" sz="4000" dirty="0" smtClean="0"/>
              <a:t>Análise Ergonômica do Trabalho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472016"/>
            <a:ext cx="4824536" cy="533324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pt-BR" sz="2300" dirty="0" smtClean="0"/>
              <a:t>A </a:t>
            </a:r>
            <a:r>
              <a:rPr lang="pt-BR" sz="2300" b="1" dirty="0"/>
              <a:t>A</a:t>
            </a:r>
            <a:r>
              <a:rPr lang="pt-BR" sz="2300" b="1" dirty="0" smtClean="0"/>
              <a:t>nálise das Atividades </a:t>
            </a:r>
            <a:r>
              <a:rPr lang="pt-BR" sz="2300" dirty="0" smtClean="0"/>
              <a:t>é feita, basicamente, por meio da </a:t>
            </a:r>
            <a:r>
              <a:rPr lang="pt-BR" sz="2300" u="sng" dirty="0" smtClean="0"/>
              <a:t>observação do comportamento </a:t>
            </a:r>
            <a:r>
              <a:rPr lang="pt-BR" sz="2300" dirty="0" smtClean="0"/>
              <a:t>e, posteriormente, de registros (vídeos, gravações de áudio, etc.). Nem sempre essas observações, no entanto, são o bastante. Assim, especialistas em AET complementam suas observações com uma abordagem chamada </a:t>
            </a:r>
            <a:r>
              <a:rPr lang="pt-BR" sz="2300" u="sng" dirty="0" err="1" smtClean="0"/>
              <a:t>autoconfrontação</a:t>
            </a:r>
            <a:r>
              <a:rPr lang="pt-BR" sz="2300" dirty="0" smtClean="0"/>
              <a:t>.</a:t>
            </a:r>
            <a:endParaRPr lang="pt-BR" sz="2300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026283" y="6237312"/>
            <a:ext cx="5117717" cy="620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t-BR" sz="2000" dirty="0" smtClean="0"/>
              <a:t>PRO2310 - Engenharia e Sociedade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62743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-4500000">
            <a:off x="-868039" y="3101652"/>
            <a:ext cx="5436962" cy="1695631"/>
          </a:xfrm>
        </p:spPr>
        <p:txBody>
          <a:bodyPr>
            <a:noAutofit/>
          </a:bodyPr>
          <a:lstStyle/>
          <a:p>
            <a:r>
              <a:rPr lang="pt-BR" sz="4000" dirty="0" smtClean="0"/>
              <a:t>Construção do Problema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472016"/>
            <a:ext cx="4824536" cy="5765296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pt-BR" sz="2300" b="1" dirty="0" smtClean="0"/>
              <a:t>SIMON</a:t>
            </a:r>
            <a:r>
              <a:rPr lang="pt-BR" sz="2300" dirty="0" smtClean="0"/>
              <a:t> (1992) afirma que “</a:t>
            </a:r>
            <a:r>
              <a:rPr lang="pt-BR" sz="2300" u="sng" dirty="0" smtClean="0"/>
              <a:t>Como</a:t>
            </a:r>
            <a:r>
              <a:rPr lang="pt-BR" sz="2300" dirty="0" smtClean="0"/>
              <a:t> as pessoas solucionam problemas não é um grande mistério.” Assim, o que os operadores devem fazer não é simplesmente solucionar o problema, mas, antes disso, </a:t>
            </a:r>
            <a:r>
              <a:rPr lang="pt-BR" sz="2300" u="sng" dirty="0" smtClean="0"/>
              <a:t>construir o problema</a:t>
            </a:r>
            <a:r>
              <a:rPr lang="pt-BR" sz="2300" dirty="0" smtClean="0"/>
              <a:t>. O autor ainda escreve que “A mente humana é um sistema adaptativo, que escolhe comportamentos de acordo com seus objetivos e apropriados ao contexto.”</a:t>
            </a:r>
            <a:endParaRPr lang="pt-BR" sz="2300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026283" y="6237312"/>
            <a:ext cx="5117717" cy="620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t-BR" sz="2000" dirty="0" smtClean="0"/>
              <a:t>PRO2310 - Engenharia e Sociedade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8694199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-4500000">
            <a:off x="-868039" y="3101652"/>
            <a:ext cx="5436962" cy="1695631"/>
          </a:xfrm>
        </p:spPr>
        <p:txBody>
          <a:bodyPr>
            <a:noAutofit/>
          </a:bodyPr>
          <a:lstStyle/>
          <a:p>
            <a:r>
              <a:rPr lang="pt-BR" sz="4000" dirty="0" smtClean="0"/>
              <a:t>Construção do Problema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472016"/>
            <a:ext cx="4824536" cy="533324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pt-BR" sz="2300" dirty="0" smtClean="0"/>
              <a:t>As variáveis que influenciam a </a:t>
            </a:r>
            <a:r>
              <a:rPr lang="pt-BR" sz="2300" b="1" dirty="0" smtClean="0"/>
              <a:t>Construção do Problema </a:t>
            </a:r>
            <a:r>
              <a:rPr lang="pt-BR" sz="2300" dirty="0" smtClean="0"/>
              <a:t>são:</a:t>
            </a:r>
          </a:p>
          <a:p>
            <a:pPr marL="457200" indent="-457200">
              <a:lnSpc>
                <a:spcPct val="120000"/>
              </a:lnSpc>
              <a:buSzPct val="100000"/>
              <a:buFont typeface="+mj-lt"/>
              <a:buAutoNum type="arabicPeriod"/>
            </a:pPr>
            <a:endParaRPr lang="pt-BR" sz="1600" dirty="0" smtClean="0"/>
          </a:p>
          <a:p>
            <a:pPr marL="457200" indent="-457200">
              <a:lnSpc>
                <a:spcPct val="120000"/>
              </a:lnSpc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pt-BR" sz="1600" dirty="0" smtClean="0"/>
              <a:t>A </a:t>
            </a:r>
            <a:r>
              <a:rPr lang="pt-BR" sz="1600" dirty="0"/>
              <a:t>variabilidade da atividade;</a:t>
            </a:r>
          </a:p>
          <a:p>
            <a:pPr marL="457200" indent="-457200">
              <a:lnSpc>
                <a:spcPct val="120000"/>
              </a:lnSpc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pt-BR" sz="1600" dirty="0"/>
              <a:t>A instabilidade das equipes;</a:t>
            </a:r>
          </a:p>
          <a:p>
            <a:pPr marL="457200" indent="-457200">
              <a:lnSpc>
                <a:spcPct val="120000"/>
              </a:lnSpc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pt-BR" sz="1600" dirty="0"/>
              <a:t>A delimitação de componentes críticos da atividade;</a:t>
            </a:r>
          </a:p>
          <a:p>
            <a:pPr marL="457200" indent="-457200">
              <a:lnSpc>
                <a:spcPct val="120000"/>
              </a:lnSpc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pt-BR" sz="1600" dirty="0"/>
              <a:t>A </a:t>
            </a:r>
            <a:r>
              <a:rPr lang="pt-BR" sz="1600" dirty="0" err="1"/>
              <a:t>pré</a:t>
            </a:r>
            <a:r>
              <a:rPr lang="pt-BR" sz="1600" dirty="0"/>
              <a:t>-estruturação de informações e situações;</a:t>
            </a:r>
          </a:p>
          <a:p>
            <a:pPr marL="457200" indent="-457200">
              <a:lnSpc>
                <a:spcPct val="120000"/>
              </a:lnSpc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pt-BR" sz="1600" dirty="0"/>
              <a:t>A </a:t>
            </a:r>
            <a:r>
              <a:rPr lang="pt-BR" sz="1600" u="sng" dirty="0"/>
              <a:t>diversidade antropológica</a:t>
            </a:r>
            <a:r>
              <a:rPr lang="pt-BR" sz="1600" dirty="0"/>
              <a:t>.</a:t>
            </a:r>
            <a:endParaRPr lang="pt-BR" sz="1600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026283" y="6237312"/>
            <a:ext cx="5117717" cy="620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t-BR" sz="2000" dirty="0" smtClean="0"/>
              <a:t>PRO2310 - Engenharia e Sociedade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3309790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-4500000">
            <a:off x="-868039" y="3101652"/>
            <a:ext cx="5436962" cy="1695631"/>
          </a:xfrm>
        </p:spPr>
        <p:txBody>
          <a:bodyPr>
            <a:noAutofit/>
          </a:bodyPr>
          <a:lstStyle/>
          <a:p>
            <a:r>
              <a:rPr lang="pt-BR" sz="4000" dirty="0" smtClean="0"/>
              <a:t>Fatos Reais:</a:t>
            </a:r>
            <a:br>
              <a:rPr lang="pt-BR" sz="4000" dirty="0" smtClean="0"/>
            </a:br>
            <a:r>
              <a:rPr lang="pt-BR" sz="4000" dirty="0" smtClean="0"/>
              <a:t>“Moendo Gente”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472016"/>
            <a:ext cx="4824536" cy="533324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pt-BR" sz="2400" dirty="0">
                <a:effectLst/>
              </a:rPr>
              <a:t>A rotina dos trabalhadores da indústria de abate de aves, suínos e bovinos envolve inúmeros riscos devido ao manuseio de instrumentos cortantes, a pressão por altíssima produtividade e, não raro, jornadas exaustivas em ambientes frios e insalubres. </a:t>
            </a:r>
            <a:r>
              <a:rPr lang="pt-BR" sz="2400" dirty="0" smtClean="0">
                <a:effectLst/>
              </a:rPr>
              <a:t>[...] Trabalhadores </a:t>
            </a:r>
            <a:r>
              <a:rPr lang="pt-BR" sz="2400" dirty="0">
                <a:effectLst/>
              </a:rPr>
              <a:t>das indústrias de aves desossam, no mínimo, 4 coxas de frangos por minuto. Nessa função, há funcionários que realizam até 120 movimentos diferentes em apenas 60 segundos, enquanto estudos ergonômicos apontam que o limite de ações por minuto deve ficar na faixa de 25 a 33 movimentos </a:t>
            </a:r>
            <a:r>
              <a:rPr lang="pt-BR" sz="2400" dirty="0" smtClean="0">
                <a:effectLst/>
              </a:rPr>
              <a:t> [...].”</a:t>
            </a:r>
            <a:endParaRPr lang="pt-BR" sz="2300" dirty="0" smtClean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026283" y="6237312"/>
            <a:ext cx="5117717" cy="620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t-BR" sz="2000" dirty="0" smtClean="0"/>
              <a:t>PRO2310 - Engenharia e Sociedade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9612032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-4500000">
            <a:off x="-868039" y="3101652"/>
            <a:ext cx="5436962" cy="1695631"/>
          </a:xfrm>
        </p:spPr>
        <p:txBody>
          <a:bodyPr>
            <a:noAutofit/>
          </a:bodyPr>
          <a:lstStyle/>
          <a:p>
            <a:r>
              <a:rPr lang="pt-BR" sz="4000" dirty="0" smtClean="0"/>
              <a:t>Fatos Reais:</a:t>
            </a:r>
            <a:br>
              <a:rPr lang="pt-BR" sz="4000" dirty="0" smtClean="0"/>
            </a:br>
            <a:r>
              <a:rPr lang="pt-BR" sz="4000" dirty="0" smtClean="0"/>
              <a:t>“Fábrica Chinesa”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472016"/>
            <a:ext cx="4824536" cy="5333248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pt-BR" sz="2000" dirty="0">
                <a:effectLst/>
              </a:rPr>
              <a:t>Analistas dizem que a pressão salarial crescente e as reivindicações por melhores condições de trabalho estão ameaçando a vantagem competitiva da China </a:t>
            </a:r>
            <a:r>
              <a:rPr lang="pt-BR" sz="2000" dirty="0" smtClean="0">
                <a:effectLst/>
              </a:rPr>
              <a:t>[...]. </a:t>
            </a:r>
            <a:r>
              <a:rPr lang="pt-BR" sz="2000" dirty="0">
                <a:effectLst/>
              </a:rPr>
              <a:t>Fábricas são conhecidas por substituírem trabalhadores por máquinas que automatizam o processo, mas, na China, fábricas com frequência invertem a tendência e substituem máquinas caras por trabalhadores mais lentos, mas que não exigem grande investimento prévio de </a:t>
            </a:r>
            <a:r>
              <a:rPr lang="pt-BR" sz="2000" dirty="0" smtClean="0">
                <a:effectLst/>
              </a:rPr>
              <a:t>capital.”</a:t>
            </a:r>
            <a:endParaRPr lang="pt-BR" sz="2300" dirty="0" smtClean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026283" y="6237312"/>
            <a:ext cx="5117717" cy="620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t-BR" sz="2000" dirty="0" smtClean="0"/>
              <a:t>PRO2310 - Engenharia e Sociedade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918606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-4500000">
            <a:off x="-868039" y="3101652"/>
            <a:ext cx="5436962" cy="1695631"/>
          </a:xfrm>
        </p:spPr>
        <p:txBody>
          <a:bodyPr>
            <a:noAutofit/>
          </a:bodyPr>
          <a:lstStyle/>
          <a:p>
            <a:r>
              <a:rPr lang="pt-BR" sz="4000" dirty="0" smtClean="0"/>
              <a:t>Fatos Reais:</a:t>
            </a:r>
            <a:br>
              <a:rPr lang="pt-BR" sz="4000" dirty="0" smtClean="0"/>
            </a:br>
            <a:r>
              <a:rPr lang="pt-BR" sz="4000" dirty="0" smtClean="0"/>
              <a:t>“Estagiário Alemão”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472016"/>
            <a:ext cx="4824536" cy="533324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pt-BR" sz="2600" b="1" dirty="0">
                <a:effectLst/>
              </a:rPr>
              <a:t>Estagiário do </a:t>
            </a:r>
            <a:r>
              <a:rPr lang="pt-BR" sz="2600" i="1" dirty="0">
                <a:effectLst/>
              </a:rPr>
              <a:t>Bank </a:t>
            </a:r>
            <a:r>
              <a:rPr lang="pt-BR" sz="2600" i="1" dirty="0" err="1">
                <a:effectLst/>
              </a:rPr>
              <a:t>of</a:t>
            </a:r>
            <a:r>
              <a:rPr lang="pt-BR" sz="2600" i="1" dirty="0">
                <a:effectLst/>
              </a:rPr>
              <a:t> </a:t>
            </a:r>
            <a:r>
              <a:rPr lang="pt-BR" sz="2600" i="1" dirty="0" err="1">
                <a:effectLst/>
              </a:rPr>
              <a:t>America</a:t>
            </a:r>
            <a:r>
              <a:rPr lang="pt-BR" sz="2600" dirty="0">
                <a:effectLst/>
              </a:rPr>
              <a:t> </a:t>
            </a:r>
            <a:r>
              <a:rPr lang="pt-BR" sz="2600" b="1" dirty="0">
                <a:effectLst/>
              </a:rPr>
              <a:t>morre após trabalhar 72 horas </a:t>
            </a:r>
            <a:r>
              <a:rPr lang="pt-BR" sz="2600" b="1" dirty="0" smtClean="0">
                <a:effectLst/>
              </a:rPr>
              <a:t>seguidas</a:t>
            </a:r>
          </a:p>
          <a:p>
            <a:pPr>
              <a:lnSpc>
                <a:spcPct val="120000"/>
              </a:lnSpc>
            </a:pPr>
            <a:endParaRPr lang="pt-BR" sz="2400" dirty="0">
              <a:effectLst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pt-BR" sz="2400" dirty="0" smtClean="0">
                <a:effectLst/>
              </a:rPr>
              <a:t>Um </a:t>
            </a:r>
            <a:r>
              <a:rPr lang="pt-BR" sz="2400" dirty="0">
                <a:effectLst/>
              </a:rPr>
              <a:t>colega do estudante disse </a:t>
            </a:r>
            <a:r>
              <a:rPr lang="pt-BR" sz="2400" dirty="0" smtClean="0">
                <a:effectLst/>
              </a:rPr>
              <a:t>que, </a:t>
            </a:r>
            <a:r>
              <a:rPr lang="pt-BR" sz="2400" dirty="0">
                <a:effectLst/>
              </a:rPr>
              <a:t>pelo fato das bolsas durarem no </a:t>
            </a:r>
            <a:r>
              <a:rPr lang="pt-BR" sz="2400" dirty="0" smtClean="0">
                <a:effectLst/>
              </a:rPr>
              <a:t>“máximo </a:t>
            </a:r>
            <a:r>
              <a:rPr lang="pt-BR" sz="2400" dirty="0">
                <a:effectLst/>
              </a:rPr>
              <a:t>dez </a:t>
            </a:r>
            <a:r>
              <a:rPr lang="pt-BR" sz="2400" dirty="0" smtClean="0">
                <a:effectLst/>
              </a:rPr>
              <a:t>semanas”, </a:t>
            </a:r>
            <a:r>
              <a:rPr lang="pt-BR" sz="2400" dirty="0">
                <a:effectLst/>
              </a:rPr>
              <a:t>existe uma </a:t>
            </a:r>
            <a:r>
              <a:rPr lang="pt-BR" sz="2400" dirty="0" smtClean="0">
                <a:effectLst/>
              </a:rPr>
              <a:t>“aceitação geral” </a:t>
            </a:r>
            <a:r>
              <a:rPr lang="pt-BR" sz="2400" dirty="0">
                <a:effectLst/>
              </a:rPr>
              <a:t>da </a:t>
            </a:r>
            <a:r>
              <a:rPr lang="pt-BR" sz="2400" dirty="0" smtClean="0">
                <a:effectLst/>
              </a:rPr>
              <a:t>prática [de trabalhar jornadas mais duras]. “Ninguém </a:t>
            </a:r>
            <a:r>
              <a:rPr lang="pt-BR" sz="2400" dirty="0">
                <a:effectLst/>
              </a:rPr>
              <a:t>se queixa porque as recompensas potenciais são enormes. Competimos por trabalhos muito bem </a:t>
            </a:r>
            <a:r>
              <a:rPr lang="pt-BR" sz="2400" dirty="0" smtClean="0">
                <a:effectLst/>
              </a:rPr>
              <a:t>pagos”, </a:t>
            </a:r>
            <a:r>
              <a:rPr lang="pt-BR" sz="2400" dirty="0">
                <a:effectLst/>
              </a:rPr>
              <a:t>explicou.</a:t>
            </a:r>
            <a:endParaRPr lang="pt-BR" sz="2300" dirty="0" smtClean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026283" y="6237312"/>
            <a:ext cx="5117717" cy="620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t-BR" sz="2000" dirty="0" smtClean="0"/>
              <a:t>PRO2310 - Engenharia e Sociedade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8230932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-4500000">
            <a:off x="-868039" y="3101652"/>
            <a:ext cx="5436962" cy="1695631"/>
          </a:xfrm>
        </p:spPr>
        <p:txBody>
          <a:bodyPr>
            <a:noAutofit/>
          </a:bodyPr>
          <a:lstStyle/>
          <a:p>
            <a:r>
              <a:rPr lang="pt-BR" sz="4000" dirty="0" smtClean="0"/>
              <a:t>Fatos Reais:</a:t>
            </a:r>
            <a:br>
              <a:rPr lang="pt-BR" sz="4000" dirty="0" smtClean="0"/>
            </a:br>
            <a:r>
              <a:rPr lang="pt-BR" sz="4000" dirty="0" smtClean="0"/>
              <a:t>“Google: </a:t>
            </a:r>
            <a:r>
              <a:rPr lang="pt-BR" sz="3200" dirty="0" smtClean="0"/>
              <a:t>Melhor Empresa Para Trabalhar</a:t>
            </a:r>
            <a:r>
              <a:rPr lang="pt-BR" sz="4000" dirty="0" smtClean="0"/>
              <a:t>”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472016"/>
            <a:ext cx="4824536" cy="5333248"/>
          </a:xfrm>
        </p:spPr>
        <p:txBody>
          <a:bodyPr anchor="t">
            <a:normAutofit/>
          </a:bodyPr>
          <a:lstStyle/>
          <a:p>
            <a:pPr>
              <a:lnSpc>
                <a:spcPct val="120000"/>
              </a:lnSpc>
            </a:pPr>
            <a:r>
              <a:rPr lang="pt-BR" sz="2000" dirty="0" smtClean="0">
                <a:effectLst/>
              </a:rPr>
              <a:t>[...] Todos </a:t>
            </a:r>
            <a:r>
              <a:rPr lang="pt-BR" sz="2000" dirty="0">
                <a:effectLst/>
              </a:rPr>
              <a:t>que trabalham na companhia têm acesso a uma cota anual de 16 mil reais para fazer cursos de pós-graduação ou </a:t>
            </a:r>
            <a:r>
              <a:rPr lang="pt-BR" sz="2000" dirty="0" smtClean="0">
                <a:effectLst/>
              </a:rPr>
              <a:t>extensão [...]. </a:t>
            </a:r>
            <a:r>
              <a:rPr lang="pt-BR" sz="2000" dirty="0">
                <a:effectLst/>
              </a:rPr>
              <a:t>Por lá, o pacote de benefícios é idêntico para todos os funcionários</a:t>
            </a:r>
            <a:r>
              <a:rPr lang="pt-BR" sz="2000" dirty="0" smtClean="0">
                <a:effectLst/>
              </a:rPr>
              <a:t>.</a:t>
            </a:r>
            <a:endParaRPr lang="pt-BR" sz="2000" dirty="0" smtClean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026283" y="6237312"/>
            <a:ext cx="5117717" cy="620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t-BR" sz="2000" dirty="0" smtClean="0"/>
              <a:t>PRO2310 - Engenharia e Sociedade</a:t>
            </a:r>
            <a:endParaRPr lang="pt-BR" sz="2000" dirty="0"/>
          </a:p>
        </p:txBody>
      </p:sp>
      <p:pic>
        <p:nvPicPr>
          <p:cNvPr id="1026" name="Picture 2" descr="Sala de descanso da nova sede do Google no Brasil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8" t="3178"/>
          <a:stretch/>
        </p:blipFill>
        <p:spPr bwMode="auto">
          <a:xfrm>
            <a:off x="4326711" y="3212976"/>
            <a:ext cx="4162987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4497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Resolução de Problemas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472016"/>
            <a:ext cx="4658735" cy="5077623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effectLst/>
              </a:rPr>
              <a:t>[...] </a:t>
            </a:r>
            <a:r>
              <a:rPr lang="pt-BR" dirty="0">
                <a:effectLst/>
              </a:rPr>
              <a:t>a maior parte do </a:t>
            </a:r>
            <a:r>
              <a:rPr lang="pt-BR" b="1" dirty="0">
                <a:effectLst/>
              </a:rPr>
              <a:t>trabalho gerencial </a:t>
            </a:r>
            <a:r>
              <a:rPr lang="pt-BR" dirty="0">
                <a:effectLst/>
              </a:rPr>
              <a:t>envolve a necessidade de </a:t>
            </a:r>
            <a:r>
              <a:rPr lang="pt-BR" u="sng" dirty="0">
                <a:effectLst/>
              </a:rPr>
              <a:t>resolver problemas</a:t>
            </a:r>
            <a:r>
              <a:rPr lang="pt-BR" dirty="0">
                <a:effectLst/>
              </a:rPr>
              <a:t> e tomar decisões</a:t>
            </a:r>
            <a:r>
              <a:rPr lang="pt-BR" dirty="0" smtClean="0">
                <a:effectLst/>
              </a:rPr>
              <a:t>.”</a:t>
            </a:r>
          </a:p>
          <a:p>
            <a:endParaRPr lang="pt-BR" dirty="0">
              <a:effectLst/>
            </a:endParaRPr>
          </a:p>
          <a:p>
            <a:pPr marL="0" indent="0">
              <a:buNone/>
            </a:pPr>
            <a:r>
              <a:rPr lang="pt-BR" dirty="0" smtClean="0">
                <a:effectLst/>
              </a:rPr>
              <a:t>A</a:t>
            </a:r>
            <a:r>
              <a:rPr lang="pt-BR" dirty="0">
                <a:effectLst/>
              </a:rPr>
              <a:t> </a:t>
            </a:r>
            <a:r>
              <a:rPr lang="pt-BR" b="1" dirty="0">
                <a:effectLst/>
              </a:rPr>
              <a:t>resolução de problemas</a:t>
            </a:r>
            <a:r>
              <a:rPr lang="pt-BR" dirty="0">
                <a:effectLst/>
              </a:rPr>
              <a:t> consiste no uso de métodos, de uma forma ordenada, para encontrar soluções de problemas específicos</a:t>
            </a:r>
            <a:r>
              <a:rPr lang="pt-BR" dirty="0" smtClean="0">
                <a:effectLst/>
              </a:rPr>
              <a:t>.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026283" y="6237312"/>
            <a:ext cx="5117717" cy="620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t-BR" sz="2000" dirty="0" smtClean="0"/>
              <a:t>PRO2310 - Engenharia e Sociedade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731551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ítulo 1"/>
          <p:cNvSpPr txBox="1">
            <a:spLocks/>
          </p:cNvSpPr>
          <p:nvPr/>
        </p:nvSpPr>
        <p:spPr>
          <a:xfrm rot="893251">
            <a:off x="94314" y="5071618"/>
            <a:ext cx="5064953" cy="1695631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000" dirty="0" smtClean="0"/>
              <a:t>Questionamentos?</a:t>
            </a:r>
            <a:endParaRPr lang="pt-BR" sz="4000" dirty="0"/>
          </a:p>
        </p:txBody>
      </p:sp>
      <p:sp>
        <p:nvSpPr>
          <p:cNvPr id="17" name="Espaço Reservado para Conteúdo 2"/>
          <p:cNvSpPr txBox="1">
            <a:spLocks/>
          </p:cNvSpPr>
          <p:nvPr/>
        </p:nvSpPr>
        <p:spPr>
          <a:xfrm>
            <a:off x="2159732" y="760048"/>
            <a:ext cx="4824536" cy="389308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pt-BR" sz="4800" dirty="0" smtClean="0"/>
              <a:t>Obrigado!</a:t>
            </a:r>
            <a:endParaRPr lang="pt-BR" sz="4800" dirty="0" smtClean="0"/>
          </a:p>
        </p:txBody>
      </p:sp>
    </p:spTree>
    <p:extLst>
      <p:ext uri="{BB962C8B-B14F-4D97-AF65-F5344CB8AC3E}">
        <p14:creationId xmlns:p14="http://schemas.microsoft.com/office/powerpoint/2010/main" val="34259912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ítulo 1"/>
          <p:cNvSpPr txBox="1">
            <a:spLocks/>
          </p:cNvSpPr>
          <p:nvPr/>
        </p:nvSpPr>
        <p:spPr>
          <a:xfrm rot="893251">
            <a:off x="-839803" y="4783586"/>
            <a:ext cx="5064953" cy="1695631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000" dirty="0" smtClean="0"/>
              <a:t>Resolução de Problemas</a:t>
            </a:r>
            <a:endParaRPr lang="pt-BR" sz="4000" dirty="0"/>
          </a:p>
        </p:txBody>
      </p:sp>
      <p:sp>
        <p:nvSpPr>
          <p:cNvPr id="24" name="Espaço Reservado para Conteúdo 2"/>
          <p:cNvSpPr txBox="1">
            <a:spLocks/>
          </p:cNvSpPr>
          <p:nvPr/>
        </p:nvSpPr>
        <p:spPr>
          <a:xfrm>
            <a:off x="4026283" y="6237312"/>
            <a:ext cx="5117717" cy="620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t-BR" sz="2000" dirty="0" smtClean="0"/>
              <a:t>PRO2310 - Engenharia e Sociedade</a:t>
            </a:r>
            <a:endParaRPr lang="pt-BR" sz="2000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910" y="260648"/>
            <a:ext cx="5646180" cy="4093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528" y="260647"/>
            <a:ext cx="5824943" cy="4093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24186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2556631" y="476672"/>
            <a:ext cx="2700000" cy="270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lipse 2"/>
          <p:cNvSpPr/>
          <p:nvPr/>
        </p:nvSpPr>
        <p:spPr>
          <a:xfrm>
            <a:off x="3002273" y="710548"/>
            <a:ext cx="2232000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Elipse 3"/>
          <p:cNvSpPr/>
          <p:nvPr/>
        </p:nvSpPr>
        <p:spPr>
          <a:xfrm>
            <a:off x="3470273" y="944672"/>
            <a:ext cx="1764000" cy="1764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a direita listrada 4"/>
          <p:cNvSpPr/>
          <p:nvPr/>
        </p:nvSpPr>
        <p:spPr>
          <a:xfrm>
            <a:off x="554001" y="1394624"/>
            <a:ext cx="1728192" cy="864096"/>
          </a:xfrm>
          <a:prstGeom prst="stripedRightArrow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a direita listrada 5"/>
          <p:cNvSpPr/>
          <p:nvPr/>
        </p:nvSpPr>
        <p:spPr>
          <a:xfrm>
            <a:off x="5580112" y="1394624"/>
            <a:ext cx="1728192" cy="864096"/>
          </a:xfrm>
          <a:prstGeom prst="stripedRightArrow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84563" y="2546656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PROBLEMA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5787618" y="2546656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SOLUÇÃO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140676" y="342900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DECISÃO</a:t>
            </a:r>
            <a:endParaRPr lang="pt-BR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736161" y="3861048"/>
            <a:ext cx="2852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 DECISÓRIO</a:t>
            </a:r>
            <a:endParaRPr lang="pt-BR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970263" y="4283804"/>
            <a:ext cx="527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 DE RESOLUÇÃO DE PROBLEMAS</a:t>
            </a:r>
            <a:endParaRPr lang="pt-BR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Conector de seta reta 12"/>
          <p:cNvCxnSpPr/>
          <p:nvPr/>
        </p:nvCxnSpPr>
        <p:spPr>
          <a:xfrm flipH="1" flipV="1">
            <a:off x="4499992" y="2660953"/>
            <a:ext cx="2" cy="7920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 flipV="1">
            <a:off x="4118273" y="2915988"/>
            <a:ext cx="0" cy="967825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 flipV="1">
            <a:off x="3707904" y="3160244"/>
            <a:ext cx="0" cy="108000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ítulo 1"/>
          <p:cNvSpPr txBox="1">
            <a:spLocks/>
          </p:cNvSpPr>
          <p:nvPr/>
        </p:nvSpPr>
        <p:spPr>
          <a:xfrm rot="893251">
            <a:off x="-839803" y="4783586"/>
            <a:ext cx="5064953" cy="1695631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000" dirty="0" smtClean="0"/>
              <a:t>Resolução de Problemas</a:t>
            </a:r>
            <a:endParaRPr lang="pt-BR" sz="4000" dirty="0"/>
          </a:p>
        </p:txBody>
      </p:sp>
      <p:sp>
        <p:nvSpPr>
          <p:cNvPr id="24" name="Espaço Reservado para Conteúdo 2"/>
          <p:cNvSpPr txBox="1">
            <a:spLocks/>
          </p:cNvSpPr>
          <p:nvPr/>
        </p:nvSpPr>
        <p:spPr>
          <a:xfrm>
            <a:off x="4026283" y="6237312"/>
            <a:ext cx="5117717" cy="620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t-BR" sz="2000" dirty="0" smtClean="0"/>
              <a:t>PRO2310 - Engenharia e Sociedade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4681792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472016"/>
            <a:ext cx="4824536" cy="533324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t-BR" sz="3600" dirty="0" smtClean="0">
                <a:effectLst/>
              </a:rPr>
              <a:t>O </a:t>
            </a:r>
            <a:r>
              <a:rPr lang="pt-BR" sz="3600" b="1" dirty="0" smtClean="0"/>
              <a:t>MASP</a:t>
            </a:r>
            <a:r>
              <a:rPr lang="pt-BR" sz="3600" dirty="0" smtClean="0"/>
              <a:t> (Método de Análise e Solução de Problemas) visa manter </a:t>
            </a:r>
            <a:r>
              <a:rPr lang="pt-BR" sz="3600" dirty="0"/>
              <a:t>e controlar a qualidade de </a:t>
            </a:r>
            <a:r>
              <a:rPr lang="pt-BR" sz="3600" b="1" dirty="0"/>
              <a:t>produtos, processos ou </a:t>
            </a:r>
            <a:r>
              <a:rPr lang="pt-BR" sz="3600" b="1" dirty="0" smtClean="0"/>
              <a:t>serviços </a:t>
            </a:r>
            <a:r>
              <a:rPr lang="pt-BR" sz="3600" dirty="0" smtClean="0"/>
              <a:t>no ambiente organizacional. É composto pelos seguintes passos:</a:t>
            </a:r>
          </a:p>
          <a:p>
            <a:pPr marL="1108710" lvl="1" indent="-742950">
              <a:buSzPct val="100000"/>
              <a:buFont typeface="+mj-lt"/>
              <a:buAutoNum type="arabicPeriod"/>
            </a:pPr>
            <a:endParaRPr lang="pt-BR" sz="2500" dirty="0" smtClean="0"/>
          </a:p>
          <a:p>
            <a:pPr marL="1108710" lvl="1" indent="-742950"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pt-BR" sz="2500" dirty="0" smtClean="0"/>
              <a:t>Identificação </a:t>
            </a:r>
            <a:r>
              <a:rPr lang="pt-BR" sz="2500" dirty="0"/>
              <a:t>do </a:t>
            </a:r>
            <a:r>
              <a:rPr lang="pt-BR" sz="2500" dirty="0" smtClean="0"/>
              <a:t>problema;</a:t>
            </a:r>
            <a:endParaRPr lang="pt-BR" sz="2500" dirty="0"/>
          </a:p>
          <a:p>
            <a:pPr marL="1108710" lvl="1" indent="-742950"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pt-BR" sz="2500" dirty="0" smtClean="0"/>
              <a:t>Observação;</a:t>
            </a:r>
            <a:endParaRPr lang="pt-BR" sz="2500" dirty="0"/>
          </a:p>
          <a:p>
            <a:pPr marL="1108710" lvl="1" indent="-742950"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pt-BR" sz="2500" dirty="0" smtClean="0"/>
              <a:t>Análise;</a:t>
            </a:r>
            <a:endParaRPr lang="pt-BR" sz="2500" dirty="0"/>
          </a:p>
          <a:p>
            <a:pPr marL="1108710" lvl="1" indent="-742950"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pt-BR" sz="2500" dirty="0"/>
              <a:t>Plano de </a:t>
            </a:r>
            <a:r>
              <a:rPr lang="pt-BR" sz="2500" dirty="0" smtClean="0"/>
              <a:t>ação;</a:t>
            </a:r>
            <a:endParaRPr lang="pt-BR" sz="2500" dirty="0"/>
          </a:p>
          <a:p>
            <a:pPr marL="1108710" lvl="1" indent="-742950"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pt-BR" sz="2500" dirty="0" smtClean="0"/>
              <a:t>Ação;</a:t>
            </a:r>
            <a:endParaRPr lang="pt-BR" sz="2500" dirty="0"/>
          </a:p>
          <a:p>
            <a:pPr marL="1108710" lvl="1" indent="-742950"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pt-BR" sz="2500" dirty="0" smtClean="0"/>
              <a:t>Verificação;</a:t>
            </a:r>
            <a:endParaRPr lang="pt-BR" sz="2500" dirty="0"/>
          </a:p>
          <a:p>
            <a:pPr marL="1108710" lvl="1" indent="-742950"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pt-BR" sz="2500" dirty="0" smtClean="0"/>
              <a:t>Padronização;</a:t>
            </a:r>
            <a:endParaRPr lang="pt-BR" sz="2500" dirty="0"/>
          </a:p>
          <a:p>
            <a:pPr marL="1108710" lvl="1" indent="-742950"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pt-BR" sz="2500" dirty="0" smtClean="0"/>
              <a:t>Conclusão.</a:t>
            </a:r>
            <a:endParaRPr lang="pt-BR" sz="2500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026283" y="6237312"/>
            <a:ext cx="5117717" cy="620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t-BR" sz="2000" dirty="0" smtClean="0"/>
              <a:t>PRO2310 - Engenharia e Sociedade</a:t>
            </a:r>
            <a:endParaRPr lang="pt-BR" sz="20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 rot="-4500000">
            <a:off x="-930300" y="3149427"/>
            <a:ext cx="5535882" cy="1695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000" dirty="0" smtClean="0"/>
              <a:t>Métodos de Resolução de Problemas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1896968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-4500000">
            <a:off x="-930300" y="3149427"/>
            <a:ext cx="5535882" cy="1695631"/>
          </a:xfrm>
        </p:spPr>
        <p:txBody>
          <a:bodyPr>
            <a:noAutofit/>
          </a:bodyPr>
          <a:lstStyle/>
          <a:p>
            <a:r>
              <a:rPr lang="pt-BR" sz="4000" dirty="0" smtClean="0"/>
              <a:t>Métodos de Resolução de Problemas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472016"/>
            <a:ext cx="4824536" cy="533324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552"/>
              </a:spcBef>
            </a:pPr>
            <a:r>
              <a:rPr lang="pt-BR" sz="2500" dirty="0" smtClean="0"/>
              <a:t>O modo com o qual o problema é construído geralmente ignora os </a:t>
            </a:r>
            <a:r>
              <a:rPr lang="pt-BR" sz="2500" b="1" dirty="0" smtClean="0"/>
              <a:t>aspectos corporais </a:t>
            </a:r>
            <a:r>
              <a:rPr lang="pt-BR" sz="2500" dirty="0" smtClean="0"/>
              <a:t>da atividade. Esses elementos são tão importantes que é necessário </a:t>
            </a:r>
            <a:r>
              <a:rPr lang="pt-BR" sz="2500" u="sng" dirty="0" smtClean="0"/>
              <a:t>incluí-los</a:t>
            </a:r>
            <a:r>
              <a:rPr lang="pt-BR" sz="2500" dirty="0" smtClean="0"/>
              <a:t> numa fase da Resolução de Problemas</a:t>
            </a:r>
            <a:r>
              <a:rPr lang="pt-BR" sz="2500" dirty="0" smtClean="0"/>
              <a:t>.”</a:t>
            </a:r>
            <a:endParaRPr lang="pt-BR" sz="2500" dirty="0" smtClean="0"/>
          </a:p>
          <a:p>
            <a:pPr marL="0" indent="0" algn="r">
              <a:lnSpc>
                <a:spcPct val="120000"/>
              </a:lnSpc>
              <a:buNone/>
            </a:pPr>
            <a:endParaRPr lang="pt-BR" sz="1800" dirty="0" smtClean="0"/>
          </a:p>
          <a:p>
            <a:pPr marL="0" indent="0" algn="r">
              <a:lnSpc>
                <a:spcPct val="120000"/>
              </a:lnSpc>
              <a:buNone/>
            </a:pPr>
            <a:r>
              <a:rPr lang="pt-BR" sz="1800" dirty="0" smtClean="0"/>
              <a:t>(WISNER, A.; tradução própria)</a:t>
            </a:r>
            <a:endParaRPr lang="pt-BR" sz="1800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026283" y="6237312"/>
            <a:ext cx="5117717" cy="620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t-BR" sz="2000" dirty="0" smtClean="0"/>
              <a:t>PRO2310 - Engenharia e Sociedade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023076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472016"/>
            <a:ext cx="4824536" cy="533324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pt-BR" sz="2500" dirty="0" smtClean="0"/>
              <a:t>A </a:t>
            </a:r>
            <a:r>
              <a:rPr lang="pt-BR" sz="2500" b="1" dirty="0" smtClean="0"/>
              <a:t>Análise Ergonômica do Trabalho</a:t>
            </a:r>
            <a:r>
              <a:rPr lang="pt-BR" sz="2500" dirty="0" smtClean="0"/>
              <a:t> (AET) é uma metodologia testada que, graças ao estudo do </a:t>
            </a:r>
            <a:r>
              <a:rPr lang="pt-BR" sz="2500" u="sng" dirty="0" smtClean="0"/>
              <a:t>comportamento no trabalho</a:t>
            </a:r>
            <a:r>
              <a:rPr lang="pt-BR" sz="2500" dirty="0" smtClean="0"/>
              <a:t>, possibilita a compreensão de como o operador constrói o problema, indica quaisquer obstáculos no decorrer da atividade e permite que tais obstáculos sejam removidos por meio da </a:t>
            </a:r>
            <a:r>
              <a:rPr lang="pt-BR" sz="2500" u="sng" dirty="0" smtClean="0"/>
              <a:t>ação ergonômica</a:t>
            </a:r>
            <a:r>
              <a:rPr lang="pt-BR" sz="2500" dirty="0" smtClean="0"/>
              <a:t>.”</a:t>
            </a:r>
            <a:endParaRPr lang="pt-BR" sz="2500" dirty="0" smtClean="0"/>
          </a:p>
          <a:p>
            <a:pPr marL="0" indent="0" algn="r">
              <a:lnSpc>
                <a:spcPct val="120000"/>
              </a:lnSpc>
              <a:buNone/>
            </a:pPr>
            <a:endParaRPr lang="pt-BR" sz="1800" dirty="0" smtClean="0"/>
          </a:p>
          <a:p>
            <a:pPr marL="0" indent="0" algn="r">
              <a:lnSpc>
                <a:spcPct val="120000"/>
              </a:lnSpc>
              <a:buNone/>
            </a:pPr>
            <a:r>
              <a:rPr lang="pt-BR" sz="1800" dirty="0" smtClean="0"/>
              <a:t>(WISNER, A.; tradução própria)</a:t>
            </a:r>
            <a:endParaRPr lang="pt-BR" sz="1800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026283" y="6237312"/>
            <a:ext cx="5117717" cy="620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t-BR" sz="2000" dirty="0" smtClean="0"/>
              <a:t>PRO2310 - Engenharia e Sociedade</a:t>
            </a:r>
            <a:endParaRPr lang="pt-BR" sz="20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 rot="-4500000">
            <a:off x="-930300" y="3149427"/>
            <a:ext cx="5535882" cy="1695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000" dirty="0" smtClean="0"/>
              <a:t>Métodos de Resolução de Problemas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5691160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-4500000">
            <a:off x="-868039" y="3101652"/>
            <a:ext cx="5436962" cy="1695631"/>
          </a:xfrm>
        </p:spPr>
        <p:txBody>
          <a:bodyPr>
            <a:noAutofit/>
          </a:bodyPr>
          <a:lstStyle/>
          <a:p>
            <a:r>
              <a:rPr lang="pt-BR" sz="4000" dirty="0" smtClean="0"/>
              <a:t>Ergonomia no Trabalho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472016"/>
            <a:ext cx="4824536" cy="5333248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pt-BR" sz="2300" b="1" dirty="0"/>
              <a:t>Ergonomia</a:t>
            </a:r>
            <a:r>
              <a:rPr lang="pt-BR" sz="2300" dirty="0"/>
              <a:t> </a:t>
            </a:r>
            <a:r>
              <a:rPr lang="pt-BR" sz="2300" dirty="0" smtClean="0"/>
              <a:t>é </a:t>
            </a:r>
            <a:r>
              <a:rPr lang="pt-BR" sz="2300" dirty="0"/>
              <a:t>a disciplina científica relacionada ao entendimento das </a:t>
            </a:r>
            <a:r>
              <a:rPr lang="pt-BR" sz="2300" u="sng" dirty="0"/>
              <a:t>interações entre seres humanos </a:t>
            </a:r>
            <a:r>
              <a:rPr lang="pt-BR" sz="2300" dirty="0"/>
              <a:t>e outros elementos de um sistema, e também é a profissão que aplica teoria, princípios, dados e métodos para projetar </a:t>
            </a:r>
            <a:r>
              <a:rPr lang="pt-BR" sz="2400" dirty="0"/>
              <a:t>tarefas, trabalhos, produtos, ambientes e </a:t>
            </a:r>
            <a:r>
              <a:rPr lang="pt-BR" sz="2400" dirty="0" smtClean="0"/>
              <a:t>sistemas </a:t>
            </a:r>
            <a:r>
              <a:rPr lang="pt-BR" sz="2300" dirty="0" smtClean="0"/>
              <a:t>a </a:t>
            </a:r>
            <a:r>
              <a:rPr lang="pt-BR" sz="2300" dirty="0"/>
              <a:t>fim de </a:t>
            </a:r>
            <a:r>
              <a:rPr lang="pt-BR" sz="2300" u="sng" dirty="0"/>
              <a:t>otimizar o bem-estar humano</a:t>
            </a:r>
            <a:r>
              <a:rPr lang="pt-BR" sz="2300" dirty="0"/>
              <a:t> e o desempenho geral de um sistema.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026283" y="6237312"/>
            <a:ext cx="5117717" cy="620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t-BR" sz="2000" dirty="0" smtClean="0"/>
              <a:t>PRO2310 - Engenharia e Sociedade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309238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-4500000">
            <a:off x="-868039" y="3101652"/>
            <a:ext cx="5436962" cy="1695631"/>
          </a:xfrm>
        </p:spPr>
        <p:txBody>
          <a:bodyPr>
            <a:noAutofit/>
          </a:bodyPr>
          <a:lstStyle/>
          <a:p>
            <a:r>
              <a:rPr lang="pt-BR" sz="4000" dirty="0" smtClean="0"/>
              <a:t>Ergonomia no Trabalho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472016"/>
            <a:ext cx="4824536" cy="5333248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pt-BR" sz="2300" dirty="0" smtClean="0"/>
              <a:t>O termo </a:t>
            </a:r>
            <a:r>
              <a:rPr lang="pt-BR" sz="2300" b="1" dirty="0" smtClean="0"/>
              <a:t>Ergonomia </a:t>
            </a:r>
            <a:r>
              <a:rPr lang="pt-BR" sz="2300" dirty="0" smtClean="0"/>
              <a:t>– derivado do grego </a:t>
            </a:r>
            <a:r>
              <a:rPr lang="pt-BR" sz="2300" i="1" dirty="0" err="1" smtClean="0"/>
              <a:t>ergon</a:t>
            </a:r>
            <a:r>
              <a:rPr lang="pt-BR" sz="2300" dirty="0" smtClean="0"/>
              <a:t> (trabalho) e </a:t>
            </a:r>
            <a:r>
              <a:rPr lang="pt-BR" sz="2300" i="1" dirty="0" err="1" smtClean="0"/>
              <a:t>nomos</a:t>
            </a:r>
            <a:r>
              <a:rPr lang="pt-BR" sz="2300" dirty="0" smtClean="0"/>
              <a:t> (lei) – é utilizado desde 1857; contudo, só tomou conteúdo mais preciso a partir de 1949, quando o engenheiro inglês K. F. H. </a:t>
            </a:r>
            <a:r>
              <a:rPr lang="pt-BR" sz="2300" dirty="0" err="1" smtClean="0"/>
              <a:t>Murrel</a:t>
            </a:r>
            <a:r>
              <a:rPr lang="pt-BR" sz="2300" dirty="0" smtClean="0"/>
              <a:t> criou a </a:t>
            </a:r>
            <a:r>
              <a:rPr lang="pt-BR" sz="2300" i="1" dirty="0" err="1" smtClean="0"/>
              <a:t>Ergonomic</a:t>
            </a:r>
            <a:r>
              <a:rPr lang="pt-BR" sz="2300" i="1" dirty="0" smtClean="0"/>
              <a:t> </a:t>
            </a:r>
            <a:r>
              <a:rPr lang="pt-BR" sz="2300" i="1" dirty="0" err="1" smtClean="0"/>
              <a:t>Research</a:t>
            </a:r>
            <a:r>
              <a:rPr lang="pt-BR" sz="2300" i="1" dirty="0" smtClean="0"/>
              <a:t> </a:t>
            </a:r>
            <a:r>
              <a:rPr lang="pt-BR" sz="2300" i="1" dirty="0" err="1" smtClean="0"/>
              <a:t>Society</a:t>
            </a:r>
            <a:r>
              <a:rPr lang="pt-BR" sz="2300" dirty="0" smtClean="0"/>
              <a:t>, </a:t>
            </a:r>
            <a:r>
              <a:rPr lang="pt-BR" sz="2400" dirty="0" smtClean="0"/>
              <a:t>que </a:t>
            </a:r>
            <a:r>
              <a:rPr lang="pt-BR" sz="2400" dirty="0"/>
              <a:t>reunia fisiologistas, psicólogos e engenheiros que se interessavam pela </a:t>
            </a:r>
            <a:r>
              <a:rPr lang="pt-BR" sz="2400" u="sng" dirty="0"/>
              <a:t>adaptação do trabalho ao homem</a:t>
            </a:r>
            <a:r>
              <a:rPr lang="pt-BR" sz="2400" dirty="0" smtClean="0"/>
              <a:t>.</a:t>
            </a:r>
            <a:endParaRPr lang="pt-BR" sz="2300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026283" y="6237312"/>
            <a:ext cx="5117717" cy="620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t-BR" sz="2000" dirty="0" smtClean="0"/>
              <a:t>PRO2310 - Engenharia e Sociedade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632258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TC101859865[[fn=Bom estado]]</Template>
  <TotalTime>349</TotalTime>
  <Words>1093</Words>
  <Application>Microsoft Office PowerPoint</Application>
  <PresentationFormat>Apresentação na tela (4:3)</PresentationFormat>
  <Paragraphs>94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Kilter</vt:lpstr>
      <vt:lpstr>A Resolução de Problemas e a Ergonomia do Trabalho</vt:lpstr>
      <vt:lpstr>Resolução de Problemas</vt:lpstr>
      <vt:lpstr>Apresentação do PowerPoint</vt:lpstr>
      <vt:lpstr>Apresentação do PowerPoint</vt:lpstr>
      <vt:lpstr>Apresentação do PowerPoint</vt:lpstr>
      <vt:lpstr>Métodos de Resolução de Problemas</vt:lpstr>
      <vt:lpstr>Apresentação do PowerPoint</vt:lpstr>
      <vt:lpstr>Ergonomia no Trabalho</vt:lpstr>
      <vt:lpstr>Ergonomia no Trabalho</vt:lpstr>
      <vt:lpstr>Ergonomia no Trabalho</vt:lpstr>
      <vt:lpstr>Ergonomia no Trabalho</vt:lpstr>
      <vt:lpstr>Análise Ergonômica do Trabalho</vt:lpstr>
      <vt:lpstr>Análise Ergonômica do Trabalho</vt:lpstr>
      <vt:lpstr>Construção do Problema</vt:lpstr>
      <vt:lpstr>Construção do Problema</vt:lpstr>
      <vt:lpstr>Fatos Reais: “Moendo Gente”</vt:lpstr>
      <vt:lpstr>Fatos Reais: “Fábrica Chinesa”</vt:lpstr>
      <vt:lpstr>Fatos Reais: “Estagiário Alemão”</vt:lpstr>
      <vt:lpstr>Fatos Reais: “Google: Melhor Empresa Para Trabalhar”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Processo geral de resolução de problemas. Os  processos de decisão nas empresas</dc:title>
  <dc:creator>folhacaidoalto</dc:creator>
  <cp:lastModifiedBy>folhacaidoalto</cp:lastModifiedBy>
  <cp:revision>33</cp:revision>
  <dcterms:created xsi:type="dcterms:W3CDTF">2014-04-09T12:21:35Z</dcterms:created>
  <dcterms:modified xsi:type="dcterms:W3CDTF">2014-04-10T01:11:12Z</dcterms:modified>
</cp:coreProperties>
</file>