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2" r:id="rId3"/>
    <p:sldId id="273" r:id="rId4"/>
    <p:sldId id="492" r:id="rId5"/>
    <p:sldId id="486" r:id="rId6"/>
    <p:sldId id="487" r:id="rId7"/>
    <p:sldId id="467" r:id="rId8"/>
    <p:sldId id="315" r:id="rId9"/>
    <p:sldId id="453" r:id="rId10"/>
    <p:sldId id="488" r:id="rId11"/>
    <p:sldId id="455" r:id="rId12"/>
    <p:sldId id="493" r:id="rId13"/>
    <p:sldId id="494" r:id="rId14"/>
    <p:sldId id="495" r:id="rId15"/>
    <p:sldId id="504" r:id="rId16"/>
    <p:sldId id="505" r:id="rId17"/>
    <p:sldId id="496" r:id="rId18"/>
    <p:sldId id="497" r:id="rId19"/>
    <p:sldId id="498" r:id="rId20"/>
    <p:sldId id="499" r:id="rId21"/>
    <p:sldId id="500" r:id="rId22"/>
    <p:sldId id="501" r:id="rId23"/>
    <p:sldId id="506" r:id="rId24"/>
    <p:sldId id="507" r:id="rId25"/>
    <p:sldId id="508" r:id="rId26"/>
    <p:sldId id="509" r:id="rId27"/>
    <p:sldId id="456" r:id="rId28"/>
    <p:sldId id="52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uardo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EFA9-1B7D-4214-8A27-6E310166DA6E}" type="datetimeFigureOut">
              <a:rPr lang="pt-BR" smtClean="0"/>
              <a:pPr/>
              <a:t>27/09/2020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BBA0-B70F-43D7-BF9A-0B47197A1A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2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BDC1D-076A-4AD1-BCF4-2D2B13580E92}" type="datetimeFigureOut">
              <a:rPr lang="pt-BR" smtClean="0"/>
              <a:pPr/>
              <a:t>27/09/2020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685B2-9A22-4ABB-80A1-F6F86BB009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48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8596" y="3286124"/>
            <a:ext cx="8429684" cy="1470025"/>
          </a:xfrm>
        </p:spPr>
        <p:txBody>
          <a:bodyPr/>
          <a:lstStyle>
            <a:lvl1pPr algn="l">
              <a:defRPr sz="44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28596" y="5643578"/>
            <a:ext cx="6612615" cy="50006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Local e data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1214446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 userDrawn="1"/>
        </p:nvSpPr>
        <p:spPr>
          <a:xfrm>
            <a:off x="1714480" y="571480"/>
            <a:ext cx="6270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Escola Politécnica da Universidade de São Paulo</a:t>
            </a:r>
          </a:p>
          <a:p>
            <a:r>
              <a:rPr lang="pt-BR" sz="2400" b="1" dirty="0">
                <a:solidFill>
                  <a:schemeClr val="tx2"/>
                </a:solidFill>
              </a:rPr>
              <a:t>Departamento</a:t>
            </a:r>
            <a:r>
              <a:rPr lang="pt-BR" sz="2400" b="1" baseline="0" dirty="0">
                <a:solidFill>
                  <a:schemeClr val="tx2"/>
                </a:solidFill>
              </a:rPr>
              <a:t> de Engenharia de Produção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1928813" y="2285993"/>
            <a:ext cx="5286375" cy="500070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pt-BR" dirty="0"/>
              <a:t>Tipo de documento</a:t>
            </a:r>
          </a:p>
        </p:txBody>
      </p:sp>
      <p:sp>
        <p:nvSpPr>
          <p:cNvPr id="19" name="Espaço Reservado para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8596" y="4949828"/>
            <a:ext cx="5286375" cy="500070"/>
          </a:xfrm>
        </p:spPr>
        <p:txBody>
          <a:bodyPr>
            <a:normAutofit/>
          </a:bodyPr>
          <a:lstStyle>
            <a:lvl1pPr algn="l">
              <a:buNone/>
              <a:defRPr sz="2400" b="1"/>
            </a:lvl1pPr>
          </a:lstStyle>
          <a:p>
            <a:pPr lvl="0"/>
            <a:r>
              <a:rPr lang="pt-BR" dirty="0"/>
              <a:t>Autor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142976" y="1928813"/>
            <a:ext cx="6643688" cy="35718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642939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500034" y="6486525"/>
            <a:ext cx="7429552" cy="371475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642939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pic>
        <p:nvPicPr>
          <p:cNvPr id="7" name="Imagem 6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500034" y="6486525"/>
            <a:ext cx="7429552" cy="371475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642939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pic>
        <p:nvPicPr>
          <p:cNvPr id="8" name="Imagem 7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4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500034" y="6486525"/>
            <a:ext cx="7429552" cy="371475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642939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pic>
        <p:nvPicPr>
          <p:cNvPr id="9" name="Imagem 8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6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500034" y="6486525"/>
            <a:ext cx="7429552" cy="371475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" y="6429396"/>
            <a:ext cx="357190" cy="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pic>
        <p:nvPicPr>
          <p:cNvPr id="11" name="Imagem 10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3116"/>
            <a:ext cx="85725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 userDrawn="1"/>
        </p:nvSpPr>
        <p:spPr>
          <a:xfrm>
            <a:off x="1404069" y="2428868"/>
            <a:ext cx="473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noProof="0" dirty="0">
                <a:solidFill>
                  <a:schemeClr val="tx2"/>
                </a:solidFill>
              </a:rPr>
              <a:t>Escola Politécnica da Universidade</a:t>
            </a:r>
            <a:r>
              <a:rPr lang="pt-BR" b="1" baseline="0" noProof="0" dirty="0">
                <a:solidFill>
                  <a:schemeClr val="tx2"/>
                </a:solidFill>
              </a:rPr>
              <a:t> de São Paulo</a:t>
            </a:r>
            <a:endParaRPr lang="pt-BR" b="1" noProof="0" dirty="0">
              <a:solidFill>
                <a:schemeClr val="tx2"/>
              </a:solidFill>
            </a:endParaRPr>
          </a:p>
          <a:p>
            <a:r>
              <a:rPr lang="pt-BR" b="1" noProof="0" dirty="0">
                <a:solidFill>
                  <a:schemeClr val="tx2"/>
                </a:solidFill>
              </a:rPr>
              <a:t>Departamento de Engenharia</a:t>
            </a:r>
            <a:r>
              <a:rPr lang="pt-BR" b="1" baseline="0" noProof="0" dirty="0">
                <a:solidFill>
                  <a:schemeClr val="tx2"/>
                </a:solidFill>
              </a:rPr>
              <a:t> de Produção</a:t>
            </a:r>
            <a:endParaRPr lang="pt-BR" b="1" noProof="0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1404069" y="331172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Av. Prof. Almeida Prado,</a:t>
            </a:r>
            <a:r>
              <a:rPr lang="pt-BR" baseline="0" dirty="0"/>
              <a:t> T</a:t>
            </a:r>
            <a:r>
              <a:rPr lang="pt-BR" dirty="0"/>
              <a:t>ravessa 2, nº 128</a:t>
            </a:r>
            <a:br>
              <a:rPr lang="pt-BR" dirty="0"/>
            </a:br>
            <a:r>
              <a:rPr lang="pt-BR" dirty="0"/>
              <a:t>Cidade Universitária </a:t>
            </a:r>
            <a:br>
              <a:rPr lang="pt-BR" dirty="0"/>
            </a:br>
            <a:r>
              <a:rPr lang="pt-BR" dirty="0"/>
              <a:t>05508-070 - São Paulo (SP)</a:t>
            </a:r>
            <a:r>
              <a:rPr lang="pt-BR" baseline="0" dirty="0"/>
              <a:t> – Brasil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1428760" y="447158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eduardo.zancul@poli.usp.br</a:t>
            </a:r>
          </a:p>
          <a:p>
            <a:r>
              <a:rPr lang="pt-BR" baseline="0" dirty="0"/>
              <a:t>ezancul@yahoo.com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1428728" y="535443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pt-B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(55 11) 3091-5363  -  Ramal 476</a:t>
            </a:r>
          </a:p>
        </p:txBody>
      </p:sp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3714744" y="557214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0" y="-24"/>
            <a:ext cx="7596336" cy="1071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7452922" cy="9286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pic>
        <p:nvPicPr>
          <p:cNvPr id="12" name="Imagem 11" descr="logo PRO3474 al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67742" y="188640"/>
            <a:ext cx="1435729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878687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2" r:id="rId5"/>
    <p:sldLayoutId id="2147483653" r:id="rId6"/>
    <p:sldLayoutId id="2147483656" r:id="rId7"/>
    <p:sldLayoutId id="2147483655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4479255"/>
            <a:ext cx="8429684" cy="1470025"/>
          </a:xfrm>
        </p:spPr>
        <p:txBody>
          <a:bodyPr/>
          <a:lstStyle/>
          <a:p>
            <a:r>
              <a:rPr lang="pt-BR" dirty="0"/>
              <a:t>Aulas 13: Início da fase de Projeto Conceitual</a:t>
            </a:r>
          </a:p>
        </p:txBody>
      </p:sp>
      <p:pic>
        <p:nvPicPr>
          <p:cNvPr id="4" name="Imagem 3" descr="logo PRO3474 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988" y="2204864"/>
            <a:ext cx="4788024" cy="2161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segundo relatório compreende 6 itens</a:t>
            </a:r>
            <a:br>
              <a:rPr lang="pt-BR" dirty="0"/>
            </a:br>
            <a:r>
              <a:rPr lang="pt-BR" dirty="0"/>
              <a:t>Segunda parte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23528" y="1196752"/>
            <a:ext cx="813690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b="1" dirty="0"/>
              <a:t>E) </a:t>
            </a:r>
            <a:r>
              <a:rPr lang="pt-BR" sz="2000" b="1" u="sng" dirty="0"/>
              <a:t>Reformulação dos desenhos iniciais</a:t>
            </a:r>
            <a:br>
              <a:rPr lang="pt-BR" sz="2000" b="1" dirty="0"/>
            </a:br>
            <a:r>
              <a:rPr lang="pt-BR" sz="2000" dirty="0"/>
              <a:t>Reformulação da estrutura inicial do produto considerando as funções e os princípios de solução adotados</a:t>
            </a:r>
          </a:p>
          <a:p>
            <a:pPr>
              <a:buNone/>
            </a:pPr>
            <a:r>
              <a:rPr lang="pt-BR" sz="2000" b="1" dirty="0"/>
              <a:t>F) </a:t>
            </a:r>
            <a:r>
              <a:rPr lang="pt-BR" sz="2000" b="1" u="sng" dirty="0"/>
              <a:t>Delineamento da comercialização/distribuição</a:t>
            </a:r>
            <a:br>
              <a:rPr lang="pt-BR" sz="2000" b="1" u="sng" dirty="0"/>
            </a:br>
            <a:r>
              <a:rPr lang="pt-BR" sz="2000" dirty="0"/>
              <a:t>Definição dos possíveis canais de distribuição e pontos de venda adequados à colocação do produto no mercado</a:t>
            </a:r>
          </a:p>
          <a:p>
            <a:pPr>
              <a:spcBef>
                <a:spcPts val="0"/>
              </a:spcBef>
              <a:buNone/>
            </a:pPr>
            <a:endParaRPr lang="pt-BR" sz="2000" dirty="0"/>
          </a:p>
          <a:p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10685" y="1628800"/>
            <a:ext cx="7593763" cy="432048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sz="2800" dirty="0"/>
              <a:t>Visão geral Projeto Conceitual </a:t>
            </a:r>
            <a:r>
              <a:rPr lang="pt-BR" sz="1800" dirty="0"/>
              <a:t>(livro cap. 7)</a:t>
            </a:r>
            <a:endParaRPr lang="pt-BR" sz="2800" dirty="0"/>
          </a:p>
          <a:p>
            <a:pPr>
              <a:spcBef>
                <a:spcPts val="3000"/>
              </a:spcBef>
            </a:pPr>
            <a:r>
              <a:rPr lang="pt-BR" sz="2800" dirty="0"/>
              <a:t>Explicação conteúdo do 2º relatório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Modelagem funcional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Próximos passos no projeto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2" y="3212976"/>
            <a:ext cx="7416824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Rozenfeld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al. (2006), cap. 7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modelar funcionalmente o produto</a:t>
            </a: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5453" y="980728"/>
            <a:ext cx="6768572" cy="55446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funcional – conceitos principais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16024" y="1052736"/>
            <a:ext cx="8676456" cy="5256584"/>
          </a:xfrm>
        </p:spPr>
        <p:txBody>
          <a:bodyPr>
            <a:noAutofit/>
          </a:bodyPr>
          <a:lstStyle/>
          <a:p>
            <a:r>
              <a:rPr lang="pt-BR" sz="2400" b="1" dirty="0"/>
              <a:t>Função:</a:t>
            </a:r>
            <a:r>
              <a:rPr lang="pt-BR" sz="2400" dirty="0"/>
              <a:t> propósito de dado produto, representado por uma determinada ação</a:t>
            </a:r>
          </a:p>
          <a:p>
            <a:pPr lvl="1"/>
            <a:r>
              <a:rPr lang="pt-BR" sz="2000" dirty="0"/>
              <a:t>Cada função deve ser definida usando-se verbo (atuação sobre algo) + substantivo (objeto sobre o qual o verbo atua)</a:t>
            </a:r>
            <a:endParaRPr lang="pt-BR" sz="2400" dirty="0"/>
          </a:p>
          <a:p>
            <a:r>
              <a:rPr lang="pt-BR" sz="2400" dirty="0"/>
              <a:t>Produto modelado funcionalmente é descrito de forma abstrata, independentemente de princípios físicos</a:t>
            </a:r>
          </a:p>
          <a:p>
            <a:pPr lvl="1"/>
            <a:r>
              <a:rPr lang="pt-BR" sz="2000" dirty="0"/>
              <a:t>Foco na </a:t>
            </a:r>
            <a:r>
              <a:rPr lang="pt-BR" sz="2000" b="1" dirty="0"/>
              <a:t>essência do problema</a:t>
            </a:r>
            <a:r>
              <a:rPr lang="pt-BR" sz="2000" dirty="0"/>
              <a:t> e </a:t>
            </a:r>
            <a:r>
              <a:rPr lang="pt-BR" sz="2000" b="1" dirty="0"/>
              <a:t>não na solução</a:t>
            </a:r>
          </a:p>
          <a:p>
            <a:pPr lvl="1"/>
            <a:r>
              <a:rPr lang="pt-BR" sz="2000" dirty="0"/>
              <a:t>Concentração sobre </a:t>
            </a:r>
            <a:r>
              <a:rPr lang="pt-BR" sz="2000" b="1" dirty="0"/>
              <a:t>“o que”</a:t>
            </a:r>
            <a:r>
              <a:rPr lang="pt-BR" sz="2000" dirty="0"/>
              <a:t> deve ser realizado por um novo conceito, e </a:t>
            </a:r>
            <a:r>
              <a:rPr lang="pt-BR" sz="2000" b="1" dirty="0"/>
              <a:t>não “como”</a:t>
            </a:r>
            <a:r>
              <a:rPr lang="pt-BR" sz="2000" dirty="0"/>
              <a:t> vai ser realizado</a:t>
            </a:r>
          </a:p>
          <a:p>
            <a:r>
              <a:rPr lang="pt-BR" sz="2400" dirty="0"/>
              <a:t>Modelagem funcional deve ser </a:t>
            </a:r>
            <a:r>
              <a:rPr lang="pt-BR" sz="2400" b="1" dirty="0"/>
              <a:t>estruturada / hierarquizada</a:t>
            </a:r>
          </a:p>
          <a:p>
            <a:r>
              <a:rPr lang="pt-BR" sz="2400" dirty="0"/>
              <a:t>Achar uma solução diretamente para a função global é difícil –  decomposição em funções de menor complexidade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Cauchick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notas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aula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produtos e suas funções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203848" y="1772816"/>
            <a:ext cx="5688632" cy="1152128"/>
          </a:xfrm>
        </p:spPr>
        <p:txBody>
          <a:bodyPr>
            <a:noAutofit/>
          </a:bodyPr>
          <a:lstStyle/>
          <a:p>
            <a:r>
              <a:rPr lang="pt-BR" sz="2800" dirty="0"/>
              <a:t>Unir partes</a:t>
            </a:r>
          </a:p>
          <a:p>
            <a:r>
              <a:rPr lang="pt-BR" sz="2800" dirty="0"/>
              <a:t>Transmitir torque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1800"/>
              </a:spcBef>
              <a:defRPr/>
            </a:pPr>
            <a:r>
              <a:rPr lang="pt-BR" sz="1200" dirty="0" err="1"/>
              <a:t>Cauchick</a:t>
            </a:r>
            <a:r>
              <a:rPr lang="pt-BR" sz="1200" dirty="0"/>
              <a:t> – notas de aula (2009)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207369" y="4326691"/>
            <a:ext cx="1152862" cy="1190541"/>
            <a:chOff x="2039" y="3481"/>
            <a:chExt cx="523" cy="627"/>
          </a:xfrm>
        </p:grpSpPr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2039" y="3494"/>
              <a:ext cx="523" cy="140"/>
            </a:xfrm>
            <a:custGeom>
              <a:avLst/>
              <a:gdLst>
                <a:gd name="T0" fmla="*/ 0 w 2092"/>
                <a:gd name="T1" fmla="*/ 32 h 558"/>
                <a:gd name="T2" fmla="*/ 24 w 2092"/>
                <a:gd name="T3" fmla="*/ 35 h 558"/>
                <a:gd name="T4" fmla="*/ 131 w 2092"/>
                <a:gd name="T5" fmla="*/ 1 h 558"/>
                <a:gd name="T6" fmla="*/ 107 w 2092"/>
                <a:gd name="T7" fmla="*/ 0 h 558"/>
                <a:gd name="T8" fmla="*/ 0 w 2092"/>
                <a:gd name="T9" fmla="*/ 32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2"/>
                <a:gd name="T16" fmla="*/ 0 h 558"/>
                <a:gd name="T17" fmla="*/ 2092 w 209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2" h="558">
                  <a:moveTo>
                    <a:pt x="0" y="503"/>
                  </a:moveTo>
                  <a:lnTo>
                    <a:pt x="386" y="558"/>
                  </a:lnTo>
                  <a:lnTo>
                    <a:pt x="2092" y="18"/>
                  </a:lnTo>
                  <a:lnTo>
                    <a:pt x="1707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2039" y="3620"/>
              <a:ext cx="96" cy="488"/>
            </a:xfrm>
            <a:custGeom>
              <a:avLst/>
              <a:gdLst>
                <a:gd name="T0" fmla="*/ 24 w 386"/>
                <a:gd name="T1" fmla="*/ 3 h 1953"/>
                <a:gd name="T2" fmla="*/ 24 w 386"/>
                <a:gd name="T3" fmla="*/ 122 h 1953"/>
                <a:gd name="T4" fmla="*/ 0 w 386"/>
                <a:gd name="T5" fmla="*/ 115 h 1953"/>
                <a:gd name="T6" fmla="*/ 0 w 386"/>
                <a:gd name="T7" fmla="*/ 0 h 1953"/>
                <a:gd name="T8" fmla="*/ 24 w 386"/>
                <a:gd name="T9" fmla="*/ 3 h 1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1953"/>
                <a:gd name="T17" fmla="*/ 386 w 386"/>
                <a:gd name="T18" fmla="*/ 1953 h 1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1953">
                  <a:moveTo>
                    <a:pt x="386" y="55"/>
                  </a:moveTo>
                  <a:lnTo>
                    <a:pt x="386" y="1953"/>
                  </a:lnTo>
                  <a:lnTo>
                    <a:pt x="0" y="1841"/>
                  </a:lnTo>
                  <a:lnTo>
                    <a:pt x="0" y="0"/>
                  </a:lnTo>
                  <a:lnTo>
                    <a:pt x="386" y="55"/>
                  </a:lnTo>
                  <a:close/>
                </a:path>
              </a:pathLst>
            </a:custGeom>
            <a:solidFill>
              <a:srgbClr val="60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>
              <a:off x="2135" y="3498"/>
              <a:ext cx="427" cy="610"/>
            </a:xfrm>
            <a:custGeom>
              <a:avLst/>
              <a:gdLst>
                <a:gd name="T0" fmla="*/ 0 w 1706"/>
                <a:gd name="T1" fmla="*/ 34 h 2438"/>
                <a:gd name="T2" fmla="*/ 0 w 1706"/>
                <a:gd name="T3" fmla="*/ 153 h 2438"/>
                <a:gd name="T4" fmla="*/ 107 w 1706"/>
                <a:gd name="T5" fmla="*/ 104 h 2438"/>
                <a:gd name="T6" fmla="*/ 107 w 1706"/>
                <a:gd name="T7" fmla="*/ 0 h 2438"/>
                <a:gd name="T8" fmla="*/ 0 w 1706"/>
                <a:gd name="T9" fmla="*/ 34 h 2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6"/>
                <a:gd name="T16" fmla="*/ 0 h 2438"/>
                <a:gd name="T17" fmla="*/ 1706 w 1706"/>
                <a:gd name="T18" fmla="*/ 2438 h 2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6" h="2438">
                  <a:moveTo>
                    <a:pt x="0" y="540"/>
                  </a:moveTo>
                  <a:lnTo>
                    <a:pt x="0" y="2438"/>
                  </a:lnTo>
                  <a:lnTo>
                    <a:pt x="1706" y="1657"/>
                  </a:lnTo>
                  <a:lnTo>
                    <a:pt x="1706" y="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80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2083" y="3496"/>
              <a:ext cx="421" cy="595"/>
            </a:xfrm>
            <a:custGeom>
              <a:avLst/>
              <a:gdLst>
                <a:gd name="T0" fmla="*/ 0 w 1686"/>
                <a:gd name="T1" fmla="*/ 149 h 2383"/>
                <a:gd name="T2" fmla="*/ 0 w 1686"/>
                <a:gd name="T3" fmla="*/ 32 h 2383"/>
                <a:gd name="T4" fmla="*/ 105 w 1686"/>
                <a:gd name="T5" fmla="*/ 0 h 2383"/>
                <a:gd name="T6" fmla="*/ 0 60000 65536"/>
                <a:gd name="T7" fmla="*/ 0 60000 65536"/>
                <a:gd name="T8" fmla="*/ 0 60000 65536"/>
                <a:gd name="T9" fmla="*/ 0 w 1686"/>
                <a:gd name="T10" fmla="*/ 0 h 2383"/>
                <a:gd name="T11" fmla="*/ 1686 w 1686"/>
                <a:gd name="T12" fmla="*/ 2383 h 23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6" h="2383">
                  <a:moveTo>
                    <a:pt x="0" y="2383"/>
                  </a:moveTo>
                  <a:lnTo>
                    <a:pt x="0" y="520"/>
                  </a:lnTo>
                  <a:lnTo>
                    <a:pt x="1686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2400">
                <a:solidFill>
                  <a:srgbClr val="000000"/>
                </a:solidFill>
              </a:endParaRPr>
            </a:p>
          </p:txBody>
        </p: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239" y="3481"/>
              <a:ext cx="133" cy="98"/>
              <a:chOff x="2239" y="3481"/>
              <a:chExt cx="133" cy="98"/>
            </a:xfrm>
          </p:grpSpPr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2340" y="3503"/>
                <a:ext cx="15" cy="45"/>
              </a:xfrm>
              <a:custGeom>
                <a:avLst/>
                <a:gdLst>
                  <a:gd name="T0" fmla="*/ 4 w 62"/>
                  <a:gd name="T1" fmla="*/ 11 h 183"/>
                  <a:gd name="T2" fmla="*/ 4 w 62"/>
                  <a:gd name="T3" fmla="*/ 0 h 183"/>
                  <a:gd name="T4" fmla="*/ 0 w 62"/>
                  <a:gd name="T5" fmla="*/ 0 h 183"/>
                  <a:gd name="T6" fmla="*/ 0 w 62"/>
                  <a:gd name="T7" fmla="*/ 10 h 183"/>
                  <a:gd name="T8" fmla="*/ 4 w 62"/>
                  <a:gd name="T9" fmla="*/ 1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83"/>
                  <a:gd name="T17" fmla="*/ 62 w 62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83">
                    <a:moveTo>
                      <a:pt x="62" y="183"/>
                    </a:moveTo>
                    <a:lnTo>
                      <a:pt x="62" y="0"/>
                    </a:lnTo>
                    <a:lnTo>
                      <a:pt x="0" y="1"/>
                    </a:lnTo>
                    <a:lnTo>
                      <a:pt x="0" y="164"/>
                    </a:lnTo>
                    <a:lnTo>
                      <a:pt x="62" y="183"/>
                    </a:lnTo>
                    <a:close/>
                  </a:path>
                </a:pathLst>
              </a:custGeom>
              <a:solidFill>
                <a:srgbClr val="404000"/>
              </a:solidFill>
              <a:ln w="3175">
                <a:solidFill>
                  <a:srgbClr val="6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2239" y="3484"/>
                <a:ext cx="133" cy="95"/>
              </a:xfrm>
              <a:custGeom>
                <a:avLst/>
                <a:gdLst>
                  <a:gd name="T0" fmla="*/ 0 w 534"/>
                  <a:gd name="T1" fmla="*/ 21 h 379"/>
                  <a:gd name="T2" fmla="*/ 4 w 534"/>
                  <a:gd name="T3" fmla="*/ 24 h 379"/>
                  <a:gd name="T4" fmla="*/ 9 w 534"/>
                  <a:gd name="T5" fmla="*/ 22 h 379"/>
                  <a:gd name="T6" fmla="*/ 9 w 534"/>
                  <a:gd name="T7" fmla="*/ 11 h 379"/>
                  <a:gd name="T8" fmla="*/ 29 w 534"/>
                  <a:gd name="T9" fmla="*/ 5 h 379"/>
                  <a:gd name="T10" fmla="*/ 29 w 534"/>
                  <a:gd name="T11" fmla="*/ 16 h 379"/>
                  <a:gd name="T12" fmla="*/ 33 w 534"/>
                  <a:gd name="T13" fmla="*/ 15 h 379"/>
                  <a:gd name="T14" fmla="*/ 33 w 534"/>
                  <a:gd name="T15" fmla="*/ 0 h 379"/>
                  <a:gd name="T16" fmla="*/ 4 w 534"/>
                  <a:gd name="T17" fmla="*/ 8 h 379"/>
                  <a:gd name="T18" fmla="*/ 0 w 534"/>
                  <a:gd name="T19" fmla="*/ 7 h 379"/>
                  <a:gd name="T20" fmla="*/ 0 w 534"/>
                  <a:gd name="T21" fmla="*/ 21 h 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4"/>
                  <a:gd name="T34" fmla="*/ 0 h 379"/>
                  <a:gd name="T35" fmla="*/ 534 w 534"/>
                  <a:gd name="T36" fmla="*/ 379 h 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4" h="379">
                    <a:moveTo>
                      <a:pt x="0" y="336"/>
                    </a:moveTo>
                    <a:lnTo>
                      <a:pt x="68" y="379"/>
                    </a:lnTo>
                    <a:lnTo>
                      <a:pt x="153" y="355"/>
                    </a:lnTo>
                    <a:lnTo>
                      <a:pt x="153" y="170"/>
                    </a:lnTo>
                    <a:lnTo>
                      <a:pt x="464" y="79"/>
                    </a:lnTo>
                    <a:lnTo>
                      <a:pt x="464" y="258"/>
                    </a:lnTo>
                    <a:lnTo>
                      <a:pt x="534" y="237"/>
                    </a:lnTo>
                    <a:lnTo>
                      <a:pt x="533" y="0"/>
                    </a:lnTo>
                    <a:lnTo>
                      <a:pt x="70" y="131"/>
                    </a:lnTo>
                    <a:lnTo>
                      <a:pt x="0" y="108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E0E000"/>
              </a:solidFill>
              <a:ln w="3175">
                <a:solidFill>
                  <a:srgbClr val="A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2239" y="3481"/>
                <a:ext cx="133" cy="36"/>
              </a:xfrm>
              <a:custGeom>
                <a:avLst/>
                <a:gdLst>
                  <a:gd name="T0" fmla="*/ 0 w 533"/>
                  <a:gd name="T1" fmla="*/ 8 h 143"/>
                  <a:gd name="T2" fmla="*/ 4 w 533"/>
                  <a:gd name="T3" fmla="*/ 9 h 143"/>
                  <a:gd name="T4" fmla="*/ 33 w 533"/>
                  <a:gd name="T5" fmla="*/ 1 h 143"/>
                  <a:gd name="T6" fmla="*/ 28 w 533"/>
                  <a:gd name="T7" fmla="*/ 0 h 143"/>
                  <a:gd name="T8" fmla="*/ 0 w 533"/>
                  <a:gd name="T9" fmla="*/ 8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3"/>
                  <a:gd name="T16" fmla="*/ 0 h 143"/>
                  <a:gd name="T17" fmla="*/ 533 w 533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3" h="143">
                    <a:moveTo>
                      <a:pt x="0" y="119"/>
                    </a:moveTo>
                    <a:lnTo>
                      <a:pt x="70" y="143"/>
                    </a:lnTo>
                    <a:lnTo>
                      <a:pt x="533" y="11"/>
                    </a:lnTo>
                    <a:lnTo>
                      <a:pt x="443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FF80"/>
              </a:solidFill>
              <a:ln w="3175">
                <a:solidFill>
                  <a:srgbClr val="A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2239" y="3511"/>
                <a:ext cx="17" cy="68"/>
              </a:xfrm>
              <a:custGeom>
                <a:avLst/>
                <a:gdLst>
                  <a:gd name="T0" fmla="*/ 0 w 69"/>
                  <a:gd name="T1" fmla="*/ 0 h 272"/>
                  <a:gd name="T2" fmla="*/ 4 w 69"/>
                  <a:gd name="T3" fmla="*/ 1 h 272"/>
                  <a:gd name="T4" fmla="*/ 4 w 69"/>
                  <a:gd name="T5" fmla="*/ 17 h 272"/>
                  <a:gd name="T6" fmla="*/ 0 w 69"/>
                  <a:gd name="T7" fmla="*/ 16 h 272"/>
                  <a:gd name="T8" fmla="*/ 0 w 69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272"/>
                  <a:gd name="T17" fmla="*/ 69 w 6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272">
                    <a:moveTo>
                      <a:pt x="0" y="0"/>
                    </a:moveTo>
                    <a:lnTo>
                      <a:pt x="69" y="23"/>
                    </a:lnTo>
                    <a:lnTo>
                      <a:pt x="69" y="272"/>
                    </a:lnTo>
                    <a:lnTo>
                      <a:pt x="0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A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2122" y="3508"/>
              <a:ext cx="363" cy="103"/>
              <a:chOff x="2122" y="3508"/>
              <a:chExt cx="363" cy="103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122" y="3592"/>
                <a:ext cx="82" cy="19"/>
              </a:xfrm>
              <a:custGeom>
                <a:avLst/>
                <a:gdLst>
                  <a:gd name="T0" fmla="*/ 0 w 330"/>
                  <a:gd name="T1" fmla="*/ 3 h 74"/>
                  <a:gd name="T2" fmla="*/ 13 w 330"/>
                  <a:gd name="T3" fmla="*/ 5 h 74"/>
                  <a:gd name="T4" fmla="*/ 20 w 330"/>
                  <a:gd name="T5" fmla="*/ 2 h 74"/>
                  <a:gd name="T6" fmla="*/ 7 w 330"/>
                  <a:gd name="T7" fmla="*/ 0 h 74"/>
                  <a:gd name="T8" fmla="*/ 0 w 330"/>
                  <a:gd name="T9" fmla="*/ 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0"/>
                  <a:gd name="T16" fmla="*/ 0 h 74"/>
                  <a:gd name="T17" fmla="*/ 330 w 330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0" h="74">
                    <a:moveTo>
                      <a:pt x="0" y="39"/>
                    </a:moveTo>
                    <a:lnTo>
                      <a:pt x="216" y="74"/>
                    </a:lnTo>
                    <a:lnTo>
                      <a:pt x="330" y="32"/>
                    </a:lnTo>
                    <a:lnTo>
                      <a:pt x="11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00"/>
              </a:solidFill>
              <a:ln w="3175">
                <a:solidFill>
                  <a:srgbClr val="A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46"/>
              <p:cNvSpPr>
                <a:spLocks/>
              </p:cNvSpPr>
              <p:nvPr/>
            </p:nvSpPr>
            <p:spPr bwMode="auto">
              <a:xfrm>
                <a:off x="2413" y="3508"/>
                <a:ext cx="72" cy="15"/>
              </a:xfrm>
              <a:custGeom>
                <a:avLst/>
                <a:gdLst>
                  <a:gd name="T0" fmla="*/ 0 w 289"/>
                  <a:gd name="T1" fmla="*/ 2 h 62"/>
                  <a:gd name="T2" fmla="*/ 12 w 289"/>
                  <a:gd name="T3" fmla="*/ 4 h 62"/>
                  <a:gd name="T4" fmla="*/ 18 w 289"/>
                  <a:gd name="T5" fmla="*/ 2 h 62"/>
                  <a:gd name="T6" fmla="*/ 6 w 289"/>
                  <a:gd name="T7" fmla="*/ 0 h 62"/>
                  <a:gd name="T8" fmla="*/ 0 w 289"/>
                  <a:gd name="T9" fmla="*/ 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9"/>
                  <a:gd name="T16" fmla="*/ 0 h 62"/>
                  <a:gd name="T17" fmla="*/ 289 w 28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9" h="62">
                    <a:moveTo>
                      <a:pt x="0" y="33"/>
                    </a:moveTo>
                    <a:lnTo>
                      <a:pt x="189" y="62"/>
                    </a:lnTo>
                    <a:lnTo>
                      <a:pt x="289" y="27"/>
                    </a:lnTo>
                    <a:lnTo>
                      <a:pt x="96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0E000"/>
              </a:solidFill>
              <a:ln w="3175">
                <a:solidFill>
                  <a:srgbClr val="A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8" name="Picture 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844824"/>
            <a:ext cx="648072" cy="1086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Espaço Reservado para Texto 2"/>
          <p:cNvSpPr txBox="1">
            <a:spLocks/>
          </p:cNvSpPr>
          <p:nvPr/>
        </p:nvSpPr>
        <p:spPr>
          <a:xfrm>
            <a:off x="3203848" y="4038660"/>
            <a:ext cx="568863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Carregar materiais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/>
              <a:t>Proteger pertences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Ocultar valores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Distinção entre função e solução</a:t>
            </a:r>
          </a:p>
        </p:txBody>
      </p:sp>
      <p:pic>
        <p:nvPicPr>
          <p:cNvPr id="9" name="Picture 2" descr="G:\Meus Textos\FlushVal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8238" y="4114800"/>
            <a:ext cx="2511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553200" y="2165350"/>
          <a:ext cx="2100263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4" name="Foto do Photo Editor" r:id="rId4" imgW="19504762" imgH="14628571" progId="">
                  <p:embed/>
                </p:oleObj>
              </mc:Choice>
              <mc:Fallback>
                <p:oleObj name="Foto do Photo Editor" r:id="rId4" imgW="19504762" imgH="1462857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65350"/>
                        <a:ext cx="2100263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372200" y="1337320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5" name="Foto do Photo Editor" r:id="rId6" imgW="19504762" imgH="14628571" progId="">
                  <p:embed/>
                </p:oleObj>
              </mc:Choice>
              <mc:Fallback>
                <p:oleObj name="Foto do Photo Editor" r:id="rId6" imgW="19504762" imgH="1462857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37320"/>
                        <a:ext cx="1828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87325" y="2209800"/>
          <a:ext cx="29368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6" name="Foto do Photo Editor" r:id="rId8" imgW="19504762" imgH="14628571" progId="">
                  <p:embed/>
                </p:oleObj>
              </mc:Choice>
              <mc:Fallback>
                <p:oleObj name="Foto do Photo Editor" r:id="rId8" imgW="19504762" imgH="1462857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209800"/>
                        <a:ext cx="29368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C:\Documents and Settings\Paulo Cauchick\My Documents\My Pictures\Others\DSC012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8" y="4572000"/>
            <a:ext cx="2667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Documents and Settings\Paulo Cauchick\My Documents\USP\Disciplinas\2715 Projeto do Produto\Figuras\AcionarDesgarga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86200" y="2508250"/>
            <a:ext cx="21685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G:\Meus Textos\Flushvalve3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288" y="3727450"/>
            <a:ext cx="163988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G:\Meus Textos\FlushValve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06750" y="451008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G:\Meus Textos\FlushValve6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439025" y="5334000"/>
            <a:ext cx="16287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51520" y="1229851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Conceitos (soluções) diferentes para atender a função acionar a descarga</a:t>
            </a:r>
          </a:p>
        </p:txBody>
      </p:sp>
      <p:sp>
        <p:nvSpPr>
          <p:cNvPr id="20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Cauchick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notas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aula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Possível solução</a:t>
            </a:r>
          </a:p>
        </p:txBody>
      </p:sp>
      <p:pic>
        <p:nvPicPr>
          <p:cNvPr id="20" name="Picture 4" descr="C:\Documents and Settings\Paulo Cauchick\My Documents\USP\Disciplinas\2715 Projeto do Produto\Figuras\AcionarDesgarga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75" y="1066800"/>
            <a:ext cx="21685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Cauchick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notas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aula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700808"/>
            <a:ext cx="7086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de funções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16024" y="1052736"/>
            <a:ext cx="8676456" cy="5256584"/>
          </a:xfrm>
        </p:spPr>
        <p:txBody>
          <a:bodyPr>
            <a:noAutofit/>
          </a:bodyPr>
          <a:lstStyle/>
          <a:p>
            <a:r>
              <a:rPr lang="pt-BR" sz="2400" b="1" dirty="0"/>
              <a:t>Global, básicas e secundárias</a:t>
            </a:r>
          </a:p>
          <a:p>
            <a:pPr lvl="1"/>
            <a:r>
              <a:rPr lang="pt-BR" sz="2200" b="1" u="sng" dirty="0"/>
              <a:t>Global (ou total):</a:t>
            </a:r>
            <a:r>
              <a:rPr lang="pt-BR" sz="2200" dirty="0"/>
              <a:t> funcionalidade mais abrangente e mais importante do produto – fornece, de forma condensada, o que se deve esperar do produto</a:t>
            </a:r>
          </a:p>
          <a:p>
            <a:pPr lvl="1"/>
            <a:r>
              <a:rPr lang="pt-BR" sz="2200" b="1" u="sng" dirty="0"/>
              <a:t>Básicas:</a:t>
            </a:r>
            <a:r>
              <a:rPr lang="pt-BR" sz="2200" dirty="0"/>
              <a:t> funções relacionadas às necessidades principais do usuário do produto</a:t>
            </a:r>
          </a:p>
          <a:p>
            <a:pPr lvl="1"/>
            <a:r>
              <a:rPr lang="pt-BR" sz="2200" b="1" u="sng" dirty="0"/>
              <a:t>Secundárias:</a:t>
            </a:r>
            <a:r>
              <a:rPr lang="pt-BR" sz="2200" dirty="0"/>
              <a:t> funções adicionais que </a:t>
            </a:r>
            <a:r>
              <a:rPr lang="pt-BR" sz="2200" b="1" dirty="0"/>
              <a:t>complementam</a:t>
            </a:r>
            <a:r>
              <a:rPr lang="pt-BR" sz="2200" dirty="0"/>
              <a:t> as básicas ou </a:t>
            </a:r>
            <a:r>
              <a:rPr lang="pt-BR" sz="2200" b="1" dirty="0"/>
              <a:t>dão suporte </a:t>
            </a:r>
            <a:r>
              <a:rPr lang="pt-BR" sz="2200" dirty="0"/>
              <a:t>para realizá-las</a:t>
            </a:r>
          </a:p>
          <a:p>
            <a:r>
              <a:rPr lang="pt-BR" sz="2400" b="1" dirty="0"/>
              <a:t>Necessárias e acessórias</a:t>
            </a:r>
          </a:p>
          <a:p>
            <a:pPr lvl="1"/>
            <a:r>
              <a:rPr lang="pt-BR" sz="2200" b="1" u="sng" dirty="0"/>
              <a:t>Necessárias:</a:t>
            </a:r>
            <a:r>
              <a:rPr lang="pt-BR" sz="2200" dirty="0"/>
              <a:t> funções que auxiliam o desempenho da função básica</a:t>
            </a:r>
          </a:p>
          <a:p>
            <a:pPr lvl="1"/>
            <a:r>
              <a:rPr lang="pt-BR" sz="2200" b="1" u="sng" dirty="0"/>
              <a:t>Acessórias:</a:t>
            </a:r>
            <a:r>
              <a:rPr lang="pt-BR" sz="2200" dirty="0"/>
              <a:t> funções desenvolvidas para facilitar o desempenho do produto</a:t>
            </a:r>
          </a:p>
          <a:p>
            <a:pPr lvl="1"/>
            <a:r>
              <a:rPr lang="pt-BR" sz="2200" b="1" u="sng" dirty="0"/>
              <a:t>Estima:</a:t>
            </a:r>
            <a:r>
              <a:rPr lang="pt-BR" sz="2200" dirty="0"/>
              <a:t> funções para facilitar a venda do produto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Cauchick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notas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aula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funcional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Cauchick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notas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aula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(2009)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16024" y="1268760"/>
            <a:ext cx="8676456" cy="5256584"/>
          </a:xfrm>
        </p:spPr>
        <p:txBody>
          <a:bodyPr>
            <a:noAutofit/>
          </a:bodyPr>
          <a:lstStyle/>
          <a:p>
            <a:r>
              <a:rPr lang="pt-BR" sz="2400" b="1" dirty="0"/>
              <a:t>Consiste em responder a questões básicas sobre as funções do produto</a:t>
            </a:r>
          </a:p>
          <a:p>
            <a:pPr lvl="1"/>
            <a:r>
              <a:rPr lang="pt-BR" sz="2000" dirty="0"/>
              <a:t>Qual a função global?</a:t>
            </a:r>
          </a:p>
          <a:p>
            <a:pPr lvl="1"/>
            <a:r>
              <a:rPr lang="pt-BR" sz="2000" dirty="0"/>
              <a:t>Quais as funções básicas e secundárias?</a:t>
            </a:r>
          </a:p>
          <a:p>
            <a:pPr lvl="1"/>
            <a:r>
              <a:rPr lang="pt-BR" sz="2000" dirty="0"/>
              <a:t>Como as funções se relacionam?</a:t>
            </a:r>
          </a:p>
          <a:p>
            <a:r>
              <a:rPr lang="pt-BR" sz="2400" b="1" dirty="0"/>
              <a:t>Existem diferentes métodos</a:t>
            </a:r>
          </a:p>
          <a:p>
            <a:pPr lvl="1"/>
            <a:r>
              <a:rPr lang="pt-BR" sz="2000" dirty="0"/>
              <a:t>1. Desdobramento da função principal em funções mais simples</a:t>
            </a:r>
          </a:p>
          <a:p>
            <a:pPr lvl="1"/>
            <a:r>
              <a:rPr lang="pt-BR" sz="2000" dirty="0"/>
              <a:t>2. FAST - </a:t>
            </a:r>
            <a:r>
              <a:rPr lang="en-US" sz="2000" i="1" dirty="0"/>
              <a:t>Function Analysis System Technique </a:t>
            </a:r>
            <a:r>
              <a:rPr lang="pt-BR" sz="2000" dirty="0"/>
              <a:t>(Técnica de Análise Funcional de um Sistema)</a:t>
            </a:r>
          </a:p>
          <a:p>
            <a:r>
              <a:rPr lang="pt-BR" sz="2400" dirty="0"/>
              <a:t>Pode resultar em estruturas funcionais alternativas para seleção da alternativa mais adequada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Desdobramento da função principal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</a:t>
            </a:r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285875"/>
            <a:ext cx="68103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10685" y="1628800"/>
            <a:ext cx="7593763" cy="432048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sz="2800" dirty="0"/>
              <a:t>Visão geral Projeto Conceitual </a:t>
            </a:r>
            <a:r>
              <a:rPr lang="pt-BR" sz="1800" dirty="0"/>
              <a:t>(livro cap. 7)</a:t>
            </a:r>
            <a:endParaRPr lang="pt-BR" sz="2800" dirty="0"/>
          </a:p>
          <a:p>
            <a:pPr>
              <a:spcBef>
                <a:spcPts val="3000"/>
              </a:spcBef>
            </a:pPr>
            <a:r>
              <a:rPr lang="pt-BR" sz="2800" dirty="0"/>
              <a:t>Explicação conteúdo do 2º relatório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Modelagem funcional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Próximos passos no projeto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2" y="1628800"/>
            <a:ext cx="7416824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Desdobramento da função principal</a:t>
            </a:r>
            <a:br>
              <a:rPr lang="pt-BR" dirty="0"/>
            </a:br>
            <a:r>
              <a:rPr lang="pt-BR" dirty="0"/>
              <a:t>Exemplo máquina de lavar roupa (1/3)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</a:t>
            </a:r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2244725"/>
            <a:ext cx="89360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Desdobramento da função principal</a:t>
            </a:r>
            <a:br>
              <a:rPr lang="pt-BR" dirty="0"/>
            </a:br>
            <a:r>
              <a:rPr lang="pt-BR" dirty="0"/>
              <a:t>Exemplo máquina de lavar roupa (2/3)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</a:t>
            </a:r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713" y="1052736"/>
            <a:ext cx="9369426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Desdobramento da função principal</a:t>
            </a:r>
            <a:br>
              <a:rPr lang="pt-BR" dirty="0"/>
            </a:br>
            <a:r>
              <a:rPr lang="pt-BR" dirty="0"/>
              <a:t>Exemplo máquina de lavar roupa (3/3)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</a:t>
            </a:r>
          </a:p>
        </p:txBody>
      </p:sp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9113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 rot="5400000">
            <a:off x="-1008621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968044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FAST</a:t>
            </a:r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39552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1800"/>
              </a:spcBef>
              <a:defRPr/>
            </a:pPr>
            <a:r>
              <a:rPr lang="pt-BR" sz="1200" dirty="0"/>
              <a:t>Fonte: </a:t>
            </a:r>
            <a:r>
              <a:rPr lang="pt-BR" sz="1200" dirty="0" err="1"/>
              <a:t>Rozenfeld</a:t>
            </a:r>
            <a:r>
              <a:rPr lang="pt-BR" sz="1200" dirty="0"/>
              <a:t> </a:t>
            </a:r>
            <a:r>
              <a:rPr lang="pt-BR" sz="1200" dirty="0" err="1"/>
              <a:t>et</a:t>
            </a:r>
            <a:r>
              <a:rPr lang="pt-BR" sz="1200" dirty="0"/>
              <a:t> al. (2006), cap. 7; </a:t>
            </a:r>
            <a:r>
              <a:rPr lang="pt-BR" sz="1200" dirty="0">
                <a:solidFill>
                  <a:srgbClr val="000000"/>
                </a:solidFill>
              </a:rPr>
              <a:t>Silva, </a:t>
            </a:r>
            <a:r>
              <a:rPr lang="pt-BR" sz="1200" dirty="0" err="1">
                <a:solidFill>
                  <a:srgbClr val="000000"/>
                </a:solidFill>
              </a:rPr>
              <a:t>J.O.</a:t>
            </a:r>
            <a:r>
              <a:rPr lang="pt-BR" sz="1200" dirty="0">
                <a:solidFill>
                  <a:srgbClr val="000000"/>
                </a:solidFill>
              </a:rPr>
              <a:t> (2007 )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278092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do nível mais alto</a:t>
            </a:r>
          </a:p>
        </p:txBody>
      </p:sp>
      <p:sp>
        <p:nvSpPr>
          <p:cNvPr id="10" name="Retângulo 6"/>
          <p:cNvSpPr/>
          <p:nvPr/>
        </p:nvSpPr>
        <p:spPr>
          <a:xfrm>
            <a:off x="1619672" y="278092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básica</a:t>
            </a:r>
          </a:p>
        </p:txBody>
      </p:sp>
      <p:sp>
        <p:nvSpPr>
          <p:cNvPr id="11" name="Retângulo 6"/>
          <p:cNvSpPr/>
          <p:nvPr/>
        </p:nvSpPr>
        <p:spPr>
          <a:xfrm>
            <a:off x="3059832" y="278092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secundária requerida</a:t>
            </a:r>
          </a:p>
        </p:txBody>
      </p:sp>
      <p:sp>
        <p:nvSpPr>
          <p:cNvPr id="12" name="Retângulo 6"/>
          <p:cNvSpPr/>
          <p:nvPr/>
        </p:nvSpPr>
        <p:spPr>
          <a:xfrm>
            <a:off x="4572000" y="206084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requerida</a:t>
            </a:r>
          </a:p>
        </p:txBody>
      </p:sp>
      <p:sp>
        <p:nvSpPr>
          <p:cNvPr id="14" name="Retângulo 6"/>
          <p:cNvSpPr/>
          <p:nvPr/>
        </p:nvSpPr>
        <p:spPr>
          <a:xfrm>
            <a:off x="6084168" y="206084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requerida</a:t>
            </a:r>
          </a:p>
        </p:txBody>
      </p:sp>
      <p:sp>
        <p:nvSpPr>
          <p:cNvPr id="15" name="Retângulo 6"/>
          <p:cNvSpPr/>
          <p:nvPr/>
        </p:nvSpPr>
        <p:spPr>
          <a:xfrm>
            <a:off x="4572000" y="342900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requerida</a:t>
            </a:r>
          </a:p>
        </p:txBody>
      </p:sp>
      <p:sp>
        <p:nvSpPr>
          <p:cNvPr id="16" name="Retângulo 6"/>
          <p:cNvSpPr/>
          <p:nvPr/>
        </p:nvSpPr>
        <p:spPr>
          <a:xfrm>
            <a:off x="6084168" y="342900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requerida</a:t>
            </a:r>
          </a:p>
        </p:txBody>
      </p:sp>
      <p:sp>
        <p:nvSpPr>
          <p:cNvPr id="18" name="Retângulo 6"/>
          <p:cNvSpPr/>
          <p:nvPr/>
        </p:nvSpPr>
        <p:spPr>
          <a:xfrm>
            <a:off x="3059832" y="494116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secundária</a:t>
            </a:r>
          </a:p>
        </p:txBody>
      </p:sp>
      <p:sp>
        <p:nvSpPr>
          <p:cNvPr id="19" name="Retângulo 6"/>
          <p:cNvSpPr/>
          <p:nvPr/>
        </p:nvSpPr>
        <p:spPr>
          <a:xfrm>
            <a:off x="4572000" y="436510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secundária</a:t>
            </a:r>
          </a:p>
        </p:txBody>
      </p:sp>
      <p:sp>
        <p:nvSpPr>
          <p:cNvPr id="20" name="Retângulo 6"/>
          <p:cNvSpPr/>
          <p:nvPr/>
        </p:nvSpPr>
        <p:spPr>
          <a:xfrm>
            <a:off x="4572000" y="5445224"/>
            <a:ext cx="121575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secundária</a:t>
            </a:r>
          </a:p>
        </p:txBody>
      </p:sp>
      <p:sp>
        <p:nvSpPr>
          <p:cNvPr id="21" name="Retângulo 6"/>
          <p:cNvSpPr/>
          <p:nvPr/>
        </p:nvSpPr>
        <p:spPr>
          <a:xfrm>
            <a:off x="6084168" y="436510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desnecessária</a:t>
            </a:r>
          </a:p>
        </p:txBody>
      </p:sp>
      <p:sp>
        <p:nvSpPr>
          <p:cNvPr id="23" name="Retângulo 6"/>
          <p:cNvSpPr/>
          <p:nvPr/>
        </p:nvSpPr>
        <p:spPr>
          <a:xfrm>
            <a:off x="7668344" y="342900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de entrada</a:t>
            </a:r>
          </a:p>
        </p:txBody>
      </p:sp>
      <p:sp>
        <p:nvSpPr>
          <p:cNvPr id="24" name="Retângulo 6"/>
          <p:cNvSpPr/>
          <p:nvPr/>
        </p:nvSpPr>
        <p:spPr>
          <a:xfrm>
            <a:off x="7668344" y="206084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Função de entrada</a:t>
            </a:r>
          </a:p>
        </p:txBody>
      </p:sp>
      <p:cxnSp>
        <p:nvCxnSpPr>
          <p:cNvPr id="26" name="Straight Connector 25"/>
          <p:cNvCxnSpPr>
            <a:stCxn id="7" idx="3"/>
            <a:endCxn id="10" idx="1"/>
          </p:cNvCxnSpPr>
          <p:nvPr/>
        </p:nvCxnSpPr>
        <p:spPr>
          <a:xfrm>
            <a:off x="1331640" y="31049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  <a:endCxn id="11" idx="1"/>
          </p:cNvCxnSpPr>
          <p:nvPr/>
        </p:nvCxnSpPr>
        <p:spPr>
          <a:xfrm>
            <a:off x="2843808" y="31049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3"/>
            <a:endCxn id="15" idx="1"/>
          </p:cNvCxnSpPr>
          <p:nvPr/>
        </p:nvCxnSpPr>
        <p:spPr>
          <a:xfrm>
            <a:off x="4283968" y="3104964"/>
            <a:ext cx="288032" cy="64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1" idx="3"/>
            <a:endCxn id="12" idx="1"/>
          </p:cNvCxnSpPr>
          <p:nvPr/>
        </p:nvCxnSpPr>
        <p:spPr>
          <a:xfrm flipV="1">
            <a:off x="4283968" y="2384884"/>
            <a:ext cx="288032" cy="720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6136" y="23848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08304" y="238488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" idx="3"/>
            <a:endCxn id="23" idx="1"/>
          </p:cNvCxnSpPr>
          <p:nvPr/>
        </p:nvCxnSpPr>
        <p:spPr>
          <a:xfrm>
            <a:off x="7308304" y="37530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3"/>
            <a:endCxn id="16" idx="1"/>
          </p:cNvCxnSpPr>
          <p:nvPr/>
        </p:nvCxnSpPr>
        <p:spPr>
          <a:xfrm>
            <a:off x="5796136" y="37530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0" idx="3"/>
            <a:endCxn id="18" idx="1"/>
          </p:cNvCxnSpPr>
          <p:nvPr/>
        </p:nvCxnSpPr>
        <p:spPr>
          <a:xfrm>
            <a:off x="2843808" y="3104964"/>
            <a:ext cx="216024" cy="2160240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8" idx="3"/>
            <a:endCxn id="20" idx="1"/>
          </p:cNvCxnSpPr>
          <p:nvPr/>
        </p:nvCxnSpPr>
        <p:spPr>
          <a:xfrm>
            <a:off x="4283968" y="5265204"/>
            <a:ext cx="288032" cy="504056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18" idx="3"/>
            <a:endCxn id="19" idx="1"/>
          </p:cNvCxnSpPr>
          <p:nvPr/>
        </p:nvCxnSpPr>
        <p:spPr>
          <a:xfrm flipV="1">
            <a:off x="4283968" y="4689140"/>
            <a:ext cx="288032" cy="576064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15" idx="3"/>
            <a:endCxn id="21" idx="1"/>
          </p:cNvCxnSpPr>
          <p:nvPr/>
        </p:nvCxnSpPr>
        <p:spPr>
          <a:xfrm>
            <a:off x="5796136" y="3753036"/>
            <a:ext cx="288032" cy="936104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Seta para a direita 10"/>
          <p:cNvSpPr>
            <a:spLocks noChangeArrowheads="1"/>
          </p:cNvSpPr>
          <p:nvPr/>
        </p:nvSpPr>
        <p:spPr bwMode="auto">
          <a:xfrm>
            <a:off x="611560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Como?</a:t>
            </a:r>
          </a:p>
        </p:txBody>
      </p:sp>
      <p:sp>
        <p:nvSpPr>
          <p:cNvPr id="38" name="Seta para a direita 10"/>
          <p:cNvSpPr>
            <a:spLocks noChangeArrowheads="1"/>
          </p:cNvSpPr>
          <p:nvPr/>
        </p:nvSpPr>
        <p:spPr bwMode="auto">
          <a:xfrm flipH="1">
            <a:off x="6804248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Por quê?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FAST </a:t>
            </a:r>
            <a:br>
              <a:rPr lang="pt-BR" dirty="0"/>
            </a:br>
            <a:r>
              <a:rPr lang="pt-BR" dirty="0"/>
              <a:t>Exemplo projetor</a:t>
            </a:r>
            <a:endParaRPr lang="en-US" dirty="0"/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1800"/>
              </a:spcBef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</a:t>
            </a:r>
            <a:r>
              <a:rPr lang="pt-BR" sz="1200" dirty="0"/>
              <a:t>: Wixson, James. </a:t>
            </a:r>
            <a:r>
              <a:rPr lang="en-US" sz="1200" dirty="0"/>
              <a:t>Function Analysis and Decomposition using Function Analysis Systems Technique (1999)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6"/>
          <p:cNvSpPr/>
          <p:nvPr/>
        </p:nvSpPr>
        <p:spPr>
          <a:xfrm>
            <a:off x="107504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Transmitir informação</a:t>
            </a:r>
          </a:p>
        </p:txBody>
      </p:sp>
      <p:sp>
        <p:nvSpPr>
          <p:cNvPr id="10" name="Retângulo 6"/>
          <p:cNvSpPr/>
          <p:nvPr/>
        </p:nvSpPr>
        <p:spPr>
          <a:xfrm>
            <a:off x="1907704" y="1700808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Facilitar transporte</a:t>
            </a:r>
          </a:p>
        </p:txBody>
      </p:sp>
      <p:sp>
        <p:nvSpPr>
          <p:cNvPr id="11" name="Retângulo 6"/>
          <p:cNvSpPr/>
          <p:nvPr/>
        </p:nvSpPr>
        <p:spPr>
          <a:xfrm>
            <a:off x="1907704" y="2492896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Permitir segurança</a:t>
            </a:r>
          </a:p>
        </p:txBody>
      </p:sp>
      <p:sp>
        <p:nvSpPr>
          <p:cNvPr id="12" name="Retângulo 6"/>
          <p:cNvSpPr/>
          <p:nvPr/>
        </p:nvSpPr>
        <p:spPr>
          <a:xfrm>
            <a:off x="1907704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Projetar imagem</a:t>
            </a:r>
          </a:p>
        </p:txBody>
      </p:sp>
      <p:sp>
        <p:nvSpPr>
          <p:cNvPr id="13" name="Retângulo 6"/>
          <p:cNvSpPr/>
          <p:nvPr/>
        </p:nvSpPr>
        <p:spPr>
          <a:xfrm>
            <a:off x="1907704" y="4077072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Ampliar</a:t>
            </a:r>
          </a:p>
          <a:p>
            <a:pPr algn="ctr"/>
            <a:r>
              <a:rPr lang="pt-BR" sz="1400" dirty="0"/>
              <a:t>imagem</a:t>
            </a:r>
          </a:p>
        </p:txBody>
      </p:sp>
      <p:sp>
        <p:nvSpPr>
          <p:cNvPr id="14" name="Retângulo 6"/>
          <p:cNvSpPr/>
          <p:nvPr/>
        </p:nvSpPr>
        <p:spPr>
          <a:xfrm>
            <a:off x="1907704" y="486916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Focar</a:t>
            </a:r>
            <a:br>
              <a:rPr lang="pt-BR" sz="1400" dirty="0"/>
            </a:br>
            <a:r>
              <a:rPr lang="pt-BR" sz="1400" dirty="0"/>
              <a:t>imagem</a:t>
            </a:r>
          </a:p>
        </p:txBody>
      </p:sp>
      <p:sp>
        <p:nvSpPr>
          <p:cNvPr id="16" name="Retângulo 6"/>
          <p:cNvSpPr/>
          <p:nvPr/>
        </p:nvSpPr>
        <p:spPr>
          <a:xfrm>
            <a:off x="3365866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Gerar luz</a:t>
            </a:r>
          </a:p>
        </p:txBody>
      </p:sp>
      <p:sp>
        <p:nvSpPr>
          <p:cNvPr id="17" name="Retângulo 6"/>
          <p:cNvSpPr/>
          <p:nvPr/>
        </p:nvSpPr>
        <p:spPr>
          <a:xfrm>
            <a:off x="4806026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Converter energia</a:t>
            </a:r>
          </a:p>
        </p:txBody>
      </p:sp>
      <p:sp>
        <p:nvSpPr>
          <p:cNvPr id="18" name="Retângulo 6"/>
          <p:cNvSpPr/>
          <p:nvPr/>
        </p:nvSpPr>
        <p:spPr>
          <a:xfrm>
            <a:off x="6282190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Receber corrente</a:t>
            </a:r>
          </a:p>
        </p:txBody>
      </p:sp>
      <p:sp>
        <p:nvSpPr>
          <p:cNvPr id="19" name="Retângulo 6"/>
          <p:cNvSpPr/>
          <p:nvPr/>
        </p:nvSpPr>
        <p:spPr>
          <a:xfrm>
            <a:off x="7740352" y="3284984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Transmitir corrente</a:t>
            </a:r>
          </a:p>
        </p:txBody>
      </p:sp>
      <p:sp>
        <p:nvSpPr>
          <p:cNvPr id="20" name="Retângulo 6"/>
          <p:cNvSpPr/>
          <p:nvPr/>
        </p:nvSpPr>
        <p:spPr>
          <a:xfrm>
            <a:off x="4806026" y="4077072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Gerar calor</a:t>
            </a:r>
          </a:p>
        </p:txBody>
      </p:sp>
      <p:sp>
        <p:nvSpPr>
          <p:cNvPr id="21" name="Retângulo 6"/>
          <p:cNvSpPr/>
          <p:nvPr/>
        </p:nvSpPr>
        <p:spPr>
          <a:xfrm>
            <a:off x="4806026" y="486916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Dissipar calor</a:t>
            </a:r>
          </a:p>
        </p:txBody>
      </p:sp>
      <p:cxnSp>
        <p:nvCxnSpPr>
          <p:cNvPr id="24" name="Straight Connector 23"/>
          <p:cNvCxnSpPr>
            <a:stCxn id="9" idx="3"/>
            <a:endCxn id="12" idx="1"/>
          </p:cNvCxnSpPr>
          <p:nvPr/>
        </p:nvCxnSpPr>
        <p:spPr>
          <a:xfrm>
            <a:off x="1331640" y="36090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1" idx="0"/>
          </p:cNvCxnSpPr>
          <p:nvPr/>
        </p:nvCxnSpPr>
        <p:spPr>
          <a:xfrm rot="5400000">
            <a:off x="2447764" y="242088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2"/>
            <a:endCxn id="12" idx="0"/>
          </p:cNvCxnSpPr>
          <p:nvPr/>
        </p:nvCxnSpPr>
        <p:spPr>
          <a:xfrm rot="5400000">
            <a:off x="2447764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2"/>
            <a:endCxn id="13" idx="0"/>
          </p:cNvCxnSpPr>
          <p:nvPr/>
        </p:nvCxnSpPr>
        <p:spPr>
          <a:xfrm rot="5400000">
            <a:off x="2447764" y="400506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  <a:endCxn id="14" idx="0"/>
          </p:cNvCxnSpPr>
          <p:nvPr/>
        </p:nvCxnSpPr>
        <p:spPr>
          <a:xfrm rot="5400000">
            <a:off x="2447764" y="47971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3"/>
            <a:endCxn id="16" idx="1"/>
          </p:cNvCxnSpPr>
          <p:nvPr/>
        </p:nvCxnSpPr>
        <p:spPr>
          <a:xfrm>
            <a:off x="3131840" y="3609020"/>
            <a:ext cx="234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3"/>
            <a:endCxn id="17" idx="1"/>
          </p:cNvCxnSpPr>
          <p:nvPr/>
        </p:nvCxnSpPr>
        <p:spPr>
          <a:xfrm>
            <a:off x="4590002" y="36090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3"/>
            <a:endCxn id="18" idx="1"/>
          </p:cNvCxnSpPr>
          <p:nvPr/>
        </p:nvCxnSpPr>
        <p:spPr>
          <a:xfrm>
            <a:off x="6030162" y="3609020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3"/>
            <a:endCxn id="19" idx="1"/>
          </p:cNvCxnSpPr>
          <p:nvPr/>
        </p:nvCxnSpPr>
        <p:spPr>
          <a:xfrm>
            <a:off x="7506326" y="3609020"/>
            <a:ext cx="234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7" idx="2"/>
            <a:endCxn id="20" idx="0"/>
          </p:cNvCxnSpPr>
          <p:nvPr/>
        </p:nvCxnSpPr>
        <p:spPr>
          <a:xfrm rot="5400000">
            <a:off x="5346086" y="400506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0" idx="2"/>
            <a:endCxn id="21" idx="0"/>
          </p:cNvCxnSpPr>
          <p:nvPr/>
        </p:nvCxnSpPr>
        <p:spPr>
          <a:xfrm rot="5400000">
            <a:off x="5346086" y="47971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3"/>
          <p:cNvCxnSpPr/>
          <p:nvPr/>
        </p:nvCxnSpPr>
        <p:spPr>
          <a:xfrm rot="5400000">
            <a:off x="-1008621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104"/>
          <p:cNvCxnSpPr/>
          <p:nvPr/>
        </p:nvCxnSpPr>
        <p:spPr>
          <a:xfrm rot="5400000">
            <a:off x="5112060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3" name="Seta para a direita 10"/>
          <p:cNvSpPr>
            <a:spLocks noChangeArrowheads="1"/>
          </p:cNvSpPr>
          <p:nvPr/>
        </p:nvSpPr>
        <p:spPr bwMode="auto">
          <a:xfrm>
            <a:off x="611560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Como?</a:t>
            </a:r>
          </a:p>
        </p:txBody>
      </p:sp>
      <p:sp>
        <p:nvSpPr>
          <p:cNvPr id="45" name="Seta para a direita 10"/>
          <p:cNvSpPr>
            <a:spLocks noChangeArrowheads="1"/>
          </p:cNvSpPr>
          <p:nvPr/>
        </p:nvSpPr>
        <p:spPr bwMode="auto">
          <a:xfrm flipH="1">
            <a:off x="6804248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Por quê?</a:t>
            </a: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/>
          <a:srcRect l="82135" t="12889" b="59163"/>
          <a:stretch>
            <a:fillRect/>
          </a:stretch>
        </p:blipFill>
        <p:spPr bwMode="auto">
          <a:xfrm>
            <a:off x="251520" y="1772816"/>
            <a:ext cx="11469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FAST </a:t>
            </a:r>
            <a:br>
              <a:rPr lang="pt-BR" dirty="0"/>
            </a:br>
            <a:r>
              <a:rPr lang="pt-BR" dirty="0"/>
              <a:t>Exemplo lápis</a:t>
            </a:r>
            <a:endParaRPr lang="en-US" dirty="0"/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539552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1800"/>
              </a:spcBef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 Value Analysis  and Function Analysis  system technique.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Adapted by Kenneth Crow. DRM Associates (2002)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tângulo 6"/>
          <p:cNvSpPr/>
          <p:nvPr/>
        </p:nvSpPr>
        <p:spPr>
          <a:xfrm>
            <a:off x="179512" y="4157526"/>
            <a:ext cx="864096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Manter registros</a:t>
            </a:r>
          </a:p>
        </p:txBody>
      </p:sp>
      <p:sp>
        <p:nvSpPr>
          <p:cNvPr id="30" name="Retângulo 6"/>
          <p:cNvSpPr/>
          <p:nvPr/>
        </p:nvSpPr>
        <p:spPr>
          <a:xfrm>
            <a:off x="1187624" y="4157526"/>
            <a:ext cx="864096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Manter informação</a:t>
            </a:r>
          </a:p>
        </p:txBody>
      </p:sp>
      <p:sp>
        <p:nvSpPr>
          <p:cNvPr id="31" name="Retângulo 6"/>
          <p:cNvSpPr/>
          <p:nvPr/>
        </p:nvSpPr>
        <p:spPr>
          <a:xfrm>
            <a:off x="2281600" y="4858840"/>
            <a:ext cx="876796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Corrigir informação</a:t>
            </a:r>
          </a:p>
        </p:txBody>
      </p:sp>
      <p:sp>
        <p:nvSpPr>
          <p:cNvPr id="32" name="Retângulo 6"/>
          <p:cNvSpPr/>
          <p:nvPr/>
        </p:nvSpPr>
        <p:spPr>
          <a:xfrm>
            <a:off x="3301256" y="4858840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Desfazer anotações</a:t>
            </a:r>
          </a:p>
        </p:txBody>
      </p:sp>
      <p:sp>
        <p:nvSpPr>
          <p:cNvPr id="33" name="Retângulo 6"/>
          <p:cNvSpPr/>
          <p:nvPr/>
        </p:nvSpPr>
        <p:spPr>
          <a:xfrm>
            <a:off x="4208924" y="4860652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Apagar meio</a:t>
            </a:r>
          </a:p>
        </p:txBody>
      </p:sp>
      <p:sp>
        <p:nvSpPr>
          <p:cNvPr id="34" name="Retângulo 6"/>
          <p:cNvSpPr/>
          <p:nvPr/>
        </p:nvSpPr>
        <p:spPr>
          <a:xfrm>
            <a:off x="5173464" y="4860652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Aplicar pressão</a:t>
            </a:r>
          </a:p>
        </p:txBody>
      </p:sp>
      <p:sp>
        <p:nvSpPr>
          <p:cNvPr id="38" name="Retângulo 6"/>
          <p:cNvSpPr/>
          <p:nvPr/>
        </p:nvSpPr>
        <p:spPr>
          <a:xfrm>
            <a:off x="6156176" y="4157526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Transmitir força</a:t>
            </a:r>
          </a:p>
        </p:txBody>
      </p:sp>
      <p:sp>
        <p:nvSpPr>
          <p:cNvPr id="39" name="Retângulo 6"/>
          <p:cNvSpPr/>
          <p:nvPr/>
        </p:nvSpPr>
        <p:spPr>
          <a:xfrm>
            <a:off x="7092280" y="4157526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Acomodar  pegada</a:t>
            </a:r>
          </a:p>
        </p:txBody>
      </p:sp>
      <p:sp>
        <p:nvSpPr>
          <p:cNvPr id="40" name="Retângulo 6"/>
          <p:cNvSpPr/>
          <p:nvPr/>
        </p:nvSpPr>
        <p:spPr>
          <a:xfrm>
            <a:off x="8141528" y="4157526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Segurar lápis</a:t>
            </a:r>
          </a:p>
        </p:txBody>
      </p:sp>
      <p:sp>
        <p:nvSpPr>
          <p:cNvPr id="41" name="Retângulo 6"/>
          <p:cNvSpPr/>
          <p:nvPr/>
        </p:nvSpPr>
        <p:spPr>
          <a:xfrm>
            <a:off x="2267744" y="3453778"/>
            <a:ext cx="8737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Registrar informação</a:t>
            </a:r>
          </a:p>
        </p:txBody>
      </p:sp>
      <p:sp>
        <p:nvSpPr>
          <p:cNvPr id="42" name="Retângulo 6"/>
          <p:cNvSpPr/>
          <p:nvPr/>
        </p:nvSpPr>
        <p:spPr>
          <a:xfrm>
            <a:off x="3272820" y="3453778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Fazer anotações</a:t>
            </a:r>
          </a:p>
        </p:txBody>
      </p:sp>
      <p:sp>
        <p:nvSpPr>
          <p:cNvPr id="43" name="Retângulo 6"/>
          <p:cNvSpPr/>
          <p:nvPr/>
        </p:nvSpPr>
        <p:spPr>
          <a:xfrm>
            <a:off x="4208924" y="3453778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Depositar meio </a:t>
            </a:r>
          </a:p>
        </p:txBody>
      </p:sp>
      <p:sp>
        <p:nvSpPr>
          <p:cNvPr id="44" name="Retângulo 6"/>
          <p:cNvSpPr/>
          <p:nvPr/>
        </p:nvSpPr>
        <p:spPr>
          <a:xfrm>
            <a:off x="5173464" y="3453778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Aplicar pressão</a:t>
            </a:r>
          </a:p>
        </p:txBody>
      </p:sp>
      <p:sp>
        <p:nvSpPr>
          <p:cNvPr id="49" name="Retângulo 6"/>
          <p:cNvSpPr/>
          <p:nvPr/>
        </p:nvSpPr>
        <p:spPr>
          <a:xfrm>
            <a:off x="5173464" y="4157526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Prender a borracha</a:t>
            </a:r>
          </a:p>
        </p:txBody>
      </p:sp>
      <p:sp>
        <p:nvSpPr>
          <p:cNvPr id="50" name="Retângulo 6"/>
          <p:cNvSpPr/>
          <p:nvPr/>
        </p:nvSpPr>
        <p:spPr>
          <a:xfrm>
            <a:off x="7092280" y="3453778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Proteger  materiais</a:t>
            </a:r>
          </a:p>
        </p:txBody>
      </p:sp>
      <p:sp>
        <p:nvSpPr>
          <p:cNvPr id="51" name="Retângulo 6"/>
          <p:cNvSpPr/>
          <p:nvPr/>
        </p:nvSpPr>
        <p:spPr>
          <a:xfrm>
            <a:off x="7095316" y="2724000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Melhorar aparência</a:t>
            </a:r>
          </a:p>
        </p:txBody>
      </p:sp>
      <p:sp>
        <p:nvSpPr>
          <p:cNvPr id="52" name="Retângulo 6"/>
          <p:cNvSpPr/>
          <p:nvPr/>
        </p:nvSpPr>
        <p:spPr>
          <a:xfrm>
            <a:off x="7045672" y="2001540"/>
            <a:ext cx="920368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Apresentar informação</a:t>
            </a:r>
          </a:p>
        </p:txBody>
      </p:sp>
      <p:sp>
        <p:nvSpPr>
          <p:cNvPr id="53" name="Retângulo 6"/>
          <p:cNvSpPr/>
          <p:nvPr/>
        </p:nvSpPr>
        <p:spPr>
          <a:xfrm>
            <a:off x="6150704" y="3453778"/>
            <a:ext cx="82296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Suportar grafite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1043608" y="441471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1" idx="3"/>
            <a:endCxn id="32" idx="1"/>
          </p:cNvCxnSpPr>
          <p:nvPr/>
        </p:nvCxnSpPr>
        <p:spPr>
          <a:xfrm>
            <a:off x="3158396" y="5116028"/>
            <a:ext cx="14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3"/>
            <a:endCxn id="33" idx="1"/>
          </p:cNvCxnSpPr>
          <p:nvPr/>
        </p:nvCxnSpPr>
        <p:spPr>
          <a:xfrm>
            <a:off x="4124216" y="5116028"/>
            <a:ext cx="84708" cy="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  <a:endCxn id="34" idx="1"/>
          </p:cNvCxnSpPr>
          <p:nvPr/>
        </p:nvCxnSpPr>
        <p:spPr>
          <a:xfrm>
            <a:off x="5031884" y="5117840"/>
            <a:ext cx="141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1" idx="3"/>
            <a:endCxn id="42" idx="1"/>
          </p:cNvCxnSpPr>
          <p:nvPr/>
        </p:nvCxnSpPr>
        <p:spPr>
          <a:xfrm>
            <a:off x="3141504" y="3710966"/>
            <a:ext cx="131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1"/>
            <a:endCxn id="42" idx="3"/>
          </p:cNvCxnSpPr>
          <p:nvPr/>
        </p:nvCxnSpPr>
        <p:spPr>
          <a:xfrm rot="10800000">
            <a:off x="4095780" y="3710966"/>
            <a:ext cx="113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3" idx="3"/>
            <a:endCxn id="44" idx="1"/>
          </p:cNvCxnSpPr>
          <p:nvPr/>
        </p:nvCxnSpPr>
        <p:spPr>
          <a:xfrm>
            <a:off x="5031884" y="3710966"/>
            <a:ext cx="141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979136" y="4414714"/>
            <a:ext cx="113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0" idx="1"/>
          </p:cNvCxnSpPr>
          <p:nvPr/>
        </p:nvCxnSpPr>
        <p:spPr>
          <a:xfrm>
            <a:off x="7915240" y="4414714"/>
            <a:ext cx="226288" cy="0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2" name="Straight Connector 81"/>
          <p:cNvCxnSpPr>
            <a:stCxn id="39" idx="0"/>
            <a:endCxn id="50" idx="2"/>
          </p:cNvCxnSpPr>
          <p:nvPr/>
        </p:nvCxnSpPr>
        <p:spPr>
          <a:xfrm rot="5400000" flipH="1" flipV="1">
            <a:off x="7409074" y="4062840"/>
            <a:ext cx="189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0" idx="0"/>
            <a:endCxn id="51" idx="2"/>
          </p:cNvCxnSpPr>
          <p:nvPr/>
        </p:nvCxnSpPr>
        <p:spPr>
          <a:xfrm rot="5400000" flipH="1" flipV="1">
            <a:off x="7397577" y="3344559"/>
            <a:ext cx="215402" cy="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1" idx="0"/>
            <a:endCxn id="52" idx="2"/>
          </p:cNvCxnSpPr>
          <p:nvPr/>
        </p:nvCxnSpPr>
        <p:spPr>
          <a:xfrm rot="16200000" flipV="1">
            <a:off x="7402284" y="2619488"/>
            <a:ext cx="208084" cy="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0" idx="3"/>
            <a:endCxn id="31" idx="1"/>
          </p:cNvCxnSpPr>
          <p:nvPr/>
        </p:nvCxnSpPr>
        <p:spPr>
          <a:xfrm>
            <a:off x="2051720" y="4414714"/>
            <a:ext cx="229880" cy="7013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30" idx="3"/>
            <a:endCxn id="41" idx="1"/>
          </p:cNvCxnSpPr>
          <p:nvPr/>
        </p:nvCxnSpPr>
        <p:spPr>
          <a:xfrm flipV="1">
            <a:off x="2051720" y="3710966"/>
            <a:ext cx="216024" cy="7037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38" idx="1"/>
            <a:endCxn id="44" idx="3"/>
          </p:cNvCxnSpPr>
          <p:nvPr/>
        </p:nvCxnSpPr>
        <p:spPr>
          <a:xfrm rot="10800000">
            <a:off x="5996424" y="3710966"/>
            <a:ext cx="159752" cy="7037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0800000" flipV="1">
            <a:off x="6012160" y="4432236"/>
            <a:ext cx="131316" cy="6856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03"/>
          <p:cNvCxnSpPr/>
          <p:nvPr/>
        </p:nvCxnSpPr>
        <p:spPr>
          <a:xfrm rot="5400000">
            <a:off x="-1368660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104"/>
          <p:cNvCxnSpPr/>
          <p:nvPr/>
        </p:nvCxnSpPr>
        <p:spPr>
          <a:xfrm rot="5400000">
            <a:off x="5544108" y="3969060"/>
            <a:ext cx="49685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Seta para a direita 10"/>
          <p:cNvSpPr>
            <a:spLocks noChangeArrowheads="1"/>
          </p:cNvSpPr>
          <p:nvPr/>
        </p:nvSpPr>
        <p:spPr bwMode="auto">
          <a:xfrm>
            <a:off x="611560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Como?</a:t>
            </a:r>
          </a:p>
        </p:txBody>
      </p:sp>
      <p:sp>
        <p:nvSpPr>
          <p:cNvPr id="57" name="Seta para a direita 10"/>
          <p:cNvSpPr>
            <a:spLocks noChangeArrowheads="1"/>
          </p:cNvSpPr>
          <p:nvPr/>
        </p:nvSpPr>
        <p:spPr bwMode="auto">
          <a:xfrm flipH="1">
            <a:off x="7164288" y="1124744"/>
            <a:ext cx="1368152" cy="72008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chemeClr val="bg1"/>
                </a:solidFill>
              </a:rPr>
              <a:t>Por quê?</a:t>
            </a:r>
          </a:p>
        </p:txBody>
      </p:sp>
      <p:cxnSp>
        <p:nvCxnSpPr>
          <p:cNvPr id="77" name="Straight Connector 61"/>
          <p:cNvCxnSpPr>
            <a:stCxn id="49" idx="2"/>
            <a:endCxn id="34" idx="0"/>
          </p:cNvCxnSpPr>
          <p:nvPr/>
        </p:nvCxnSpPr>
        <p:spPr>
          <a:xfrm rot="5400000">
            <a:off x="5490569" y="4766277"/>
            <a:ext cx="18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55"/>
          <p:cNvCxnSpPr>
            <a:stCxn id="53" idx="2"/>
            <a:endCxn id="38" idx="0"/>
          </p:cNvCxnSpPr>
          <p:nvPr/>
        </p:nvCxnSpPr>
        <p:spPr>
          <a:xfrm rot="16200000" flipH="1">
            <a:off x="6470234" y="4060104"/>
            <a:ext cx="189372" cy="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FAST </a:t>
            </a:r>
            <a:r>
              <a:rPr lang="pt-BR"/>
              <a:t>(modificado)</a:t>
            </a:r>
            <a:br>
              <a:rPr lang="pt-BR" dirty="0"/>
            </a:br>
            <a:r>
              <a:rPr lang="pt-BR" dirty="0"/>
              <a:t>Exemplo sacador de rolhas</a:t>
            </a:r>
            <a:endParaRPr lang="en-US" dirty="0"/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500034" y="6486525"/>
            <a:ext cx="8643966" cy="37147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1800"/>
              </a:spcBef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Baxter, M. (2000); fotos Magazine do Inox (revendedor Tramontina)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tângulo 6"/>
          <p:cNvSpPr/>
          <p:nvPr/>
        </p:nvSpPr>
        <p:spPr>
          <a:xfrm>
            <a:off x="4716016" y="119675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Extrair rolha</a:t>
            </a:r>
          </a:p>
        </p:txBody>
      </p:sp>
      <p:sp>
        <p:nvSpPr>
          <p:cNvPr id="56" name="Retângulo 6"/>
          <p:cNvSpPr/>
          <p:nvPr/>
        </p:nvSpPr>
        <p:spPr>
          <a:xfrm>
            <a:off x="2627784" y="191683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Aplicar força</a:t>
            </a:r>
          </a:p>
        </p:txBody>
      </p:sp>
      <p:sp>
        <p:nvSpPr>
          <p:cNvPr id="57" name="Retângulo 6"/>
          <p:cNvSpPr/>
          <p:nvPr/>
        </p:nvSpPr>
        <p:spPr>
          <a:xfrm>
            <a:off x="7164288" y="191683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Agarrar rolha</a:t>
            </a:r>
          </a:p>
        </p:txBody>
      </p:sp>
      <p:sp>
        <p:nvSpPr>
          <p:cNvPr id="58" name="Retângulo 6"/>
          <p:cNvSpPr/>
          <p:nvPr/>
        </p:nvSpPr>
        <p:spPr>
          <a:xfrm>
            <a:off x="1691680" y="2780928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Fixar engrenagem ao corpo</a:t>
            </a:r>
          </a:p>
        </p:txBody>
      </p:sp>
      <p:sp>
        <p:nvSpPr>
          <p:cNvPr id="59" name="Retângulo 6"/>
          <p:cNvSpPr/>
          <p:nvPr/>
        </p:nvSpPr>
        <p:spPr>
          <a:xfrm>
            <a:off x="3419872" y="2780928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Fazer conversão mecânica</a:t>
            </a:r>
          </a:p>
        </p:txBody>
      </p:sp>
      <p:sp>
        <p:nvSpPr>
          <p:cNvPr id="61" name="Retângulo 6"/>
          <p:cNvSpPr/>
          <p:nvPr/>
        </p:nvSpPr>
        <p:spPr>
          <a:xfrm>
            <a:off x="6516216" y="2780928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Introduzir parafuso na rolha</a:t>
            </a:r>
          </a:p>
        </p:txBody>
      </p:sp>
      <p:sp>
        <p:nvSpPr>
          <p:cNvPr id="63" name="Retângulo 6"/>
          <p:cNvSpPr/>
          <p:nvPr/>
        </p:nvSpPr>
        <p:spPr>
          <a:xfrm>
            <a:off x="7956376" y="2780928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Parafusar</a:t>
            </a:r>
          </a:p>
        </p:txBody>
      </p:sp>
      <p:sp>
        <p:nvSpPr>
          <p:cNvPr id="65" name="Retângulo 6"/>
          <p:cNvSpPr/>
          <p:nvPr/>
        </p:nvSpPr>
        <p:spPr>
          <a:xfrm>
            <a:off x="2195736" y="370671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Agarrar com as mãos</a:t>
            </a:r>
          </a:p>
        </p:txBody>
      </p:sp>
      <p:sp>
        <p:nvSpPr>
          <p:cNvPr id="67" name="Retângulo 6"/>
          <p:cNvSpPr/>
          <p:nvPr/>
        </p:nvSpPr>
        <p:spPr>
          <a:xfrm>
            <a:off x="4644008" y="370671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Apoiar a garrafa</a:t>
            </a:r>
          </a:p>
        </p:txBody>
      </p:sp>
      <p:sp>
        <p:nvSpPr>
          <p:cNvPr id="73" name="Retângulo 6"/>
          <p:cNvSpPr/>
          <p:nvPr/>
        </p:nvSpPr>
        <p:spPr>
          <a:xfrm>
            <a:off x="3419872" y="370671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Converter movimento</a:t>
            </a:r>
          </a:p>
        </p:txBody>
      </p:sp>
      <p:sp>
        <p:nvSpPr>
          <p:cNvPr id="75" name="Retângulo 6"/>
          <p:cNvSpPr/>
          <p:nvPr/>
        </p:nvSpPr>
        <p:spPr>
          <a:xfrm>
            <a:off x="5796136" y="370671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Posicionar parafuso</a:t>
            </a:r>
          </a:p>
        </p:txBody>
      </p:sp>
      <p:sp>
        <p:nvSpPr>
          <p:cNvPr id="77" name="Retângulo 6"/>
          <p:cNvSpPr/>
          <p:nvPr/>
        </p:nvSpPr>
        <p:spPr>
          <a:xfrm>
            <a:off x="7236296" y="3706712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Girar parafuso</a:t>
            </a:r>
          </a:p>
        </p:txBody>
      </p:sp>
      <p:sp>
        <p:nvSpPr>
          <p:cNvPr id="79" name="Retângulo 6"/>
          <p:cNvSpPr/>
          <p:nvPr/>
        </p:nvSpPr>
        <p:spPr>
          <a:xfrm>
            <a:off x="7236296" y="4509120"/>
            <a:ext cx="900000" cy="51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dk1"/>
                </a:solidFill>
              </a:rPr>
              <a:t>Transmitir movimento giratório</a:t>
            </a:r>
          </a:p>
        </p:txBody>
      </p:sp>
      <p:cxnSp>
        <p:nvCxnSpPr>
          <p:cNvPr id="83" name="Elbow Connector 82"/>
          <p:cNvCxnSpPr>
            <a:stCxn id="24" idx="2"/>
            <a:endCxn id="56" idx="0"/>
          </p:cNvCxnSpPr>
          <p:nvPr/>
        </p:nvCxnSpPr>
        <p:spPr>
          <a:xfrm rot="5400000">
            <a:off x="4019048" y="769864"/>
            <a:ext cx="205704" cy="20882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24" idx="2"/>
            <a:endCxn id="57" idx="0"/>
          </p:cNvCxnSpPr>
          <p:nvPr/>
        </p:nvCxnSpPr>
        <p:spPr>
          <a:xfrm rot="16200000" flipH="1">
            <a:off x="6287300" y="589844"/>
            <a:ext cx="205704" cy="24482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56" idx="2"/>
            <a:endCxn id="58" idx="0"/>
          </p:cNvCxnSpPr>
          <p:nvPr/>
        </p:nvCxnSpPr>
        <p:spPr>
          <a:xfrm rot="5400000">
            <a:off x="2434872" y="2138016"/>
            <a:ext cx="349720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56" idx="2"/>
            <a:endCxn id="59" idx="0"/>
          </p:cNvCxnSpPr>
          <p:nvPr/>
        </p:nvCxnSpPr>
        <p:spPr>
          <a:xfrm rot="16200000" flipH="1">
            <a:off x="3298968" y="2210024"/>
            <a:ext cx="349720" cy="7920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57" idx="2"/>
            <a:endCxn id="61" idx="0"/>
          </p:cNvCxnSpPr>
          <p:nvPr/>
        </p:nvCxnSpPr>
        <p:spPr>
          <a:xfrm rot="5400000">
            <a:off x="7115392" y="2282032"/>
            <a:ext cx="349720" cy="64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57" idx="2"/>
            <a:endCxn id="63" idx="0"/>
          </p:cNvCxnSpPr>
          <p:nvPr/>
        </p:nvCxnSpPr>
        <p:spPr>
          <a:xfrm rot="16200000" flipH="1">
            <a:off x="7835472" y="2210024"/>
            <a:ext cx="349720" cy="7920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9" idx="2"/>
            <a:endCxn id="65" idx="0"/>
          </p:cNvCxnSpPr>
          <p:nvPr/>
        </p:nvCxnSpPr>
        <p:spPr>
          <a:xfrm rot="5400000">
            <a:off x="3052100" y="2888940"/>
            <a:ext cx="411408" cy="12241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59" idx="2"/>
            <a:endCxn id="67" idx="0"/>
          </p:cNvCxnSpPr>
          <p:nvPr/>
        </p:nvCxnSpPr>
        <p:spPr>
          <a:xfrm rot="16200000" flipH="1">
            <a:off x="4276236" y="2888940"/>
            <a:ext cx="411408" cy="12241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61" idx="2"/>
            <a:endCxn id="75" idx="0"/>
          </p:cNvCxnSpPr>
          <p:nvPr/>
        </p:nvCxnSpPr>
        <p:spPr>
          <a:xfrm rot="5400000">
            <a:off x="6400472" y="3140968"/>
            <a:ext cx="411408" cy="720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61" idx="2"/>
            <a:endCxn id="77" idx="0"/>
          </p:cNvCxnSpPr>
          <p:nvPr/>
        </p:nvCxnSpPr>
        <p:spPr>
          <a:xfrm rot="16200000" flipH="1">
            <a:off x="7120552" y="3140968"/>
            <a:ext cx="411408" cy="7200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7" idx="2"/>
            <a:endCxn id="79" idx="0"/>
          </p:cNvCxnSpPr>
          <p:nvPr/>
        </p:nvCxnSpPr>
        <p:spPr>
          <a:xfrm rot="5400000">
            <a:off x="7542280" y="43651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t="26921" b="27720"/>
          <a:stretch>
            <a:fillRect/>
          </a:stretch>
        </p:blipFill>
        <p:spPr bwMode="auto">
          <a:xfrm rot="5400000">
            <a:off x="-780678" y="2121446"/>
            <a:ext cx="2857500" cy="1296144"/>
          </a:xfrm>
          <a:prstGeom prst="rect">
            <a:avLst/>
          </a:prstGeom>
          <a:noFill/>
        </p:spPr>
      </p:pic>
      <p:pic>
        <p:nvPicPr>
          <p:cNvPr id="123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l="37001" t="26921" r="45359" b="27720"/>
          <a:stretch>
            <a:fillRect/>
          </a:stretch>
        </p:blipFill>
        <p:spPr bwMode="auto">
          <a:xfrm rot="5400000">
            <a:off x="1007604" y="4329100"/>
            <a:ext cx="504056" cy="1296144"/>
          </a:xfrm>
          <a:prstGeom prst="rect">
            <a:avLst/>
          </a:prstGeom>
          <a:noFill/>
        </p:spPr>
      </p:pic>
      <p:pic>
        <p:nvPicPr>
          <p:cNvPr id="124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l="52919" t="26921" r="19361" b="27720"/>
          <a:stretch>
            <a:fillRect/>
          </a:stretch>
        </p:blipFill>
        <p:spPr bwMode="auto">
          <a:xfrm rot="5400000">
            <a:off x="2265648" y="4473116"/>
            <a:ext cx="792088" cy="1296144"/>
          </a:xfrm>
          <a:prstGeom prst="rect">
            <a:avLst/>
          </a:prstGeom>
          <a:noFill/>
        </p:spPr>
      </p:pic>
      <p:pic>
        <p:nvPicPr>
          <p:cNvPr id="125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l="22680" t="26921" r="44561" b="27720"/>
          <a:stretch>
            <a:fillRect/>
          </a:stretch>
        </p:blipFill>
        <p:spPr bwMode="auto">
          <a:xfrm rot="5400000">
            <a:off x="3383868" y="4545124"/>
            <a:ext cx="936104" cy="1296144"/>
          </a:xfrm>
          <a:prstGeom prst="rect">
            <a:avLst/>
          </a:prstGeom>
          <a:noFill/>
        </p:spPr>
      </p:pic>
      <p:pic>
        <p:nvPicPr>
          <p:cNvPr id="126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l="73079" t="26921" b="27720"/>
          <a:stretch>
            <a:fillRect/>
          </a:stretch>
        </p:blipFill>
        <p:spPr bwMode="auto">
          <a:xfrm rot="5400000">
            <a:off x="5267486" y="4556534"/>
            <a:ext cx="769268" cy="1296144"/>
          </a:xfrm>
          <a:prstGeom prst="rect">
            <a:avLst/>
          </a:prstGeom>
          <a:noFill/>
        </p:spPr>
      </p:pic>
      <p:pic>
        <p:nvPicPr>
          <p:cNvPr id="127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t="26921" r="72280" b="27720"/>
          <a:stretch>
            <a:fillRect/>
          </a:stretch>
        </p:blipFill>
        <p:spPr bwMode="auto">
          <a:xfrm rot="5400000">
            <a:off x="7272300" y="5193196"/>
            <a:ext cx="792088" cy="1296144"/>
          </a:xfrm>
          <a:prstGeom prst="rect">
            <a:avLst/>
          </a:prstGeom>
          <a:noFill/>
        </p:spPr>
      </p:pic>
      <p:pic>
        <p:nvPicPr>
          <p:cNvPr id="128" name="Picture 2" descr="http://www.magazinedoinox.com.br/118-69-large/saca-rolhas-abridor-branco.jpg"/>
          <p:cNvPicPr>
            <a:picLocks noChangeAspect="1" noChangeArrowheads="1"/>
          </p:cNvPicPr>
          <p:nvPr/>
        </p:nvPicPr>
        <p:blipFill>
          <a:blip r:embed="rId2" cstate="print"/>
          <a:srcRect l="60479" t="38243" b="41597"/>
          <a:stretch>
            <a:fillRect/>
          </a:stretch>
        </p:blipFill>
        <p:spPr bwMode="auto">
          <a:xfrm rot="5400000">
            <a:off x="8039794" y="4065662"/>
            <a:ext cx="1129308" cy="576064"/>
          </a:xfrm>
          <a:prstGeom prst="rect">
            <a:avLst/>
          </a:prstGeom>
          <a:noFill/>
        </p:spPr>
      </p:pic>
      <p:cxnSp>
        <p:nvCxnSpPr>
          <p:cNvPr id="130" name="Straight Connector 129"/>
          <p:cNvCxnSpPr>
            <a:stCxn id="65" idx="2"/>
            <a:endCxn id="124" idx="1"/>
          </p:cNvCxnSpPr>
          <p:nvPr/>
        </p:nvCxnSpPr>
        <p:spPr>
          <a:xfrm rot="16200000" flipH="1">
            <a:off x="2401686" y="4465138"/>
            <a:ext cx="504056" cy="1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73" idx="2"/>
            <a:endCxn id="125" idx="1"/>
          </p:cNvCxnSpPr>
          <p:nvPr/>
        </p:nvCxnSpPr>
        <p:spPr>
          <a:xfrm rot="5400000">
            <a:off x="3608868" y="4464140"/>
            <a:ext cx="504056" cy="1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7" idx="2"/>
            <a:endCxn id="126" idx="1"/>
          </p:cNvCxnSpPr>
          <p:nvPr/>
        </p:nvCxnSpPr>
        <p:spPr>
          <a:xfrm rot="16200000" flipH="1">
            <a:off x="5073622" y="4241474"/>
            <a:ext cx="598884" cy="55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75" idx="2"/>
            <a:endCxn id="126" idx="1"/>
          </p:cNvCxnSpPr>
          <p:nvPr/>
        </p:nvCxnSpPr>
        <p:spPr>
          <a:xfrm rot="5400000">
            <a:off x="5649686" y="4223522"/>
            <a:ext cx="598884" cy="59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79" idx="2"/>
            <a:endCxn id="127" idx="1"/>
          </p:cNvCxnSpPr>
          <p:nvPr/>
        </p:nvCxnSpPr>
        <p:spPr>
          <a:xfrm rot="5400000">
            <a:off x="7466456" y="5225384"/>
            <a:ext cx="421728" cy="1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63" idx="2"/>
            <a:endCxn id="128" idx="1"/>
          </p:cNvCxnSpPr>
          <p:nvPr/>
        </p:nvCxnSpPr>
        <p:spPr>
          <a:xfrm rot="16200000" flipH="1">
            <a:off x="8258544" y="3443136"/>
            <a:ext cx="493736" cy="19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58" idx="2"/>
            <a:endCxn id="123" idx="1"/>
          </p:cNvCxnSpPr>
          <p:nvPr/>
        </p:nvCxnSpPr>
        <p:spPr>
          <a:xfrm rot="5400000">
            <a:off x="985736" y="3569200"/>
            <a:ext cx="1429840" cy="882048"/>
          </a:xfrm>
          <a:prstGeom prst="bentConnector3">
            <a:avLst>
              <a:gd name="adj1" fmla="val 165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10685" y="1628800"/>
            <a:ext cx="7593763" cy="432048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sz="2800" dirty="0"/>
              <a:t>Visão geral Projeto Conceitual </a:t>
            </a:r>
            <a:r>
              <a:rPr lang="pt-BR" sz="1800" dirty="0"/>
              <a:t>(livro cap. 7)</a:t>
            </a:r>
            <a:endParaRPr lang="pt-BR" sz="2800" dirty="0"/>
          </a:p>
          <a:p>
            <a:pPr>
              <a:spcBef>
                <a:spcPts val="3000"/>
              </a:spcBef>
            </a:pPr>
            <a:r>
              <a:rPr lang="pt-BR" sz="2800" dirty="0"/>
              <a:t>Explicação conteúdo do 2º relatório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Modelagem funcional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Próximos passos no projeto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2" y="4005064"/>
            <a:ext cx="7416824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do curso</a:t>
            </a:r>
            <a:br>
              <a:rPr lang="pt-BR" dirty="0"/>
            </a:br>
            <a:r>
              <a:rPr lang="pt-BR" dirty="0"/>
              <a:t>Resumos e relatórios</a:t>
            </a:r>
          </a:p>
        </p:txBody>
      </p:sp>
      <p:sp>
        <p:nvSpPr>
          <p:cNvPr id="4" name="Pentágono 3"/>
          <p:cNvSpPr/>
          <p:nvPr/>
        </p:nvSpPr>
        <p:spPr>
          <a:xfrm>
            <a:off x="1043608" y="1556792"/>
            <a:ext cx="1152128" cy="504056"/>
          </a:xfrm>
          <a:prstGeom prst="homePlate">
            <a:avLst>
              <a:gd name="adj" fmla="val 262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Introdução curso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907704" y="112474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u="sng" dirty="0"/>
              <a:t>Fases do curso e do desenvolvimento de produtos</a:t>
            </a:r>
          </a:p>
        </p:txBody>
      </p:sp>
      <p:sp>
        <p:nvSpPr>
          <p:cNvPr id="6" name="Divisa 5"/>
          <p:cNvSpPr/>
          <p:nvPr/>
        </p:nvSpPr>
        <p:spPr>
          <a:xfrm>
            <a:off x="2195736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informacional</a:t>
            </a:r>
          </a:p>
        </p:txBody>
      </p:sp>
      <p:sp>
        <p:nvSpPr>
          <p:cNvPr id="7" name="Divisa 6"/>
          <p:cNvSpPr/>
          <p:nvPr/>
        </p:nvSpPr>
        <p:spPr>
          <a:xfrm>
            <a:off x="4067944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conceitual</a:t>
            </a:r>
          </a:p>
        </p:txBody>
      </p:sp>
      <p:sp>
        <p:nvSpPr>
          <p:cNvPr id="8" name="Divisa 7"/>
          <p:cNvSpPr/>
          <p:nvPr/>
        </p:nvSpPr>
        <p:spPr>
          <a:xfrm>
            <a:off x="5940152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detalhado</a:t>
            </a:r>
          </a:p>
        </p:txBody>
      </p:sp>
      <p:sp>
        <p:nvSpPr>
          <p:cNvPr id="9" name="CaixaDeTexto 57"/>
          <p:cNvSpPr txBox="1">
            <a:spLocks noChangeArrowheads="1"/>
          </p:cNvSpPr>
          <p:nvPr/>
        </p:nvSpPr>
        <p:spPr bwMode="auto">
          <a:xfrm rot="16200000">
            <a:off x="-354002" y="4470370"/>
            <a:ext cx="114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u="sng" dirty="0"/>
              <a:t>Relatórios</a:t>
            </a:r>
          </a:p>
        </p:txBody>
      </p:sp>
      <p:sp>
        <p:nvSpPr>
          <p:cNvPr id="10" name="CaixaDeTexto 60"/>
          <p:cNvSpPr txBox="1">
            <a:spLocks noChangeArrowheads="1"/>
          </p:cNvSpPr>
          <p:nvPr/>
        </p:nvSpPr>
        <p:spPr bwMode="auto">
          <a:xfrm rot="16200000">
            <a:off x="-435197" y="2515672"/>
            <a:ext cx="131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u="sng" dirty="0"/>
              <a:t>Aulas Discussão</a:t>
            </a:r>
          </a:p>
        </p:txBody>
      </p:sp>
      <p:sp>
        <p:nvSpPr>
          <p:cNvPr id="11" name="Losango 10"/>
          <p:cNvSpPr/>
          <p:nvPr/>
        </p:nvSpPr>
        <p:spPr>
          <a:xfrm>
            <a:off x="1174370" y="2132856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osango 11"/>
          <p:cNvSpPr/>
          <p:nvPr/>
        </p:nvSpPr>
        <p:spPr>
          <a:xfrm>
            <a:off x="1521076" y="2389820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Losango 12"/>
          <p:cNvSpPr/>
          <p:nvPr/>
        </p:nvSpPr>
        <p:spPr>
          <a:xfrm>
            <a:off x="2123728" y="2646784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osango 13"/>
          <p:cNvSpPr/>
          <p:nvPr/>
        </p:nvSpPr>
        <p:spPr>
          <a:xfrm>
            <a:off x="3995936" y="2903748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940152" y="3160713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318386" y="2098121"/>
            <a:ext cx="132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1 – 24/</a:t>
            </a:r>
            <a:r>
              <a:rPr lang="pt-BR" sz="1400" dirty="0" err="1"/>
              <a:t>ago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1798" y="2371163"/>
            <a:ext cx="132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2 – 31/</a:t>
            </a:r>
            <a:r>
              <a:rPr lang="pt-BR" sz="1400" dirty="0" err="1"/>
              <a:t>ago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99461" y="2617167"/>
            <a:ext cx="118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6 – 9/set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139952" y="2852936"/>
            <a:ext cx="1276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7 – 30/set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20644" y="3121223"/>
            <a:ext cx="133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8 – 18/</a:t>
            </a:r>
            <a:r>
              <a:rPr lang="pt-BR" sz="1400" dirty="0" err="1"/>
              <a:t>nov</a:t>
            </a:r>
            <a:endParaRPr lang="pt-BR" sz="1400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osango 23"/>
          <p:cNvSpPr/>
          <p:nvPr/>
        </p:nvSpPr>
        <p:spPr>
          <a:xfrm>
            <a:off x="1785918" y="3643884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Losango 24"/>
          <p:cNvSpPr/>
          <p:nvPr/>
        </p:nvSpPr>
        <p:spPr>
          <a:xfrm>
            <a:off x="3707904" y="3921733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Losango 25"/>
          <p:cNvSpPr/>
          <p:nvPr/>
        </p:nvSpPr>
        <p:spPr>
          <a:xfrm>
            <a:off x="4855947" y="4158952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Losango 26"/>
          <p:cNvSpPr/>
          <p:nvPr/>
        </p:nvSpPr>
        <p:spPr>
          <a:xfrm>
            <a:off x="5652120" y="4415916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Losango 27"/>
          <p:cNvSpPr/>
          <p:nvPr/>
        </p:nvSpPr>
        <p:spPr>
          <a:xfrm>
            <a:off x="7380312" y="4672881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930832" y="3571876"/>
            <a:ext cx="207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Proposta (3 slides) – 2/set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851920" y="3861048"/>
            <a:ext cx="122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1 – </a:t>
            </a:r>
            <a:r>
              <a:rPr lang="pt-BR" sz="1400" strike="sngStrike" dirty="0"/>
              <a:t>23/set</a:t>
            </a:r>
          </a:p>
          <a:p>
            <a:r>
              <a:rPr lang="pt-BR" sz="1400" dirty="0"/>
              <a:t>28/set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927955" y="4129335"/>
            <a:ext cx="1255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2 – 19/out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796136" y="4417367"/>
            <a:ext cx="1278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3 – 11/</a:t>
            </a:r>
            <a:r>
              <a:rPr lang="pt-BR" sz="1400" dirty="0" err="1"/>
              <a:t>nov</a:t>
            </a:r>
            <a:endParaRPr lang="pt-BR" sz="1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514593" y="4633391"/>
            <a:ext cx="117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4 – 7/dez</a:t>
            </a:r>
          </a:p>
        </p:txBody>
      </p:sp>
      <p:sp>
        <p:nvSpPr>
          <p:cNvPr id="34" name="Divisa 33"/>
          <p:cNvSpPr/>
          <p:nvPr/>
        </p:nvSpPr>
        <p:spPr>
          <a:xfrm>
            <a:off x="7812360" y="1556792"/>
            <a:ext cx="1296144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Finalização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35496" y="5805264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osango 36"/>
          <p:cNvSpPr/>
          <p:nvPr/>
        </p:nvSpPr>
        <p:spPr>
          <a:xfrm>
            <a:off x="8786842" y="5213240"/>
            <a:ext cx="144016" cy="216024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7596336" y="5048920"/>
            <a:ext cx="1334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pt-BR" sz="1400" dirty="0" err="1"/>
              <a:t>Apres</a:t>
            </a:r>
            <a:r>
              <a:rPr lang="pt-BR" sz="1400" dirty="0"/>
              <a:t>. + Rel. final – 14/dez e     	16/dez </a:t>
            </a:r>
          </a:p>
        </p:txBody>
      </p:sp>
      <p:sp>
        <p:nvSpPr>
          <p:cNvPr id="40" name="CaixaDeTexto 57"/>
          <p:cNvSpPr txBox="1">
            <a:spLocks noChangeArrowheads="1"/>
          </p:cNvSpPr>
          <p:nvPr/>
        </p:nvSpPr>
        <p:spPr bwMode="auto">
          <a:xfrm>
            <a:off x="52724" y="5795972"/>
            <a:ext cx="729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u="sng" dirty="0"/>
              <a:t>Prova</a:t>
            </a:r>
          </a:p>
        </p:txBody>
      </p:sp>
      <p:sp>
        <p:nvSpPr>
          <p:cNvPr id="41" name="Losango 40"/>
          <p:cNvSpPr/>
          <p:nvPr/>
        </p:nvSpPr>
        <p:spPr>
          <a:xfrm>
            <a:off x="7596336" y="5921339"/>
            <a:ext cx="144016" cy="216024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6307842" y="586740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Prova – 9/dez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643702" y="51435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Obrigatório protótipo</a:t>
            </a:r>
          </a:p>
        </p:txBody>
      </p:sp>
      <p:cxnSp>
        <p:nvCxnSpPr>
          <p:cNvPr id="43" name="Conector reto 196">
            <a:extLst>
              <a:ext uri="{FF2B5EF4-FFF2-40B4-BE49-F238E27FC236}">
                <a16:creationId xmlns:a16="http://schemas.microsoft.com/office/drawing/2014/main" id="{02990102-61A6-48F6-9ECC-B61567356C1D}"/>
              </a:ext>
            </a:extLst>
          </p:cNvPr>
          <p:cNvCxnSpPr>
            <a:endCxn id="44" idx="0"/>
          </p:cNvCxnSpPr>
          <p:nvPr/>
        </p:nvCxnSpPr>
        <p:spPr>
          <a:xfrm>
            <a:off x="4000574" y="206084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205">
            <a:extLst>
              <a:ext uri="{FF2B5EF4-FFF2-40B4-BE49-F238E27FC236}">
                <a16:creationId xmlns:a16="http://schemas.microsoft.com/office/drawing/2014/main" id="{9410A978-6AE7-4D39-85AB-3DED629D4EFF}"/>
              </a:ext>
            </a:extLst>
          </p:cNvPr>
          <p:cNvSpPr txBox="1"/>
          <p:nvPr/>
        </p:nvSpPr>
        <p:spPr>
          <a:xfrm>
            <a:off x="3275856" y="6165304"/>
            <a:ext cx="14494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Estamos aqui</a:t>
            </a:r>
          </a:p>
        </p:txBody>
      </p:sp>
    </p:spTree>
    <p:extLst>
      <p:ext uri="{BB962C8B-B14F-4D97-AF65-F5344CB8AC3E}">
        <p14:creationId xmlns:p14="http://schemas.microsoft.com/office/powerpoint/2010/main" val="92823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7" grpId="0" animBg="1"/>
      <p:bldP spid="39" grpId="0"/>
      <p:bldP spid="40" grpId="0"/>
      <p:bldP spid="41" grpId="0" animBg="1"/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Rozenfeld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al. (2006), cap. 2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Onde estamos?</a:t>
            </a:r>
          </a:p>
        </p:txBody>
      </p:sp>
      <p:grpSp>
        <p:nvGrpSpPr>
          <p:cNvPr id="261" name="Group 3"/>
          <p:cNvGrpSpPr>
            <a:grpSpLocks/>
          </p:cNvGrpSpPr>
          <p:nvPr/>
        </p:nvGrpSpPr>
        <p:grpSpPr bwMode="auto">
          <a:xfrm>
            <a:off x="0" y="1671762"/>
            <a:ext cx="9067801" cy="4576764"/>
            <a:chOff x="0" y="573"/>
            <a:chExt cx="5712" cy="2883"/>
          </a:xfrm>
        </p:grpSpPr>
        <p:sp>
          <p:nvSpPr>
            <p:cNvPr id="262" name="Rectangle 4"/>
            <p:cNvSpPr>
              <a:spLocks noChangeArrowheads="1"/>
            </p:cNvSpPr>
            <p:nvPr/>
          </p:nvSpPr>
          <p:spPr bwMode="auto">
            <a:xfrm>
              <a:off x="498" y="3277"/>
              <a:ext cx="4968" cy="1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2000" tIns="0" rIns="72000" bIns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Melhoria do processo de desenvolvimento de produtos</a:t>
              </a:r>
            </a:p>
          </p:txBody>
        </p:sp>
        <p:sp>
          <p:nvSpPr>
            <p:cNvPr id="263" name="Rectangle 5"/>
            <p:cNvSpPr>
              <a:spLocks noChangeArrowheads="1"/>
            </p:cNvSpPr>
            <p:nvPr/>
          </p:nvSpPr>
          <p:spPr bwMode="auto">
            <a:xfrm>
              <a:off x="1474" y="3048"/>
              <a:ext cx="3838" cy="17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72000" tIns="0" rIns="72000" bIns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Gerenciamento de mudanças de engenharia</a:t>
              </a:r>
            </a:p>
          </p:txBody>
        </p:sp>
        <p:sp>
          <p:nvSpPr>
            <p:cNvPr id="264" name="Rectangle 6"/>
            <p:cNvSpPr>
              <a:spLocks noChangeArrowheads="1"/>
            </p:cNvSpPr>
            <p:nvPr/>
          </p:nvSpPr>
          <p:spPr bwMode="auto">
            <a:xfrm>
              <a:off x="0" y="3014"/>
              <a:ext cx="768" cy="3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lIns="72000" tIns="0" rIns="7200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Processos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de apoio</a:t>
              </a:r>
            </a:p>
          </p:txBody>
        </p:sp>
        <p:sp>
          <p:nvSpPr>
            <p:cNvPr id="265" name="AutoShape 7"/>
            <p:cNvSpPr>
              <a:spLocks noChangeArrowheads="1"/>
            </p:cNvSpPr>
            <p:nvPr/>
          </p:nvSpPr>
          <p:spPr bwMode="auto">
            <a:xfrm>
              <a:off x="835" y="2867"/>
              <a:ext cx="700" cy="118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7200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AutoShape 8"/>
            <p:cNvSpPr>
              <a:spLocks noChangeArrowheads="1"/>
            </p:cNvSpPr>
            <p:nvPr/>
          </p:nvSpPr>
          <p:spPr bwMode="auto">
            <a:xfrm>
              <a:off x="2088" y="2867"/>
              <a:ext cx="700" cy="118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7200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AutoShape 9"/>
            <p:cNvSpPr>
              <a:spLocks noChangeArrowheads="1"/>
            </p:cNvSpPr>
            <p:nvPr/>
          </p:nvSpPr>
          <p:spPr bwMode="auto">
            <a:xfrm>
              <a:off x="3342" y="2867"/>
              <a:ext cx="700" cy="118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7200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AutoShape 10"/>
            <p:cNvSpPr>
              <a:spLocks noChangeArrowheads="1"/>
            </p:cNvSpPr>
            <p:nvPr/>
          </p:nvSpPr>
          <p:spPr bwMode="auto">
            <a:xfrm>
              <a:off x="4596" y="2867"/>
              <a:ext cx="700" cy="118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2000" tIns="0" rIns="7200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9" name="Group 11"/>
            <p:cNvGrpSpPr>
              <a:grpSpLocks/>
            </p:cNvGrpSpPr>
            <p:nvPr/>
          </p:nvGrpSpPr>
          <p:grpSpPr bwMode="auto">
            <a:xfrm>
              <a:off x="48" y="573"/>
              <a:ext cx="5664" cy="2262"/>
              <a:chOff x="48" y="573"/>
              <a:chExt cx="5664" cy="2262"/>
            </a:xfrm>
          </p:grpSpPr>
          <p:grpSp>
            <p:nvGrpSpPr>
              <p:cNvPr id="270" name="Group 12"/>
              <p:cNvGrpSpPr>
                <a:grpSpLocks/>
              </p:cNvGrpSpPr>
              <p:nvPr/>
            </p:nvGrpSpPr>
            <p:grpSpPr bwMode="auto">
              <a:xfrm>
                <a:off x="48" y="673"/>
                <a:ext cx="5664" cy="2162"/>
                <a:chOff x="48" y="673"/>
                <a:chExt cx="5664" cy="2162"/>
              </a:xfrm>
            </p:grpSpPr>
            <p:sp>
              <p:nvSpPr>
                <p:cNvPr id="272" name="Rectangle 13"/>
                <p:cNvSpPr>
                  <a:spLocks noChangeArrowheads="1"/>
                </p:cNvSpPr>
                <p:nvPr/>
              </p:nvSpPr>
              <p:spPr bwMode="auto">
                <a:xfrm>
                  <a:off x="48" y="673"/>
                  <a:ext cx="5664" cy="216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72000" tIns="0" rIns="72000" bIns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14"/>
                <p:cNvSpPr>
                  <a:spLocks/>
                </p:cNvSpPr>
                <p:nvPr/>
              </p:nvSpPr>
              <p:spPr bwMode="auto">
                <a:xfrm>
                  <a:off x="501" y="1460"/>
                  <a:ext cx="4593" cy="1046"/>
                </a:xfrm>
                <a:custGeom>
                  <a:avLst/>
                  <a:gdLst/>
                  <a:ahLst/>
                  <a:cxnLst>
                    <a:cxn ang="0">
                      <a:pos x="771" y="20"/>
                    </a:cxn>
                    <a:cxn ang="0">
                      <a:pos x="0" y="1046"/>
                    </a:cxn>
                    <a:cxn ang="0">
                      <a:pos x="4593" y="1016"/>
                    </a:cxn>
                    <a:cxn ang="0">
                      <a:pos x="3302" y="0"/>
                    </a:cxn>
                  </a:cxnLst>
                  <a:rect l="0" t="0" r="r" b="b"/>
                  <a:pathLst>
                    <a:path w="4593" h="1046">
                      <a:moveTo>
                        <a:pt x="771" y="20"/>
                      </a:moveTo>
                      <a:lnTo>
                        <a:pt x="0" y="1046"/>
                      </a:lnTo>
                      <a:lnTo>
                        <a:pt x="4593" y="1016"/>
                      </a:lnTo>
                      <a:lnTo>
                        <a:pt x="330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CCFF"/>
                    </a:gs>
                    <a:gs pos="100000">
                      <a:srgbClr val="FFCC99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0" rIns="7200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74" name="Group 15"/>
                <p:cNvGrpSpPr>
                  <a:grpSpLocks/>
                </p:cNvGrpSpPr>
                <p:nvPr/>
              </p:nvGrpSpPr>
              <p:grpSpPr bwMode="auto">
                <a:xfrm>
                  <a:off x="1411" y="1058"/>
                  <a:ext cx="2612" cy="188"/>
                  <a:chOff x="1411" y="1058"/>
                  <a:chExt cx="2612" cy="188"/>
                </a:xfrm>
              </p:grpSpPr>
              <p:sp>
                <p:nvSpPr>
                  <p:cNvPr id="360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1411" y="1058"/>
                    <a:ext cx="2612" cy="188"/>
                  </a:xfrm>
                  <a:prstGeom prst="chevron">
                    <a:avLst>
                      <a:gd name="adj" fmla="val 43675"/>
                    </a:avLst>
                  </a:prstGeom>
                  <a:solidFill>
                    <a:srgbClr val="FFFF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4" y="1066"/>
                    <a:ext cx="1189" cy="173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Desenvolvimento</a:t>
                    </a:r>
                    <a:r>
                      <a:rPr kumimoji="0" lang="pt-B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 </a:t>
                    </a:r>
                  </a:p>
                </p:txBody>
              </p:sp>
            </p:grpSp>
            <p:grpSp>
              <p:nvGrpSpPr>
                <p:cNvPr id="275" name="Group 18"/>
                <p:cNvGrpSpPr>
                  <a:grpSpLocks/>
                </p:cNvGrpSpPr>
                <p:nvPr/>
              </p:nvGrpSpPr>
              <p:grpSpPr bwMode="auto">
                <a:xfrm>
                  <a:off x="586" y="2385"/>
                  <a:ext cx="4435" cy="342"/>
                  <a:chOff x="586" y="2385"/>
                  <a:chExt cx="4435" cy="342"/>
                </a:xfrm>
              </p:grpSpPr>
              <p:grpSp>
                <p:nvGrpSpPr>
                  <p:cNvPr id="35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406" y="2394"/>
                    <a:ext cx="3615" cy="333"/>
                    <a:chOff x="1014" y="2394"/>
                    <a:chExt cx="3615" cy="333"/>
                  </a:xfrm>
                </p:grpSpPr>
                <p:sp>
                  <p:nvSpPr>
                    <p:cNvPr id="355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1" y="2394"/>
                      <a:ext cx="690" cy="333"/>
                    </a:xfrm>
                    <a:prstGeom prst="chevron">
                      <a:avLst>
                        <a:gd name="adj" fmla="val 19723"/>
                      </a:avLst>
                    </a:prstGeom>
                    <a:solidFill>
                      <a:srgbClr val="FFFF00"/>
                    </a:solidFill>
                    <a:ln w="1117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Projeto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Detalhado </a:t>
                      </a:r>
                    </a:p>
                  </p:txBody>
                </p:sp>
                <p:sp>
                  <p:nvSpPr>
                    <p:cNvPr id="356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" y="2394"/>
                      <a:ext cx="709" cy="333"/>
                    </a:xfrm>
                    <a:prstGeom prst="chevron">
                      <a:avLst>
                        <a:gd name="adj" fmla="val 19004"/>
                      </a:avLst>
                    </a:prstGeom>
                    <a:solidFill>
                      <a:srgbClr val="FFFF00"/>
                    </a:solidFill>
                    <a:ln w="1117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Projeto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Conceitual </a:t>
                      </a:r>
                    </a:p>
                  </p:txBody>
                </p:sp>
                <p:sp>
                  <p:nvSpPr>
                    <p:cNvPr id="357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4" y="2394"/>
                      <a:ext cx="856" cy="333"/>
                    </a:xfrm>
                    <a:prstGeom prst="chevron">
                      <a:avLst>
                        <a:gd name="adj" fmla="val 22064"/>
                      </a:avLst>
                    </a:prstGeom>
                    <a:solidFill>
                      <a:srgbClr val="FFFF00"/>
                    </a:solidFill>
                    <a:ln w="1117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Projeto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Informacional </a:t>
                      </a:r>
                    </a:p>
                  </p:txBody>
                </p:sp>
                <p:sp>
                  <p:nvSpPr>
                    <p:cNvPr id="358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4" y="2394"/>
                      <a:ext cx="765" cy="333"/>
                    </a:xfrm>
                    <a:prstGeom prst="chevron">
                      <a:avLst>
                        <a:gd name="adj" fmla="val 19782"/>
                      </a:avLst>
                    </a:prstGeom>
                    <a:solidFill>
                      <a:srgbClr val="FFFF00"/>
                    </a:solidFill>
                    <a:ln w="1117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Lançamento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do Produto</a:t>
                      </a:r>
                    </a:p>
                  </p:txBody>
                </p:sp>
                <p:sp>
                  <p:nvSpPr>
                    <p:cNvPr id="359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0" y="2394"/>
                      <a:ext cx="723" cy="333"/>
                    </a:xfrm>
                    <a:prstGeom prst="chevron">
                      <a:avLst>
                        <a:gd name="adj" fmla="val 16213"/>
                      </a:avLst>
                    </a:prstGeom>
                    <a:solidFill>
                      <a:srgbClr val="FFFF00"/>
                    </a:solidFill>
                    <a:ln w="11176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Preparação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Produção</a:t>
                      </a:r>
                    </a:p>
                  </p:txBody>
                </p:sp>
              </p:grpSp>
              <p:sp>
                <p:nvSpPr>
                  <p:cNvPr id="354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2385"/>
                    <a:ext cx="841" cy="333"/>
                  </a:xfrm>
                  <a:prstGeom prst="chevron">
                    <a:avLst>
                      <a:gd name="adj" fmla="val 24296"/>
                    </a:avLst>
                  </a:prstGeom>
                  <a:solidFill>
                    <a:srgbClr val="99CCFF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Planejamento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Projeto</a:t>
                    </a:r>
                  </a:p>
                </p:txBody>
              </p:sp>
            </p:grpSp>
            <p:grpSp>
              <p:nvGrpSpPr>
                <p:cNvPr id="276" name="Group 26"/>
                <p:cNvGrpSpPr>
                  <a:grpSpLocks/>
                </p:cNvGrpSpPr>
                <p:nvPr/>
              </p:nvGrpSpPr>
              <p:grpSpPr bwMode="auto">
                <a:xfrm>
                  <a:off x="4009" y="1059"/>
                  <a:ext cx="1671" cy="188"/>
                  <a:chOff x="4009" y="1059"/>
                  <a:chExt cx="1671" cy="188"/>
                </a:xfrm>
              </p:grpSpPr>
              <p:sp>
                <p:nvSpPr>
                  <p:cNvPr id="351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4009" y="1059"/>
                    <a:ext cx="1671" cy="188"/>
                  </a:xfrm>
                  <a:prstGeom prst="chevron">
                    <a:avLst>
                      <a:gd name="adj" fmla="val 39421"/>
                    </a:avLst>
                  </a:prstGeom>
                  <a:solidFill>
                    <a:srgbClr val="FFCC99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2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2" y="1082"/>
                    <a:ext cx="324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Pós</a:t>
                    </a:r>
                  </a:p>
                </p:txBody>
              </p:sp>
            </p:grpSp>
            <p:sp>
              <p:nvSpPr>
                <p:cNvPr id="277" name="Rectangle 29"/>
                <p:cNvSpPr>
                  <a:spLocks noChangeArrowheads="1"/>
                </p:cNvSpPr>
                <p:nvPr/>
              </p:nvSpPr>
              <p:spPr bwMode="auto">
                <a:xfrm>
                  <a:off x="5180" y="1112"/>
                  <a:ext cx="164" cy="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72000" tIns="0" rIns="72000" bIns="0"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78" name="AutoShape 30"/>
                <p:cNvCxnSpPr>
                  <a:cxnSpLocks noChangeShapeType="1"/>
                  <a:stCxn id="351" idx="0"/>
                  <a:endCxn id="349" idx="0"/>
                </p:cNvCxnSpPr>
                <p:nvPr/>
              </p:nvCxnSpPr>
              <p:spPr bwMode="auto">
                <a:xfrm rot="16200000" flipH="1" flipV="1">
                  <a:off x="2773" y="-973"/>
                  <a:ext cx="1" cy="4066"/>
                </a:xfrm>
                <a:prstGeom prst="bentConnector3">
                  <a:avLst>
                    <a:gd name="adj1" fmla="val -14400000"/>
                  </a:avLst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grpSp>
              <p:nvGrpSpPr>
                <p:cNvPr id="279" name="Group 31"/>
                <p:cNvGrpSpPr>
                  <a:grpSpLocks/>
                </p:cNvGrpSpPr>
                <p:nvPr/>
              </p:nvGrpSpPr>
              <p:grpSpPr bwMode="auto">
                <a:xfrm>
                  <a:off x="108" y="1059"/>
                  <a:ext cx="1338" cy="187"/>
                  <a:chOff x="108" y="1059"/>
                  <a:chExt cx="1338" cy="187"/>
                </a:xfrm>
              </p:grpSpPr>
              <p:sp>
                <p:nvSpPr>
                  <p:cNvPr id="34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1059"/>
                    <a:ext cx="1338" cy="187"/>
                  </a:xfrm>
                  <a:prstGeom prst="homePlate">
                    <a:avLst>
                      <a:gd name="adj" fmla="val 38194"/>
                    </a:avLst>
                  </a:prstGeom>
                  <a:solidFill>
                    <a:srgbClr val="99CC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7200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0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0" y="1082"/>
                    <a:ext cx="296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Pré</a:t>
                    </a:r>
                  </a:p>
                </p:txBody>
              </p:sp>
            </p:grpSp>
            <p:sp>
              <p:nvSpPr>
                <p:cNvPr id="280" name="AutoShape 34"/>
                <p:cNvSpPr>
                  <a:spLocks noChangeArrowheads="1"/>
                </p:cNvSpPr>
                <p:nvPr/>
              </p:nvSpPr>
              <p:spPr bwMode="auto">
                <a:xfrm>
                  <a:off x="117" y="1292"/>
                  <a:ext cx="841" cy="496"/>
                </a:xfrm>
                <a:prstGeom prst="chevron">
                  <a:avLst>
                    <a:gd name="adj" fmla="val 16108"/>
                  </a:avLst>
                </a:prstGeom>
                <a:solidFill>
                  <a:srgbClr val="99CCFF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Planejamento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Estratégico dos Produtos</a:t>
                  </a:r>
                </a:p>
              </p:txBody>
            </p:sp>
            <p:grpSp>
              <p:nvGrpSpPr>
                <p:cNvPr id="281" name="Group 35"/>
                <p:cNvGrpSpPr>
                  <a:grpSpLocks/>
                </p:cNvGrpSpPr>
                <p:nvPr/>
              </p:nvGrpSpPr>
              <p:grpSpPr bwMode="auto">
                <a:xfrm>
                  <a:off x="3883" y="1280"/>
                  <a:ext cx="1809" cy="588"/>
                  <a:chOff x="3883" y="1280"/>
                  <a:chExt cx="1809" cy="588"/>
                </a:xfrm>
              </p:grpSpPr>
              <p:sp>
                <p:nvSpPr>
                  <p:cNvPr id="343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280"/>
                    <a:ext cx="792" cy="523"/>
                  </a:xfrm>
                  <a:prstGeom prst="chevron">
                    <a:avLst>
                      <a:gd name="adj" fmla="val 18221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4675" y="1280"/>
                    <a:ext cx="800" cy="523"/>
                  </a:xfrm>
                  <a:prstGeom prst="chevron">
                    <a:avLst>
                      <a:gd name="adj" fmla="val 18405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5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3937" y="1320"/>
                    <a:ext cx="799" cy="523"/>
                  </a:xfrm>
                  <a:prstGeom prst="chevron">
                    <a:avLst>
                      <a:gd name="adj" fmla="val 18382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6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747" y="1320"/>
                    <a:ext cx="800" cy="523"/>
                  </a:xfrm>
                  <a:prstGeom prst="chevron">
                    <a:avLst>
                      <a:gd name="adj" fmla="val 18405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7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4847" y="1345"/>
                    <a:ext cx="845" cy="523"/>
                  </a:xfrm>
                  <a:prstGeom prst="chevron">
                    <a:avLst>
                      <a:gd name="adj" fmla="val 14945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144000" tIns="0" rIns="7200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Descontinuar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Produto</a:t>
                    </a:r>
                  </a:p>
                </p:txBody>
              </p:sp>
              <p:sp>
                <p:nvSpPr>
                  <p:cNvPr id="348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3999" y="1345"/>
                    <a:ext cx="882" cy="523"/>
                  </a:xfrm>
                  <a:prstGeom prst="chevron">
                    <a:avLst>
                      <a:gd name="adj" fmla="val 14530"/>
                    </a:avLst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Acompanhar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Produto/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Processo</a:t>
                    </a:r>
                    <a:endParaRPr kumimoji="0" lang="pt-BR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2" name="Group 42"/>
                <p:cNvGrpSpPr>
                  <a:grpSpLocks/>
                </p:cNvGrpSpPr>
                <p:nvPr/>
              </p:nvGrpSpPr>
              <p:grpSpPr bwMode="auto">
                <a:xfrm>
                  <a:off x="1520" y="1272"/>
                  <a:ext cx="2268" cy="257"/>
                  <a:chOff x="1520" y="1272"/>
                  <a:chExt cx="2268" cy="257"/>
                </a:xfrm>
              </p:grpSpPr>
              <p:sp>
                <p:nvSpPr>
                  <p:cNvPr id="338" name="AutoShape 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20" y="1272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9" name="AutoShape 4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74" y="1272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0" name="AutoShape 4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29" y="1272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1" name="AutoShape 4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883" y="1272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2" name="AutoShape 4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38" y="1272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3" name="Group 48"/>
                <p:cNvGrpSpPr>
                  <a:grpSpLocks/>
                </p:cNvGrpSpPr>
                <p:nvPr/>
              </p:nvGrpSpPr>
              <p:grpSpPr bwMode="auto">
                <a:xfrm>
                  <a:off x="1616" y="1368"/>
                  <a:ext cx="2268" cy="257"/>
                  <a:chOff x="1616" y="1368"/>
                  <a:chExt cx="2268" cy="257"/>
                </a:xfrm>
              </p:grpSpPr>
              <p:sp>
                <p:nvSpPr>
                  <p:cNvPr id="333" name="AutoShape 4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16" y="1368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4" name="AutoShape 5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70" y="1368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5" name="AutoShape 5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25" y="1368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6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979" y="1368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7" name="AutoShape 5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34" y="1368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4" name="Group 54"/>
                <p:cNvGrpSpPr>
                  <a:grpSpLocks/>
                </p:cNvGrpSpPr>
                <p:nvPr/>
              </p:nvGrpSpPr>
              <p:grpSpPr bwMode="auto">
                <a:xfrm>
                  <a:off x="1712" y="1464"/>
                  <a:ext cx="2268" cy="257"/>
                  <a:chOff x="1712" y="1464"/>
                  <a:chExt cx="2268" cy="257"/>
                </a:xfrm>
              </p:grpSpPr>
              <p:sp>
                <p:nvSpPr>
                  <p:cNvPr id="328" name="AutoShap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12" y="1464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9" name="AutoShape 5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66" y="1464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0" name="AutoShape 5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621" y="1464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1" name="AutoShap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075" y="1464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2" name="AutoShape 5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30" y="1464"/>
                    <a:ext cx="450" cy="257"/>
                  </a:xfrm>
                  <a:prstGeom prst="chevron">
                    <a:avLst>
                      <a:gd name="adj" fmla="val 21798"/>
                    </a:avLst>
                  </a:prstGeom>
                  <a:solidFill>
                    <a:srgbClr val="FFFF00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5" name="Group 60"/>
                <p:cNvGrpSpPr>
                  <a:grpSpLocks/>
                </p:cNvGrpSpPr>
                <p:nvPr/>
              </p:nvGrpSpPr>
              <p:grpSpPr bwMode="auto">
                <a:xfrm>
                  <a:off x="986" y="1298"/>
                  <a:ext cx="599" cy="423"/>
                  <a:chOff x="986" y="1298"/>
                  <a:chExt cx="599" cy="423"/>
                </a:xfrm>
              </p:grpSpPr>
              <p:sp>
                <p:nvSpPr>
                  <p:cNvPr id="325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1298"/>
                    <a:ext cx="407" cy="231"/>
                  </a:xfrm>
                  <a:prstGeom prst="chevron">
                    <a:avLst>
                      <a:gd name="adj" fmla="val 16950"/>
                    </a:avLst>
                  </a:prstGeom>
                  <a:solidFill>
                    <a:srgbClr val="99CCFF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6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1082" y="1394"/>
                    <a:ext cx="407" cy="231"/>
                  </a:xfrm>
                  <a:prstGeom prst="chevron">
                    <a:avLst>
                      <a:gd name="adj" fmla="val 16950"/>
                    </a:avLst>
                  </a:prstGeom>
                  <a:solidFill>
                    <a:srgbClr val="99CCFF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178" y="1490"/>
                    <a:ext cx="407" cy="231"/>
                  </a:xfrm>
                  <a:prstGeom prst="chevron">
                    <a:avLst>
                      <a:gd name="adj" fmla="val 16950"/>
                    </a:avLst>
                  </a:prstGeom>
                  <a:solidFill>
                    <a:srgbClr val="99CCFF"/>
                  </a:solidFill>
                  <a:ln w="11176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6" name="Group 64"/>
                <p:cNvGrpSpPr>
                  <a:grpSpLocks/>
                </p:cNvGrpSpPr>
                <p:nvPr/>
              </p:nvGrpSpPr>
              <p:grpSpPr bwMode="auto">
                <a:xfrm>
                  <a:off x="176" y="1685"/>
                  <a:ext cx="3926" cy="489"/>
                  <a:chOff x="176" y="1685"/>
                  <a:chExt cx="3926" cy="489"/>
                </a:xfrm>
              </p:grpSpPr>
              <p:sp>
                <p:nvSpPr>
                  <p:cNvPr id="28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" y="1968"/>
                    <a:ext cx="618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72000" tIns="0" rIns="72000" bIns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600" b="0" i="0" u="sng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Gates &gt;&gt;</a:t>
                    </a:r>
                  </a:p>
                </p:txBody>
              </p:sp>
              <p:grpSp>
                <p:nvGrpSpPr>
                  <p:cNvPr id="28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91" y="1685"/>
                    <a:ext cx="117" cy="389"/>
                    <a:chOff x="2112" y="1705"/>
                    <a:chExt cx="117" cy="389"/>
                  </a:xfrm>
                </p:grpSpPr>
                <p:sp>
                  <p:nvSpPr>
                    <p:cNvPr id="323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923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4" name="Line 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0" y="1705"/>
                      <a:ext cx="0" cy="2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89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761" y="1859"/>
                    <a:ext cx="3341" cy="31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72000" tIns="0" rIns="72000" bIns="0"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29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918" y="1795"/>
                    <a:ext cx="117" cy="299"/>
                    <a:chOff x="2088" y="1486"/>
                    <a:chExt cx="117" cy="299"/>
                  </a:xfrm>
                </p:grpSpPr>
                <p:sp>
                  <p:nvSpPr>
                    <p:cNvPr id="321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8" y="1614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2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6" y="1486"/>
                      <a:ext cx="0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1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991" y="1685"/>
                    <a:ext cx="117" cy="389"/>
                    <a:chOff x="2112" y="1705"/>
                    <a:chExt cx="117" cy="389"/>
                  </a:xfrm>
                </p:grpSpPr>
                <p:sp>
                  <p:nvSpPr>
                    <p:cNvPr id="319" name="AutoShap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923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0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0" y="1705"/>
                      <a:ext cx="0" cy="2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442" y="1685"/>
                    <a:ext cx="117" cy="389"/>
                    <a:chOff x="2112" y="1705"/>
                    <a:chExt cx="117" cy="389"/>
                  </a:xfrm>
                </p:grpSpPr>
                <p:sp>
                  <p:nvSpPr>
                    <p:cNvPr id="317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923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8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0" y="1705"/>
                      <a:ext cx="0" cy="2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3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526" y="1705"/>
                    <a:ext cx="117" cy="369"/>
                    <a:chOff x="1526" y="1705"/>
                    <a:chExt cx="117" cy="369"/>
                  </a:xfrm>
                </p:grpSpPr>
                <p:sp>
                  <p:nvSpPr>
                    <p:cNvPr id="315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4" y="1705"/>
                      <a:ext cx="0" cy="2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6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6" y="1903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42" y="1705"/>
                    <a:ext cx="117" cy="369"/>
                    <a:chOff x="2542" y="1705"/>
                    <a:chExt cx="117" cy="369"/>
                  </a:xfrm>
                </p:grpSpPr>
                <p:sp>
                  <p:nvSpPr>
                    <p:cNvPr id="313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0" y="1705"/>
                      <a:ext cx="0" cy="2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4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2" y="1903"/>
                      <a:ext cx="117" cy="171"/>
                    </a:xfrm>
                    <a:prstGeom prst="flowChartDecision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5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266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11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2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384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09" name="Line 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0" name="AutoShap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2699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07" name="Line 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8" name="AutoShap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834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05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6" name="AutoShap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299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922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03" name="Line 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4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30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253" y="1721"/>
                    <a:ext cx="89" cy="298"/>
                    <a:chOff x="2266" y="1721"/>
                    <a:chExt cx="89" cy="298"/>
                  </a:xfrm>
                </p:grpSpPr>
                <p:sp>
                  <p:nvSpPr>
                    <p:cNvPr id="301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1" y="1721"/>
                      <a:ext cx="0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2" name="AutoShap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1934"/>
                      <a:ext cx="89" cy="85"/>
                    </a:xfrm>
                    <a:prstGeom prst="flowChartDecision">
                      <a:avLst/>
                    </a:prstGeom>
                    <a:solidFill>
                      <a:srgbClr val="333399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72000" tIns="0" rIns="72000" bIns="0" anchor="ctr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sp>
            <p:nvSpPr>
              <p:cNvPr id="271" name="Rectangle 103"/>
              <p:cNvSpPr>
                <a:spLocks noChangeArrowheads="1"/>
              </p:cNvSpPr>
              <p:nvPr/>
            </p:nvSpPr>
            <p:spPr bwMode="auto">
              <a:xfrm>
                <a:off x="945" y="573"/>
                <a:ext cx="3912" cy="202"/>
              </a:xfrm>
              <a:prstGeom prst="rect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lIns="72000" tIns="0" rIns="72000" bIns="0">
                <a:flatTx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Processo de Desenvolvimento de Produto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414" name="Conector reto 196"/>
          <p:cNvCxnSpPr/>
          <p:nvPr/>
        </p:nvCxnSpPr>
        <p:spPr>
          <a:xfrm rot="5400000">
            <a:off x="1761377" y="3359319"/>
            <a:ext cx="3735124" cy="4638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CaixaDeTexto 205"/>
          <p:cNvSpPr txBox="1"/>
          <p:nvPr/>
        </p:nvSpPr>
        <p:spPr>
          <a:xfrm>
            <a:off x="2906540" y="1124744"/>
            <a:ext cx="14494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Estamos aqui</a:t>
            </a:r>
          </a:p>
        </p:txBody>
      </p:sp>
      <p:grpSp>
        <p:nvGrpSpPr>
          <p:cNvPr id="107" name="Group 104"/>
          <p:cNvGrpSpPr>
            <a:grpSpLocks/>
          </p:cNvGrpSpPr>
          <p:nvPr/>
        </p:nvGrpSpPr>
        <p:grpSpPr bwMode="auto">
          <a:xfrm rot="-5976873">
            <a:off x="3874515" y="3308885"/>
            <a:ext cx="1438520" cy="2682663"/>
            <a:chOff x="2181" y="1183"/>
            <a:chExt cx="1419" cy="1966"/>
          </a:xfrm>
        </p:grpSpPr>
        <p:grpSp>
          <p:nvGrpSpPr>
            <p:cNvPr id="108" name="Group 105"/>
            <p:cNvGrpSpPr>
              <a:grpSpLocks/>
            </p:cNvGrpSpPr>
            <p:nvPr/>
          </p:nvGrpSpPr>
          <p:grpSpPr bwMode="auto">
            <a:xfrm>
              <a:off x="2181" y="1183"/>
              <a:ext cx="1203" cy="1195"/>
              <a:chOff x="2181" y="1183"/>
              <a:chExt cx="1203" cy="1195"/>
            </a:xfrm>
          </p:grpSpPr>
          <p:grpSp>
            <p:nvGrpSpPr>
              <p:cNvPr id="145" name="Group 106"/>
              <p:cNvGrpSpPr>
                <a:grpSpLocks/>
              </p:cNvGrpSpPr>
              <p:nvPr/>
            </p:nvGrpSpPr>
            <p:grpSpPr bwMode="auto">
              <a:xfrm>
                <a:off x="2203" y="1197"/>
                <a:ext cx="1181" cy="1180"/>
                <a:chOff x="2203" y="1197"/>
                <a:chExt cx="1181" cy="1180"/>
              </a:xfrm>
            </p:grpSpPr>
            <p:grpSp>
              <p:nvGrpSpPr>
                <p:cNvPr id="151" name="Group 107"/>
                <p:cNvGrpSpPr>
                  <a:grpSpLocks/>
                </p:cNvGrpSpPr>
                <p:nvPr/>
              </p:nvGrpSpPr>
              <p:grpSpPr bwMode="auto">
                <a:xfrm>
                  <a:off x="2203" y="1197"/>
                  <a:ext cx="1181" cy="1180"/>
                  <a:chOff x="2203" y="1197"/>
                  <a:chExt cx="1181" cy="1180"/>
                </a:xfrm>
              </p:grpSpPr>
              <p:sp>
                <p:nvSpPr>
                  <p:cNvPr id="157" name="Freeform 108"/>
                  <p:cNvSpPr>
                    <a:spLocks/>
                  </p:cNvSpPr>
                  <p:nvPr/>
                </p:nvSpPr>
                <p:spPr bwMode="auto">
                  <a:xfrm>
                    <a:off x="2203" y="1197"/>
                    <a:ext cx="1003" cy="685"/>
                  </a:xfrm>
                  <a:custGeom>
                    <a:avLst/>
                    <a:gdLst/>
                    <a:ahLst/>
                    <a:cxnLst>
                      <a:cxn ang="0">
                        <a:pos x="21" y="685"/>
                      </a:cxn>
                      <a:cxn ang="0">
                        <a:pos x="6" y="604"/>
                      </a:cxn>
                      <a:cxn ang="0">
                        <a:pos x="0" y="526"/>
                      </a:cxn>
                      <a:cxn ang="0">
                        <a:pos x="3" y="472"/>
                      </a:cxn>
                      <a:cxn ang="0">
                        <a:pos x="12" y="423"/>
                      </a:cxn>
                      <a:cxn ang="0">
                        <a:pos x="27" y="369"/>
                      </a:cxn>
                      <a:cxn ang="0">
                        <a:pos x="51" y="315"/>
                      </a:cxn>
                      <a:cxn ang="0">
                        <a:pos x="81" y="258"/>
                      </a:cxn>
                      <a:cxn ang="0">
                        <a:pos x="111" y="213"/>
                      </a:cxn>
                      <a:cxn ang="0">
                        <a:pos x="147" y="168"/>
                      </a:cxn>
                      <a:cxn ang="0">
                        <a:pos x="189" y="129"/>
                      </a:cxn>
                      <a:cxn ang="0">
                        <a:pos x="231" y="96"/>
                      </a:cxn>
                      <a:cxn ang="0">
                        <a:pos x="276" y="69"/>
                      </a:cxn>
                      <a:cxn ang="0">
                        <a:pos x="331" y="45"/>
                      </a:cxn>
                      <a:cxn ang="0">
                        <a:pos x="394" y="24"/>
                      </a:cxn>
                      <a:cxn ang="0">
                        <a:pos x="448" y="9"/>
                      </a:cxn>
                      <a:cxn ang="0">
                        <a:pos x="514" y="0"/>
                      </a:cxn>
                      <a:cxn ang="0">
                        <a:pos x="598" y="0"/>
                      </a:cxn>
                      <a:cxn ang="0">
                        <a:pos x="661" y="12"/>
                      </a:cxn>
                      <a:cxn ang="0">
                        <a:pos x="736" y="30"/>
                      </a:cxn>
                      <a:cxn ang="0">
                        <a:pos x="811" y="63"/>
                      </a:cxn>
                      <a:cxn ang="0">
                        <a:pos x="877" y="102"/>
                      </a:cxn>
                      <a:cxn ang="0">
                        <a:pos x="922" y="141"/>
                      </a:cxn>
                      <a:cxn ang="0">
                        <a:pos x="967" y="186"/>
                      </a:cxn>
                      <a:cxn ang="0">
                        <a:pos x="1003" y="231"/>
                      </a:cxn>
                      <a:cxn ang="0">
                        <a:pos x="907" y="159"/>
                      </a:cxn>
                      <a:cxn ang="0">
                        <a:pos x="856" y="129"/>
                      </a:cxn>
                      <a:cxn ang="0">
                        <a:pos x="802" y="108"/>
                      </a:cxn>
                      <a:cxn ang="0">
                        <a:pos x="733" y="87"/>
                      </a:cxn>
                      <a:cxn ang="0">
                        <a:pos x="667" y="78"/>
                      </a:cxn>
                      <a:cxn ang="0">
                        <a:pos x="595" y="75"/>
                      </a:cxn>
                      <a:cxn ang="0">
                        <a:pos x="541" y="78"/>
                      </a:cxn>
                      <a:cxn ang="0">
                        <a:pos x="484" y="87"/>
                      </a:cxn>
                      <a:cxn ang="0">
                        <a:pos x="427" y="102"/>
                      </a:cxn>
                      <a:cxn ang="0">
                        <a:pos x="373" y="120"/>
                      </a:cxn>
                      <a:cxn ang="0">
                        <a:pos x="313" y="150"/>
                      </a:cxn>
                      <a:cxn ang="0">
                        <a:pos x="267" y="177"/>
                      </a:cxn>
                      <a:cxn ang="0">
                        <a:pos x="228" y="210"/>
                      </a:cxn>
                      <a:cxn ang="0">
                        <a:pos x="183" y="246"/>
                      </a:cxn>
                      <a:cxn ang="0">
                        <a:pos x="147" y="285"/>
                      </a:cxn>
                      <a:cxn ang="0">
                        <a:pos x="111" y="339"/>
                      </a:cxn>
                      <a:cxn ang="0">
                        <a:pos x="78" y="396"/>
                      </a:cxn>
                      <a:cxn ang="0">
                        <a:pos x="57" y="450"/>
                      </a:cxn>
                      <a:cxn ang="0">
                        <a:pos x="39" y="514"/>
                      </a:cxn>
                      <a:cxn ang="0">
                        <a:pos x="27" y="592"/>
                      </a:cxn>
                      <a:cxn ang="0">
                        <a:pos x="21" y="685"/>
                      </a:cxn>
                    </a:cxnLst>
                    <a:rect l="0" t="0" r="r" b="b"/>
                    <a:pathLst>
                      <a:path w="1003" h="685">
                        <a:moveTo>
                          <a:pt x="21" y="685"/>
                        </a:moveTo>
                        <a:lnTo>
                          <a:pt x="6" y="604"/>
                        </a:lnTo>
                        <a:lnTo>
                          <a:pt x="0" y="526"/>
                        </a:lnTo>
                        <a:lnTo>
                          <a:pt x="3" y="472"/>
                        </a:lnTo>
                        <a:lnTo>
                          <a:pt x="12" y="423"/>
                        </a:lnTo>
                        <a:lnTo>
                          <a:pt x="27" y="369"/>
                        </a:lnTo>
                        <a:lnTo>
                          <a:pt x="51" y="315"/>
                        </a:lnTo>
                        <a:lnTo>
                          <a:pt x="81" y="258"/>
                        </a:lnTo>
                        <a:lnTo>
                          <a:pt x="111" y="213"/>
                        </a:lnTo>
                        <a:lnTo>
                          <a:pt x="147" y="168"/>
                        </a:lnTo>
                        <a:lnTo>
                          <a:pt x="189" y="129"/>
                        </a:lnTo>
                        <a:lnTo>
                          <a:pt x="231" y="96"/>
                        </a:lnTo>
                        <a:lnTo>
                          <a:pt x="276" y="69"/>
                        </a:lnTo>
                        <a:lnTo>
                          <a:pt x="331" y="45"/>
                        </a:lnTo>
                        <a:lnTo>
                          <a:pt x="394" y="24"/>
                        </a:lnTo>
                        <a:lnTo>
                          <a:pt x="448" y="9"/>
                        </a:lnTo>
                        <a:lnTo>
                          <a:pt x="514" y="0"/>
                        </a:lnTo>
                        <a:lnTo>
                          <a:pt x="598" y="0"/>
                        </a:lnTo>
                        <a:lnTo>
                          <a:pt x="661" y="12"/>
                        </a:lnTo>
                        <a:lnTo>
                          <a:pt x="736" y="30"/>
                        </a:lnTo>
                        <a:lnTo>
                          <a:pt x="811" y="63"/>
                        </a:lnTo>
                        <a:lnTo>
                          <a:pt x="877" y="102"/>
                        </a:lnTo>
                        <a:lnTo>
                          <a:pt x="922" y="141"/>
                        </a:lnTo>
                        <a:lnTo>
                          <a:pt x="967" y="186"/>
                        </a:lnTo>
                        <a:lnTo>
                          <a:pt x="1003" y="231"/>
                        </a:lnTo>
                        <a:lnTo>
                          <a:pt x="907" y="159"/>
                        </a:lnTo>
                        <a:lnTo>
                          <a:pt x="856" y="129"/>
                        </a:lnTo>
                        <a:lnTo>
                          <a:pt x="802" y="108"/>
                        </a:lnTo>
                        <a:lnTo>
                          <a:pt x="733" y="87"/>
                        </a:lnTo>
                        <a:lnTo>
                          <a:pt x="667" y="78"/>
                        </a:lnTo>
                        <a:lnTo>
                          <a:pt x="595" y="75"/>
                        </a:lnTo>
                        <a:lnTo>
                          <a:pt x="541" y="78"/>
                        </a:lnTo>
                        <a:lnTo>
                          <a:pt x="484" y="87"/>
                        </a:lnTo>
                        <a:lnTo>
                          <a:pt x="427" y="102"/>
                        </a:lnTo>
                        <a:lnTo>
                          <a:pt x="373" y="120"/>
                        </a:lnTo>
                        <a:lnTo>
                          <a:pt x="313" y="150"/>
                        </a:lnTo>
                        <a:lnTo>
                          <a:pt x="267" y="177"/>
                        </a:lnTo>
                        <a:lnTo>
                          <a:pt x="228" y="210"/>
                        </a:lnTo>
                        <a:lnTo>
                          <a:pt x="183" y="246"/>
                        </a:lnTo>
                        <a:lnTo>
                          <a:pt x="147" y="285"/>
                        </a:lnTo>
                        <a:lnTo>
                          <a:pt x="111" y="339"/>
                        </a:lnTo>
                        <a:lnTo>
                          <a:pt x="78" y="396"/>
                        </a:lnTo>
                        <a:lnTo>
                          <a:pt x="57" y="450"/>
                        </a:lnTo>
                        <a:lnTo>
                          <a:pt x="39" y="514"/>
                        </a:lnTo>
                        <a:lnTo>
                          <a:pt x="27" y="592"/>
                        </a:lnTo>
                        <a:lnTo>
                          <a:pt x="21" y="68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58" name="Freeform 109"/>
                  <p:cNvSpPr>
                    <a:spLocks/>
                  </p:cNvSpPr>
                  <p:nvPr/>
                </p:nvSpPr>
                <p:spPr bwMode="auto">
                  <a:xfrm>
                    <a:off x="2278" y="1536"/>
                    <a:ext cx="1106" cy="841"/>
                  </a:xfrm>
                  <a:custGeom>
                    <a:avLst/>
                    <a:gdLst/>
                    <a:ahLst/>
                    <a:cxnLst>
                      <a:cxn ang="0">
                        <a:pos x="0" y="511"/>
                      </a:cxn>
                      <a:cxn ang="0">
                        <a:pos x="63" y="583"/>
                      </a:cxn>
                      <a:cxn ang="0">
                        <a:pos x="132" y="646"/>
                      </a:cxn>
                      <a:cxn ang="0">
                        <a:pos x="195" y="682"/>
                      </a:cxn>
                      <a:cxn ang="0">
                        <a:pos x="286" y="721"/>
                      </a:cxn>
                      <a:cxn ang="0">
                        <a:pos x="358" y="742"/>
                      </a:cxn>
                      <a:cxn ang="0">
                        <a:pos x="424" y="751"/>
                      </a:cxn>
                      <a:cxn ang="0">
                        <a:pos x="502" y="751"/>
                      </a:cxn>
                      <a:cxn ang="0">
                        <a:pos x="559" y="745"/>
                      </a:cxn>
                      <a:cxn ang="0">
                        <a:pos x="628" y="733"/>
                      </a:cxn>
                      <a:cxn ang="0">
                        <a:pos x="697" y="712"/>
                      </a:cxn>
                      <a:cxn ang="0">
                        <a:pos x="754" y="682"/>
                      </a:cxn>
                      <a:cxn ang="0">
                        <a:pos x="808" y="649"/>
                      </a:cxn>
                      <a:cxn ang="0">
                        <a:pos x="856" y="616"/>
                      </a:cxn>
                      <a:cxn ang="0">
                        <a:pos x="904" y="568"/>
                      </a:cxn>
                      <a:cxn ang="0">
                        <a:pos x="952" y="514"/>
                      </a:cxn>
                      <a:cxn ang="0">
                        <a:pos x="989" y="463"/>
                      </a:cxn>
                      <a:cxn ang="0">
                        <a:pos x="1010" y="412"/>
                      </a:cxn>
                      <a:cxn ang="0">
                        <a:pos x="1037" y="331"/>
                      </a:cxn>
                      <a:cxn ang="0">
                        <a:pos x="1055" y="247"/>
                      </a:cxn>
                      <a:cxn ang="0">
                        <a:pos x="1058" y="172"/>
                      </a:cxn>
                      <a:cxn ang="0">
                        <a:pos x="1046" y="90"/>
                      </a:cxn>
                      <a:cxn ang="0">
                        <a:pos x="1019" y="0"/>
                      </a:cxn>
                      <a:cxn ang="0">
                        <a:pos x="1046" y="48"/>
                      </a:cxn>
                      <a:cxn ang="0">
                        <a:pos x="1076" y="117"/>
                      </a:cxn>
                      <a:cxn ang="0">
                        <a:pos x="1091" y="181"/>
                      </a:cxn>
                      <a:cxn ang="0">
                        <a:pos x="1106" y="241"/>
                      </a:cxn>
                      <a:cxn ang="0">
                        <a:pos x="1103" y="292"/>
                      </a:cxn>
                      <a:cxn ang="0">
                        <a:pos x="1100" y="361"/>
                      </a:cxn>
                      <a:cxn ang="0">
                        <a:pos x="1064" y="493"/>
                      </a:cxn>
                      <a:cxn ang="0">
                        <a:pos x="1028" y="565"/>
                      </a:cxn>
                      <a:cxn ang="0">
                        <a:pos x="983" y="628"/>
                      </a:cxn>
                      <a:cxn ang="0">
                        <a:pos x="934" y="682"/>
                      </a:cxn>
                      <a:cxn ang="0">
                        <a:pos x="886" y="721"/>
                      </a:cxn>
                      <a:cxn ang="0">
                        <a:pos x="820" y="766"/>
                      </a:cxn>
                      <a:cxn ang="0">
                        <a:pos x="754" y="796"/>
                      </a:cxn>
                      <a:cxn ang="0">
                        <a:pos x="691" y="817"/>
                      </a:cxn>
                      <a:cxn ang="0">
                        <a:pos x="610" y="838"/>
                      </a:cxn>
                      <a:cxn ang="0">
                        <a:pos x="550" y="841"/>
                      </a:cxn>
                      <a:cxn ang="0">
                        <a:pos x="484" y="841"/>
                      </a:cxn>
                      <a:cxn ang="0">
                        <a:pos x="418" y="829"/>
                      </a:cxn>
                      <a:cxn ang="0">
                        <a:pos x="346" y="814"/>
                      </a:cxn>
                      <a:cxn ang="0">
                        <a:pos x="298" y="796"/>
                      </a:cxn>
                      <a:cxn ang="0">
                        <a:pos x="234" y="763"/>
                      </a:cxn>
                      <a:cxn ang="0">
                        <a:pos x="180" y="733"/>
                      </a:cxn>
                      <a:cxn ang="0">
                        <a:pos x="129" y="691"/>
                      </a:cxn>
                      <a:cxn ang="0">
                        <a:pos x="75" y="634"/>
                      </a:cxn>
                      <a:cxn ang="0">
                        <a:pos x="24" y="562"/>
                      </a:cxn>
                      <a:cxn ang="0">
                        <a:pos x="0" y="511"/>
                      </a:cxn>
                    </a:cxnLst>
                    <a:rect l="0" t="0" r="r" b="b"/>
                    <a:pathLst>
                      <a:path w="1106" h="841">
                        <a:moveTo>
                          <a:pt x="0" y="511"/>
                        </a:moveTo>
                        <a:lnTo>
                          <a:pt x="63" y="583"/>
                        </a:lnTo>
                        <a:lnTo>
                          <a:pt x="132" y="646"/>
                        </a:lnTo>
                        <a:lnTo>
                          <a:pt x="195" y="682"/>
                        </a:lnTo>
                        <a:lnTo>
                          <a:pt x="286" y="721"/>
                        </a:lnTo>
                        <a:lnTo>
                          <a:pt x="358" y="742"/>
                        </a:lnTo>
                        <a:lnTo>
                          <a:pt x="424" y="751"/>
                        </a:lnTo>
                        <a:lnTo>
                          <a:pt x="502" y="751"/>
                        </a:lnTo>
                        <a:lnTo>
                          <a:pt x="559" y="745"/>
                        </a:lnTo>
                        <a:lnTo>
                          <a:pt x="628" y="733"/>
                        </a:lnTo>
                        <a:lnTo>
                          <a:pt x="697" y="712"/>
                        </a:lnTo>
                        <a:lnTo>
                          <a:pt x="754" y="682"/>
                        </a:lnTo>
                        <a:lnTo>
                          <a:pt x="808" y="649"/>
                        </a:lnTo>
                        <a:lnTo>
                          <a:pt x="856" y="616"/>
                        </a:lnTo>
                        <a:lnTo>
                          <a:pt x="904" y="568"/>
                        </a:lnTo>
                        <a:lnTo>
                          <a:pt x="952" y="514"/>
                        </a:lnTo>
                        <a:lnTo>
                          <a:pt x="989" y="463"/>
                        </a:lnTo>
                        <a:lnTo>
                          <a:pt x="1010" y="412"/>
                        </a:lnTo>
                        <a:lnTo>
                          <a:pt x="1037" y="331"/>
                        </a:lnTo>
                        <a:lnTo>
                          <a:pt x="1055" y="247"/>
                        </a:lnTo>
                        <a:lnTo>
                          <a:pt x="1058" y="172"/>
                        </a:lnTo>
                        <a:lnTo>
                          <a:pt x="1046" y="90"/>
                        </a:lnTo>
                        <a:lnTo>
                          <a:pt x="1019" y="0"/>
                        </a:lnTo>
                        <a:lnTo>
                          <a:pt x="1046" y="48"/>
                        </a:lnTo>
                        <a:lnTo>
                          <a:pt x="1076" y="117"/>
                        </a:lnTo>
                        <a:lnTo>
                          <a:pt x="1091" y="181"/>
                        </a:lnTo>
                        <a:lnTo>
                          <a:pt x="1106" y="241"/>
                        </a:lnTo>
                        <a:lnTo>
                          <a:pt x="1103" y="292"/>
                        </a:lnTo>
                        <a:lnTo>
                          <a:pt x="1100" y="361"/>
                        </a:lnTo>
                        <a:lnTo>
                          <a:pt x="1064" y="493"/>
                        </a:lnTo>
                        <a:lnTo>
                          <a:pt x="1028" y="565"/>
                        </a:lnTo>
                        <a:lnTo>
                          <a:pt x="983" y="628"/>
                        </a:lnTo>
                        <a:lnTo>
                          <a:pt x="934" y="682"/>
                        </a:lnTo>
                        <a:lnTo>
                          <a:pt x="886" y="721"/>
                        </a:lnTo>
                        <a:lnTo>
                          <a:pt x="820" y="766"/>
                        </a:lnTo>
                        <a:lnTo>
                          <a:pt x="754" y="796"/>
                        </a:lnTo>
                        <a:lnTo>
                          <a:pt x="691" y="817"/>
                        </a:lnTo>
                        <a:lnTo>
                          <a:pt x="610" y="838"/>
                        </a:lnTo>
                        <a:lnTo>
                          <a:pt x="550" y="841"/>
                        </a:lnTo>
                        <a:lnTo>
                          <a:pt x="484" y="841"/>
                        </a:lnTo>
                        <a:lnTo>
                          <a:pt x="418" y="829"/>
                        </a:lnTo>
                        <a:lnTo>
                          <a:pt x="346" y="814"/>
                        </a:lnTo>
                        <a:lnTo>
                          <a:pt x="298" y="796"/>
                        </a:lnTo>
                        <a:lnTo>
                          <a:pt x="234" y="763"/>
                        </a:lnTo>
                        <a:lnTo>
                          <a:pt x="180" y="733"/>
                        </a:lnTo>
                        <a:lnTo>
                          <a:pt x="129" y="691"/>
                        </a:lnTo>
                        <a:lnTo>
                          <a:pt x="75" y="634"/>
                        </a:lnTo>
                        <a:lnTo>
                          <a:pt x="24" y="562"/>
                        </a:lnTo>
                        <a:lnTo>
                          <a:pt x="0" y="51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2" name="Group 110"/>
                <p:cNvGrpSpPr>
                  <a:grpSpLocks/>
                </p:cNvGrpSpPr>
                <p:nvPr/>
              </p:nvGrpSpPr>
              <p:grpSpPr bwMode="auto">
                <a:xfrm>
                  <a:off x="2210" y="1213"/>
                  <a:ext cx="1172" cy="1113"/>
                  <a:chOff x="2210" y="1213"/>
                  <a:chExt cx="1172" cy="1113"/>
                </a:xfrm>
              </p:grpSpPr>
              <p:sp>
                <p:nvSpPr>
                  <p:cNvPr id="153" name="Freeform 111"/>
                  <p:cNvSpPr>
                    <a:spLocks/>
                  </p:cNvSpPr>
                  <p:nvPr/>
                </p:nvSpPr>
                <p:spPr bwMode="auto">
                  <a:xfrm>
                    <a:off x="2276" y="2048"/>
                    <a:ext cx="287" cy="27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56"/>
                      </a:cxn>
                      <a:cxn ang="0">
                        <a:pos x="59" y="99"/>
                      </a:cxn>
                      <a:cxn ang="0">
                        <a:pos x="90" y="138"/>
                      </a:cxn>
                      <a:cxn ang="0">
                        <a:pos x="138" y="185"/>
                      </a:cxn>
                      <a:cxn ang="0">
                        <a:pos x="174" y="215"/>
                      </a:cxn>
                      <a:cxn ang="0">
                        <a:pos x="220" y="244"/>
                      </a:cxn>
                      <a:cxn ang="0">
                        <a:pos x="287" y="278"/>
                      </a:cxn>
                      <a:cxn ang="0">
                        <a:pos x="212" y="176"/>
                      </a:cxn>
                      <a:cxn ang="0">
                        <a:pos x="170" y="152"/>
                      </a:cxn>
                      <a:cxn ang="0">
                        <a:pos x="140" y="131"/>
                      </a:cxn>
                      <a:cxn ang="0">
                        <a:pos x="96" y="101"/>
                      </a:cxn>
                      <a:cxn ang="0">
                        <a:pos x="62" y="69"/>
                      </a:cxn>
                      <a:cxn ang="0">
                        <a:pos x="35" y="4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7" h="278">
                        <a:moveTo>
                          <a:pt x="0" y="0"/>
                        </a:moveTo>
                        <a:lnTo>
                          <a:pt x="30" y="56"/>
                        </a:lnTo>
                        <a:lnTo>
                          <a:pt x="59" y="99"/>
                        </a:lnTo>
                        <a:lnTo>
                          <a:pt x="90" y="138"/>
                        </a:lnTo>
                        <a:lnTo>
                          <a:pt x="138" y="185"/>
                        </a:lnTo>
                        <a:lnTo>
                          <a:pt x="174" y="215"/>
                        </a:lnTo>
                        <a:lnTo>
                          <a:pt x="220" y="244"/>
                        </a:lnTo>
                        <a:lnTo>
                          <a:pt x="287" y="278"/>
                        </a:lnTo>
                        <a:lnTo>
                          <a:pt x="212" y="176"/>
                        </a:lnTo>
                        <a:lnTo>
                          <a:pt x="170" y="152"/>
                        </a:lnTo>
                        <a:lnTo>
                          <a:pt x="140" y="131"/>
                        </a:lnTo>
                        <a:lnTo>
                          <a:pt x="96" y="101"/>
                        </a:lnTo>
                        <a:lnTo>
                          <a:pt x="62" y="69"/>
                        </a:lnTo>
                        <a:lnTo>
                          <a:pt x="35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54" name="Freeform 112"/>
                  <p:cNvSpPr>
                    <a:spLocks/>
                  </p:cNvSpPr>
                  <p:nvPr/>
                </p:nvSpPr>
                <p:spPr bwMode="auto">
                  <a:xfrm>
                    <a:off x="3279" y="1530"/>
                    <a:ext cx="103" cy="546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9" y="37"/>
                      </a:cxn>
                      <a:cxn ang="0">
                        <a:pos x="52" y="69"/>
                      </a:cxn>
                      <a:cxn ang="0">
                        <a:pos x="66" y="102"/>
                      </a:cxn>
                      <a:cxn ang="0">
                        <a:pos x="76" y="134"/>
                      </a:cxn>
                      <a:cxn ang="0">
                        <a:pos x="84" y="164"/>
                      </a:cxn>
                      <a:cxn ang="0">
                        <a:pos x="99" y="217"/>
                      </a:cxn>
                      <a:cxn ang="0">
                        <a:pos x="103" y="269"/>
                      </a:cxn>
                      <a:cxn ang="0">
                        <a:pos x="100" y="349"/>
                      </a:cxn>
                      <a:cxn ang="0">
                        <a:pos x="93" y="403"/>
                      </a:cxn>
                      <a:cxn ang="0">
                        <a:pos x="82" y="447"/>
                      </a:cxn>
                      <a:cxn ang="0">
                        <a:pos x="65" y="493"/>
                      </a:cxn>
                      <a:cxn ang="0">
                        <a:pos x="42" y="546"/>
                      </a:cxn>
                      <a:cxn ang="0">
                        <a:pos x="0" y="443"/>
                      </a:cxn>
                      <a:cxn ang="0">
                        <a:pos x="19" y="398"/>
                      </a:cxn>
                      <a:cxn ang="0">
                        <a:pos x="28" y="374"/>
                      </a:cxn>
                      <a:cxn ang="0">
                        <a:pos x="39" y="343"/>
                      </a:cxn>
                      <a:cxn ang="0">
                        <a:pos x="46" y="311"/>
                      </a:cxn>
                      <a:cxn ang="0">
                        <a:pos x="52" y="262"/>
                      </a:cxn>
                      <a:cxn ang="0">
                        <a:pos x="55" y="221"/>
                      </a:cxn>
                      <a:cxn ang="0">
                        <a:pos x="55" y="160"/>
                      </a:cxn>
                      <a:cxn ang="0">
                        <a:pos x="46" y="105"/>
                      </a:cxn>
                      <a:cxn ang="0">
                        <a:pos x="36" y="60"/>
                      </a:cxn>
                      <a:cxn ang="0">
                        <a:pos x="30" y="36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103" h="546">
                        <a:moveTo>
                          <a:pt x="19" y="0"/>
                        </a:moveTo>
                        <a:lnTo>
                          <a:pt x="39" y="37"/>
                        </a:lnTo>
                        <a:lnTo>
                          <a:pt x="52" y="69"/>
                        </a:lnTo>
                        <a:lnTo>
                          <a:pt x="66" y="102"/>
                        </a:lnTo>
                        <a:lnTo>
                          <a:pt x="76" y="134"/>
                        </a:lnTo>
                        <a:lnTo>
                          <a:pt x="84" y="164"/>
                        </a:lnTo>
                        <a:lnTo>
                          <a:pt x="99" y="217"/>
                        </a:lnTo>
                        <a:lnTo>
                          <a:pt x="103" y="269"/>
                        </a:lnTo>
                        <a:lnTo>
                          <a:pt x="100" y="349"/>
                        </a:lnTo>
                        <a:lnTo>
                          <a:pt x="93" y="403"/>
                        </a:lnTo>
                        <a:lnTo>
                          <a:pt x="82" y="447"/>
                        </a:lnTo>
                        <a:lnTo>
                          <a:pt x="65" y="493"/>
                        </a:lnTo>
                        <a:lnTo>
                          <a:pt x="42" y="546"/>
                        </a:lnTo>
                        <a:lnTo>
                          <a:pt x="0" y="443"/>
                        </a:lnTo>
                        <a:lnTo>
                          <a:pt x="19" y="398"/>
                        </a:lnTo>
                        <a:lnTo>
                          <a:pt x="28" y="374"/>
                        </a:lnTo>
                        <a:lnTo>
                          <a:pt x="39" y="343"/>
                        </a:lnTo>
                        <a:lnTo>
                          <a:pt x="46" y="311"/>
                        </a:lnTo>
                        <a:lnTo>
                          <a:pt x="52" y="262"/>
                        </a:lnTo>
                        <a:lnTo>
                          <a:pt x="55" y="221"/>
                        </a:lnTo>
                        <a:lnTo>
                          <a:pt x="55" y="160"/>
                        </a:lnTo>
                        <a:lnTo>
                          <a:pt x="46" y="105"/>
                        </a:lnTo>
                        <a:lnTo>
                          <a:pt x="36" y="60"/>
                        </a:lnTo>
                        <a:lnTo>
                          <a:pt x="30" y="3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55" name="Freeform 113"/>
                  <p:cNvSpPr>
                    <a:spLocks/>
                  </p:cNvSpPr>
                  <p:nvPr/>
                </p:nvSpPr>
                <p:spPr bwMode="auto">
                  <a:xfrm>
                    <a:off x="2741" y="1213"/>
                    <a:ext cx="408" cy="16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60"/>
                      </a:cxn>
                      <a:cxn ang="0">
                        <a:pos x="79" y="57"/>
                      </a:cxn>
                      <a:cxn ang="0">
                        <a:pos x="123" y="60"/>
                      </a:cxn>
                      <a:cxn ang="0">
                        <a:pos x="164" y="66"/>
                      </a:cxn>
                      <a:cxn ang="0">
                        <a:pos x="202" y="73"/>
                      </a:cxn>
                      <a:cxn ang="0">
                        <a:pos x="240" y="83"/>
                      </a:cxn>
                      <a:cxn ang="0">
                        <a:pos x="266" y="91"/>
                      </a:cxn>
                      <a:cxn ang="0">
                        <a:pos x="300" y="105"/>
                      </a:cxn>
                      <a:cxn ang="0">
                        <a:pos x="339" y="124"/>
                      </a:cxn>
                      <a:cxn ang="0">
                        <a:pos x="408" y="165"/>
                      </a:cxn>
                      <a:cxn ang="0">
                        <a:pos x="368" y="123"/>
                      </a:cxn>
                      <a:cxn ang="0">
                        <a:pos x="340" y="102"/>
                      </a:cxn>
                      <a:cxn ang="0">
                        <a:pos x="303" y="78"/>
                      </a:cxn>
                      <a:cxn ang="0">
                        <a:pos x="280" y="64"/>
                      </a:cxn>
                      <a:cxn ang="0">
                        <a:pos x="229" y="40"/>
                      </a:cxn>
                      <a:cxn ang="0">
                        <a:pos x="196" y="28"/>
                      </a:cxn>
                      <a:cxn ang="0">
                        <a:pos x="169" y="19"/>
                      </a:cxn>
                      <a:cxn ang="0">
                        <a:pos x="144" y="13"/>
                      </a:cxn>
                      <a:cxn ang="0">
                        <a:pos x="105" y="6"/>
                      </a:cxn>
                      <a:cxn ang="0">
                        <a:pos x="64" y="1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08" h="165">
                        <a:moveTo>
                          <a:pt x="0" y="0"/>
                        </a:moveTo>
                        <a:lnTo>
                          <a:pt x="31" y="60"/>
                        </a:lnTo>
                        <a:lnTo>
                          <a:pt x="79" y="57"/>
                        </a:lnTo>
                        <a:lnTo>
                          <a:pt x="123" y="60"/>
                        </a:lnTo>
                        <a:lnTo>
                          <a:pt x="164" y="66"/>
                        </a:lnTo>
                        <a:lnTo>
                          <a:pt x="202" y="73"/>
                        </a:lnTo>
                        <a:lnTo>
                          <a:pt x="240" y="83"/>
                        </a:lnTo>
                        <a:lnTo>
                          <a:pt x="266" y="91"/>
                        </a:lnTo>
                        <a:lnTo>
                          <a:pt x="300" y="105"/>
                        </a:lnTo>
                        <a:lnTo>
                          <a:pt x="339" y="124"/>
                        </a:lnTo>
                        <a:lnTo>
                          <a:pt x="408" y="165"/>
                        </a:lnTo>
                        <a:lnTo>
                          <a:pt x="368" y="123"/>
                        </a:lnTo>
                        <a:lnTo>
                          <a:pt x="340" y="102"/>
                        </a:lnTo>
                        <a:lnTo>
                          <a:pt x="303" y="78"/>
                        </a:lnTo>
                        <a:lnTo>
                          <a:pt x="280" y="64"/>
                        </a:lnTo>
                        <a:lnTo>
                          <a:pt x="229" y="40"/>
                        </a:lnTo>
                        <a:lnTo>
                          <a:pt x="196" y="28"/>
                        </a:lnTo>
                        <a:lnTo>
                          <a:pt x="169" y="19"/>
                        </a:lnTo>
                        <a:lnTo>
                          <a:pt x="144" y="13"/>
                        </a:lnTo>
                        <a:lnTo>
                          <a:pt x="105" y="6"/>
                        </a:lnTo>
                        <a:lnTo>
                          <a:pt x="64" y="1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56" name="Freeform 114"/>
                  <p:cNvSpPr>
                    <a:spLocks/>
                  </p:cNvSpPr>
                  <p:nvPr/>
                </p:nvSpPr>
                <p:spPr bwMode="auto">
                  <a:xfrm>
                    <a:off x="2210" y="1445"/>
                    <a:ext cx="130" cy="387"/>
                  </a:xfrm>
                  <a:custGeom>
                    <a:avLst/>
                    <a:gdLst/>
                    <a:ahLst/>
                    <a:cxnLst>
                      <a:cxn ang="0">
                        <a:pos x="0" y="297"/>
                      </a:cxn>
                      <a:cxn ang="0">
                        <a:pos x="3" y="267"/>
                      </a:cxn>
                      <a:cxn ang="0">
                        <a:pos x="5" y="234"/>
                      </a:cxn>
                      <a:cxn ang="0">
                        <a:pos x="14" y="181"/>
                      </a:cxn>
                      <a:cxn ang="0">
                        <a:pos x="24" y="139"/>
                      </a:cxn>
                      <a:cxn ang="0">
                        <a:pos x="38" y="101"/>
                      </a:cxn>
                      <a:cxn ang="0">
                        <a:pos x="56" y="62"/>
                      </a:cxn>
                      <a:cxn ang="0">
                        <a:pos x="72" y="32"/>
                      </a:cxn>
                      <a:cxn ang="0">
                        <a:pos x="92" y="0"/>
                      </a:cxn>
                      <a:cxn ang="0">
                        <a:pos x="130" y="50"/>
                      </a:cxn>
                      <a:cxn ang="0">
                        <a:pos x="108" y="80"/>
                      </a:cxn>
                      <a:cxn ang="0">
                        <a:pos x="92" y="107"/>
                      </a:cxn>
                      <a:cxn ang="0">
                        <a:pos x="79" y="132"/>
                      </a:cxn>
                      <a:cxn ang="0">
                        <a:pos x="60" y="167"/>
                      </a:cxn>
                      <a:cxn ang="0">
                        <a:pos x="48" y="198"/>
                      </a:cxn>
                      <a:cxn ang="0">
                        <a:pos x="41" y="228"/>
                      </a:cxn>
                      <a:cxn ang="0">
                        <a:pos x="32" y="258"/>
                      </a:cxn>
                      <a:cxn ang="0">
                        <a:pos x="26" y="291"/>
                      </a:cxn>
                      <a:cxn ang="0">
                        <a:pos x="21" y="331"/>
                      </a:cxn>
                      <a:cxn ang="0">
                        <a:pos x="17" y="371"/>
                      </a:cxn>
                      <a:cxn ang="0">
                        <a:pos x="10" y="387"/>
                      </a:cxn>
                      <a:cxn ang="0">
                        <a:pos x="0" y="297"/>
                      </a:cxn>
                    </a:cxnLst>
                    <a:rect l="0" t="0" r="r" b="b"/>
                    <a:pathLst>
                      <a:path w="130" h="387">
                        <a:moveTo>
                          <a:pt x="0" y="297"/>
                        </a:moveTo>
                        <a:lnTo>
                          <a:pt x="3" y="267"/>
                        </a:lnTo>
                        <a:lnTo>
                          <a:pt x="5" y="234"/>
                        </a:lnTo>
                        <a:lnTo>
                          <a:pt x="14" y="181"/>
                        </a:lnTo>
                        <a:lnTo>
                          <a:pt x="24" y="139"/>
                        </a:lnTo>
                        <a:lnTo>
                          <a:pt x="38" y="101"/>
                        </a:lnTo>
                        <a:lnTo>
                          <a:pt x="56" y="62"/>
                        </a:lnTo>
                        <a:lnTo>
                          <a:pt x="72" y="32"/>
                        </a:lnTo>
                        <a:lnTo>
                          <a:pt x="92" y="0"/>
                        </a:lnTo>
                        <a:lnTo>
                          <a:pt x="130" y="50"/>
                        </a:lnTo>
                        <a:lnTo>
                          <a:pt x="108" y="80"/>
                        </a:lnTo>
                        <a:lnTo>
                          <a:pt x="92" y="107"/>
                        </a:lnTo>
                        <a:lnTo>
                          <a:pt x="79" y="132"/>
                        </a:lnTo>
                        <a:lnTo>
                          <a:pt x="60" y="167"/>
                        </a:lnTo>
                        <a:lnTo>
                          <a:pt x="48" y="198"/>
                        </a:lnTo>
                        <a:lnTo>
                          <a:pt x="41" y="228"/>
                        </a:lnTo>
                        <a:lnTo>
                          <a:pt x="32" y="258"/>
                        </a:lnTo>
                        <a:lnTo>
                          <a:pt x="26" y="291"/>
                        </a:lnTo>
                        <a:lnTo>
                          <a:pt x="21" y="331"/>
                        </a:lnTo>
                        <a:lnTo>
                          <a:pt x="17" y="371"/>
                        </a:lnTo>
                        <a:lnTo>
                          <a:pt x="10" y="387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146" name="Oval 115"/>
              <p:cNvSpPr>
                <a:spLocks noChangeArrowheads="1"/>
              </p:cNvSpPr>
              <p:nvPr/>
            </p:nvSpPr>
            <p:spPr bwMode="auto">
              <a:xfrm>
                <a:off x="2229" y="1273"/>
                <a:ext cx="1154" cy="110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47" name="Group 116"/>
              <p:cNvGrpSpPr>
                <a:grpSpLocks/>
              </p:cNvGrpSpPr>
              <p:nvPr/>
            </p:nvGrpSpPr>
            <p:grpSpPr bwMode="auto">
              <a:xfrm>
                <a:off x="2181" y="1183"/>
                <a:ext cx="1154" cy="1105"/>
                <a:chOff x="2181" y="1183"/>
                <a:chExt cx="1154" cy="1105"/>
              </a:xfrm>
            </p:grpSpPr>
            <p:sp>
              <p:nvSpPr>
                <p:cNvPr id="148" name="Oval 117"/>
                <p:cNvSpPr>
                  <a:spLocks noChangeArrowheads="1"/>
                </p:cNvSpPr>
                <p:nvPr/>
              </p:nvSpPr>
              <p:spPr bwMode="auto">
                <a:xfrm>
                  <a:off x="2194" y="1198"/>
                  <a:ext cx="1127" cy="1078"/>
                </a:xfrm>
                <a:prstGeom prst="ellipse">
                  <a:avLst/>
                </a:prstGeom>
                <a:noFill/>
                <a:ln w="6350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" name="Oval 118"/>
                <p:cNvSpPr>
                  <a:spLocks noChangeArrowheads="1"/>
                </p:cNvSpPr>
                <p:nvPr/>
              </p:nvSpPr>
              <p:spPr bwMode="auto">
                <a:xfrm>
                  <a:off x="2181" y="1183"/>
                  <a:ext cx="1154" cy="1105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0" name="Oval 119"/>
                <p:cNvSpPr>
                  <a:spLocks noChangeArrowheads="1"/>
                </p:cNvSpPr>
                <p:nvPr/>
              </p:nvSpPr>
              <p:spPr bwMode="auto">
                <a:xfrm>
                  <a:off x="2213" y="1213"/>
                  <a:ext cx="1090" cy="1046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" name="Group 120"/>
            <p:cNvGrpSpPr>
              <a:grpSpLocks/>
            </p:cNvGrpSpPr>
            <p:nvPr/>
          </p:nvGrpSpPr>
          <p:grpSpPr bwMode="auto">
            <a:xfrm>
              <a:off x="3008" y="2225"/>
              <a:ext cx="592" cy="924"/>
              <a:chOff x="3008" y="2225"/>
              <a:chExt cx="592" cy="924"/>
            </a:xfrm>
          </p:grpSpPr>
          <p:sp>
            <p:nvSpPr>
              <p:cNvPr id="110" name="Freeform 121"/>
              <p:cNvSpPr>
                <a:spLocks/>
              </p:cNvSpPr>
              <p:nvPr/>
            </p:nvSpPr>
            <p:spPr bwMode="auto">
              <a:xfrm>
                <a:off x="3013" y="2272"/>
                <a:ext cx="564" cy="808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400" y="808"/>
                  </a:cxn>
                  <a:cxn ang="0">
                    <a:pos x="564" y="725"/>
                  </a:cxn>
                  <a:cxn ang="0">
                    <a:pos x="162" y="0"/>
                  </a:cxn>
                  <a:cxn ang="0">
                    <a:pos x="0" y="60"/>
                  </a:cxn>
                </a:cxnLst>
                <a:rect l="0" t="0" r="r" b="b"/>
                <a:pathLst>
                  <a:path w="564" h="808">
                    <a:moveTo>
                      <a:pt x="0" y="60"/>
                    </a:moveTo>
                    <a:lnTo>
                      <a:pt x="400" y="808"/>
                    </a:lnTo>
                    <a:lnTo>
                      <a:pt x="564" y="725"/>
                    </a:lnTo>
                    <a:lnTo>
                      <a:pt x="162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Arc 122"/>
              <p:cNvSpPr>
                <a:spLocks/>
              </p:cNvSpPr>
              <p:nvPr/>
            </p:nvSpPr>
            <p:spPr bwMode="auto">
              <a:xfrm>
                <a:off x="3010" y="2225"/>
                <a:ext cx="170" cy="10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877 w 42152"/>
                  <a:gd name="T1" fmla="*/ 27693 h 27693"/>
                  <a:gd name="T2" fmla="*/ 42152 w 42152"/>
                  <a:gd name="T3" fmla="*/ 14952 h 27693"/>
                  <a:gd name="T4" fmla="*/ 21600 w 42152"/>
                  <a:gd name="T5" fmla="*/ 21600 h 27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152" h="27693" fill="none" extrusionOk="0">
                    <a:moveTo>
                      <a:pt x="877" y="27692"/>
                    </a:moveTo>
                    <a:cubicBezTo>
                      <a:pt x="295" y="25714"/>
                      <a:pt x="0" y="2366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68" y="-1"/>
                      <a:pt x="39268" y="6038"/>
                      <a:pt x="42151" y="14952"/>
                    </a:cubicBezTo>
                  </a:path>
                  <a:path w="42152" h="27693" stroke="0" extrusionOk="0">
                    <a:moveTo>
                      <a:pt x="877" y="27692"/>
                    </a:moveTo>
                    <a:cubicBezTo>
                      <a:pt x="295" y="25714"/>
                      <a:pt x="0" y="23662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968" y="-1"/>
                      <a:pt x="39268" y="6038"/>
                      <a:pt x="42151" y="1495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Arc 123"/>
              <p:cNvSpPr>
                <a:spLocks/>
              </p:cNvSpPr>
              <p:nvPr/>
            </p:nvSpPr>
            <p:spPr bwMode="auto">
              <a:xfrm>
                <a:off x="3014" y="2236"/>
                <a:ext cx="172" cy="10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38 w 42065"/>
                  <a:gd name="T1" fmla="*/ 24039 h 24039"/>
                  <a:gd name="T2" fmla="*/ 42065 w 42065"/>
                  <a:gd name="T3" fmla="*/ 14690 h 24039"/>
                  <a:gd name="T4" fmla="*/ 21600 w 42065"/>
                  <a:gd name="T5" fmla="*/ 21600 h 24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65" h="24039" fill="none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66" y="-1"/>
                      <a:pt x="39100" y="5910"/>
                      <a:pt x="42064" y="14690"/>
                    </a:cubicBezTo>
                  </a:path>
                  <a:path w="42065" h="24039" stroke="0" extrusionOk="0">
                    <a:moveTo>
                      <a:pt x="138" y="24038"/>
                    </a:moveTo>
                    <a:cubicBezTo>
                      <a:pt x="46" y="23229"/>
                      <a:pt x="0" y="224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866" y="-1"/>
                      <a:pt x="39100" y="5910"/>
                      <a:pt x="42064" y="1469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F3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24"/>
              <p:cNvSpPr>
                <a:spLocks/>
              </p:cNvSpPr>
              <p:nvPr/>
            </p:nvSpPr>
            <p:spPr bwMode="auto">
              <a:xfrm>
                <a:off x="3008" y="2237"/>
                <a:ext cx="107" cy="207"/>
              </a:xfrm>
              <a:custGeom>
                <a:avLst/>
                <a:gdLst/>
                <a:ahLst/>
                <a:cxnLst>
                  <a:cxn ang="0">
                    <a:pos x="3" y="96"/>
                  </a:cxn>
                  <a:cxn ang="0">
                    <a:pos x="0" y="82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6" y="42"/>
                  </a:cxn>
                  <a:cxn ang="0">
                    <a:pos x="12" y="29"/>
                  </a:cxn>
                  <a:cxn ang="0">
                    <a:pos x="21" y="17"/>
                  </a:cxn>
                  <a:cxn ang="0">
                    <a:pos x="31" y="7"/>
                  </a:cxn>
                  <a:cxn ang="0">
                    <a:pos x="41" y="0"/>
                  </a:cxn>
                  <a:cxn ang="0">
                    <a:pos x="107" y="112"/>
                  </a:cxn>
                  <a:cxn ang="0">
                    <a:pos x="95" y="119"/>
                  </a:cxn>
                  <a:cxn ang="0">
                    <a:pos x="87" y="127"/>
                  </a:cxn>
                  <a:cxn ang="0">
                    <a:pos x="79" y="135"/>
                  </a:cxn>
                  <a:cxn ang="0">
                    <a:pos x="73" y="145"/>
                  </a:cxn>
                  <a:cxn ang="0">
                    <a:pos x="66" y="163"/>
                  </a:cxn>
                  <a:cxn ang="0">
                    <a:pos x="62" y="187"/>
                  </a:cxn>
                  <a:cxn ang="0">
                    <a:pos x="62" y="207"/>
                  </a:cxn>
                  <a:cxn ang="0">
                    <a:pos x="3" y="96"/>
                  </a:cxn>
                </a:cxnLst>
                <a:rect l="0" t="0" r="r" b="b"/>
                <a:pathLst>
                  <a:path w="107" h="207">
                    <a:moveTo>
                      <a:pt x="3" y="96"/>
                    </a:moveTo>
                    <a:lnTo>
                      <a:pt x="0" y="82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6" y="42"/>
                    </a:lnTo>
                    <a:lnTo>
                      <a:pt x="12" y="29"/>
                    </a:lnTo>
                    <a:lnTo>
                      <a:pt x="21" y="17"/>
                    </a:lnTo>
                    <a:lnTo>
                      <a:pt x="31" y="7"/>
                    </a:lnTo>
                    <a:lnTo>
                      <a:pt x="41" y="0"/>
                    </a:lnTo>
                    <a:lnTo>
                      <a:pt x="107" y="112"/>
                    </a:lnTo>
                    <a:lnTo>
                      <a:pt x="95" y="119"/>
                    </a:lnTo>
                    <a:lnTo>
                      <a:pt x="87" y="127"/>
                    </a:lnTo>
                    <a:lnTo>
                      <a:pt x="79" y="135"/>
                    </a:lnTo>
                    <a:lnTo>
                      <a:pt x="73" y="145"/>
                    </a:lnTo>
                    <a:lnTo>
                      <a:pt x="66" y="163"/>
                    </a:lnTo>
                    <a:lnTo>
                      <a:pt x="62" y="187"/>
                    </a:lnTo>
                    <a:lnTo>
                      <a:pt x="62" y="207"/>
                    </a:lnTo>
                    <a:lnTo>
                      <a:pt x="3" y="96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Arc 125"/>
              <p:cNvSpPr>
                <a:spLocks/>
              </p:cNvSpPr>
              <p:nvPr/>
            </p:nvSpPr>
            <p:spPr bwMode="auto">
              <a:xfrm>
                <a:off x="3009" y="2229"/>
                <a:ext cx="87" cy="99"/>
              </a:xfrm>
              <a:custGeom>
                <a:avLst/>
                <a:gdLst>
                  <a:gd name="G0" fmla="+- 21600 0 0"/>
                  <a:gd name="G1" fmla="+- 20244 0 0"/>
                  <a:gd name="G2" fmla="+- 21600 0 0"/>
                  <a:gd name="T0" fmla="*/ 807 w 21600"/>
                  <a:gd name="T1" fmla="*/ 26092 h 26092"/>
                  <a:gd name="T2" fmla="*/ 14068 w 21600"/>
                  <a:gd name="T3" fmla="*/ 0 h 26092"/>
                  <a:gd name="T4" fmla="*/ 21600 w 21600"/>
                  <a:gd name="T5" fmla="*/ 20244 h 26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6092" fill="none" extrusionOk="0">
                    <a:moveTo>
                      <a:pt x="806" y="26092"/>
                    </a:moveTo>
                    <a:cubicBezTo>
                      <a:pt x="271" y="24188"/>
                      <a:pt x="0" y="22221"/>
                      <a:pt x="0" y="20244"/>
                    </a:cubicBezTo>
                    <a:cubicBezTo>
                      <a:pt x="-1" y="11219"/>
                      <a:pt x="5610" y="3146"/>
                      <a:pt x="14067" y="-1"/>
                    </a:cubicBezTo>
                  </a:path>
                  <a:path w="21600" h="26092" stroke="0" extrusionOk="0">
                    <a:moveTo>
                      <a:pt x="806" y="26092"/>
                    </a:moveTo>
                    <a:cubicBezTo>
                      <a:pt x="271" y="24188"/>
                      <a:pt x="0" y="22221"/>
                      <a:pt x="0" y="20244"/>
                    </a:cubicBezTo>
                    <a:cubicBezTo>
                      <a:pt x="-1" y="11219"/>
                      <a:pt x="5610" y="3146"/>
                      <a:pt x="14067" y="-1"/>
                    </a:cubicBezTo>
                    <a:lnTo>
                      <a:pt x="21600" y="2024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Arc 126"/>
              <p:cNvSpPr>
                <a:spLocks/>
              </p:cNvSpPr>
              <p:nvPr/>
            </p:nvSpPr>
            <p:spPr bwMode="auto">
              <a:xfrm>
                <a:off x="3072" y="2338"/>
                <a:ext cx="171" cy="10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30 w 42293"/>
                  <a:gd name="T1" fmla="*/ 27167 h 27167"/>
                  <a:gd name="T2" fmla="*/ 42293 w 42293"/>
                  <a:gd name="T3" fmla="*/ 15407 h 27167"/>
                  <a:gd name="T4" fmla="*/ 21600 w 42293"/>
                  <a:gd name="T5" fmla="*/ 21600 h 27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293" h="27167" fill="none" extrusionOk="0">
                    <a:moveTo>
                      <a:pt x="729" y="27167"/>
                    </a:moveTo>
                    <a:cubicBezTo>
                      <a:pt x="245" y="25351"/>
                      <a:pt x="0" y="2347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44" y="-1"/>
                      <a:pt x="39556" y="6263"/>
                      <a:pt x="42293" y="15406"/>
                    </a:cubicBezTo>
                  </a:path>
                  <a:path w="42293" h="27167" stroke="0" extrusionOk="0">
                    <a:moveTo>
                      <a:pt x="729" y="27167"/>
                    </a:moveTo>
                    <a:cubicBezTo>
                      <a:pt x="245" y="25351"/>
                      <a:pt x="0" y="2347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44" y="-1"/>
                      <a:pt x="39556" y="6263"/>
                      <a:pt x="42293" y="1540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F3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16" name="Group 127"/>
              <p:cNvGrpSpPr>
                <a:grpSpLocks/>
              </p:cNvGrpSpPr>
              <p:nvPr/>
            </p:nvGrpSpPr>
            <p:grpSpPr bwMode="auto">
              <a:xfrm>
                <a:off x="3078" y="2354"/>
                <a:ext cx="182" cy="119"/>
                <a:chOff x="3078" y="2354"/>
                <a:chExt cx="182" cy="119"/>
              </a:xfrm>
            </p:grpSpPr>
            <p:grpSp>
              <p:nvGrpSpPr>
                <p:cNvPr id="140" name="Group 128"/>
                <p:cNvGrpSpPr>
                  <a:grpSpLocks/>
                </p:cNvGrpSpPr>
                <p:nvPr/>
              </p:nvGrpSpPr>
              <p:grpSpPr bwMode="auto">
                <a:xfrm>
                  <a:off x="3078" y="2354"/>
                  <a:ext cx="173" cy="101"/>
                  <a:chOff x="3078" y="2354"/>
                  <a:chExt cx="173" cy="101"/>
                </a:xfrm>
              </p:grpSpPr>
              <p:sp>
                <p:nvSpPr>
                  <p:cNvPr id="142" name="Arc 129"/>
                  <p:cNvSpPr>
                    <a:spLocks/>
                  </p:cNvSpPr>
                  <p:nvPr/>
                </p:nvSpPr>
                <p:spPr bwMode="auto">
                  <a:xfrm>
                    <a:off x="3078" y="2354"/>
                    <a:ext cx="172" cy="10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1 w 42520"/>
                      <a:gd name="T1" fmla="*/ 26361 h 26361"/>
                      <a:gd name="T2" fmla="*/ 42520 w 42520"/>
                      <a:gd name="T3" fmla="*/ 16221 h 26361"/>
                      <a:gd name="T4" fmla="*/ 21600 w 42520"/>
                      <a:gd name="T5" fmla="*/ 21600 h 26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0" h="26361" fill="none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</a:path>
                      <a:path w="42520" h="26361" stroke="0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43" name="Arc 130"/>
                  <p:cNvSpPr>
                    <a:spLocks/>
                  </p:cNvSpPr>
                  <p:nvPr/>
                </p:nvSpPr>
                <p:spPr bwMode="auto">
                  <a:xfrm>
                    <a:off x="3078" y="2364"/>
                    <a:ext cx="88" cy="90"/>
                  </a:xfrm>
                  <a:custGeom>
                    <a:avLst/>
                    <a:gdLst>
                      <a:gd name="G0" fmla="+- 21600 0 0"/>
                      <a:gd name="G1" fmla="+- 18891 0 0"/>
                      <a:gd name="G2" fmla="+- 21600 0 0"/>
                      <a:gd name="T0" fmla="*/ 531 w 21600"/>
                      <a:gd name="T1" fmla="*/ 23652 h 23652"/>
                      <a:gd name="T2" fmla="*/ 11127 w 21600"/>
                      <a:gd name="T3" fmla="*/ 0 h 23652"/>
                      <a:gd name="T4" fmla="*/ 21600 w 21600"/>
                      <a:gd name="T5" fmla="*/ 18891 h 236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652" fill="none" extrusionOk="0">
                        <a:moveTo>
                          <a:pt x="531" y="23651"/>
                        </a:moveTo>
                        <a:cubicBezTo>
                          <a:pt x="178" y="22089"/>
                          <a:pt x="0" y="20492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</a:path>
                      <a:path w="21600" h="23652" stroke="0" extrusionOk="0">
                        <a:moveTo>
                          <a:pt x="531" y="23651"/>
                        </a:moveTo>
                        <a:cubicBezTo>
                          <a:pt x="178" y="22089"/>
                          <a:pt x="0" y="20492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  <a:lnTo>
                          <a:pt x="21600" y="1889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44" name="Arc 131"/>
                  <p:cNvSpPr>
                    <a:spLocks/>
                  </p:cNvSpPr>
                  <p:nvPr/>
                </p:nvSpPr>
                <p:spPr bwMode="auto">
                  <a:xfrm>
                    <a:off x="3079" y="2354"/>
                    <a:ext cx="172" cy="10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03 w 42453"/>
                      <a:gd name="T1" fmla="*/ 26668 h 26668"/>
                      <a:gd name="T2" fmla="*/ 42453 w 42453"/>
                      <a:gd name="T3" fmla="*/ 15970 h 26668"/>
                      <a:gd name="T4" fmla="*/ 21600 w 42453"/>
                      <a:gd name="T5" fmla="*/ 21600 h 26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453" h="26668" fill="none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</a:path>
                      <a:path w="42453" h="26668" stroke="0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41" name="Arc 132"/>
                <p:cNvSpPr>
                  <a:spLocks/>
                </p:cNvSpPr>
                <p:nvPr/>
              </p:nvSpPr>
              <p:spPr bwMode="auto">
                <a:xfrm>
                  <a:off x="3088" y="2372"/>
                  <a:ext cx="172" cy="10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03 w 42453"/>
                    <a:gd name="T1" fmla="*/ 26668 h 26668"/>
                    <a:gd name="T2" fmla="*/ 42453 w 42453"/>
                    <a:gd name="T3" fmla="*/ 15970 h 26668"/>
                    <a:gd name="T4" fmla="*/ 21600 w 42453"/>
                    <a:gd name="T5" fmla="*/ 21600 h 26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453" h="26668" fill="none" extrusionOk="0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</a:path>
                    <a:path w="42453" h="26668" stroke="0" extrusionOk="0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7" name="Group 133"/>
              <p:cNvGrpSpPr>
                <a:grpSpLocks/>
              </p:cNvGrpSpPr>
              <p:nvPr/>
            </p:nvGrpSpPr>
            <p:grpSpPr bwMode="auto">
              <a:xfrm>
                <a:off x="3095" y="2388"/>
                <a:ext cx="182" cy="118"/>
                <a:chOff x="3095" y="2388"/>
                <a:chExt cx="182" cy="118"/>
              </a:xfrm>
            </p:grpSpPr>
            <p:grpSp>
              <p:nvGrpSpPr>
                <p:cNvPr id="135" name="Group 134"/>
                <p:cNvGrpSpPr>
                  <a:grpSpLocks/>
                </p:cNvGrpSpPr>
                <p:nvPr/>
              </p:nvGrpSpPr>
              <p:grpSpPr bwMode="auto">
                <a:xfrm>
                  <a:off x="3095" y="2388"/>
                  <a:ext cx="173" cy="100"/>
                  <a:chOff x="3095" y="2388"/>
                  <a:chExt cx="173" cy="100"/>
                </a:xfrm>
              </p:grpSpPr>
              <p:sp>
                <p:nvSpPr>
                  <p:cNvPr id="137" name="Arc 135"/>
                  <p:cNvSpPr>
                    <a:spLocks/>
                  </p:cNvSpPr>
                  <p:nvPr/>
                </p:nvSpPr>
                <p:spPr bwMode="auto">
                  <a:xfrm>
                    <a:off x="3095" y="2388"/>
                    <a:ext cx="173" cy="9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76 w 42583"/>
                      <a:gd name="T1" fmla="*/ 26108 h 26108"/>
                      <a:gd name="T2" fmla="*/ 42583 w 42583"/>
                      <a:gd name="T3" fmla="*/ 16474 h 26108"/>
                      <a:gd name="T4" fmla="*/ 21600 w 42583"/>
                      <a:gd name="T5" fmla="*/ 21600 h 26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83" h="26108" fill="none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</a:path>
                      <a:path w="42583" h="26108" stroke="0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8" name="Arc 136"/>
                  <p:cNvSpPr>
                    <a:spLocks/>
                  </p:cNvSpPr>
                  <p:nvPr/>
                </p:nvSpPr>
                <p:spPr bwMode="auto">
                  <a:xfrm>
                    <a:off x="3095" y="2398"/>
                    <a:ext cx="88" cy="89"/>
                  </a:xfrm>
                  <a:custGeom>
                    <a:avLst/>
                    <a:gdLst>
                      <a:gd name="G0" fmla="+- 21600 0 0"/>
                      <a:gd name="G1" fmla="+- 18891 0 0"/>
                      <a:gd name="G2" fmla="+- 21600 0 0"/>
                      <a:gd name="T0" fmla="*/ 476 w 21600"/>
                      <a:gd name="T1" fmla="*/ 23399 h 23399"/>
                      <a:gd name="T2" fmla="*/ 11127 w 21600"/>
                      <a:gd name="T3" fmla="*/ 0 h 23399"/>
                      <a:gd name="T4" fmla="*/ 21600 w 21600"/>
                      <a:gd name="T5" fmla="*/ 18891 h 23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399" fill="none" extrusionOk="0">
                        <a:moveTo>
                          <a:pt x="475" y="23399"/>
                        </a:moveTo>
                        <a:cubicBezTo>
                          <a:pt x="159" y="21917"/>
                          <a:pt x="0" y="20406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</a:path>
                      <a:path w="21600" h="23399" stroke="0" extrusionOk="0">
                        <a:moveTo>
                          <a:pt x="475" y="23399"/>
                        </a:moveTo>
                        <a:cubicBezTo>
                          <a:pt x="159" y="21917"/>
                          <a:pt x="0" y="20406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  <a:lnTo>
                          <a:pt x="21600" y="1889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9" name="Arc 137"/>
                  <p:cNvSpPr>
                    <a:spLocks/>
                  </p:cNvSpPr>
                  <p:nvPr/>
                </p:nvSpPr>
                <p:spPr bwMode="auto">
                  <a:xfrm>
                    <a:off x="3096" y="2388"/>
                    <a:ext cx="172" cy="10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1 w 42520"/>
                      <a:gd name="T1" fmla="*/ 26361 h 26361"/>
                      <a:gd name="T2" fmla="*/ 42520 w 42520"/>
                      <a:gd name="T3" fmla="*/ 16221 h 26361"/>
                      <a:gd name="T4" fmla="*/ 21600 w 42520"/>
                      <a:gd name="T5" fmla="*/ 21600 h 26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0" h="26361" fill="none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</a:path>
                      <a:path w="42520" h="26361" stroke="0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36" name="Arc 138"/>
                <p:cNvSpPr>
                  <a:spLocks/>
                </p:cNvSpPr>
                <p:nvPr/>
              </p:nvSpPr>
              <p:spPr bwMode="auto">
                <a:xfrm>
                  <a:off x="3105" y="2406"/>
                  <a:ext cx="172" cy="10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531 w 42520"/>
                    <a:gd name="T1" fmla="*/ 26361 h 26361"/>
                    <a:gd name="T2" fmla="*/ 42520 w 42520"/>
                    <a:gd name="T3" fmla="*/ 16221 h 26361"/>
                    <a:gd name="T4" fmla="*/ 21600 w 42520"/>
                    <a:gd name="T5" fmla="*/ 21600 h 26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20" h="26361" fill="none" extrusionOk="0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</a:path>
                    <a:path w="42520" h="26361" stroke="0" extrusionOk="0">
                      <a:moveTo>
                        <a:pt x="531" y="26360"/>
                      </a:moveTo>
                      <a:cubicBezTo>
                        <a:pt x="178" y="24798"/>
                        <a:pt x="0" y="2320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457" y="-1"/>
                        <a:pt x="40064" y="6673"/>
                        <a:pt x="42519" y="1622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8" name="Group 139"/>
              <p:cNvGrpSpPr>
                <a:grpSpLocks/>
              </p:cNvGrpSpPr>
              <p:nvPr/>
            </p:nvGrpSpPr>
            <p:grpSpPr bwMode="auto">
              <a:xfrm>
                <a:off x="3113" y="2420"/>
                <a:ext cx="173" cy="98"/>
                <a:chOff x="3113" y="2420"/>
                <a:chExt cx="173" cy="98"/>
              </a:xfrm>
            </p:grpSpPr>
            <p:sp>
              <p:nvSpPr>
                <p:cNvPr id="133" name="Arc 140"/>
                <p:cNvSpPr>
                  <a:spLocks/>
                </p:cNvSpPr>
                <p:nvPr/>
              </p:nvSpPr>
              <p:spPr bwMode="auto">
                <a:xfrm>
                  <a:off x="3113" y="2420"/>
                  <a:ext cx="173" cy="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23 w 42657"/>
                    <a:gd name="T1" fmla="*/ 25854 h 25854"/>
                    <a:gd name="T2" fmla="*/ 42657 w 42657"/>
                    <a:gd name="T3" fmla="*/ 16785 h 25854"/>
                    <a:gd name="T4" fmla="*/ 21600 w 42657"/>
                    <a:gd name="T5" fmla="*/ 21600 h 25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57" h="25854" fill="none" extrusionOk="0">
                      <a:moveTo>
                        <a:pt x="423" y="25853"/>
                      </a:moveTo>
                      <a:cubicBezTo>
                        <a:pt x="141" y="24453"/>
                        <a:pt x="0" y="2302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74" y="-1"/>
                        <a:pt x="40410" y="6964"/>
                        <a:pt x="42656" y="16785"/>
                      </a:cubicBezTo>
                    </a:path>
                    <a:path w="42657" h="25854" stroke="0" extrusionOk="0">
                      <a:moveTo>
                        <a:pt x="423" y="25853"/>
                      </a:moveTo>
                      <a:cubicBezTo>
                        <a:pt x="141" y="24453"/>
                        <a:pt x="0" y="2302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74" y="-1"/>
                        <a:pt x="40410" y="6964"/>
                        <a:pt x="42656" y="1678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4" name="Arc 141"/>
                <p:cNvSpPr>
                  <a:spLocks/>
                </p:cNvSpPr>
                <p:nvPr/>
              </p:nvSpPr>
              <p:spPr bwMode="auto">
                <a:xfrm>
                  <a:off x="3113" y="2430"/>
                  <a:ext cx="88" cy="88"/>
                </a:xfrm>
                <a:custGeom>
                  <a:avLst/>
                  <a:gdLst>
                    <a:gd name="G0" fmla="+- 21600 0 0"/>
                    <a:gd name="G1" fmla="+- 18891 0 0"/>
                    <a:gd name="G2" fmla="+- 21600 0 0"/>
                    <a:gd name="T0" fmla="*/ 423 w 21600"/>
                    <a:gd name="T1" fmla="*/ 23145 h 23145"/>
                    <a:gd name="T2" fmla="*/ 11127 w 21600"/>
                    <a:gd name="T3" fmla="*/ 0 h 23145"/>
                    <a:gd name="T4" fmla="*/ 21600 w 21600"/>
                    <a:gd name="T5" fmla="*/ 18891 h 23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3145" fill="none" extrusionOk="0">
                      <a:moveTo>
                        <a:pt x="423" y="23144"/>
                      </a:moveTo>
                      <a:cubicBezTo>
                        <a:pt x="141" y="21744"/>
                        <a:pt x="0" y="20319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</a:path>
                    <a:path w="21600" h="23145" stroke="0" extrusionOk="0">
                      <a:moveTo>
                        <a:pt x="423" y="23144"/>
                      </a:moveTo>
                      <a:cubicBezTo>
                        <a:pt x="141" y="21744"/>
                        <a:pt x="0" y="20319"/>
                        <a:pt x="0" y="18891"/>
                      </a:cubicBezTo>
                      <a:cubicBezTo>
                        <a:pt x="-1" y="11039"/>
                        <a:pt x="4260" y="3806"/>
                        <a:pt x="11126" y="-1"/>
                      </a:cubicBezTo>
                      <a:lnTo>
                        <a:pt x="21600" y="18891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19" name="Group 142"/>
              <p:cNvGrpSpPr>
                <a:grpSpLocks/>
              </p:cNvGrpSpPr>
              <p:nvPr/>
            </p:nvGrpSpPr>
            <p:grpSpPr bwMode="auto">
              <a:xfrm>
                <a:off x="3114" y="2420"/>
                <a:ext cx="182" cy="117"/>
                <a:chOff x="3114" y="2420"/>
                <a:chExt cx="182" cy="117"/>
              </a:xfrm>
            </p:grpSpPr>
            <p:sp>
              <p:nvSpPr>
                <p:cNvPr id="131" name="Arc 143"/>
                <p:cNvSpPr>
                  <a:spLocks/>
                </p:cNvSpPr>
                <p:nvPr/>
              </p:nvSpPr>
              <p:spPr bwMode="auto">
                <a:xfrm>
                  <a:off x="3114" y="2420"/>
                  <a:ext cx="173" cy="9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76 w 42583"/>
                    <a:gd name="T1" fmla="*/ 26108 h 26108"/>
                    <a:gd name="T2" fmla="*/ 42583 w 42583"/>
                    <a:gd name="T3" fmla="*/ 16474 h 26108"/>
                    <a:gd name="T4" fmla="*/ 21600 w 42583"/>
                    <a:gd name="T5" fmla="*/ 21600 h 26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83" h="26108" fill="none" extrusionOk="0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</a:path>
                    <a:path w="42583" h="26108" stroke="0" extrusionOk="0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2" name="Arc 144"/>
                <p:cNvSpPr>
                  <a:spLocks/>
                </p:cNvSpPr>
                <p:nvPr/>
              </p:nvSpPr>
              <p:spPr bwMode="auto">
                <a:xfrm>
                  <a:off x="3123" y="2438"/>
                  <a:ext cx="173" cy="99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76 w 42583"/>
                    <a:gd name="T1" fmla="*/ 26108 h 26108"/>
                    <a:gd name="T2" fmla="*/ 42583 w 42583"/>
                    <a:gd name="T3" fmla="*/ 16474 h 26108"/>
                    <a:gd name="T4" fmla="*/ 21600 w 42583"/>
                    <a:gd name="T5" fmla="*/ 21600 h 26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583" h="26108" fill="none" extrusionOk="0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</a:path>
                    <a:path w="42583" h="26108" stroke="0" extrusionOk="0">
                      <a:moveTo>
                        <a:pt x="475" y="26108"/>
                      </a:moveTo>
                      <a:cubicBezTo>
                        <a:pt x="159" y="24626"/>
                        <a:pt x="0" y="23115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554" y="-1"/>
                        <a:pt x="40220" y="6803"/>
                        <a:pt x="42582" y="16474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20" name="Group 145"/>
              <p:cNvGrpSpPr>
                <a:grpSpLocks/>
              </p:cNvGrpSpPr>
              <p:nvPr/>
            </p:nvGrpSpPr>
            <p:grpSpPr bwMode="auto">
              <a:xfrm>
                <a:off x="3014" y="2275"/>
                <a:ext cx="565" cy="811"/>
                <a:chOff x="3014" y="2275"/>
                <a:chExt cx="565" cy="811"/>
              </a:xfrm>
            </p:grpSpPr>
            <p:sp>
              <p:nvSpPr>
                <p:cNvPr id="129" name="Line 146"/>
                <p:cNvSpPr>
                  <a:spLocks noChangeShapeType="1"/>
                </p:cNvSpPr>
                <p:nvPr/>
              </p:nvSpPr>
              <p:spPr bwMode="auto">
                <a:xfrm>
                  <a:off x="3178" y="2275"/>
                  <a:ext cx="401" cy="72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0" name="Line 147"/>
                <p:cNvSpPr>
                  <a:spLocks noChangeShapeType="1"/>
                </p:cNvSpPr>
                <p:nvPr/>
              </p:nvSpPr>
              <p:spPr bwMode="auto">
                <a:xfrm>
                  <a:off x="3014" y="2333"/>
                  <a:ext cx="402" cy="7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21" name="Group 148"/>
              <p:cNvGrpSpPr>
                <a:grpSpLocks/>
              </p:cNvGrpSpPr>
              <p:nvPr/>
            </p:nvGrpSpPr>
            <p:grpSpPr bwMode="auto">
              <a:xfrm>
                <a:off x="3131" y="2452"/>
                <a:ext cx="181" cy="116"/>
                <a:chOff x="3131" y="2452"/>
                <a:chExt cx="181" cy="116"/>
              </a:xfrm>
            </p:grpSpPr>
            <p:grpSp>
              <p:nvGrpSpPr>
                <p:cNvPr id="124" name="Group 149"/>
                <p:cNvGrpSpPr>
                  <a:grpSpLocks/>
                </p:cNvGrpSpPr>
                <p:nvPr/>
              </p:nvGrpSpPr>
              <p:grpSpPr bwMode="auto">
                <a:xfrm>
                  <a:off x="3131" y="2452"/>
                  <a:ext cx="173" cy="97"/>
                  <a:chOff x="3131" y="2452"/>
                  <a:chExt cx="173" cy="97"/>
                </a:xfrm>
              </p:grpSpPr>
              <p:sp>
                <p:nvSpPr>
                  <p:cNvPr id="127" name="Arc 150"/>
                  <p:cNvSpPr>
                    <a:spLocks/>
                  </p:cNvSpPr>
                  <p:nvPr/>
                </p:nvSpPr>
                <p:spPr bwMode="auto">
                  <a:xfrm>
                    <a:off x="3131" y="2452"/>
                    <a:ext cx="173" cy="97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73 w 42713"/>
                      <a:gd name="T1" fmla="*/ 25597 h 25597"/>
                      <a:gd name="T2" fmla="*/ 42713 w 42713"/>
                      <a:gd name="T3" fmla="*/ 17040 h 25597"/>
                      <a:gd name="T4" fmla="*/ 21600 w 42713"/>
                      <a:gd name="T5" fmla="*/ 21600 h 255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713" h="25597" fill="none" extrusionOk="0">
                        <a:moveTo>
                          <a:pt x="373" y="25596"/>
                        </a:moveTo>
                        <a:cubicBezTo>
                          <a:pt x="124" y="24279"/>
                          <a:pt x="0" y="2294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772" y="-1"/>
                          <a:pt x="40565" y="7097"/>
                          <a:pt x="42713" y="17039"/>
                        </a:cubicBezTo>
                      </a:path>
                      <a:path w="42713" h="25597" stroke="0" extrusionOk="0">
                        <a:moveTo>
                          <a:pt x="373" y="25596"/>
                        </a:moveTo>
                        <a:cubicBezTo>
                          <a:pt x="124" y="24279"/>
                          <a:pt x="0" y="2294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772" y="-1"/>
                          <a:pt x="40565" y="7097"/>
                          <a:pt x="42713" y="1703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28" name="Arc 151"/>
                  <p:cNvSpPr>
                    <a:spLocks/>
                  </p:cNvSpPr>
                  <p:nvPr/>
                </p:nvSpPr>
                <p:spPr bwMode="auto">
                  <a:xfrm>
                    <a:off x="3131" y="2462"/>
                    <a:ext cx="88" cy="87"/>
                  </a:xfrm>
                  <a:custGeom>
                    <a:avLst/>
                    <a:gdLst>
                      <a:gd name="G0" fmla="+- 21600 0 0"/>
                      <a:gd name="G1" fmla="+- 18891 0 0"/>
                      <a:gd name="G2" fmla="+- 21600 0 0"/>
                      <a:gd name="T0" fmla="*/ 373 w 21600"/>
                      <a:gd name="T1" fmla="*/ 22888 h 22888"/>
                      <a:gd name="T2" fmla="*/ 11127 w 21600"/>
                      <a:gd name="T3" fmla="*/ 0 h 22888"/>
                      <a:gd name="T4" fmla="*/ 21600 w 21600"/>
                      <a:gd name="T5" fmla="*/ 18891 h 228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888" fill="none" extrusionOk="0">
                        <a:moveTo>
                          <a:pt x="373" y="22887"/>
                        </a:moveTo>
                        <a:cubicBezTo>
                          <a:pt x="124" y="21570"/>
                          <a:pt x="0" y="20232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</a:path>
                      <a:path w="21600" h="22888" stroke="0" extrusionOk="0">
                        <a:moveTo>
                          <a:pt x="373" y="22887"/>
                        </a:moveTo>
                        <a:cubicBezTo>
                          <a:pt x="124" y="21570"/>
                          <a:pt x="0" y="20232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  <a:lnTo>
                          <a:pt x="21600" y="1889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5" name="Arc 152"/>
                <p:cNvSpPr>
                  <a:spLocks/>
                </p:cNvSpPr>
                <p:nvPr/>
              </p:nvSpPr>
              <p:spPr bwMode="auto">
                <a:xfrm>
                  <a:off x="3132" y="2452"/>
                  <a:ext cx="173" cy="9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23 w 42657"/>
                    <a:gd name="T1" fmla="*/ 25854 h 25854"/>
                    <a:gd name="T2" fmla="*/ 42657 w 42657"/>
                    <a:gd name="T3" fmla="*/ 16785 h 25854"/>
                    <a:gd name="T4" fmla="*/ 21600 w 42657"/>
                    <a:gd name="T5" fmla="*/ 21600 h 25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57" h="25854" fill="none" extrusionOk="0">
                      <a:moveTo>
                        <a:pt x="423" y="25853"/>
                      </a:moveTo>
                      <a:cubicBezTo>
                        <a:pt x="141" y="24453"/>
                        <a:pt x="0" y="2302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74" y="-1"/>
                        <a:pt x="40410" y="6964"/>
                        <a:pt x="42656" y="16785"/>
                      </a:cubicBezTo>
                    </a:path>
                    <a:path w="42657" h="25854" stroke="0" extrusionOk="0">
                      <a:moveTo>
                        <a:pt x="423" y="25853"/>
                      </a:moveTo>
                      <a:cubicBezTo>
                        <a:pt x="141" y="24453"/>
                        <a:pt x="0" y="2302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674" y="-1"/>
                        <a:pt x="40410" y="6964"/>
                        <a:pt x="42656" y="1678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" name="Arc 153"/>
                <p:cNvSpPr>
                  <a:spLocks/>
                </p:cNvSpPr>
                <p:nvPr/>
              </p:nvSpPr>
              <p:spPr bwMode="auto">
                <a:xfrm>
                  <a:off x="3140" y="2467"/>
                  <a:ext cx="172" cy="10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603 w 42453"/>
                    <a:gd name="T1" fmla="*/ 26668 h 26668"/>
                    <a:gd name="T2" fmla="*/ 42453 w 42453"/>
                    <a:gd name="T3" fmla="*/ 15970 h 26668"/>
                    <a:gd name="T4" fmla="*/ 21600 w 42453"/>
                    <a:gd name="T5" fmla="*/ 21600 h 26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453" h="26668" fill="none" extrusionOk="0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</a:path>
                    <a:path w="42453" h="26668" stroke="0" extrusionOk="0">
                      <a:moveTo>
                        <a:pt x="602" y="26668"/>
                      </a:moveTo>
                      <a:cubicBezTo>
                        <a:pt x="202" y="25008"/>
                        <a:pt x="0" y="233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361" y="-1"/>
                        <a:pt x="39909" y="6546"/>
                        <a:pt x="42453" y="1596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136" y="2471"/>
                <a:ext cx="348" cy="59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1" y="8"/>
                  </a:cxn>
                  <a:cxn ang="0">
                    <a:pos x="21" y="16"/>
                  </a:cxn>
                  <a:cxn ang="0">
                    <a:pos x="12" y="26"/>
                  </a:cxn>
                  <a:cxn ang="0">
                    <a:pos x="8" y="36"/>
                  </a:cxn>
                  <a:cxn ang="0">
                    <a:pos x="4" y="47"/>
                  </a:cxn>
                  <a:cxn ang="0">
                    <a:pos x="1" y="58"/>
                  </a:cxn>
                  <a:cxn ang="0">
                    <a:pos x="0" y="71"/>
                  </a:cxn>
                  <a:cxn ang="0">
                    <a:pos x="0" y="86"/>
                  </a:cxn>
                  <a:cxn ang="0">
                    <a:pos x="270" y="597"/>
                  </a:cxn>
                  <a:cxn ang="0">
                    <a:pos x="348" y="543"/>
                  </a:cxn>
                  <a:cxn ang="0">
                    <a:pos x="44" y="0"/>
                  </a:cxn>
                </a:cxnLst>
                <a:rect l="0" t="0" r="r" b="b"/>
                <a:pathLst>
                  <a:path w="348" h="597">
                    <a:moveTo>
                      <a:pt x="44" y="0"/>
                    </a:moveTo>
                    <a:lnTo>
                      <a:pt x="31" y="8"/>
                    </a:lnTo>
                    <a:lnTo>
                      <a:pt x="21" y="16"/>
                    </a:lnTo>
                    <a:lnTo>
                      <a:pt x="12" y="26"/>
                    </a:lnTo>
                    <a:lnTo>
                      <a:pt x="8" y="36"/>
                    </a:lnTo>
                    <a:lnTo>
                      <a:pt x="4" y="47"/>
                    </a:lnTo>
                    <a:lnTo>
                      <a:pt x="1" y="58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270" y="597"/>
                    </a:lnTo>
                    <a:lnTo>
                      <a:pt x="348" y="54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3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Oval 155"/>
              <p:cNvSpPr>
                <a:spLocks noChangeArrowheads="1"/>
              </p:cNvSpPr>
              <p:nvPr/>
            </p:nvSpPr>
            <p:spPr bwMode="auto">
              <a:xfrm>
                <a:off x="3410" y="2966"/>
                <a:ext cx="190" cy="183"/>
              </a:xfrm>
              <a:prstGeom prst="ellipse">
                <a:avLst/>
              </a:prstGeom>
              <a:solidFill>
                <a:srgbClr val="7F5F3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Projeto Conceitual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7544" y="1196752"/>
            <a:ext cx="8280920" cy="50405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Definir a concepção do produto a partir das especificações-meta</a:t>
            </a:r>
          </a:p>
          <a:p>
            <a:r>
              <a:rPr lang="pt-BR" dirty="0"/>
              <a:t>Definir as </a:t>
            </a:r>
            <a:r>
              <a:rPr lang="pt-BR" b="1" dirty="0"/>
              <a:t>funções </a:t>
            </a:r>
            <a:r>
              <a:rPr lang="pt-BR" dirty="0"/>
              <a:t>do produto</a:t>
            </a:r>
          </a:p>
          <a:p>
            <a:r>
              <a:rPr lang="pt-BR" dirty="0"/>
              <a:t>Selecionar os </a:t>
            </a:r>
            <a:r>
              <a:rPr lang="pt-BR" b="1" dirty="0"/>
              <a:t>princípios de solução</a:t>
            </a:r>
          </a:p>
          <a:p>
            <a:r>
              <a:rPr lang="pt-BR" dirty="0"/>
              <a:t>Definir a </a:t>
            </a:r>
            <a:r>
              <a:rPr lang="pt-BR" b="1" dirty="0"/>
              <a:t>arquitetura do produto</a:t>
            </a:r>
          </a:p>
          <a:p>
            <a:r>
              <a:rPr lang="pt-BR" dirty="0"/>
              <a:t>Iniciar o </a:t>
            </a:r>
            <a:r>
              <a:rPr lang="pt-BR" b="1" dirty="0"/>
              <a:t>detalhamento dos SSC,</a:t>
            </a:r>
            <a:r>
              <a:rPr lang="pt-BR" dirty="0"/>
              <a:t> por meio da escolha dos materiais e definição dos processos de fabricação e montagem, considerando os conceitos de engenharia simultânea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00034" y="6486525"/>
            <a:ext cx="7429552" cy="371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Rozenfeld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 (2006), cap.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pt-BR" dirty="0"/>
              <a:t>Fonte: </a:t>
            </a:r>
            <a:r>
              <a:rPr lang="pt-BR" dirty="0" err="1"/>
              <a:t>Rozenfeld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al. (2006), cap. 7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atividades da fase de projeto Conceitual</a:t>
            </a: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srgbClr val="000000"/>
              </a:solidFill>
            </a:endParaRP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836712"/>
            <a:ext cx="841132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pt-BR" dirty="0"/>
              <a:t>Fonte: </a:t>
            </a:r>
            <a:r>
              <a:rPr lang="pt-BR" dirty="0" err="1"/>
              <a:t>Rozenfeld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al. (2006), cap. 7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resultados da fase</a:t>
            </a: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>
              <a:solidFill>
                <a:srgbClr val="000000"/>
              </a:solidFill>
            </a:endParaRP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0807" y="1052736"/>
            <a:ext cx="6569545" cy="53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10685" y="1628800"/>
            <a:ext cx="7593763" cy="432048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pt-BR" sz="2800" dirty="0"/>
              <a:t>Visão geral Projeto Conceitual </a:t>
            </a:r>
            <a:r>
              <a:rPr lang="pt-BR" sz="1800" dirty="0"/>
              <a:t>(livro cap. 7)</a:t>
            </a:r>
            <a:endParaRPr lang="pt-BR" sz="2800" dirty="0"/>
          </a:p>
          <a:p>
            <a:pPr>
              <a:spcBef>
                <a:spcPts val="3000"/>
              </a:spcBef>
            </a:pPr>
            <a:r>
              <a:rPr lang="pt-BR" sz="2800" dirty="0"/>
              <a:t>Explicação conteúdo do 2º relatório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Modelagem funcional</a:t>
            </a:r>
          </a:p>
          <a:p>
            <a:pPr>
              <a:spcBef>
                <a:spcPts val="3000"/>
              </a:spcBef>
            </a:pPr>
            <a:r>
              <a:rPr lang="pt-BR" sz="2800" dirty="0"/>
              <a:t>Próximos passos no projeto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2" y="2420888"/>
            <a:ext cx="7416824" cy="576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do curso</a:t>
            </a:r>
            <a:br>
              <a:rPr lang="pt-BR" dirty="0"/>
            </a:br>
            <a:r>
              <a:rPr lang="pt-BR" dirty="0"/>
              <a:t>Resumos e relatórios</a:t>
            </a:r>
          </a:p>
        </p:txBody>
      </p:sp>
      <p:sp>
        <p:nvSpPr>
          <p:cNvPr id="4" name="Pentágono 3"/>
          <p:cNvSpPr/>
          <p:nvPr/>
        </p:nvSpPr>
        <p:spPr>
          <a:xfrm>
            <a:off x="1043608" y="1556792"/>
            <a:ext cx="1152128" cy="504056"/>
          </a:xfrm>
          <a:prstGeom prst="homePlate">
            <a:avLst>
              <a:gd name="adj" fmla="val 262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Introdução curso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907704" y="112474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u="sng" dirty="0"/>
              <a:t>Fases do curso e do desenvolvimento de produtos</a:t>
            </a:r>
          </a:p>
        </p:txBody>
      </p:sp>
      <p:sp>
        <p:nvSpPr>
          <p:cNvPr id="6" name="Divisa 5"/>
          <p:cNvSpPr/>
          <p:nvPr/>
        </p:nvSpPr>
        <p:spPr>
          <a:xfrm>
            <a:off x="2195736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informacional</a:t>
            </a:r>
          </a:p>
        </p:txBody>
      </p:sp>
      <p:sp>
        <p:nvSpPr>
          <p:cNvPr id="7" name="Divisa 6"/>
          <p:cNvSpPr/>
          <p:nvPr/>
        </p:nvSpPr>
        <p:spPr>
          <a:xfrm>
            <a:off x="4067944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conceitual</a:t>
            </a:r>
          </a:p>
        </p:txBody>
      </p:sp>
      <p:sp>
        <p:nvSpPr>
          <p:cNvPr id="8" name="Divisa 7"/>
          <p:cNvSpPr/>
          <p:nvPr/>
        </p:nvSpPr>
        <p:spPr>
          <a:xfrm>
            <a:off x="5940152" y="1556792"/>
            <a:ext cx="1872208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Projeto detalhado</a:t>
            </a:r>
          </a:p>
        </p:txBody>
      </p:sp>
      <p:sp>
        <p:nvSpPr>
          <p:cNvPr id="9" name="CaixaDeTexto 57"/>
          <p:cNvSpPr txBox="1">
            <a:spLocks noChangeArrowheads="1"/>
          </p:cNvSpPr>
          <p:nvPr/>
        </p:nvSpPr>
        <p:spPr bwMode="auto">
          <a:xfrm rot="16200000">
            <a:off x="-354002" y="4470370"/>
            <a:ext cx="1148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u="sng" dirty="0"/>
              <a:t>Relatórios</a:t>
            </a:r>
          </a:p>
        </p:txBody>
      </p:sp>
      <p:sp>
        <p:nvSpPr>
          <p:cNvPr id="10" name="CaixaDeTexto 60"/>
          <p:cNvSpPr txBox="1">
            <a:spLocks noChangeArrowheads="1"/>
          </p:cNvSpPr>
          <p:nvPr/>
        </p:nvSpPr>
        <p:spPr bwMode="auto">
          <a:xfrm rot="16200000">
            <a:off x="-435197" y="2515672"/>
            <a:ext cx="131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u="sng" dirty="0"/>
              <a:t>Aulas Discussão</a:t>
            </a:r>
          </a:p>
        </p:txBody>
      </p:sp>
      <p:sp>
        <p:nvSpPr>
          <p:cNvPr id="11" name="Losango 10"/>
          <p:cNvSpPr/>
          <p:nvPr/>
        </p:nvSpPr>
        <p:spPr>
          <a:xfrm>
            <a:off x="1174370" y="2132856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osango 11"/>
          <p:cNvSpPr/>
          <p:nvPr/>
        </p:nvSpPr>
        <p:spPr>
          <a:xfrm>
            <a:off x="1521076" y="2389820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Losango 12"/>
          <p:cNvSpPr/>
          <p:nvPr/>
        </p:nvSpPr>
        <p:spPr>
          <a:xfrm>
            <a:off x="2123728" y="2646784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osango 13"/>
          <p:cNvSpPr/>
          <p:nvPr/>
        </p:nvSpPr>
        <p:spPr>
          <a:xfrm>
            <a:off x="3995936" y="2903748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Losango 14"/>
          <p:cNvSpPr/>
          <p:nvPr/>
        </p:nvSpPr>
        <p:spPr>
          <a:xfrm>
            <a:off x="5940152" y="3160713"/>
            <a:ext cx="144016" cy="216024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318386" y="2098121"/>
            <a:ext cx="132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1 – 24/</a:t>
            </a:r>
            <a:r>
              <a:rPr lang="pt-BR" sz="1400" dirty="0" err="1"/>
              <a:t>ago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1798" y="2371163"/>
            <a:ext cx="1321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2 – 31/</a:t>
            </a:r>
            <a:r>
              <a:rPr lang="pt-BR" sz="1400" dirty="0" err="1"/>
              <a:t>ago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99461" y="2617167"/>
            <a:ext cx="118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6 – 9/set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139952" y="2852936"/>
            <a:ext cx="1276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7 – 30/set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20644" y="3121223"/>
            <a:ext cx="133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Cap. 8 – 18/</a:t>
            </a:r>
            <a:r>
              <a:rPr lang="pt-BR" sz="1400" dirty="0" err="1"/>
              <a:t>nov</a:t>
            </a:r>
            <a:endParaRPr lang="pt-BR" sz="1400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osango 23"/>
          <p:cNvSpPr/>
          <p:nvPr/>
        </p:nvSpPr>
        <p:spPr>
          <a:xfrm>
            <a:off x="1785918" y="3643884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Losango 24"/>
          <p:cNvSpPr/>
          <p:nvPr/>
        </p:nvSpPr>
        <p:spPr>
          <a:xfrm>
            <a:off x="3707904" y="3921733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Losango 25"/>
          <p:cNvSpPr/>
          <p:nvPr/>
        </p:nvSpPr>
        <p:spPr>
          <a:xfrm>
            <a:off x="4855947" y="4158952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Losango 26"/>
          <p:cNvSpPr/>
          <p:nvPr/>
        </p:nvSpPr>
        <p:spPr>
          <a:xfrm>
            <a:off x="5652120" y="4415916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Losango 27"/>
          <p:cNvSpPr/>
          <p:nvPr/>
        </p:nvSpPr>
        <p:spPr>
          <a:xfrm>
            <a:off x="7380312" y="4672881"/>
            <a:ext cx="144016" cy="216024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1930832" y="3571876"/>
            <a:ext cx="207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Proposta (3 slides) – 2/set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851920" y="3861048"/>
            <a:ext cx="122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1 – </a:t>
            </a:r>
            <a:r>
              <a:rPr lang="pt-BR" sz="1400" strike="sngStrike" dirty="0"/>
              <a:t>23/set</a:t>
            </a:r>
          </a:p>
          <a:p>
            <a:r>
              <a:rPr lang="pt-BR" sz="1400" dirty="0"/>
              <a:t>28/set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927955" y="4129335"/>
            <a:ext cx="1255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2 – 19/out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796136" y="4417367"/>
            <a:ext cx="1278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3 – 11/</a:t>
            </a:r>
            <a:r>
              <a:rPr lang="pt-BR" sz="1400" dirty="0" err="1"/>
              <a:t>nov</a:t>
            </a:r>
            <a:endParaRPr lang="pt-BR" sz="1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514593" y="4633391"/>
            <a:ext cx="117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Rel. 4 – 7/dez</a:t>
            </a:r>
          </a:p>
        </p:txBody>
      </p:sp>
      <p:sp>
        <p:nvSpPr>
          <p:cNvPr id="34" name="Divisa 33"/>
          <p:cNvSpPr/>
          <p:nvPr/>
        </p:nvSpPr>
        <p:spPr>
          <a:xfrm>
            <a:off x="7812360" y="1556792"/>
            <a:ext cx="1296144" cy="504056"/>
          </a:xfrm>
          <a:prstGeom prst="chevron">
            <a:avLst>
              <a:gd name="adj" fmla="val 2323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Finalização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35496" y="5805264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osango 36"/>
          <p:cNvSpPr/>
          <p:nvPr/>
        </p:nvSpPr>
        <p:spPr>
          <a:xfrm>
            <a:off x="8786842" y="5213240"/>
            <a:ext cx="144016" cy="216024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7596336" y="5048920"/>
            <a:ext cx="1334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pt-BR" sz="1400" dirty="0" err="1"/>
              <a:t>Apres</a:t>
            </a:r>
            <a:r>
              <a:rPr lang="pt-BR" sz="1400" dirty="0"/>
              <a:t>. + Rel. final – 14/dez e     	16/dez </a:t>
            </a:r>
          </a:p>
        </p:txBody>
      </p:sp>
      <p:sp>
        <p:nvSpPr>
          <p:cNvPr id="40" name="CaixaDeTexto 57"/>
          <p:cNvSpPr txBox="1">
            <a:spLocks noChangeArrowheads="1"/>
          </p:cNvSpPr>
          <p:nvPr/>
        </p:nvSpPr>
        <p:spPr bwMode="auto">
          <a:xfrm>
            <a:off x="52724" y="5795972"/>
            <a:ext cx="729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u="sng" dirty="0"/>
              <a:t>Prova</a:t>
            </a:r>
          </a:p>
        </p:txBody>
      </p:sp>
      <p:sp>
        <p:nvSpPr>
          <p:cNvPr id="41" name="Losango 40"/>
          <p:cNvSpPr/>
          <p:nvPr/>
        </p:nvSpPr>
        <p:spPr>
          <a:xfrm>
            <a:off x="7596336" y="5921339"/>
            <a:ext cx="144016" cy="216024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6307842" y="586740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Prova – 9/dez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643702" y="51435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Obrigatório protótipo</a:t>
            </a:r>
          </a:p>
        </p:txBody>
      </p:sp>
      <p:cxnSp>
        <p:nvCxnSpPr>
          <p:cNvPr id="43" name="Conector reto 196">
            <a:extLst>
              <a:ext uri="{FF2B5EF4-FFF2-40B4-BE49-F238E27FC236}">
                <a16:creationId xmlns:a16="http://schemas.microsoft.com/office/drawing/2014/main" id="{02990102-61A6-48F6-9ECC-B61567356C1D}"/>
              </a:ext>
            </a:extLst>
          </p:cNvPr>
          <p:cNvCxnSpPr>
            <a:endCxn id="44" idx="0"/>
          </p:cNvCxnSpPr>
          <p:nvPr/>
        </p:nvCxnSpPr>
        <p:spPr>
          <a:xfrm>
            <a:off x="4000574" y="2060848"/>
            <a:ext cx="0" cy="410445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205">
            <a:extLst>
              <a:ext uri="{FF2B5EF4-FFF2-40B4-BE49-F238E27FC236}">
                <a16:creationId xmlns:a16="http://schemas.microsoft.com/office/drawing/2014/main" id="{9410A978-6AE7-4D39-85AB-3DED629D4EFF}"/>
              </a:ext>
            </a:extLst>
          </p:cNvPr>
          <p:cNvSpPr txBox="1"/>
          <p:nvPr/>
        </p:nvSpPr>
        <p:spPr>
          <a:xfrm>
            <a:off x="3275856" y="6165304"/>
            <a:ext cx="14494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Estamos aqui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7" grpId="0" animBg="1"/>
      <p:bldP spid="39" grpId="0"/>
      <p:bldP spid="40" grpId="0"/>
      <p:bldP spid="41" grpId="0" animBg="1"/>
      <p:bldP spid="4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segundo relatório compreende 6 itens</a:t>
            </a:r>
            <a:br>
              <a:rPr lang="pt-BR" dirty="0"/>
            </a:br>
            <a:r>
              <a:rPr lang="pt-BR" dirty="0"/>
              <a:t>Primeira parte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23528" y="1196752"/>
            <a:ext cx="813690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b="1" dirty="0"/>
              <a:t>A ) </a:t>
            </a:r>
            <a:r>
              <a:rPr lang="pt-BR" sz="2000" b="1" u="sng" dirty="0"/>
              <a:t>Análise Funcional</a:t>
            </a:r>
          </a:p>
          <a:p>
            <a:pPr>
              <a:spcBef>
                <a:spcPts val="0"/>
              </a:spcBef>
              <a:buNone/>
            </a:pPr>
            <a:r>
              <a:rPr lang="pt-BR" sz="2000" b="1" dirty="0"/>
              <a:t>	</a:t>
            </a:r>
            <a:r>
              <a:rPr lang="pt-BR" sz="2000" dirty="0"/>
              <a:t>Definição das funções principais e secundárias do produto</a:t>
            </a:r>
          </a:p>
          <a:p>
            <a:pPr>
              <a:buNone/>
            </a:pPr>
            <a:r>
              <a:rPr lang="pt-BR" sz="2000" b="1" dirty="0"/>
              <a:t>B) </a:t>
            </a:r>
            <a:r>
              <a:rPr lang="pt-BR" sz="2000" b="1" u="sng" dirty="0"/>
              <a:t>Estudo de diferenciação</a:t>
            </a:r>
          </a:p>
          <a:p>
            <a:pPr>
              <a:spcBef>
                <a:spcPts val="0"/>
              </a:spcBef>
              <a:buNone/>
            </a:pPr>
            <a:r>
              <a:rPr lang="pt-BR" sz="2000" dirty="0"/>
              <a:t>	Entendimento da diferenciação do produto (em relação ao mercado e/ou concorrência)</a:t>
            </a:r>
          </a:p>
          <a:p>
            <a:pPr>
              <a:buNone/>
            </a:pPr>
            <a:r>
              <a:rPr lang="pt-BR" sz="2000" b="1" dirty="0"/>
              <a:t>C ) </a:t>
            </a:r>
            <a:r>
              <a:rPr lang="pt-BR" sz="2000" b="1" u="sng" dirty="0"/>
              <a:t>Escala vertical e valor mercadológico</a:t>
            </a:r>
          </a:p>
          <a:p>
            <a:pPr>
              <a:spcBef>
                <a:spcPts val="0"/>
              </a:spcBef>
              <a:buNone/>
            </a:pPr>
            <a:r>
              <a:rPr lang="pt-BR" sz="2000" b="1" dirty="0"/>
              <a:t>	</a:t>
            </a:r>
            <a:r>
              <a:rPr lang="pt-BR" sz="2000" dirty="0"/>
              <a:t>Definição da escala de avaliação de preços a partir da busca de produtos e preços no mercado. Determinação do valor mercadológico do produto em desenvolvimento, justificando a decisão tomada</a:t>
            </a:r>
          </a:p>
          <a:p>
            <a:pPr>
              <a:buNone/>
            </a:pPr>
            <a:r>
              <a:rPr lang="pt-BR" sz="2000" b="1" dirty="0"/>
              <a:t>D) </a:t>
            </a:r>
            <a:r>
              <a:rPr lang="pt-BR" sz="2000" b="1" u="sng" dirty="0"/>
              <a:t>Estudo de aproveitamento técnico </a:t>
            </a:r>
          </a:p>
          <a:p>
            <a:pPr>
              <a:spcBef>
                <a:spcPts val="0"/>
              </a:spcBef>
              <a:buNone/>
            </a:pPr>
            <a:r>
              <a:rPr lang="pt-BR" sz="2000" dirty="0"/>
              <a:t>	Levantamento idéias a serem aproveitadas, a partir do benchmarking comparativo realizado considerando linhas de similaridades do produto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1444</TotalTime>
  <Words>1441</Words>
  <Application>Microsoft Office PowerPoint</Application>
  <PresentationFormat>Apresentação na tela (4:3)</PresentationFormat>
  <Paragraphs>247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Template</vt:lpstr>
      <vt:lpstr>Foto do Photo Editor</vt:lpstr>
      <vt:lpstr>Aulas 13: Início da fase de Projeto Conceitual</vt:lpstr>
      <vt:lpstr>Sumário</vt:lpstr>
      <vt:lpstr>Onde estamos?</vt:lpstr>
      <vt:lpstr>Objetivos do Projeto Conceitual</vt:lpstr>
      <vt:lpstr>Principais atividades da fase de projeto Conceitual</vt:lpstr>
      <vt:lpstr>Principais resultados da fase</vt:lpstr>
      <vt:lpstr>Sumário</vt:lpstr>
      <vt:lpstr>Cronograma do curso Resumos e relatórios</vt:lpstr>
      <vt:lpstr>O segundo relatório compreende 6 itens Primeira parte </vt:lpstr>
      <vt:lpstr>O segundo relatório compreende 6 itens Segunda parte </vt:lpstr>
      <vt:lpstr>Sumário</vt:lpstr>
      <vt:lpstr>Atividade modelar funcionalmente o produto</vt:lpstr>
      <vt:lpstr>Análise funcional – conceitos principais</vt:lpstr>
      <vt:lpstr>Exemplos de produtos e suas funções</vt:lpstr>
      <vt:lpstr>Distinção entre função e solução</vt:lpstr>
      <vt:lpstr>Possível solução</vt:lpstr>
      <vt:lpstr>Classificação de funções</vt:lpstr>
      <vt:lpstr>Análise funcional</vt:lpstr>
      <vt:lpstr>1. Desdobramento da função principal</vt:lpstr>
      <vt:lpstr>1. Desdobramento da função principal Exemplo máquina de lavar roupa (1/3)</vt:lpstr>
      <vt:lpstr>1. Desdobramento da função principal Exemplo máquina de lavar roupa (2/3)</vt:lpstr>
      <vt:lpstr>1. Desdobramento da função principal Exemplo máquina de lavar roupa (3/3)</vt:lpstr>
      <vt:lpstr>2. FAST</vt:lpstr>
      <vt:lpstr>2. FAST  Exemplo projetor</vt:lpstr>
      <vt:lpstr>2. FAST  Exemplo lápis</vt:lpstr>
      <vt:lpstr>2. FAST (modificado) Exemplo sacador de rolhas</vt:lpstr>
      <vt:lpstr>Sumário</vt:lpstr>
      <vt:lpstr>Cronograma do curso Resumos e relatórios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1: Introdução ao curso</dc:title>
  <dc:creator>Eduardo</dc:creator>
  <cp:lastModifiedBy>Eduardo Zancul</cp:lastModifiedBy>
  <cp:revision>223</cp:revision>
  <dcterms:created xsi:type="dcterms:W3CDTF">2011-02-20T18:10:20Z</dcterms:created>
  <dcterms:modified xsi:type="dcterms:W3CDTF">2020-09-28T01:10:23Z</dcterms:modified>
</cp:coreProperties>
</file>