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56" r:id="rId2"/>
    <p:sldId id="257" r:id="rId3"/>
    <p:sldId id="259" r:id="rId4"/>
    <p:sldId id="258" r:id="rId5"/>
    <p:sldId id="274" r:id="rId6"/>
    <p:sldId id="273" r:id="rId7"/>
    <p:sldId id="275" r:id="rId8"/>
    <p:sldId id="262" r:id="rId9"/>
    <p:sldId id="264" r:id="rId10"/>
    <p:sldId id="263" r:id="rId11"/>
    <p:sldId id="276" r:id="rId12"/>
    <p:sldId id="277" r:id="rId13"/>
    <p:sldId id="266" r:id="rId14"/>
    <p:sldId id="281" r:id="rId15"/>
    <p:sldId id="268" r:id="rId16"/>
    <p:sldId id="269" r:id="rId17"/>
    <p:sldId id="271" r:id="rId18"/>
    <p:sldId id="270" r:id="rId19"/>
    <p:sldId id="278" r:id="rId20"/>
    <p:sldId id="279" r:id="rId21"/>
    <p:sldId id="280" r:id="rId22"/>
    <p:sldId id="284" r:id="rId23"/>
    <p:sldId id="285" r:id="rId24"/>
    <p:sldId id="286" r:id="rId25"/>
    <p:sldId id="282" r:id="rId26"/>
    <p:sldId id="283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00" d="100"/>
          <a:sy n="100" d="100"/>
        </p:scale>
        <p:origin x="108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97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6346" y="1788454"/>
            <a:ext cx="6270922" cy="2098226"/>
          </a:xfrm>
        </p:spPr>
        <p:txBody>
          <a:bodyPr anchor="b">
            <a:noAutofit/>
          </a:bodyPr>
          <a:lstStyle>
            <a:lvl1pPr algn="ct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930" y="3956280"/>
            <a:ext cx="5123755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44" y="6453386"/>
            <a:ext cx="1205958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7/15/2020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041" y="6453386"/>
            <a:ext cx="5267533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‹nº›</a:t>
            </a:fld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564643" y="744469"/>
            <a:ext cx="8005589" cy="5349671"/>
            <a:chOff x="564643" y="744469"/>
            <a:chExt cx="8005589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6113972" y="1685652"/>
              <a:ext cx="2456260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357"/>
                  </a:lnTo>
                  <a:lnTo>
                    <a:pt x="8761" y="935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564643" y="744469"/>
              <a:ext cx="2456505" cy="4408488"/>
            </a:xfrm>
            <a:custGeom>
              <a:avLst/>
              <a:gdLst/>
              <a:ahLst/>
              <a:cxnLst/>
              <a:rect l="l" t="t" r="r" b="b"/>
              <a:pathLst>
                <a:path w="10001" h="10000">
                  <a:moveTo>
                    <a:pt x="8762" y="0"/>
                  </a:moveTo>
                  <a:lnTo>
                    <a:pt x="10001" y="0"/>
                  </a:lnTo>
                  <a:lnTo>
                    <a:pt x="10001" y="10000"/>
                  </a:lnTo>
                  <a:lnTo>
                    <a:pt x="1" y="10000"/>
                  </a:lnTo>
                  <a:cubicBezTo>
                    <a:pt x="-2" y="9766"/>
                    <a:pt x="4" y="9586"/>
                    <a:pt x="1" y="9352"/>
                  </a:cubicBezTo>
                  <a:lnTo>
                    <a:pt x="8762" y="9346"/>
                  </a:lnTo>
                  <a:lnTo>
                    <a:pt x="8762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4085256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2295526"/>
            <a:ext cx="7200900" cy="3571875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7/15/2020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0869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0797" y="624156"/>
            <a:ext cx="1490950" cy="524324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624156"/>
            <a:ext cx="5724525" cy="5243244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7/15/2020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2441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7/15/2020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433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769" y="1301361"/>
            <a:ext cx="7209728" cy="2852737"/>
          </a:xfrm>
        </p:spPr>
        <p:txBody>
          <a:bodyPr anchor="b">
            <a:normAutofit/>
          </a:bodyPr>
          <a:lstStyle>
            <a:lvl1pPr algn="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769" y="4216328"/>
            <a:ext cx="7209728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4181" y="6453386"/>
            <a:ext cx="1216807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7/15/2020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234" y="6453386"/>
            <a:ext cx="5267533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8" name="Freeform 7" title="Crop Mark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27837329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700" y="2286000"/>
            <a:ext cx="3335840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4052" y="2286000"/>
            <a:ext cx="3335840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7/15/2020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3311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340230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" y="3305208"/>
            <a:ext cx="3335839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3760" y="2349754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3760" y="3305208"/>
            <a:ext cx="3335840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7/15/2020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7944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7/15/2020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3537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7/15/2020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0911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400" baseline="0">
                <a:solidFill>
                  <a:schemeClr val="tx2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015" y="685801"/>
            <a:ext cx="3909060" cy="517525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35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6344"/>
            <a:ext cx="2891790" cy="3011056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7/15/2020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229133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400" baseline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49090" y="1"/>
            <a:ext cx="4994910" cy="6857999"/>
          </a:xfrm>
        </p:spPr>
        <p:txBody>
          <a:bodyPr anchor="t"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500"/>
            </a:lvl2pPr>
            <a:lvl3pPr marL="685800" indent="0">
              <a:buNone/>
              <a:defRPr sz="15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5968"/>
            <a:ext cx="2891790" cy="3011432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7/15/2020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93795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286000"/>
            <a:ext cx="72009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7/15/2020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0173" y="6453386"/>
            <a:ext cx="4710623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4552" y="6453386"/>
            <a:ext cx="119721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 title="Side bar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75591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6858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6912">
          <p15:clr>
            <a:srgbClr val="F26B43"/>
          </p15:clr>
        </p15:guide>
        <p15:guide id="2" pos="936">
          <p15:clr>
            <a:srgbClr val="F26B43"/>
          </p15:clr>
        </p15:guide>
        <p15:guide id="3" pos="864">
          <p15:clr>
            <a:srgbClr val="F26B43"/>
          </p15:clr>
        </p15:guide>
        <p15:guide id="11" orient="horz" pos="1368" userDrawn="1">
          <p15:clr>
            <a:srgbClr val="F26B43"/>
          </p15:clr>
        </p15:guide>
        <p15:guide id="12" orient="horz" pos="1440" userDrawn="1">
          <p15:clr>
            <a:srgbClr val="F26B43"/>
          </p15:clr>
        </p15:guide>
        <p15:guide id="13" orient="horz" pos="3696" userDrawn="1">
          <p15:clr>
            <a:srgbClr val="F26B43"/>
          </p15:clr>
        </p15:guide>
        <p15:guide id="14" orient="horz" pos="432" userDrawn="1">
          <p15:clr>
            <a:srgbClr val="F26B43"/>
          </p15:clr>
        </p15:guide>
        <p15:guide id="15" orient="horz" pos="1512" userDrawn="1">
          <p15:clr>
            <a:srgbClr val="F26B43"/>
          </p15:clr>
        </p15:guide>
        <p15:guide id="16" pos="5184" userDrawn="1">
          <p15:clr>
            <a:srgbClr val="F26B43"/>
          </p15:clr>
        </p15:guide>
        <p15:guide id="17" pos="702" userDrawn="1">
          <p15:clr>
            <a:srgbClr val="F26B43"/>
          </p15:clr>
        </p15:guide>
        <p15:guide id="18" pos="64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3D1A54-484C-4D7C-831C-DD1CBFD47FE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sz="3600" dirty="0"/>
              <a:t>Discussão sobre Abordagem familiar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6A0E2BB-DDE3-4B75-B09A-10C196E54F4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/>
              <a:t>Análise do genograma</a:t>
            </a:r>
          </a:p>
          <a:p>
            <a:r>
              <a:rPr lang="pt-BR" dirty="0"/>
              <a:t>Profa. Dra. Luciane Loures dos Santos</a:t>
            </a:r>
          </a:p>
          <a:p>
            <a:r>
              <a:rPr lang="pt-BR" dirty="0"/>
              <a:t>Docente do Departamento de Medicina Social</a:t>
            </a:r>
          </a:p>
        </p:txBody>
      </p:sp>
    </p:spTree>
    <p:extLst>
      <p:ext uri="{BB962C8B-B14F-4D97-AF65-F5344CB8AC3E}">
        <p14:creationId xmlns:p14="http://schemas.microsoft.com/office/powerpoint/2010/main" val="4541045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AB99A71-3FED-43C5-A98A-298C842F2A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003663"/>
          </a:xfrm>
        </p:spPr>
        <p:txBody>
          <a:bodyPr>
            <a:normAutofit/>
          </a:bodyPr>
          <a:lstStyle/>
          <a:p>
            <a:pPr algn="ctr"/>
            <a:r>
              <a:rPr lang="pt-BR" sz="4000" dirty="0"/>
              <a:t>Funcionalidade de uma família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118C943-9C38-4CFA-8E58-E39FFADA3D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/>
              <a:t>A família saudável é dinâmica, e não estática, ou seja, é um sistema em contínuo processo de evolução e mudança; </a:t>
            </a:r>
          </a:p>
          <a:p>
            <a:r>
              <a:rPr lang="pt-BR" dirty="0"/>
              <a:t>Suas regras servem de guia e estão a serviço do crescimento;</a:t>
            </a:r>
          </a:p>
          <a:p>
            <a:r>
              <a:rPr lang="pt-BR" dirty="0"/>
              <a:t>Há uma clara separação entre as gerações de forma que os pais (ou adultos que as representem) transmitam às crianças uma sensação de segurança embasada em liderança e solidariedade;</a:t>
            </a:r>
          </a:p>
          <a:p>
            <a:r>
              <a:rPr lang="pt-BR" dirty="0"/>
              <a:t>As crises e conflitos provocam desenvolvimento, e não rompimento; </a:t>
            </a:r>
          </a:p>
          <a:p>
            <a:r>
              <a:rPr lang="pt-BR" dirty="0"/>
              <a:t>Existe espaço para expressar e compartilhar intimidade e sentimentos, mesmo aqueles conotados como negativos; </a:t>
            </a:r>
          </a:p>
          <a:p>
            <a:r>
              <a:rPr lang="pt-BR" dirty="0"/>
              <a:t>Seus membros sabem usufruir do intercâmbio de experiências entre as gerações;</a:t>
            </a:r>
          </a:p>
          <a:p>
            <a:r>
              <a:rPr lang="pt-BR" dirty="0"/>
              <a:t>Funciona como um organismo aberto que se relaciona com outros e é capaz de incorporar novos elementos. 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BCA2F17F-0CB9-4C3D-ABED-6187C1D69079}"/>
              </a:ext>
            </a:extLst>
          </p:cNvPr>
          <p:cNvSpPr txBox="1"/>
          <p:nvPr/>
        </p:nvSpPr>
        <p:spPr>
          <a:xfrm>
            <a:off x="2447109" y="6392091"/>
            <a:ext cx="66010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/>
              <a:t>Whitaker e </a:t>
            </a:r>
            <a:r>
              <a:rPr lang="pt-BR" sz="1200" dirty="0" err="1"/>
              <a:t>Bumberry</a:t>
            </a:r>
            <a:r>
              <a:rPr lang="pt-BR" sz="1200" dirty="0"/>
              <a:t>, W. Dançando com a família. Porto Alegre: Artes Médicas, 1990</a:t>
            </a:r>
          </a:p>
        </p:txBody>
      </p:sp>
    </p:spTree>
    <p:extLst>
      <p:ext uri="{BB962C8B-B14F-4D97-AF65-F5344CB8AC3E}">
        <p14:creationId xmlns:p14="http://schemas.microsoft.com/office/powerpoint/2010/main" val="21129355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F8E5AF-3102-4670-B1D3-FDEAB8FBC1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36346" y="1788454"/>
            <a:ext cx="6270922" cy="1825603"/>
          </a:xfrm>
        </p:spPr>
        <p:txBody>
          <a:bodyPr/>
          <a:lstStyle/>
          <a:p>
            <a:r>
              <a:rPr lang="pt-BR" sz="3600" dirty="0"/>
              <a:t>Segunda questão norteadora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599FD55-80D4-40C2-8DBD-BE337CD2903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Como esta família funciona?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350864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4">
            <a:extLst>
              <a:ext uri="{FF2B5EF4-FFF2-40B4-BE49-F238E27FC236}">
                <a16:creationId xmlns:a16="http://schemas.microsoft.com/office/drawing/2014/main" id="{111596C0-C716-415B-8CE4-B1296DDA93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97208" y="2110063"/>
            <a:ext cx="5123755" cy="1086237"/>
          </a:xfrm>
        </p:spPr>
        <p:txBody>
          <a:bodyPr>
            <a:noAutofit/>
          </a:bodyPr>
          <a:lstStyle/>
          <a:p>
            <a:r>
              <a:rPr lang="pt-BR" sz="2800" dirty="0"/>
              <a:t>Parece ser funcional;</a:t>
            </a:r>
          </a:p>
          <a:p>
            <a:r>
              <a:rPr lang="pt-BR" sz="2800" dirty="0"/>
              <a:t>Relação conflituosa ou vital?</a:t>
            </a:r>
          </a:p>
          <a:p>
            <a:r>
              <a:rPr lang="pt-BR" sz="2800" dirty="0"/>
              <a:t>Padrão de comunicação?</a:t>
            </a:r>
          </a:p>
          <a:p>
            <a:r>
              <a:rPr lang="pt-BR" sz="2800" dirty="0"/>
              <a:t>Divisão de poder!</a:t>
            </a:r>
          </a:p>
          <a:p>
            <a:endParaRPr lang="pt-BR" sz="2800" dirty="0"/>
          </a:p>
          <a:p>
            <a:r>
              <a:rPr lang="pt-BR" sz="2800" dirty="0"/>
              <a:t>Trabalho em equipe, </a:t>
            </a:r>
            <a:r>
              <a:rPr lang="pt-BR" sz="2800" dirty="0" err="1"/>
              <a:t>longitudinalidade</a:t>
            </a:r>
            <a:endParaRPr lang="pt-BR" sz="2800" dirty="0"/>
          </a:p>
          <a:p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8657266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838D96-7204-44D7-8437-EE6E20242A6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sz="3600" dirty="0"/>
              <a:t>Terceira  questão norteadora</a:t>
            </a:r>
            <a:br>
              <a:rPr lang="pt-BR" sz="3600" dirty="0"/>
            </a:br>
            <a:endParaRPr lang="pt-BR" sz="3600" dirty="0"/>
          </a:p>
        </p:txBody>
      </p:sp>
      <p:sp>
        <p:nvSpPr>
          <p:cNvPr id="5" name="Subtítulo 4">
            <a:extLst>
              <a:ext uri="{FF2B5EF4-FFF2-40B4-BE49-F238E27FC236}">
                <a16:creationId xmlns:a16="http://schemas.microsoft.com/office/drawing/2014/main" id="{A7C928A4-A337-44EF-A405-5DD35BEEFEE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/>
              <a:t>Qual etapa do ciclo de vida?</a:t>
            </a:r>
          </a:p>
        </p:txBody>
      </p:sp>
    </p:spTree>
    <p:extLst>
      <p:ext uri="{BB962C8B-B14F-4D97-AF65-F5344CB8AC3E}">
        <p14:creationId xmlns:p14="http://schemas.microsoft.com/office/powerpoint/2010/main" val="23627467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69C5D2-732F-4084-9772-B882D7058B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Fases do Ciclo da Vida</a:t>
            </a:r>
          </a:p>
        </p:txBody>
      </p:sp>
      <p:pic>
        <p:nvPicPr>
          <p:cNvPr id="5" name="Espaço Reservado para Conteúdo 4">
            <a:extLst>
              <a:ext uri="{FF2B5EF4-FFF2-40B4-BE49-F238E27FC236}">
                <a16:creationId xmlns:a16="http://schemas.microsoft.com/office/drawing/2014/main" id="{714D5C26-1A85-4A98-A875-81B50142745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47233" y="2286000"/>
            <a:ext cx="6963834" cy="3581400"/>
          </a:xfrm>
        </p:spPr>
      </p:pic>
    </p:spTree>
    <p:extLst>
      <p:ext uri="{BB962C8B-B14F-4D97-AF65-F5344CB8AC3E}">
        <p14:creationId xmlns:p14="http://schemas.microsoft.com/office/powerpoint/2010/main" val="4005881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838D96-7204-44D7-8437-EE6E20242A6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sz="3600" dirty="0"/>
              <a:t>Encaminhando os filhos ou Ninho vazio</a:t>
            </a:r>
            <a:br>
              <a:rPr lang="pt-BR" sz="3600" dirty="0"/>
            </a:br>
            <a:endParaRPr lang="pt-BR" sz="3600" dirty="0"/>
          </a:p>
        </p:txBody>
      </p:sp>
      <p:sp>
        <p:nvSpPr>
          <p:cNvPr id="5" name="Subtítulo 4">
            <a:extLst>
              <a:ext uri="{FF2B5EF4-FFF2-40B4-BE49-F238E27FC236}">
                <a16:creationId xmlns:a16="http://schemas.microsoft.com/office/drawing/2014/main" id="{EAC2F4B7-BFB9-48DB-8BC8-13FDEF154E0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82472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838D96-7204-44D7-8437-EE6E20242A6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sz="3600" dirty="0"/>
              <a:t>Quarta  questão norteadora</a:t>
            </a:r>
            <a:br>
              <a:rPr lang="pt-BR" sz="3600" dirty="0"/>
            </a:br>
            <a:endParaRPr lang="pt-BR" sz="3600" dirty="0"/>
          </a:p>
        </p:txBody>
      </p:sp>
      <p:sp>
        <p:nvSpPr>
          <p:cNvPr id="5" name="Subtítulo 4">
            <a:extLst>
              <a:ext uri="{FF2B5EF4-FFF2-40B4-BE49-F238E27FC236}">
                <a16:creationId xmlns:a16="http://schemas.microsoft.com/office/drawing/2014/main" id="{A7C928A4-A337-44EF-A405-5DD35BEEFEE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/>
              <a:t>Quais são as possíveis crises? </a:t>
            </a:r>
          </a:p>
        </p:txBody>
      </p:sp>
    </p:spTree>
    <p:extLst>
      <p:ext uri="{BB962C8B-B14F-4D97-AF65-F5344CB8AC3E}">
        <p14:creationId xmlns:p14="http://schemas.microsoft.com/office/powerpoint/2010/main" val="1947233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F6B21AB-DB19-49DB-9C0E-A0DA02CE02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Possíveis crises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94775BC-F71F-4D72-AC24-5E57AB909E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Limitações físicas, enfermidades crônicas, morte dos cônjuges;</a:t>
            </a:r>
          </a:p>
          <a:p>
            <a:r>
              <a:rPr lang="pt-BR" dirty="0"/>
              <a:t>Busca pelos serviços de saúde, queixas múltiplas e vagas</a:t>
            </a:r>
          </a:p>
          <a:p>
            <a:r>
              <a:rPr lang="pt-BR" dirty="0"/>
              <a:t>Desânimo, transtornos do sono, </a:t>
            </a:r>
            <a:r>
              <a:rPr lang="pt-BR" dirty="0" err="1"/>
              <a:t>cefaléia</a:t>
            </a:r>
            <a:r>
              <a:rPr lang="pt-BR" dirty="0"/>
              <a:t>, esquecimento, </a:t>
            </a:r>
            <a:r>
              <a:rPr lang="pt-BR" dirty="0" err="1"/>
              <a:t>dispareunia</a:t>
            </a:r>
            <a:endParaRPr lang="pt-BR" dirty="0"/>
          </a:p>
          <a:p>
            <a:r>
              <a:rPr lang="pt-BR" dirty="0"/>
              <a:t>Deixa de ser cuidador para precisar de cuidados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232108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838D96-7204-44D7-8437-EE6E20242A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36346" y="1788454"/>
            <a:ext cx="6270922" cy="1512095"/>
          </a:xfrm>
        </p:spPr>
        <p:txBody>
          <a:bodyPr>
            <a:normAutofit/>
          </a:bodyPr>
          <a:lstStyle/>
          <a:p>
            <a:r>
              <a:rPr lang="pt-BR" sz="3600" dirty="0"/>
              <a:t>Feedback do genograma </a:t>
            </a:r>
          </a:p>
        </p:txBody>
      </p:sp>
    </p:spTree>
    <p:extLst>
      <p:ext uri="{BB962C8B-B14F-4D97-AF65-F5344CB8AC3E}">
        <p14:creationId xmlns:p14="http://schemas.microsoft.com/office/powerpoint/2010/main" val="6031305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005C87-D65B-49FF-9991-B4D082DFCC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Informações do Genograma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9C094E8-0087-4688-B3B0-5F05561D41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8700" y="1582615"/>
            <a:ext cx="7200900" cy="4284785"/>
          </a:xfrm>
        </p:spPr>
        <p:txBody>
          <a:bodyPr>
            <a:normAutofit/>
          </a:bodyPr>
          <a:lstStyle/>
          <a:p>
            <a:pPr algn="l"/>
            <a:endParaRPr lang="pt-BR" sz="12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pt-BR" sz="12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Três ou mais gerações. </a:t>
            </a:r>
          </a:p>
          <a:p>
            <a:r>
              <a:rPr lang="pt-BR" sz="12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Nomes de todos os membros. </a:t>
            </a:r>
          </a:p>
          <a:p>
            <a:r>
              <a:rPr lang="pt-BR" sz="12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Idade ou ano de nascimento. </a:t>
            </a:r>
          </a:p>
          <a:p>
            <a:r>
              <a:rPr lang="pt-BR" sz="12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Mortes, incluindo idade ou data em que ocorreu e a causa. </a:t>
            </a:r>
          </a:p>
          <a:p>
            <a:r>
              <a:rPr lang="pt-BR" sz="12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Doenças ou problemas significativos. </a:t>
            </a:r>
          </a:p>
          <a:p>
            <a:r>
              <a:rPr lang="pt-BR" sz="12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Indicação dos membros que vivem juntos na mesma casa. </a:t>
            </a:r>
          </a:p>
          <a:p>
            <a:r>
              <a:rPr lang="pt-BR" sz="12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Datas de casamentos e divórcios. </a:t>
            </a:r>
          </a:p>
          <a:p>
            <a:r>
              <a:rPr lang="pt-BR" sz="12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Lista de primeiros nascimentos da cada família à esquerda, com irmãos relacionados </a:t>
            </a:r>
            <a:r>
              <a:rPr lang="pt-BR" sz="12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seqüencialmente</a:t>
            </a:r>
            <a:r>
              <a:rPr lang="pt-BR" sz="12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à direita. </a:t>
            </a:r>
          </a:p>
          <a:p>
            <a:r>
              <a:rPr lang="pt-BR" sz="12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Um código explicando todos os símbolos utilizados. </a:t>
            </a:r>
          </a:p>
          <a:p>
            <a:r>
              <a:rPr lang="pt-BR" sz="12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Símbolos selecionados por sua simplicidade e visibilidade máxima. </a:t>
            </a:r>
          </a:p>
          <a:p>
            <a:r>
              <a:rPr lang="pt-BR" sz="12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Relações familiares. </a:t>
            </a:r>
          </a:p>
          <a:p>
            <a:endParaRPr lang="pt-BR" sz="1400" dirty="0"/>
          </a:p>
        </p:txBody>
      </p:sp>
    </p:spTree>
    <p:extLst>
      <p:ext uri="{BB962C8B-B14F-4D97-AF65-F5344CB8AC3E}">
        <p14:creationId xmlns:p14="http://schemas.microsoft.com/office/powerpoint/2010/main" val="38932389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8F0C1C-419C-40EE-A644-B76708060B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Situação-Problema: O caso do Sr. Ariovaldo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AA920B3-6B85-4EC7-AC90-391009EAE9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Situação-problema</a:t>
            </a:r>
          </a:p>
          <a:p>
            <a:r>
              <a:rPr lang="pt-BR" dirty="0"/>
              <a:t>Descrição da família</a:t>
            </a:r>
          </a:p>
          <a:p>
            <a:r>
              <a:rPr lang="pt-BR" dirty="0"/>
              <a:t>Descrição do contexto</a:t>
            </a:r>
          </a:p>
          <a:p>
            <a:r>
              <a:rPr lang="pt-BR" dirty="0"/>
              <a:t>Genograma</a:t>
            </a:r>
          </a:p>
          <a:p>
            <a:r>
              <a:rPr lang="pt-BR" dirty="0"/>
              <a:t>Tarefas</a:t>
            </a:r>
          </a:p>
          <a:p>
            <a:pPr lvl="1"/>
            <a:r>
              <a:rPr lang="pt-BR" dirty="0"/>
              <a:t>Responder as questões norteadoras</a:t>
            </a:r>
          </a:p>
          <a:p>
            <a:pPr lvl="1"/>
            <a:r>
              <a:rPr lang="pt-BR" dirty="0"/>
              <a:t>Análise do Genograma</a:t>
            </a:r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191036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D604493-A305-4A13-8624-1BBAA43E55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8700" y="211015"/>
            <a:ext cx="7200900" cy="5656385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 irmãs de Ariovaldo não foram incluídas no Genograma;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 datas dos óbitos dos pais de Valdomiro e do Sr. Casemiro, não foram registradas.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 idades presentes no texto não são as mesmas que aparecem no genograma, além disso, não foram colocadas em ordem de nascimento da esquerda para direita.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Não foram registrados no genograma os dois abortos espontâneos que a </a:t>
            </a:r>
            <a:r>
              <a:rPr lang="pt-BR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Sra</a:t>
            </a: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Lindaura</a:t>
            </a: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teve.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filho do casal Rafael e Marta foi incluído, chamado de Rafael, apesar de não aparecer na história da família.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Não identificou quem são os moradores da residência identificou quem são os moradores da residência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Existe inconsistência no decorrer da história com o acidente do Sr Ariovaldo, que apareceu com tetraplegia e depois com paraplegia.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Não mostra a relação conflituosa entre o pai Ariovaldo e o Genro.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Gêmeos idênticos devem ser representados com linhas convergentes e conectados a uma barra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Seria importante incluir a data da realização do genograma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Referências bibliográficas que você utilizou.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068013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B3D93782-BD24-405B-A515-FED79057F32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750" t="1207" r="-8750" b="-1207"/>
          <a:stretch/>
        </p:blipFill>
        <p:spPr>
          <a:xfrm>
            <a:off x="571502" y="1037763"/>
            <a:ext cx="9144000" cy="5098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836951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>
            <a:extLst>
              <a:ext uri="{FF2B5EF4-FFF2-40B4-BE49-F238E27FC236}">
                <a16:creationId xmlns:a16="http://schemas.microsoft.com/office/drawing/2014/main" id="{981D6F16-551F-449A-BC60-7B78873F38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6325" y="1042987"/>
            <a:ext cx="6991350" cy="4772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921277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1C7026AB-0055-4E75-ABAF-F5754EA331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3541" y="490473"/>
            <a:ext cx="5236918" cy="5877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111743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2F1E525A-3E83-4495-A9B6-854D724C5C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7350" y="1019175"/>
            <a:ext cx="5829300" cy="4819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133055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2D126ADD-F8B6-4B8C-A68B-C5CD1115414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E o </a:t>
            </a:r>
            <a:r>
              <a:rPr lang="pt-BR" dirty="0" err="1"/>
              <a:t>Ecomapa</a:t>
            </a:r>
            <a:r>
              <a:rPr lang="pt-BR" dirty="0"/>
              <a:t>?</a:t>
            </a:r>
          </a:p>
        </p:txBody>
      </p:sp>
      <p:sp>
        <p:nvSpPr>
          <p:cNvPr id="5" name="Subtítulo 4">
            <a:extLst>
              <a:ext uri="{FF2B5EF4-FFF2-40B4-BE49-F238E27FC236}">
                <a16:creationId xmlns:a16="http://schemas.microsoft.com/office/drawing/2014/main" id="{BC2966C4-0CCF-4284-93FC-3324D1CE4D0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625332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FEF9F3B-DCE3-4855-B8A2-4C471531B5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Ecomapa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67B2297-E4FA-4FFA-80BA-1ADE8CF02B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Quem seria incluído? </a:t>
            </a:r>
          </a:p>
          <a:p>
            <a:r>
              <a:rPr lang="pt-BR" dirty="0"/>
              <a:t>Como seriam as relações?</a:t>
            </a:r>
          </a:p>
        </p:txBody>
      </p:sp>
    </p:spTree>
    <p:extLst>
      <p:ext uri="{BB962C8B-B14F-4D97-AF65-F5344CB8AC3E}">
        <p14:creationId xmlns:p14="http://schemas.microsoft.com/office/powerpoint/2010/main" val="35425279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F8E5AF-3102-4670-B1D3-FDEAB8FBC1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36346" y="1788454"/>
            <a:ext cx="6270922" cy="1825603"/>
          </a:xfrm>
        </p:spPr>
        <p:txBody>
          <a:bodyPr/>
          <a:lstStyle/>
          <a:p>
            <a:r>
              <a:rPr lang="pt-BR" sz="3600" dirty="0"/>
              <a:t>Primeira questão norteadora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599FD55-80D4-40C2-8DBD-BE337CD2903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/>
              <a:t>Que tipo de família é a dele?</a:t>
            </a:r>
          </a:p>
        </p:txBody>
      </p:sp>
    </p:spTree>
    <p:extLst>
      <p:ext uri="{BB962C8B-B14F-4D97-AF65-F5344CB8AC3E}">
        <p14:creationId xmlns:p14="http://schemas.microsoft.com/office/powerpoint/2010/main" val="40454041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35BE5C-31B1-4FE1-B3ED-3436B6A2C8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Considerações sobre a Estrutura familiar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BB8820B-0EA0-4BBF-BA2D-FAB9A5D762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pt-BR" dirty="0"/>
              <a:t>Família Unitária ou unipessoal (IBGE)</a:t>
            </a:r>
          </a:p>
          <a:p>
            <a:pPr lvl="1"/>
            <a:r>
              <a:rPr lang="pt-BR" dirty="0"/>
              <a:t>Famílias ampliadas ou extensas</a:t>
            </a:r>
          </a:p>
          <a:p>
            <a:pPr lvl="2"/>
            <a:r>
              <a:rPr lang="pt-BR" dirty="0"/>
              <a:t>Ampliadas são parentes que vivem juntos, de outras gerações ou tios. </a:t>
            </a:r>
          </a:p>
          <a:p>
            <a:pPr lvl="2"/>
            <a:r>
              <a:rPr lang="pt-BR" dirty="0"/>
              <a:t>Extensas ou extensivas  são aquela que tem outras pessoas, amigos, empregados, cuidadores. </a:t>
            </a:r>
          </a:p>
          <a:p>
            <a:pPr lvl="1"/>
            <a:r>
              <a:rPr lang="pt-BR" dirty="0"/>
              <a:t>Famílias institucionais: lar de idosos, orfanatos</a:t>
            </a:r>
          </a:p>
          <a:p>
            <a:pPr lvl="1"/>
            <a:r>
              <a:rPr lang="pt-BR" dirty="0"/>
              <a:t>Famílias com constituição funcional: repúblicas, pensões.  </a:t>
            </a:r>
          </a:p>
        </p:txBody>
      </p:sp>
    </p:spTree>
    <p:extLst>
      <p:ext uri="{BB962C8B-B14F-4D97-AF65-F5344CB8AC3E}">
        <p14:creationId xmlns:p14="http://schemas.microsoft.com/office/powerpoint/2010/main" val="37473549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F8E5AF-3102-4670-B1D3-FDEAB8FBC1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36346" y="1788454"/>
            <a:ext cx="6270922" cy="1825603"/>
          </a:xfrm>
        </p:spPr>
        <p:txBody>
          <a:bodyPr/>
          <a:lstStyle/>
          <a:p>
            <a:r>
              <a:rPr lang="pt-BR" sz="3600" dirty="0"/>
              <a:t>Primeira questão norteadora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599FD55-80D4-40C2-8DBD-BE337CD2903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/>
              <a:t>Que tipo de família é a dele?</a:t>
            </a:r>
          </a:p>
        </p:txBody>
      </p:sp>
    </p:spTree>
    <p:extLst>
      <p:ext uri="{BB962C8B-B14F-4D97-AF65-F5344CB8AC3E}">
        <p14:creationId xmlns:p14="http://schemas.microsoft.com/office/powerpoint/2010/main" val="16389985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4CA44F60-2DA1-4016-8545-E0804F8E384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Nuclear</a:t>
            </a:r>
          </a:p>
        </p:txBody>
      </p:sp>
      <p:sp>
        <p:nvSpPr>
          <p:cNvPr id="5" name="Subtítulo 4">
            <a:extLst>
              <a:ext uri="{FF2B5EF4-FFF2-40B4-BE49-F238E27FC236}">
                <a16:creationId xmlns:a16="http://schemas.microsoft.com/office/drawing/2014/main" id="{5BAD720D-8DF3-44CA-92BD-F48A75DB541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833178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F8E5AF-3102-4670-B1D3-FDEAB8FBC1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36346" y="1788454"/>
            <a:ext cx="6270922" cy="1825603"/>
          </a:xfrm>
        </p:spPr>
        <p:txBody>
          <a:bodyPr/>
          <a:lstStyle/>
          <a:p>
            <a:r>
              <a:rPr lang="pt-BR" sz="3600" dirty="0"/>
              <a:t>Segunda questão norteadora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599FD55-80D4-40C2-8DBD-BE337CD2903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Como esta família funciona?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386878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838D96-7204-44D7-8437-EE6E20242A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8403" y="485503"/>
            <a:ext cx="7200900" cy="1485900"/>
          </a:xfrm>
        </p:spPr>
        <p:txBody>
          <a:bodyPr>
            <a:noAutofit/>
          </a:bodyPr>
          <a:lstStyle/>
          <a:p>
            <a:pPr algn="ctr"/>
            <a:r>
              <a:rPr lang="pt-BR" sz="3600" dirty="0"/>
              <a:t>Considerações sobre a funcionalidade da família</a:t>
            </a:r>
            <a:br>
              <a:rPr lang="pt-BR" sz="3600" dirty="0"/>
            </a:br>
            <a:endParaRPr lang="pt-BR" sz="36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D41EE0F-1068-4477-87C5-FF51C1A792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Dinâmica</a:t>
            </a:r>
          </a:p>
          <a:p>
            <a:pPr lvl="1"/>
            <a:r>
              <a:rPr lang="pt-BR" dirty="0"/>
              <a:t>Natureza da relação</a:t>
            </a:r>
          </a:p>
          <a:p>
            <a:pPr lvl="2"/>
            <a:r>
              <a:rPr lang="pt-BR" dirty="0"/>
              <a:t>Vital? Desvitalizada? Conflituosa?</a:t>
            </a:r>
          </a:p>
          <a:p>
            <a:pPr lvl="1"/>
            <a:r>
              <a:rPr lang="pt-BR" dirty="0"/>
              <a:t>Padrão de comunicação</a:t>
            </a:r>
          </a:p>
          <a:p>
            <a:pPr lvl="1"/>
            <a:r>
              <a:rPr lang="pt-BR" dirty="0"/>
              <a:t>Divisão do poder</a:t>
            </a:r>
          </a:p>
          <a:p>
            <a:pPr lvl="1"/>
            <a:r>
              <a:rPr lang="pt-BR" dirty="0"/>
              <a:t>Expressão dos sentimentos</a:t>
            </a:r>
          </a:p>
          <a:p>
            <a:pPr lvl="1"/>
            <a:r>
              <a:rPr lang="pt-BR" dirty="0"/>
              <a:t>Capacidade para lidar com os problemas</a:t>
            </a:r>
          </a:p>
          <a:p>
            <a:pPr lvl="1"/>
            <a:r>
              <a:rPr lang="pt-BR" dirty="0"/>
              <a:t>Autonomia e intimidade</a:t>
            </a:r>
          </a:p>
        </p:txBody>
      </p:sp>
    </p:spTree>
    <p:extLst>
      <p:ext uri="{BB962C8B-B14F-4D97-AF65-F5344CB8AC3E}">
        <p14:creationId xmlns:p14="http://schemas.microsoft.com/office/powerpoint/2010/main" val="18438713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838D96-7204-44D7-8437-EE6E20242A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dirty="0"/>
              <a:t>Segunda questão norteadora</a:t>
            </a:r>
            <a:br>
              <a:rPr lang="pt-BR" dirty="0"/>
            </a:br>
            <a:r>
              <a:rPr lang="pt-BR" sz="3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Como esta família funciona?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D41EE0F-1068-4477-87C5-FF51C1A792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Dinâmica = Funcionalidade</a:t>
            </a:r>
          </a:p>
          <a:p>
            <a:pPr lvl="1"/>
            <a:r>
              <a:rPr lang="pt-BR" dirty="0"/>
              <a:t>Famílias funcionais: o desenvolvimento ocorre de forma harmônica, os conflitos são superados, autônomos com capacidade de compartilhar</a:t>
            </a:r>
          </a:p>
          <a:p>
            <a:pPr lvl="1"/>
            <a:r>
              <a:rPr lang="pt-BR" dirty="0"/>
              <a:t>Disfuncionais: estruturas rígidas, sem intimidade, sem flexibilidade, sem divisão do poder</a:t>
            </a:r>
          </a:p>
          <a:p>
            <a:pPr lvl="1"/>
            <a:r>
              <a:rPr lang="pt-BR" dirty="0"/>
              <a:t>Severamente disfuncionais: comunicação muito difícil, gravemente desorganizadas, isoladas. 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FFA16F45-0066-4AC7-BC44-272495D8B72E}"/>
              </a:ext>
            </a:extLst>
          </p:cNvPr>
          <p:cNvSpPr txBox="1"/>
          <p:nvPr/>
        </p:nvSpPr>
        <p:spPr>
          <a:xfrm>
            <a:off x="1854926" y="5981700"/>
            <a:ext cx="702781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000" dirty="0"/>
              <a:t>CHIAVERINI, D. Guia prático de </a:t>
            </a:r>
            <a:r>
              <a:rPr lang="pt-BR" sz="1000" dirty="0" err="1"/>
              <a:t>matriciamento</a:t>
            </a:r>
            <a:r>
              <a:rPr lang="pt-BR" sz="1000" dirty="0"/>
              <a:t> em saúde mental, 2011. </a:t>
            </a:r>
          </a:p>
        </p:txBody>
      </p:sp>
    </p:spTree>
    <p:extLst>
      <p:ext uri="{BB962C8B-B14F-4D97-AF65-F5344CB8AC3E}">
        <p14:creationId xmlns:p14="http://schemas.microsoft.com/office/powerpoint/2010/main" val="3327877176"/>
      </p:ext>
    </p:extLst>
  </p:cSld>
  <p:clrMapOvr>
    <a:masterClrMapping/>
  </p:clrMapOvr>
</p:sld>
</file>

<file path=ppt/theme/theme1.xml><?xml version="1.0" encoding="utf-8"?>
<a:theme xmlns:a="http://schemas.openxmlformats.org/drawingml/2006/main" name="Cortar">
  <a:themeElements>
    <a:clrScheme name="Cortar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ortar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ortar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TM10001105[[fn=Cortar]]</Template>
  <TotalTime>126</TotalTime>
  <Words>778</Words>
  <Application>Microsoft Office PowerPoint</Application>
  <PresentationFormat>Apresentação na tela (4:3)</PresentationFormat>
  <Paragraphs>98</Paragraphs>
  <Slides>26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26</vt:i4>
      </vt:variant>
    </vt:vector>
  </HeadingPairs>
  <TitlesOfParts>
    <vt:vector size="30" baseType="lpstr">
      <vt:lpstr>Arial</vt:lpstr>
      <vt:lpstr>Calibri</vt:lpstr>
      <vt:lpstr>Franklin Gothic Book</vt:lpstr>
      <vt:lpstr>Cortar</vt:lpstr>
      <vt:lpstr>Discussão sobre Abordagem familiar</vt:lpstr>
      <vt:lpstr>Situação-Problema: O caso do Sr. Ariovaldo</vt:lpstr>
      <vt:lpstr>Primeira questão norteadora</vt:lpstr>
      <vt:lpstr>Considerações sobre a Estrutura familiar</vt:lpstr>
      <vt:lpstr>Primeira questão norteadora</vt:lpstr>
      <vt:lpstr>Nuclear</vt:lpstr>
      <vt:lpstr>Segunda questão norteadora</vt:lpstr>
      <vt:lpstr>Considerações sobre a funcionalidade da família </vt:lpstr>
      <vt:lpstr>Segunda questão norteadora Como esta família funciona?</vt:lpstr>
      <vt:lpstr>Funcionalidade de uma família</vt:lpstr>
      <vt:lpstr>Segunda questão norteadora</vt:lpstr>
      <vt:lpstr>Apresentação do PowerPoint</vt:lpstr>
      <vt:lpstr>Terceira  questão norteadora </vt:lpstr>
      <vt:lpstr>Fases do Ciclo da Vida</vt:lpstr>
      <vt:lpstr>Encaminhando os filhos ou Ninho vazio </vt:lpstr>
      <vt:lpstr>Quarta  questão norteadora </vt:lpstr>
      <vt:lpstr>Possíveis crises</vt:lpstr>
      <vt:lpstr>Feedback do genograma </vt:lpstr>
      <vt:lpstr>Informações do Genograma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E o Ecomapa?</vt:lpstr>
      <vt:lpstr>Ecomapa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Discussão sobre Abordagem familiar</dc:title>
  <dc:creator>luciane santos</dc:creator>
  <cp:lastModifiedBy>luciane santos</cp:lastModifiedBy>
  <cp:revision>12</cp:revision>
  <dcterms:created xsi:type="dcterms:W3CDTF">2020-07-14T19:56:25Z</dcterms:created>
  <dcterms:modified xsi:type="dcterms:W3CDTF">2020-07-15T12:59:13Z</dcterms:modified>
</cp:coreProperties>
</file>