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rawings/drawing3.xml" ContentType="application/vnd.openxmlformats-officedocument.drawingml.chartshape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52"/>
  </p:notesMasterIdLst>
  <p:sldIdLst>
    <p:sldId id="264" r:id="rId2"/>
    <p:sldId id="265" r:id="rId3"/>
    <p:sldId id="266" r:id="rId4"/>
    <p:sldId id="291" r:id="rId5"/>
    <p:sldId id="290" r:id="rId6"/>
    <p:sldId id="267" r:id="rId7"/>
    <p:sldId id="297" r:id="rId8"/>
    <p:sldId id="298" r:id="rId9"/>
    <p:sldId id="268" r:id="rId10"/>
    <p:sldId id="257" r:id="rId11"/>
    <p:sldId id="256" r:id="rId12"/>
    <p:sldId id="270" r:id="rId13"/>
    <p:sldId id="271" r:id="rId14"/>
    <p:sldId id="273" r:id="rId15"/>
    <p:sldId id="258" r:id="rId16"/>
    <p:sldId id="259" r:id="rId17"/>
    <p:sldId id="288" r:id="rId18"/>
    <p:sldId id="282" r:id="rId19"/>
    <p:sldId id="292" r:id="rId20"/>
    <p:sldId id="274" r:id="rId21"/>
    <p:sldId id="276" r:id="rId22"/>
    <p:sldId id="277" r:id="rId23"/>
    <p:sldId id="289" r:id="rId24"/>
    <p:sldId id="278" r:id="rId25"/>
    <p:sldId id="302" r:id="rId26"/>
    <p:sldId id="303" r:id="rId27"/>
    <p:sldId id="279" r:id="rId28"/>
    <p:sldId id="280" r:id="rId29"/>
    <p:sldId id="309" r:id="rId30"/>
    <p:sldId id="293" r:id="rId31"/>
    <p:sldId id="296" r:id="rId32"/>
    <p:sldId id="310" r:id="rId33"/>
    <p:sldId id="311" r:id="rId34"/>
    <p:sldId id="294" r:id="rId35"/>
    <p:sldId id="295" r:id="rId36"/>
    <p:sldId id="304" r:id="rId37"/>
    <p:sldId id="308" r:id="rId38"/>
    <p:sldId id="275" r:id="rId39"/>
    <p:sldId id="281" r:id="rId40"/>
    <p:sldId id="260" r:id="rId41"/>
    <p:sldId id="299" r:id="rId42"/>
    <p:sldId id="262" r:id="rId43"/>
    <p:sldId id="263" r:id="rId44"/>
    <p:sldId id="285" r:id="rId45"/>
    <p:sldId id="286" r:id="rId46"/>
    <p:sldId id="287" r:id="rId47"/>
    <p:sldId id="305" r:id="rId48"/>
    <p:sldId id="306" r:id="rId49"/>
    <p:sldId id="300" r:id="rId50"/>
    <p:sldId id="301" r:id="rId5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9999"/>
    <a:srgbClr val="FFCC00"/>
    <a:srgbClr val="5BFFFB"/>
    <a:srgbClr val="00B0AC"/>
    <a:srgbClr val="006666"/>
    <a:srgbClr val="CC00CC"/>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oscar\Documents\oscar%20june%2008\articles\Review%20homolactic%20bacteria\chart%20corn%20and%20gras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_trabalhos%20JL.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_trabalhos%20JL.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_trabalhos%20JL.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_trabalhos%20JL.xls"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Maity\Meus%20documentos\SBZ\2009\Palestra%20Nussio\tabela_trabalhos%20JL.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_trabalhos%20JL.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_trabalhos%20JL.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_trabalhos%20JL.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_trabalhos%20JL.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_trabalhos%20JL.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oscar\Documents\oscar%20june%2008\articles\Review%20homolactic%20bacteria\chart%20corn%20and%20gras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20trabalhos_Maity.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20trabalhos_Maity.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20trabalhos_Maity.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20trabalhos_Maity.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oscar\Documents\oscar%20june%2008\articles\Review%20homolactic%20bacteria\chart%20corn%20and%20gras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20trabalhos_Mait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20trabalhos_Maity.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20trabalhos_Mait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20trabalhos_Maity.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Maity\Meus%20documentos\SBZ\2009\Palestra%20Nussio\tabela_trabalhos%20J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lgn="ctr">
              <a:defRPr lang="en-US"/>
            </a:pPr>
            <a:r>
              <a:rPr lang="en-US"/>
              <a:t>Corn - DM Digestibility</a:t>
            </a:r>
          </a:p>
        </c:rich>
      </c:tx>
      <c:layout>
        <c:manualLayout>
          <c:xMode val="edge"/>
          <c:yMode val="edge"/>
          <c:x val="0.22868744531933541"/>
          <c:y val="2.7777777777777974E-2"/>
        </c:manualLayout>
      </c:layout>
    </c:title>
    <c:plotArea>
      <c:layout/>
      <c:pieChart>
        <c:varyColors val="1"/>
        <c:ser>
          <c:idx val="0"/>
          <c:order val="0"/>
          <c:dLbls>
            <c:dLbl>
              <c:idx val="2"/>
              <c:delete val="1"/>
            </c:dLbl>
            <c:txPr>
              <a:bodyPr/>
              <a:lstStyle/>
              <a:p>
                <a:pPr>
                  <a:defRPr lang="en-US" sz="1200"/>
                </a:pPr>
                <a:endParaRPr lang="pt-BR"/>
              </a:p>
            </c:txPr>
            <c:dLblPos val="ctr"/>
            <c:showPercent val="1"/>
            <c:showLeaderLines val="1"/>
          </c:dLbls>
          <c:cat>
            <c:strRef>
              <c:f>Plan2!$A$3:$A$6</c:f>
              <c:strCache>
                <c:ptCount val="4"/>
                <c:pt idx="0">
                  <c:v>(+ve)effect</c:v>
                </c:pt>
                <c:pt idx="1">
                  <c:v>(+ve)trend</c:v>
                </c:pt>
                <c:pt idx="2">
                  <c:v>(-ve) effect</c:v>
                </c:pt>
                <c:pt idx="3">
                  <c:v>no effect</c:v>
                </c:pt>
              </c:strCache>
            </c:strRef>
          </c:cat>
          <c:val>
            <c:numRef>
              <c:f>Plan2!$B$3:$B$6</c:f>
              <c:numCache>
                <c:formatCode>General</c:formatCode>
                <c:ptCount val="4"/>
                <c:pt idx="0">
                  <c:v>2</c:v>
                </c:pt>
                <c:pt idx="1">
                  <c:v>1</c:v>
                </c:pt>
                <c:pt idx="2">
                  <c:v>0</c:v>
                </c:pt>
                <c:pt idx="3">
                  <c:v>5</c:v>
                </c:pt>
              </c:numCache>
            </c:numRef>
          </c:val>
        </c:ser>
        <c:firstSliceAng val="0"/>
      </c:pieChart>
    </c:plotArea>
    <c:legend>
      <c:legendPos val="r"/>
      <c:layout>
        <c:manualLayout>
          <c:xMode val="edge"/>
          <c:yMode val="edge"/>
          <c:x val="0.7180986439195105"/>
          <c:y val="0.36260024788568124"/>
          <c:w val="0.26523468941382328"/>
          <c:h val="0.37653543307086634"/>
        </c:manualLayout>
      </c:layout>
      <c:txPr>
        <a:bodyPr/>
        <a:lstStyle/>
        <a:p>
          <a:pPr>
            <a:defRPr lang="en-US" sz="1200"/>
          </a:pPr>
          <a:endParaRPr lang="pt-BR"/>
        </a:p>
      </c:txPr>
    </c:legend>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pt-BR"/>
  <c:style val="28"/>
  <c:chart>
    <c:plotArea>
      <c:layout>
        <c:manualLayout>
          <c:layoutTarget val="inner"/>
          <c:xMode val="edge"/>
          <c:yMode val="edge"/>
          <c:x val="7.9791200596569731E-2"/>
          <c:y val="3.896103896103896E-2"/>
          <c:w val="0.90902311707680861"/>
          <c:h val="0.83124118525445545"/>
        </c:manualLayout>
      </c:layout>
      <c:barChart>
        <c:barDir val="col"/>
        <c:grouping val="clustered"/>
        <c:ser>
          <c:idx val="0"/>
          <c:order val="0"/>
          <c:tx>
            <c:v>Média</c:v>
          </c:tx>
          <c:dLbls>
            <c:dLbl>
              <c:idx val="0"/>
              <c:layout>
                <c:manualLayout>
                  <c:x val="1.7223014908371312E-3"/>
                  <c:y val="-1.7593312199611414E-2"/>
                </c:manualLayout>
              </c:layout>
              <c:tx>
                <c:rich>
                  <a:bodyPr/>
                  <a:lstStyle/>
                  <a:p>
                    <a:r>
                      <a:rPr lang="pt-BR"/>
                      <a:t>51.2
(3)</a:t>
                    </a:r>
                  </a:p>
                </c:rich>
              </c:tx>
              <c:dLblPos val="outEnd"/>
            </c:dLbl>
            <c:dLbl>
              <c:idx val="1"/>
              <c:layout>
                <c:manualLayout>
                  <c:x val="-2.5131086802091641E-5"/>
                  <c:y val="-1.5970958175682629E-2"/>
                </c:manualLayout>
              </c:layout>
              <c:tx>
                <c:rich>
                  <a:bodyPr/>
                  <a:lstStyle/>
                  <a:p>
                    <a:r>
                      <a:rPr lang="pt-BR"/>
                      <a:t>3.7
(10)</a:t>
                    </a:r>
                  </a:p>
                </c:rich>
              </c:tx>
              <c:dLblPos val="outEnd"/>
            </c:dLbl>
            <c:dLbl>
              <c:idx val="2"/>
              <c:layout>
                <c:manualLayout>
                  <c:x val="2.3362515927119552E-3"/>
                  <c:y val="-1.7106384429219131E-2"/>
                </c:manualLayout>
              </c:layout>
              <c:tx>
                <c:rich>
                  <a:bodyPr/>
                  <a:lstStyle/>
                  <a:p>
                    <a:r>
                      <a:rPr lang="pt-BR"/>
                      <a:t>2.5
(10)</a:t>
                    </a:r>
                  </a:p>
                </c:rich>
              </c:tx>
              <c:dLblPos val="outEnd"/>
            </c:dLbl>
            <c:dLbl>
              <c:idx val="3"/>
              <c:layout>
                <c:manualLayout>
                  <c:x val="2.460497806901666E-3"/>
                  <c:y val="-1.3237379418481817E-2"/>
                </c:manualLayout>
              </c:layout>
              <c:tx>
                <c:rich>
                  <a:bodyPr/>
                  <a:lstStyle/>
                  <a:p>
                    <a:r>
                      <a:rPr lang="pt-BR"/>
                      <a:t>2.4
(12)</a:t>
                    </a:r>
                  </a:p>
                </c:rich>
              </c:tx>
              <c:dLblPos val="outEnd"/>
            </c:dLbl>
            <c:dLbl>
              <c:idx val="4"/>
              <c:layout>
                <c:manualLayout>
                  <c:x val="-1.4566518111410581E-2"/>
                  <c:y val="-1.0126291031802842E-2"/>
                </c:manualLayout>
              </c:layout>
              <c:tx>
                <c:rich>
                  <a:bodyPr/>
                  <a:lstStyle/>
                  <a:p>
                    <a:r>
                      <a:rPr lang="pt-BR" dirty="0"/>
                      <a:t>1.8
(12)</a:t>
                    </a:r>
                  </a:p>
                </c:rich>
              </c:tx>
              <c:dLblPos val="outEnd"/>
            </c:dLbl>
            <c:dLbl>
              <c:idx val="5"/>
              <c:layout>
                <c:manualLayout>
                  <c:x val="-1.0706312717621706E-2"/>
                  <c:y val="-1.5352455943007154E-2"/>
                </c:manualLayout>
              </c:layout>
              <c:tx>
                <c:rich>
                  <a:bodyPr/>
                  <a:lstStyle/>
                  <a:p>
                    <a:r>
                      <a:rPr lang="pt-BR"/>
                      <a:t>1.2
(9)</a:t>
                    </a:r>
                  </a:p>
                </c:rich>
              </c:tx>
              <c:dLblPos val="outEnd"/>
            </c:dLbl>
            <c:dLbl>
              <c:idx val="6"/>
              <c:layout>
                <c:manualLayout>
                  <c:x val="-1.59010380345458E-2"/>
                  <c:y val="4.4586519517933135E-3"/>
                </c:manualLayout>
              </c:layout>
              <c:tx>
                <c:rich>
                  <a:bodyPr/>
                  <a:lstStyle/>
                  <a:p>
                    <a:r>
                      <a:rPr lang="pt-BR" dirty="0"/>
                      <a:t>-0.7
(10)</a:t>
                    </a:r>
                  </a:p>
                </c:rich>
              </c:tx>
              <c:dLblPos val="outEnd"/>
            </c:dLbl>
            <c:dLbl>
              <c:idx val="7"/>
              <c:layout>
                <c:manualLayout>
                  <c:x val="1.0971950653820201E-3"/>
                  <c:y val="1.491461294610935E-3"/>
                </c:manualLayout>
              </c:layout>
              <c:tx>
                <c:rich>
                  <a:bodyPr/>
                  <a:lstStyle/>
                  <a:p>
                    <a:r>
                      <a:rPr lang="pt-BR"/>
                      <a:t>-1.8
(8)</a:t>
                    </a:r>
                  </a:p>
                </c:rich>
              </c:tx>
              <c:dLblPos val="outEnd"/>
            </c:dLbl>
            <c:dLbl>
              <c:idx val="8"/>
              <c:layout>
                <c:manualLayout>
                  <c:x val="1.963395515157988E-3"/>
                  <c:y val="1.6174285032552724E-2"/>
                </c:manualLayout>
              </c:layout>
              <c:tx>
                <c:rich>
                  <a:bodyPr/>
                  <a:lstStyle/>
                  <a:p>
                    <a:r>
                      <a:rPr lang="pt-BR"/>
                      <a:t>-3.7
(12)</a:t>
                    </a:r>
                  </a:p>
                </c:rich>
              </c:tx>
              <c:dLblPos val="outEnd"/>
            </c:dLbl>
            <c:spPr>
              <a:solidFill>
                <a:schemeClr val="bg1"/>
              </a:solidFill>
            </c:spPr>
            <c:showVal val="1"/>
          </c:dLbls>
          <c:cat>
            <c:strRef>
              <c:f>'Sorgo (2)'!$Q$3:$Q$11</c:f>
              <c:strCache>
                <c:ptCount val="9"/>
                <c:pt idx="0">
                  <c:v>Etanol</c:v>
                </c:pt>
                <c:pt idx="1">
                  <c:v>CEL</c:v>
                </c:pt>
                <c:pt idx="2">
                  <c:v>FDA</c:v>
                </c:pt>
                <c:pt idx="3">
                  <c:v>FDN</c:v>
                </c:pt>
                <c:pt idx="4">
                  <c:v>PB</c:v>
                </c:pt>
                <c:pt idx="5">
                  <c:v>DIVMS</c:v>
                </c:pt>
                <c:pt idx="6">
                  <c:v>HEM</c:v>
                </c:pt>
                <c:pt idx="7">
                  <c:v>Lact</c:v>
                </c:pt>
                <c:pt idx="8">
                  <c:v>MS</c:v>
                </c:pt>
              </c:strCache>
            </c:strRef>
          </c:cat>
          <c:val>
            <c:numRef>
              <c:f>'Sorgo (2)'!$R$3:$R$11</c:f>
              <c:numCache>
                <c:formatCode>0.0</c:formatCode>
                <c:ptCount val="9"/>
                <c:pt idx="0">
                  <c:v>51.166666666666551</c:v>
                </c:pt>
                <c:pt idx="1">
                  <c:v>3.657</c:v>
                </c:pt>
                <c:pt idx="2">
                  <c:v>2.4769999999999968</c:v>
                </c:pt>
                <c:pt idx="3">
                  <c:v>2.3824999999999967</c:v>
                </c:pt>
                <c:pt idx="4">
                  <c:v>1.7566666666666666</c:v>
                </c:pt>
                <c:pt idx="5">
                  <c:v>1.1611111111111121</c:v>
                </c:pt>
                <c:pt idx="6">
                  <c:v>-0.74500000000000088</c:v>
                </c:pt>
                <c:pt idx="7">
                  <c:v>-1.75</c:v>
                </c:pt>
                <c:pt idx="8">
                  <c:v>-3.7491666666666692</c:v>
                </c:pt>
              </c:numCache>
            </c:numRef>
          </c:val>
        </c:ser>
        <c:ser>
          <c:idx val="1"/>
          <c:order val="1"/>
          <c:tx>
            <c:v>Média das respostas favoráveis</c:v>
          </c:tx>
          <c:dLbls>
            <c:dLbl>
              <c:idx val="4"/>
              <c:layout>
                <c:manualLayout>
                  <c:x val="1.1363009154056428E-3"/>
                  <c:y val="-9.6209564713501394E-3"/>
                </c:manualLayout>
              </c:layout>
              <c:tx>
                <c:rich>
                  <a:bodyPr/>
                  <a:lstStyle/>
                  <a:p>
                    <a:r>
                      <a:rPr lang="pt-BR"/>
                      <a:t>10.5
(2)</a:t>
                    </a:r>
                  </a:p>
                </c:rich>
              </c:tx>
              <c:dLblPos val="outEnd"/>
            </c:dLbl>
            <c:dLbl>
              <c:idx val="5"/>
              <c:layout>
                <c:manualLayout>
                  <c:x val="-9.7647190074395861E-4"/>
                  <c:y val="-1.0574189589937621E-2"/>
                </c:manualLayout>
              </c:layout>
              <c:tx>
                <c:rich>
                  <a:bodyPr/>
                  <a:lstStyle/>
                  <a:p>
                    <a:r>
                      <a:rPr lang="pt-BR"/>
                      <a:t>10.45
(1)</a:t>
                    </a:r>
                  </a:p>
                </c:rich>
              </c:tx>
              <c:dLblPos val="outEnd"/>
            </c:dLbl>
            <c:dLbl>
              <c:idx val="6"/>
              <c:layout>
                <c:manualLayout>
                  <c:x val="1.0084142166793938E-3"/>
                  <c:y val="1.8040358591540279E-3"/>
                </c:manualLayout>
              </c:layout>
              <c:tx>
                <c:rich>
                  <a:bodyPr/>
                  <a:lstStyle/>
                  <a:p>
                    <a:r>
                      <a:rPr lang="pt-BR"/>
                      <a:t>-7.5
(1)</a:t>
                    </a:r>
                  </a:p>
                </c:rich>
              </c:tx>
              <c:dLblPos val="outEnd"/>
            </c:dLbl>
            <c:dLbl>
              <c:idx val="8"/>
              <c:layout>
                <c:manualLayout>
                  <c:x val="1.6335206421344698E-3"/>
                  <c:y val="-1.5882332890206925E-2"/>
                </c:manualLayout>
              </c:layout>
              <c:tx>
                <c:rich>
                  <a:bodyPr/>
                  <a:lstStyle/>
                  <a:p>
                    <a:r>
                      <a:rPr lang="pt-BR"/>
                      <a:t>1.1
(1)</a:t>
                    </a:r>
                  </a:p>
                </c:rich>
              </c:tx>
              <c:dLblPos val="outEnd"/>
            </c:dLbl>
            <c:spPr>
              <a:solidFill>
                <a:schemeClr val="bg1"/>
              </a:solidFill>
            </c:spPr>
            <c:showVal val="1"/>
          </c:dLbls>
          <c:val>
            <c:numRef>
              <c:f>'Sorgo (2)'!$S$3:$S$11</c:f>
              <c:numCache>
                <c:formatCode>General</c:formatCode>
                <c:ptCount val="9"/>
                <c:pt idx="4" formatCode="0.0">
                  <c:v>10.54</c:v>
                </c:pt>
                <c:pt idx="5">
                  <c:v>10.450000000000006</c:v>
                </c:pt>
                <c:pt idx="6" formatCode="0.0">
                  <c:v>-7.45</c:v>
                </c:pt>
                <c:pt idx="8" formatCode="0.0">
                  <c:v>1.06</c:v>
                </c:pt>
              </c:numCache>
            </c:numRef>
          </c:val>
        </c:ser>
        <c:axId val="131782144"/>
        <c:axId val="131783680"/>
      </c:barChart>
      <c:catAx>
        <c:axId val="131782144"/>
        <c:scaling>
          <c:orientation val="minMax"/>
        </c:scaling>
        <c:axPos val="b"/>
        <c:numFmt formatCode="General" sourceLinked="1"/>
        <c:tickLblPos val="low"/>
        <c:txPr>
          <a:bodyPr rot="0" vert="horz"/>
          <a:lstStyle/>
          <a:p>
            <a:pPr>
              <a:defRPr/>
            </a:pPr>
            <a:endParaRPr lang="pt-BR"/>
          </a:p>
        </c:txPr>
        <c:crossAx val="131783680"/>
        <c:crosses val="autoZero"/>
        <c:auto val="1"/>
        <c:lblAlgn val="ctr"/>
        <c:lblOffset val="100"/>
        <c:tickLblSkip val="1"/>
        <c:tickMarkSkip val="1"/>
      </c:catAx>
      <c:valAx>
        <c:axId val="131783680"/>
        <c:scaling>
          <c:orientation val="minMax"/>
          <c:max val="60"/>
          <c:min val="-20"/>
        </c:scaling>
        <c:axPos val="l"/>
        <c:majorGridlines/>
        <c:title>
          <c:tx>
            <c:rich>
              <a:bodyPr/>
              <a:lstStyle/>
              <a:p>
                <a:pPr>
                  <a:defRPr sz="1600"/>
                </a:pPr>
                <a:r>
                  <a:rPr lang="el-GR" sz="1600"/>
                  <a:t>Δ </a:t>
                </a:r>
                <a:r>
                  <a:rPr lang="pt-BR" sz="1600"/>
                  <a:t>Tratado vs Controle (%)</a:t>
                </a:r>
              </a:p>
            </c:rich>
          </c:tx>
          <c:layout>
            <c:manualLayout>
              <c:xMode val="edge"/>
              <c:yMode val="edge"/>
              <c:x val="3.7285607755406519E-4"/>
              <c:y val="0.31385281385281516"/>
            </c:manualLayout>
          </c:layout>
        </c:title>
        <c:numFmt formatCode="0" sourceLinked="0"/>
        <c:tickLblPos val="nextTo"/>
        <c:txPr>
          <a:bodyPr rot="0" vert="horz"/>
          <a:lstStyle/>
          <a:p>
            <a:pPr>
              <a:defRPr/>
            </a:pPr>
            <a:endParaRPr lang="pt-BR"/>
          </a:p>
        </c:txPr>
        <c:crossAx val="131782144"/>
        <c:crosses val="autoZero"/>
        <c:crossBetween val="between"/>
        <c:majorUnit val="10"/>
        <c:minorUnit val="5"/>
      </c:valAx>
    </c:plotArea>
    <c:legend>
      <c:legendPos val="b"/>
      <c:layout>
        <c:manualLayout>
          <c:xMode val="edge"/>
          <c:yMode val="edge"/>
          <c:x val="0.19463093371674939"/>
          <c:y val="0.94855697229783853"/>
          <c:w val="0.68791946308724827"/>
          <c:h val="3.4090909090909075E-2"/>
        </c:manualLayout>
      </c:layout>
    </c:legend>
    <c:plotVisOnly val="1"/>
    <c:dispBlanksAs val="gap"/>
  </c:chart>
  <c:txPr>
    <a:bodyPr/>
    <a:lstStyle/>
    <a:p>
      <a:pPr>
        <a:defRPr sz="1400"/>
      </a:pPr>
      <a:endParaRPr lang="pt-B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pt-BR"/>
  <c:style val="26"/>
  <c:chart>
    <c:plotArea>
      <c:layout>
        <c:manualLayout>
          <c:layoutTarget val="inner"/>
          <c:xMode val="edge"/>
          <c:yMode val="edge"/>
          <c:x val="8.612975391498881E-2"/>
          <c:y val="4.7138047138047139E-2"/>
          <c:w val="0.88926174496644217"/>
          <c:h val="0.85016835016835013"/>
        </c:manualLayout>
      </c:layout>
      <c:barChart>
        <c:barDir val="col"/>
        <c:grouping val="clustered"/>
        <c:ser>
          <c:idx val="0"/>
          <c:order val="0"/>
          <c:spPr>
            <a:solidFill>
              <a:schemeClr val="accent1">
                <a:lumMod val="50000"/>
              </a:schemeClr>
            </a:solidFill>
          </c:spPr>
          <c:dLbls>
            <c:dLbl>
              <c:idx val="0"/>
              <c:layout>
                <c:manualLayout>
                  <c:x val="0"/>
                  <c:y val="-2.3213429957920043E-2"/>
                </c:manualLayout>
              </c:layout>
              <c:tx>
                <c:rich>
                  <a:bodyPr/>
                  <a:lstStyle/>
                  <a:p>
                    <a:r>
                      <a:rPr lang="pt-BR" sz="1600"/>
                      <a:t>n = 1 </a:t>
                    </a:r>
                  </a:p>
                </c:rich>
              </c:tx>
              <c:dLblPos val="outEnd"/>
            </c:dLbl>
            <c:dLbl>
              <c:idx val="1"/>
              <c:layout>
                <c:manualLayout>
                  <c:x val="6.5769808157237781E-3"/>
                  <c:y val="-2.3213429957920043E-2"/>
                </c:manualLayout>
              </c:layout>
              <c:tx>
                <c:rich>
                  <a:bodyPr/>
                  <a:lstStyle/>
                  <a:p>
                    <a:r>
                      <a:rPr lang="pt-BR" sz="1600"/>
                      <a:t>n = 1 </a:t>
                    </a:r>
                  </a:p>
                </c:rich>
              </c:tx>
              <c:dLblPos val="outEnd"/>
            </c:dLbl>
            <c:dLbl>
              <c:idx val="2"/>
              <c:layout>
                <c:manualLayout>
                  <c:x val="3.946188489434262E-3"/>
                  <c:y val="-2.1103118143563748E-2"/>
                </c:manualLayout>
              </c:layout>
              <c:tx>
                <c:rich>
                  <a:bodyPr/>
                  <a:lstStyle/>
                  <a:p>
                    <a:r>
                      <a:rPr lang="pt-BR" sz="1600"/>
                      <a:t>n = 8 </a:t>
                    </a:r>
                  </a:p>
                </c:rich>
              </c:tx>
              <c:dLblPos val="outEnd"/>
            </c:dLbl>
            <c:dLbl>
              <c:idx val="3"/>
              <c:layout>
                <c:manualLayout>
                  <c:x val="-2.6307923262895092E-3"/>
                  <c:y val="-1.8992806329207267E-2"/>
                </c:manualLayout>
              </c:layout>
              <c:tx>
                <c:rich>
                  <a:bodyPr/>
                  <a:lstStyle/>
                  <a:p>
                    <a:r>
                      <a:rPr lang="en-US" sz="1600"/>
                      <a:t>n = 3</a:t>
                    </a:r>
                  </a:p>
                </c:rich>
              </c:tx>
              <c:dLblPos val="outEnd"/>
            </c:dLbl>
            <c:dLbl>
              <c:idx val="4"/>
              <c:layout>
                <c:manualLayout>
                  <c:x val="-1.3832666889793557E-3"/>
                  <c:y val="-1.069027987663152E-2"/>
                </c:manualLayout>
              </c:layout>
              <c:tx>
                <c:rich>
                  <a:bodyPr/>
                  <a:lstStyle/>
                  <a:p>
                    <a:r>
                      <a:rPr lang="pt-BR" sz="1600"/>
                      <a:t>n = 8 </a:t>
                    </a:r>
                  </a:p>
                </c:rich>
              </c:tx>
              <c:dLblPos val="outEnd"/>
            </c:dLbl>
            <c:dLbl>
              <c:idx val="5"/>
              <c:layout>
                <c:manualLayout>
                  <c:x val="2.9452694252149594E-4"/>
                  <c:y val="-2.0837950811704132E-2"/>
                </c:manualLayout>
              </c:layout>
              <c:tx>
                <c:rich>
                  <a:bodyPr/>
                  <a:lstStyle/>
                  <a:p>
                    <a:r>
                      <a:rPr lang="pt-BR" sz="1600"/>
                      <a:t>n = 9 </a:t>
                    </a:r>
                  </a:p>
                </c:rich>
              </c:tx>
              <c:dLblPos val="outEnd"/>
            </c:dLbl>
            <c:dLbl>
              <c:idx val="6"/>
              <c:tx>
                <c:rich>
                  <a:bodyPr/>
                  <a:lstStyle/>
                  <a:p>
                    <a:r>
                      <a:rPr lang="pt-BR" sz="1600"/>
                      <a:t>n = 5</a:t>
                    </a:r>
                  </a:p>
                </c:rich>
              </c:tx>
            </c:dLbl>
            <c:dLbl>
              <c:idx val="7"/>
              <c:tx>
                <c:rich>
                  <a:bodyPr/>
                  <a:lstStyle/>
                  <a:p>
                    <a:r>
                      <a:rPr lang="pt-BR" sz="1600"/>
                      <a:t>n = 2</a:t>
                    </a:r>
                  </a:p>
                </c:rich>
              </c:tx>
            </c:dLbl>
            <c:dLbl>
              <c:idx val="8"/>
              <c:tx>
                <c:rich>
                  <a:bodyPr/>
                  <a:lstStyle/>
                  <a:p>
                    <a:r>
                      <a:rPr lang="pt-BR" sz="1600"/>
                      <a:t>n = 2</a:t>
                    </a:r>
                  </a:p>
                </c:rich>
              </c:tx>
            </c:dLbl>
            <c:dLbl>
              <c:idx val="9"/>
              <c:layout>
                <c:manualLayout>
                  <c:x val="3.6502316405080588E-3"/>
                  <c:y val="-1.0830615869985882E-2"/>
                </c:manualLayout>
              </c:layout>
              <c:tx>
                <c:rich>
                  <a:bodyPr/>
                  <a:lstStyle/>
                  <a:p>
                    <a:r>
                      <a:rPr lang="pt-BR" sz="1600"/>
                      <a:t>n = 6</a:t>
                    </a:r>
                  </a:p>
                </c:rich>
              </c:tx>
              <c:dLblPos val="outEnd"/>
            </c:dLbl>
            <c:spPr>
              <a:solidFill>
                <a:schemeClr val="bg1"/>
              </a:solidFill>
            </c:spPr>
            <c:txPr>
              <a:bodyPr/>
              <a:lstStyle/>
              <a:p>
                <a:pPr>
                  <a:defRPr sz="1600"/>
                </a:pPr>
                <a:endParaRPr lang="pt-BR"/>
              </a:p>
            </c:txPr>
            <c:showVal val="1"/>
          </c:dLbls>
          <c:cat>
            <c:strRef>
              <c:f>'%+'!$B$4:$B$13</c:f>
              <c:strCache>
                <c:ptCount val="10"/>
                <c:pt idx="0">
                  <c:v>CNF</c:v>
                </c:pt>
                <c:pt idx="1">
                  <c:v>NIDN</c:v>
                </c:pt>
                <c:pt idx="2">
                  <c:v>MS</c:v>
                </c:pt>
                <c:pt idx="3">
                  <c:v>LIG</c:v>
                </c:pt>
                <c:pt idx="4">
                  <c:v>FDA</c:v>
                </c:pt>
                <c:pt idx="5">
                  <c:v>FDN</c:v>
                </c:pt>
                <c:pt idx="6">
                  <c:v>CHO</c:v>
                </c:pt>
                <c:pt idx="7">
                  <c:v>GP</c:v>
                </c:pt>
                <c:pt idx="8">
                  <c:v>CA</c:v>
                </c:pt>
                <c:pt idx="9">
                  <c:v>DIVMS</c:v>
                </c:pt>
              </c:strCache>
            </c:strRef>
          </c:cat>
          <c:val>
            <c:numRef>
              <c:f>'%+'!$E$4:$E$13</c:f>
              <c:numCache>
                <c:formatCode>0.0</c:formatCode>
                <c:ptCount val="10"/>
                <c:pt idx="0">
                  <c:v>100</c:v>
                </c:pt>
                <c:pt idx="1">
                  <c:v>100</c:v>
                </c:pt>
                <c:pt idx="2">
                  <c:v>37.5</c:v>
                </c:pt>
                <c:pt idx="3">
                  <c:v>33.333333333333329</c:v>
                </c:pt>
                <c:pt idx="4">
                  <c:v>25</c:v>
                </c:pt>
                <c:pt idx="5">
                  <c:v>22.2222222222222</c:v>
                </c:pt>
                <c:pt idx="6">
                  <c:v>20</c:v>
                </c:pt>
                <c:pt idx="7">
                  <c:v>50</c:v>
                </c:pt>
                <c:pt idx="8">
                  <c:v>50</c:v>
                </c:pt>
                <c:pt idx="9">
                  <c:v>16.666666666666664</c:v>
                </c:pt>
              </c:numCache>
            </c:numRef>
          </c:val>
        </c:ser>
        <c:dLbls>
          <c:showVal val="1"/>
        </c:dLbls>
        <c:axId val="137593984"/>
        <c:axId val="137595520"/>
      </c:barChart>
      <c:catAx>
        <c:axId val="137593984"/>
        <c:scaling>
          <c:orientation val="minMax"/>
        </c:scaling>
        <c:axPos val="b"/>
        <c:numFmt formatCode="General" sourceLinked="1"/>
        <c:tickLblPos val="nextTo"/>
        <c:crossAx val="137595520"/>
        <c:crosses val="autoZero"/>
        <c:auto val="1"/>
        <c:lblAlgn val="ctr"/>
        <c:lblOffset val="100"/>
      </c:catAx>
      <c:valAx>
        <c:axId val="137595520"/>
        <c:scaling>
          <c:orientation val="minMax"/>
          <c:max val="100"/>
        </c:scaling>
        <c:axPos val="l"/>
        <c:majorGridlines/>
        <c:title>
          <c:tx>
            <c:rich>
              <a:bodyPr/>
              <a:lstStyle/>
              <a:p>
                <a:pPr>
                  <a:defRPr/>
                </a:pPr>
                <a:r>
                  <a:rPr lang="pt-BR"/>
                  <a:t>Frequencia de respostas favoráveis (%)</a:t>
                </a:r>
              </a:p>
            </c:rich>
          </c:tx>
          <c:layout>
            <c:manualLayout>
              <c:xMode val="edge"/>
              <c:yMode val="edge"/>
              <c:x val="0"/>
              <c:y val="0.16105499438832771"/>
            </c:manualLayout>
          </c:layout>
        </c:title>
        <c:numFmt formatCode="0" sourceLinked="0"/>
        <c:tickLblPos val="nextTo"/>
        <c:txPr>
          <a:bodyPr/>
          <a:lstStyle/>
          <a:p>
            <a:pPr>
              <a:defRPr sz="1600"/>
            </a:pPr>
            <a:endParaRPr lang="pt-BR"/>
          </a:p>
        </c:txPr>
        <c:crossAx val="137593984"/>
        <c:crosses val="autoZero"/>
        <c:crossBetween val="between"/>
      </c:valAx>
    </c:plotArea>
    <c:plotVisOnly val="1"/>
    <c:dispBlanksAs val="gap"/>
  </c:chart>
  <c:txPr>
    <a:bodyPr/>
    <a:lstStyle/>
    <a:p>
      <a:pPr>
        <a:defRPr sz="1800"/>
      </a:pPr>
      <a:endParaRPr lang="pt-B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pt-BR"/>
  <c:style val="26"/>
  <c:chart>
    <c:plotArea>
      <c:layout>
        <c:manualLayout>
          <c:layoutTarget val="inner"/>
          <c:xMode val="edge"/>
          <c:yMode val="edge"/>
          <c:x val="8.612975391498881E-2"/>
          <c:y val="4.5454545454545463E-2"/>
          <c:w val="0.88926174496644217"/>
          <c:h val="0.85551948051948123"/>
        </c:manualLayout>
      </c:layout>
      <c:barChart>
        <c:barDir val="col"/>
        <c:grouping val="clustered"/>
        <c:ser>
          <c:idx val="0"/>
          <c:order val="0"/>
          <c:spPr>
            <a:solidFill>
              <a:schemeClr val="accent1">
                <a:lumMod val="50000"/>
              </a:schemeClr>
            </a:solidFill>
          </c:spPr>
          <c:dLbls>
            <c:dLbl>
              <c:idx val="0"/>
              <c:layout>
                <c:manualLayout>
                  <c:x val="0"/>
                  <c:y val="-2.3213429957920043E-2"/>
                </c:manualLayout>
              </c:layout>
              <c:tx>
                <c:rich>
                  <a:bodyPr/>
                  <a:lstStyle/>
                  <a:p>
                    <a:r>
                      <a:rPr lang="pt-BR" sz="1400"/>
                      <a:t>n = 1 </a:t>
                    </a:r>
                  </a:p>
                </c:rich>
              </c:tx>
              <c:dLblPos val="outEnd"/>
            </c:dLbl>
            <c:dLbl>
              <c:idx val="1"/>
              <c:layout>
                <c:manualLayout>
                  <c:x val="6.5769808157237781E-3"/>
                  <c:y val="-2.3213429957920043E-2"/>
                </c:manualLayout>
              </c:layout>
              <c:tx>
                <c:rich>
                  <a:bodyPr/>
                  <a:lstStyle/>
                  <a:p>
                    <a:r>
                      <a:rPr lang="pt-BR" sz="1400"/>
                      <a:t>n = 2 </a:t>
                    </a:r>
                  </a:p>
                </c:rich>
              </c:tx>
              <c:dLblPos val="outEnd"/>
            </c:dLbl>
            <c:dLbl>
              <c:idx val="2"/>
              <c:layout>
                <c:manualLayout>
                  <c:x val="-3.5109537482311396E-3"/>
                  <c:y val="0"/>
                </c:manualLayout>
              </c:layout>
              <c:tx>
                <c:rich>
                  <a:bodyPr/>
                  <a:lstStyle/>
                  <a:p>
                    <a:r>
                      <a:rPr lang="pt-BR" sz="1400"/>
                      <a:t>n = 1 </a:t>
                    </a:r>
                  </a:p>
                </c:rich>
              </c:tx>
              <c:dLblPos val="outEnd"/>
            </c:dLbl>
            <c:dLbl>
              <c:idx val="3"/>
              <c:layout>
                <c:manualLayout>
                  <c:x val="-2.6307923262895092E-3"/>
                  <c:y val="-1.8992806329207267E-2"/>
                </c:manualLayout>
              </c:layout>
              <c:tx>
                <c:rich>
                  <a:bodyPr/>
                  <a:lstStyle/>
                  <a:p>
                    <a:r>
                      <a:rPr lang="pt-BR" sz="1400"/>
                      <a:t>n = 2</a:t>
                    </a:r>
                  </a:p>
                </c:rich>
              </c:tx>
              <c:dLblPos val="outEnd"/>
            </c:dLbl>
            <c:dLbl>
              <c:idx val="4"/>
              <c:layout>
                <c:manualLayout>
                  <c:x val="-1.3832666889793557E-3"/>
                  <c:y val="-1.1255411255411261E-2"/>
                </c:manualLayout>
              </c:layout>
              <c:tx>
                <c:rich>
                  <a:bodyPr/>
                  <a:lstStyle/>
                  <a:p>
                    <a:r>
                      <a:rPr lang="pt-BR" sz="1400"/>
                      <a:t>n = 3 </a:t>
                    </a:r>
                  </a:p>
                </c:rich>
              </c:tx>
              <c:dLblPos val="outEnd"/>
            </c:dLbl>
            <c:dLbl>
              <c:idx val="5"/>
              <c:layout>
                <c:manualLayout>
                  <c:x val="2.9452694252149594E-4"/>
                  <c:y val="-2.0995670995670991E-2"/>
                </c:manualLayout>
              </c:layout>
              <c:tx>
                <c:rich>
                  <a:bodyPr/>
                  <a:lstStyle/>
                  <a:p>
                    <a:r>
                      <a:rPr lang="pt-BR" sz="1400"/>
                      <a:t>n = 3 </a:t>
                    </a:r>
                  </a:p>
                </c:rich>
              </c:tx>
              <c:dLblPos val="outEnd"/>
            </c:dLbl>
            <c:dLbl>
              <c:idx val="6"/>
              <c:tx>
                <c:rich>
                  <a:bodyPr/>
                  <a:lstStyle/>
                  <a:p>
                    <a:r>
                      <a:rPr lang="pt-BR" sz="1400"/>
                      <a:t>n = 3</a:t>
                    </a:r>
                  </a:p>
                </c:rich>
              </c:tx>
            </c:dLbl>
            <c:dLbl>
              <c:idx val="7"/>
              <c:tx>
                <c:rich>
                  <a:bodyPr/>
                  <a:lstStyle/>
                  <a:p>
                    <a:r>
                      <a:rPr lang="pt-BR" sz="1400"/>
                      <a:t>n = 4</a:t>
                    </a:r>
                  </a:p>
                </c:rich>
              </c:tx>
            </c:dLbl>
            <c:dLbl>
              <c:idx val="8"/>
              <c:tx>
                <c:rich>
                  <a:bodyPr/>
                  <a:lstStyle/>
                  <a:p>
                    <a:r>
                      <a:rPr lang="pt-BR" sz="1400"/>
                      <a:t>n = 6</a:t>
                    </a:r>
                  </a:p>
                </c:rich>
              </c:tx>
            </c:dLbl>
            <c:dLbl>
              <c:idx val="9"/>
              <c:layout>
                <c:manualLayout>
                  <c:x val="3.6502316405080588E-3"/>
                  <c:y val="-1.0714285714285744E-2"/>
                </c:manualLayout>
              </c:layout>
              <c:tx>
                <c:rich>
                  <a:bodyPr/>
                  <a:lstStyle/>
                  <a:p>
                    <a:r>
                      <a:rPr lang="pt-BR" sz="1400"/>
                      <a:t>n = 3</a:t>
                    </a:r>
                  </a:p>
                </c:rich>
              </c:tx>
              <c:dLblPos val="outEnd"/>
            </c:dLbl>
            <c:spPr>
              <a:solidFill>
                <a:schemeClr val="bg1"/>
              </a:solidFill>
            </c:spPr>
            <c:txPr>
              <a:bodyPr/>
              <a:lstStyle/>
              <a:p>
                <a:pPr>
                  <a:defRPr sz="1400"/>
                </a:pPr>
                <a:endParaRPr lang="pt-BR"/>
              </a:p>
            </c:txPr>
            <c:showVal val="1"/>
          </c:dLbls>
          <c:cat>
            <c:strRef>
              <c:f>'%+'!$B$15:$B$24</c:f>
              <c:strCache>
                <c:ptCount val="10"/>
                <c:pt idx="0">
                  <c:v>RCNF</c:v>
                </c:pt>
                <c:pt idx="1">
                  <c:v>Estab</c:v>
                </c:pt>
                <c:pt idx="2">
                  <c:v>RMSD</c:v>
                </c:pt>
                <c:pt idx="3">
                  <c:v>RMS</c:v>
                </c:pt>
                <c:pt idx="4">
                  <c:v>PGases</c:v>
                </c:pt>
                <c:pt idx="5">
                  <c:v>Lev</c:v>
                </c:pt>
                <c:pt idx="6">
                  <c:v>PMS</c:v>
                </c:pt>
                <c:pt idx="7">
                  <c:v>Acet</c:v>
                </c:pt>
                <c:pt idx="8">
                  <c:v>pH </c:v>
                </c:pt>
                <c:pt idx="9">
                  <c:v>PEflu </c:v>
                </c:pt>
              </c:strCache>
            </c:strRef>
          </c:cat>
          <c:val>
            <c:numRef>
              <c:f>'%+'!$E$15:$E$24</c:f>
              <c:numCache>
                <c:formatCode>0.0</c:formatCode>
                <c:ptCount val="10"/>
                <c:pt idx="0">
                  <c:v>100</c:v>
                </c:pt>
                <c:pt idx="1">
                  <c:v>100</c:v>
                </c:pt>
                <c:pt idx="2">
                  <c:v>100</c:v>
                </c:pt>
                <c:pt idx="3">
                  <c:v>50</c:v>
                </c:pt>
                <c:pt idx="4">
                  <c:v>33.333333333333329</c:v>
                </c:pt>
                <c:pt idx="5">
                  <c:v>33.333333333333329</c:v>
                </c:pt>
                <c:pt idx="6">
                  <c:v>33.333333333333329</c:v>
                </c:pt>
                <c:pt idx="7">
                  <c:v>25</c:v>
                </c:pt>
                <c:pt idx="8">
                  <c:v>16.666666666666664</c:v>
                </c:pt>
                <c:pt idx="9">
                  <c:v>0</c:v>
                </c:pt>
              </c:numCache>
            </c:numRef>
          </c:val>
        </c:ser>
        <c:dLbls>
          <c:showVal val="1"/>
        </c:dLbls>
        <c:axId val="75252096"/>
        <c:axId val="75253632"/>
      </c:barChart>
      <c:catAx>
        <c:axId val="75252096"/>
        <c:scaling>
          <c:orientation val="minMax"/>
        </c:scaling>
        <c:axPos val="b"/>
        <c:numFmt formatCode="General" sourceLinked="1"/>
        <c:tickLblPos val="nextTo"/>
        <c:crossAx val="75253632"/>
        <c:crosses val="autoZero"/>
        <c:auto val="1"/>
        <c:lblAlgn val="ctr"/>
        <c:lblOffset val="100"/>
      </c:catAx>
      <c:valAx>
        <c:axId val="75253632"/>
        <c:scaling>
          <c:orientation val="minMax"/>
          <c:max val="100"/>
        </c:scaling>
        <c:axPos val="l"/>
        <c:majorGridlines/>
        <c:title>
          <c:tx>
            <c:rich>
              <a:bodyPr/>
              <a:lstStyle/>
              <a:p>
                <a:pPr>
                  <a:defRPr/>
                </a:pPr>
                <a:r>
                  <a:rPr lang="pt-BR"/>
                  <a:t>Frequencia de respostas favoráveis (%)</a:t>
                </a:r>
              </a:p>
            </c:rich>
          </c:tx>
          <c:layout>
            <c:manualLayout>
              <c:xMode val="edge"/>
              <c:yMode val="edge"/>
              <c:x val="0"/>
              <c:y val="0.16017316017316016"/>
            </c:manualLayout>
          </c:layout>
        </c:title>
        <c:numFmt formatCode="0" sourceLinked="0"/>
        <c:tickLblPos val="nextTo"/>
        <c:txPr>
          <a:bodyPr/>
          <a:lstStyle/>
          <a:p>
            <a:pPr>
              <a:defRPr sz="1400"/>
            </a:pPr>
            <a:endParaRPr lang="pt-BR"/>
          </a:p>
        </c:txPr>
        <c:crossAx val="75252096"/>
        <c:crosses val="autoZero"/>
        <c:crossBetween val="between"/>
      </c:valAx>
    </c:plotArea>
    <c:plotVisOnly val="1"/>
    <c:dispBlanksAs val="gap"/>
  </c:chart>
  <c:txPr>
    <a:bodyPr/>
    <a:lstStyle/>
    <a:p>
      <a:pPr>
        <a:defRPr sz="1800"/>
      </a:pPr>
      <a:endParaRPr lang="pt-B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pt-BR"/>
  <c:style val="27"/>
  <c:chart>
    <c:plotArea>
      <c:layout>
        <c:manualLayout>
          <c:layoutTarget val="inner"/>
          <c:xMode val="edge"/>
          <c:yMode val="edge"/>
          <c:x val="8.3472033806870571E-2"/>
          <c:y val="3.896103896103896E-2"/>
          <c:w val="0.90534236080173736"/>
          <c:h val="0.8257575757575758"/>
        </c:manualLayout>
      </c:layout>
      <c:barChart>
        <c:barDir val="col"/>
        <c:grouping val="clustered"/>
        <c:ser>
          <c:idx val="0"/>
          <c:order val="0"/>
          <c:tx>
            <c:v>Média das heterofermentativas</c:v>
          </c:tx>
          <c:spPr>
            <a:solidFill>
              <a:schemeClr val="accent1">
                <a:lumMod val="50000"/>
              </a:schemeClr>
            </a:solidFill>
          </c:spPr>
          <c:dLbls>
            <c:dLbl>
              <c:idx val="0"/>
              <c:layout>
                <c:manualLayout>
                  <c:x val="-2.6765781794054247E-3"/>
                  <c:y val="-9.6265807683130564E-3"/>
                </c:manualLayout>
              </c:layout>
              <c:tx>
                <c:rich>
                  <a:bodyPr/>
                  <a:lstStyle/>
                  <a:p>
                    <a:r>
                      <a:rPr lang="pt-BR" sz="1400"/>
                      <a:t>67.1
(1)</a:t>
                    </a:r>
                  </a:p>
                </c:rich>
              </c:tx>
              <c:dLblPos val="outEnd"/>
            </c:dLbl>
            <c:dLbl>
              <c:idx val="1"/>
              <c:layout>
                <c:manualLayout>
                  <c:x val="-8.6049310950225347E-3"/>
                  <c:y val="-1.3032007362716065E-2"/>
                </c:manualLayout>
              </c:layout>
              <c:tx>
                <c:rich>
                  <a:bodyPr/>
                  <a:lstStyle/>
                  <a:p>
                    <a:r>
                      <a:rPr lang="pt-BR" sz="1400"/>
                      <a:t>6.0
(8)</a:t>
                    </a:r>
                  </a:p>
                </c:rich>
              </c:tx>
              <c:dLblPos val="outEnd"/>
            </c:dLbl>
            <c:dLbl>
              <c:idx val="2"/>
              <c:layout>
                <c:manualLayout>
                  <c:x val="-1.1923408902746221E-2"/>
                  <c:y val="-2.3376623376623381E-2"/>
                </c:manualLayout>
              </c:layout>
              <c:tx>
                <c:rich>
                  <a:bodyPr/>
                  <a:lstStyle/>
                  <a:p>
                    <a:r>
                      <a:rPr lang="pt-BR" sz="1400"/>
                      <a:t>4.0
(5)</a:t>
                    </a:r>
                  </a:p>
                </c:rich>
              </c:tx>
              <c:dLblPos val="outEnd"/>
            </c:dLbl>
            <c:dLbl>
              <c:idx val="3"/>
              <c:layout>
                <c:manualLayout>
                  <c:x val="-1.5245527195006686E-2"/>
                  <c:y val="-2.5851314040290416E-3"/>
                </c:manualLayout>
              </c:layout>
              <c:tx>
                <c:rich>
                  <a:bodyPr/>
                  <a:lstStyle/>
                  <a:p>
                    <a:r>
                      <a:rPr lang="pt-BR" sz="1400"/>
                      <a:t>-1.1
(9)</a:t>
                    </a:r>
                  </a:p>
                </c:rich>
              </c:tx>
              <c:dLblPos val="outEnd"/>
            </c:dLbl>
            <c:dLbl>
              <c:idx val="4"/>
              <c:layout>
                <c:manualLayout>
                  <c:x val="-1.4089732072081576E-2"/>
                  <c:y val="1.2378566315574191E-3"/>
                </c:manualLayout>
              </c:layout>
              <c:tx>
                <c:rich>
                  <a:bodyPr/>
                  <a:lstStyle/>
                  <a:p>
                    <a:r>
                      <a:rPr lang="pt-BR" sz="1400"/>
                      <a:t>-1.6
(8)</a:t>
                    </a:r>
                  </a:p>
                </c:rich>
              </c:tx>
              <c:dLblPos val="outEnd"/>
            </c:dLbl>
            <c:dLbl>
              <c:idx val="5"/>
              <c:layout>
                <c:manualLayout>
                  <c:x val="-1.4798099901941761E-2"/>
                  <c:y val="1.8810716842212929E-3"/>
                </c:manualLayout>
              </c:layout>
              <c:tx>
                <c:rich>
                  <a:bodyPr/>
                  <a:lstStyle/>
                  <a:p>
                    <a:r>
                      <a:rPr lang="pt-BR" sz="1400"/>
                      <a:t>-3.8
(3)</a:t>
                    </a:r>
                  </a:p>
                </c:rich>
              </c:tx>
              <c:dLblPos val="outEnd"/>
            </c:dLbl>
            <c:dLbl>
              <c:idx val="6"/>
              <c:layout>
                <c:manualLayout>
                  <c:x val="-1.7370748119572302E-2"/>
                  <c:y val="3.6854484098578586E-3"/>
                </c:manualLayout>
              </c:layout>
              <c:tx>
                <c:rich>
                  <a:bodyPr/>
                  <a:lstStyle/>
                  <a:p>
                    <a:r>
                      <a:rPr lang="pt-BR" sz="1400" dirty="0"/>
                      <a:t>-37.1
(1)</a:t>
                    </a:r>
                  </a:p>
                </c:rich>
              </c:tx>
              <c:dLblPos val="outEnd"/>
            </c:dLbl>
            <c:dLbl>
              <c:idx val="7"/>
              <c:layout>
                <c:manualLayout>
                  <c:x val="-2.0312611930220131E-2"/>
                  <c:y val="-1.2205065275931421E-2"/>
                </c:manualLayout>
              </c:layout>
              <c:tx>
                <c:rich>
                  <a:bodyPr/>
                  <a:lstStyle/>
                  <a:p>
                    <a:r>
                      <a:rPr lang="pt-BR" sz="1400"/>
                      <a:t>16.0
(2)</a:t>
                    </a:r>
                  </a:p>
                </c:rich>
              </c:tx>
              <c:dLblPos val="outEnd"/>
            </c:dLbl>
            <c:dLbl>
              <c:idx val="8"/>
              <c:layout>
                <c:manualLayout>
                  <c:x val="-1.2795054730367269E-2"/>
                  <c:y val="-7.852342924404376E-3"/>
                </c:manualLayout>
              </c:layout>
              <c:tx>
                <c:rich>
                  <a:bodyPr/>
                  <a:lstStyle/>
                  <a:p>
                    <a:r>
                      <a:rPr lang="pt-BR" sz="1400"/>
                      <a:t>6.3
(6)</a:t>
                    </a:r>
                  </a:p>
                </c:rich>
              </c:tx>
              <c:dLblPos val="outEnd"/>
            </c:dLbl>
            <c:dLbl>
              <c:idx val="9"/>
              <c:layout>
                <c:manualLayout>
                  <c:x val="-8.3104041525010851E-3"/>
                  <c:y val="-5.8847189555850535E-3"/>
                </c:manualLayout>
              </c:layout>
              <c:tx>
                <c:rich>
                  <a:bodyPr/>
                  <a:lstStyle/>
                  <a:p>
                    <a:r>
                      <a:rPr lang="pt-BR" sz="1400"/>
                      <a:t>-8.8
(2)</a:t>
                    </a:r>
                  </a:p>
                </c:rich>
              </c:tx>
              <c:dLblPos val="outEnd"/>
            </c:dLbl>
            <c:spPr>
              <a:solidFill>
                <a:schemeClr val="bg1"/>
              </a:solidFill>
            </c:spPr>
            <c:showVal val="1"/>
          </c:dLbls>
          <c:cat>
            <c:strRef>
              <c:f>'Cana (2)'!$Q$3:$Q$12</c:f>
              <c:strCache>
                <c:ptCount val="10"/>
                <c:pt idx="0">
                  <c:v>CNF</c:v>
                </c:pt>
                <c:pt idx="1">
                  <c:v>MS</c:v>
                </c:pt>
                <c:pt idx="2">
                  <c:v>CHO</c:v>
                </c:pt>
                <c:pt idx="3">
                  <c:v>FDN</c:v>
                </c:pt>
                <c:pt idx="4">
                  <c:v>FDA</c:v>
                </c:pt>
                <c:pt idx="5">
                  <c:v>LIG</c:v>
                </c:pt>
                <c:pt idx="6">
                  <c:v>NIDN</c:v>
                </c:pt>
                <c:pt idx="7">
                  <c:v>GP</c:v>
                </c:pt>
                <c:pt idx="8">
                  <c:v>DIVMS</c:v>
                </c:pt>
                <c:pt idx="9">
                  <c:v>CA</c:v>
                </c:pt>
              </c:strCache>
            </c:strRef>
          </c:cat>
          <c:val>
            <c:numRef>
              <c:f>'Cana (2)'!$R$3:$R$12</c:f>
              <c:numCache>
                <c:formatCode>0.0</c:formatCode>
                <c:ptCount val="10"/>
                <c:pt idx="0">
                  <c:v>67.099999999999994</c:v>
                </c:pt>
                <c:pt idx="1">
                  <c:v>5.9924999999999997</c:v>
                </c:pt>
                <c:pt idx="2">
                  <c:v>4</c:v>
                </c:pt>
                <c:pt idx="3">
                  <c:v>-1.101111111111112</c:v>
                </c:pt>
                <c:pt idx="4">
                  <c:v>-1.6475</c:v>
                </c:pt>
                <c:pt idx="5">
                  <c:v>-3.8266666666666667</c:v>
                </c:pt>
                <c:pt idx="6">
                  <c:v>-37.1</c:v>
                </c:pt>
                <c:pt idx="7">
                  <c:v>15.950000000000006</c:v>
                </c:pt>
                <c:pt idx="8">
                  <c:v>6.3149999999999933</c:v>
                </c:pt>
                <c:pt idx="9">
                  <c:v>-8.75</c:v>
                </c:pt>
              </c:numCache>
            </c:numRef>
          </c:val>
        </c:ser>
        <c:ser>
          <c:idx val="1"/>
          <c:order val="1"/>
          <c:tx>
            <c:v>Média das heterofermentativas com respostas favoráveis</c:v>
          </c:tx>
          <c:dLbls>
            <c:dLbl>
              <c:idx val="0"/>
              <c:layout>
                <c:manualLayout>
                  <c:x val="1.4645316986383418E-2"/>
                  <c:y val="-9.6265807683130564E-3"/>
                </c:manualLayout>
              </c:layout>
              <c:tx>
                <c:rich>
                  <a:bodyPr/>
                  <a:lstStyle/>
                  <a:p>
                    <a:r>
                      <a:rPr lang="pt-BR" sz="1400"/>
                      <a:t>67.1
(1)</a:t>
                    </a:r>
                  </a:p>
                </c:rich>
              </c:tx>
              <c:dLblPos val="outEnd"/>
            </c:dLbl>
            <c:dLbl>
              <c:idx val="1"/>
              <c:layout>
                <c:manualLayout>
                  <c:x val="4.242573705132497E-3"/>
                  <c:y val="-1.3107168422129067E-2"/>
                </c:manualLayout>
              </c:layout>
              <c:tx>
                <c:rich>
                  <a:bodyPr/>
                  <a:lstStyle/>
                  <a:p>
                    <a:r>
                      <a:rPr lang="pt-BR" sz="1400"/>
                      <a:t>16.0
(3)</a:t>
                    </a:r>
                  </a:p>
                </c:rich>
              </c:tx>
              <c:dLblPos val="outEnd"/>
            </c:dLbl>
            <c:dLbl>
              <c:idx val="2"/>
              <c:layout>
                <c:manualLayout>
                  <c:x val="1.6699254875019924E-3"/>
                  <c:y val="-1.6558441558441595E-2"/>
                </c:manualLayout>
              </c:layout>
              <c:tx>
                <c:rich>
                  <a:bodyPr/>
                  <a:lstStyle/>
                  <a:p>
                    <a:r>
                      <a:rPr lang="pt-BR" sz="1400"/>
                      <a:t>20.0
(1)</a:t>
                    </a:r>
                  </a:p>
                </c:rich>
              </c:tx>
              <c:dLblPos val="outEnd"/>
            </c:dLbl>
            <c:dLbl>
              <c:idx val="3"/>
              <c:layout>
                <c:manualLayout>
                  <c:x val="9.5779973811997525E-4"/>
                  <c:y val="2.9544602379248247E-3"/>
                </c:manualLayout>
              </c:layout>
              <c:tx>
                <c:rich>
                  <a:bodyPr/>
                  <a:lstStyle/>
                  <a:p>
                    <a:r>
                      <a:rPr lang="pt-BR" sz="1400"/>
                      <a:t>-8.6
(2)</a:t>
                    </a:r>
                  </a:p>
                </c:rich>
              </c:tx>
              <c:dLblPos val="outEnd"/>
            </c:dLbl>
            <c:dLbl>
              <c:idx val="4"/>
              <c:layout>
                <c:manualLayout>
                  <c:x val="-4.9639768183336883E-4"/>
                  <c:y val="3.8328731635818604E-3"/>
                </c:manualLayout>
              </c:layout>
              <c:tx>
                <c:rich>
                  <a:bodyPr/>
                  <a:lstStyle/>
                  <a:p>
                    <a:r>
                      <a:rPr lang="pt-BR" sz="1400"/>
                      <a:t>-12.5
(2)</a:t>
                    </a:r>
                  </a:p>
                </c:rich>
              </c:tx>
              <c:dLblPos val="outEnd"/>
            </c:dLbl>
            <c:dLbl>
              <c:idx val="5"/>
              <c:layout>
                <c:manualLayout>
                  <c:x val="-1.1637807019089063E-3"/>
                  <c:y val="7.7274431605147363E-4"/>
                </c:manualLayout>
              </c:layout>
              <c:tx>
                <c:rich>
                  <a:bodyPr/>
                  <a:lstStyle/>
                  <a:p>
                    <a:r>
                      <a:rPr lang="pt-BR" sz="1400"/>
                      <a:t>-11.5
(1)</a:t>
                    </a:r>
                  </a:p>
                </c:rich>
              </c:tx>
              <c:dLblPos val="outEnd"/>
            </c:dLbl>
            <c:dLbl>
              <c:idx val="6"/>
              <c:layout>
                <c:manualLayout>
                  <c:x val="8.8995754725289984E-3"/>
                  <c:y val="3.6851075433753321E-3"/>
                </c:manualLayout>
              </c:layout>
              <c:tx>
                <c:rich>
                  <a:bodyPr/>
                  <a:lstStyle/>
                  <a:p>
                    <a:r>
                      <a:rPr lang="pt-BR" sz="1400"/>
                      <a:t>-37.1
(1)</a:t>
                    </a:r>
                  </a:p>
                </c:rich>
              </c:tx>
              <c:dLblPos val="outEnd"/>
            </c:dLbl>
            <c:dLbl>
              <c:idx val="7"/>
              <c:layout>
                <c:manualLayout>
                  <c:x val="-1.1265538116460531E-3"/>
                  <c:y val="-1.6509697651429942E-2"/>
                </c:manualLayout>
              </c:layout>
              <c:tx>
                <c:rich>
                  <a:bodyPr/>
                  <a:lstStyle/>
                  <a:p>
                    <a:r>
                      <a:rPr lang="pt-BR" sz="1400"/>
                      <a:t>31.9
(1)</a:t>
                    </a:r>
                  </a:p>
                </c:rich>
              </c:tx>
              <c:dLblPos val="outEnd"/>
            </c:dLbl>
            <c:dLbl>
              <c:idx val="8"/>
              <c:layout>
                <c:manualLayout>
                  <c:x val="1.8936391340343942E-3"/>
                  <c:y val="-1.299843201418004E-2"/>
                </c:manualLayout>
              </c:layout>
              <c:tx>
                <c:rich>
                  <a:bodyPr/>
                  <a:lstStyle/>
                  <a:p>
                    <a:r>
                      <a:rPr lang="pt-BR" sz="1400"/>
                      <a:t>37.9
(1)</a:t>
                    </a:r>
                  </a:p>
                </c:rich>
              </c:tx>
              <c:dLblPos val="outEnd"/>
            </c:dLbl>
            <c:dLbl>
              <c:idx val="9"/>
              <c:layout>
                <c:manualLayout>
                  <c:x val="5.6557863153011674E-3"/>
                  <c:y val="-4.0580154753376102E-4"/>
                </c:manualLayout>
              </c:layout>
              <c:tx>
                <c:rich>
                  <a:bodyPr/>
                  <a:lstStyle/>
                  <a:p>
                    <a:r>
                      <a:rPr lang="pt-BR" sz="1400"/>
                      <a:t>-17.5
(1)</a:t>
                    </a:r>
                  </a:p>
                </c:rich>
              </c:tx>
              <c:dLblPos val="outEnd"/>
            </c:dLbl>
            <c:spPr>
              <a:solidFill>
                <a:schemeClr val="bg1"/>
              </a:solidFill>
            </c:spPr>
            <c:showVal val="1"/>
          </c:dLbls>
          <c:cat>
            <c:strRef>
              <c:f>'Cana (2)'!$Q$3:$Q$12</c:f>
              <c:strCache>
                <c:ptCount val="10"/>
                <c:pt idx="0">
                  <c:v>CNF</c:v>
                </c:pt>
                <c:pt idx="1">
                  <c:v>MS</c:v>
                </c:pt>
                <c:pt idx="2">
                  <c:v>CHO</c:v>
                </c:pt>
                <c:pt idx="3">
                  <c:v>FDN</c:v>
                </c:pt>
                <c:pt idx="4">
                  <c:v>FDA</c:v>
                </c:pt>
                <c:pt idx="5">
                  <c:v>LIG</c:v>
                </c:pt>
                <c:pt idx="6">
                  <c:v>NIDN</c:v>
                </c:pt>
                <c:pt idx="7">
                  <c:v>GP</c:v>
                </c:pt>
                <c:pt idx="8">
                  <c:v>DIVMS</c:v>
                </c:pt>
                <c:pt idx="9">
                  <c:v>CA</c:v>
                </c:pt>
              </c:strCache>
            </c:strRef>
          </c:cat>
          <c:val>
            <c:numRef>
              <c:f>'Cana (2)'!$S$3:$S$12</c:f>
              <c:numCache>
                <c:formatCode>0.0</c:formatCode>
                <c:ptCount val="10"/>
                <c:pt idx="0">
                  <c:v>67.099999999999994</c:v>
                </c:pt>
                <c:pt idx="1">
                  <c:v>15.98</c:v>
                </c:pt>
                <c:pt idx="2">
                  <c:v>20</c:v>
                </c:pt>
                <c:pt idx="3">
                  <c:v>-8.6</c:v>
                </c:pt>
                <c:pt idx="4">
                  <c:v>-12.53</c:v>
                </c:pt>
                <c:pt idx="5">
                  <c:v>-11.48</c:v>
                </c:pt>
                <c:pt idx="6">
                  <c:v>-37.1</c:v>
                </c:pt>
                <c:pt idx="7">
                  <c:v>31.9</c:v>
                </c:pt>
                <c:pt idx="8">
                  <c:v>37.89</c:v>
                </c:pt>
                <c:pt idx="9">
                  <c:v>-17.5</c:v>
                </c:pt>
              </c:numCache>
            </c:numRef>
          </c:val>
        </c:ser>
        <c:dLbls>
          <c:showVal val="1"/>
        </c:dLbls>
        <c:axId val="102583680"/>
        <c:axId val="102605952"/>
      </c:barChart>
      <c:catAx>
        <c:axId val="102583680"/>
        <c:scaling>
          <c:orientation val="minMax"/>
        </c:scaling>
        <c:axPos val="b"/>
        <c:numFmt formatCode="General" sourceLinked="1"/>
        <c:tickLblPos val="low"/>
        <c:txPr>
          <a:bodyPr rot="0" vert="horz"/>
          <a:lstStyle/>
          <a:p>
            <a:pPr>
              <a:defRPr/>
            </a:pPr>
            <a:endParaRPr lang="pt-BR"/>
          </a:p>
        </c:txPr>
        <c:crossAx val="102605952"/>
        <c:crosses val="autoZero"/>
        <c:auto val="1"/>
        <c:lblAlgn val="ctr"/>
        <c:lblOffset val="100"/>
        <c:tickLblSkip val="1"/>
        <c:tickMarkSkip val="1"/>
      </c:catAx>
      <c:valAx>
        <c:axId val="102605952"/>
        <c:scaling>
          <c:orientation val="minMax"/>
          <c:max val="80"/>
          <c:min val="-60"/>
        </c:scaling>
        <c:axPos val="l"/>
        <c:majorGridlines/>
        <c:title>
          <c:tx>
            <c:rich>
              <a:bodyPr/>
              <a:lstStyle/>
              <a:p>
                <a:pPr>
                  <a:defRPr sz="1600"/>
                </a:pPr>
                <a:r>
                  <a:rPr lang="el-GR" sz="1600"/>
                  <a:t>Δ </a:t>
                </a:r>
                <a:r>
                  <a:rPr lang="pt-BR" sz="1600"/>
                  <a:t>Tratado vs Controle (%)</a:t>
                </a:r>
              </a:p>
            </c:rich>
          </c:tx>
          <c:layout>
            <c:manualLayout>
              <c:xMode val="edge"/>
              <c:yMode val="edge"/>
              <c:x val="1.1185242116232793E-3"/>
              <c:y val="0.29216253600114472"/>
            </c:manualLayout>
          </c:layout>
        </c:title>
        <c:numFmt formatCode="0" sourceLinked="0"/>
        <c:tickLblPos val="nextTo"/>
        <c:txPr>
          <a:bodyPr rot="0" vert="horz"/>
          <a:lstStyle/>
          <a:p>
            <a:pPr>
              <a:defRPr sz="1200"/>
            </a:pPr>
            <a:endParaRPr lang="pt-BR"/>
          </a:p>
        </c:txPr>
        <c:crossAx val="102583680"/>
        <c:crosses val="autoZero"/>
        <c:crossBetween val="between"/>
        <c:majorUnit val="20"/>
        <c:minorUnit val="5"/>
      </c:valAx>
    </c:plotArea>
    <c:legend>
      <c:legendPos val="b"/>
      <c:layout>
        <c:manualLayout>
          <c:xMode val="edge"/>
          <c:yMode val="edge"/>
          <c:x val="1.7221023313474366E-2"/>
          <c:y val="0.96212121212121327"/>
          <c:w val="0.97494905760136796"/>
          <c:h val="3.4090909090909075E-2"/>
        </c:manualLayout>
      </c:layout>
      <c:txPr>
        <a:bodyPr/>
        <a:lstStyle/>
        <a:p>
          <a:pPr>
            <a:defRPr sz="1400"/>
          </a:pPr>
          <a:endParaRPr lang="pt-BR"/>
        </a:p>
      </c:txPr>
    </c:legend>
    <c:plotVisOnly val="1"/>
    <c:dispBlanksAs val="gap"/>
  </c:chart>
  <c:txPr>
    <a:bodyPr/>
    <a:lstStyle/>
    <a:p>
      <a:pPr>
        <a:defRPr sz="1800"/>
      </a:pPr>
      <a:endParaRPr lang="pt-B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pt-BR"/>
  <c:style val="27"/>
  <c:chart>
    <c:plotArea>
      <c:layout>
        <c:manualLayout>
          <c:layoutTarget val="inner"/>
          <c:xMode val="edge"/>
          <c:yMode val="edge"/>
          <c:x val="8.0909768829231926E-2"/>
          <c:y val="3.896103896103896E-2"/>
          <c:w val="0.90790454884414618"/>
          <c:h val="0.82041386388796766"/>
        </c:manualLayout>
      </c:layout>
      <c:barChart>
        <c:barDir val="col"/>
        <c:grouping val="clustered"/>
        <c:ser>
          <c:idx val="0"/>
          <c:order val="0"/>
          <c:tx>
            <c:v>Média das heterofermentativas</c:v>
          </c:tx>
          <c:spPr>
            <a:solidFill>
              <a:schemeClr val="accent1">
                <a:lumMod val="50000"/>
              </a:schemeClr>
            </a:solidFill>
          </c:spPr>
          <c:dLbls>
            <c:dLbl>
              <c:idx val="0"/>
              <c:layout>
                <c:manualLayout>
                  <c:x val="-1.3581473456757536E-2"/>
                  <c:y val="-1.4210553226301261E-2"/>
                </c:manualLayout>
              </c:layout>
              <c:tx>
                <c:rich>
                  <a:bodyPr/>
                  <a:lstStyle/>
                  <a:p>
                    <a:r>
                      <a:rPr lang="pt-BR"/>
                      <a:t>110.7
(1)</a:t>
                    </a:r>
                  </a:p>
                </c:rich>
              </c:tx>
              <c:dLblPos val="outEnd"/>
            </c:dLbl>
            <c:dLbl>
              <c:idx val="1"/>
              <c:layout>
                <c:manualLayout>
                  <c:x val="-7.6941053509250864E-3"/>
                  <c:y val="-2.5289395643726429E-2"/>
                </c:manualLayout>
              </c:layout>
              <c:tx>
                <c:rich>
                  <a:bodyPr/>
                  <a:lstStyle/>
                  <a:p>
                    <a:r>
                      <a:rPr lang="pt-BR"/>
                      <a:t>75.9
(2)</a:t>
                    </a:r>
                  </a:p>
                </c:rich>
              </c:tx>
              <c:dLblPos val="outEnd"/>
            </c:dLbl>
            <c:dLbl>
              <c:idx val="2"/>
              <c:layout>
                <c:manualLayout>
                  <c:x val="-5.8671692884027082E-3"/>
                  <c:y val="-1.0591403347308861E-2"/>
                </c:manualLayout>
              </c:layout>
              <c:tx>
                <c:rich>
                  <a:bodyPr/>
                  <a:lstStyle/>
                  <a:p>
                    <a:r>
                      <a:rPr lang="pt-BR"/>
                      <a:t>65.1
(1)</a:t>
                    </a:r>
                  </a:p>
                </c:rich>
              </c:tx>
              <c:dLblPos val="outEnd"/>
            </c:dLbl>
            <c:dLbl>
              <c:idx val="3"/>
              <c:layout>
                <c:manualLayout>
                  <c:x val="1.9255814499697843E-3"/>
                  <c:y val="-1.9121075774619144E-2"/>
                </c:manualLayout>
              </c:layout>
              <c:tx>
                <c:rich>
                  <a:bodyPr/>
                  <a:lstStyle/>
                  <a:p>
                    <a:r>
                      <a:rPr lang="pt-BR"/>
                      <a:t>17.0
(3)</a:t>
                    </a:r>
                  </a:p>
                </c:rich>
              </c:tx>
              <c:dLblPos val="outEnd"/>
            </c:dLbl>
            <c:dLbl>
              <c:idx val="4"/>
              <c:layout>
                <c:manualLayout>
                  <c:x val="-1.6754566752981381E-2"/>
                  <c:y val="-1.3455363534103692E-2"/>
                </c:manualLayout>
              </c:layout>
              <c:tx>
                <c:rich>
                  <a:bodyPr/>
                  <a:lstStyle/>
                  <a:p>
                    <a:r>
                      <a:rPr lang="pt-BR"/>
                      <a:t>9.9
(2)</a:t>
                    </a:r>
                  </a:p>
                </c:rich>
              </c:tx>
              <c:dLblPos val="outEnd"/>
            </c:dLbl>
            <c:dLbl>
              <c:idx val="5"/>
              <c:layout>
                <c:manualLayout>
                  <c:x val="-1.4554657177919874E-2"/>
                  <c:y val="-1.2252445717012669E-2"/>
                </c:manualLayout>
              </c:layout>
              <c:tx>
                <c:rich>
                  <a:bodyPr/>
                  <a:lstStyle/>
                  <a:p>
                    <a:r>
                      <a:rPr lang="pt-BR"/>
                      <a:t>9.8
(4)</a:t>
                    </a:r>
                  </a:p>
                </c:rich>
              </c:tx>
              <c:dLblPos val="outEnd"/>
            </c:dLbl>
            <c:dLbl>
              <c:idx val="6"/>
              <c:layout>
                <c:manualLayout>
                  <c:x val="-1.1612793367272061E-2"/>
                  <c:y val="-8.428435081978403E-3"/>
                </c:manualLayout>
              </c:layout>
              <c:tx>
                <c:rich>
                  <a:bodyPr/>
                  <a:lstStyle/>
                  <a:p>
                    <a:r>
                      <a:rPr lang="pt-BR" dirty="0"/>
                      <a:t>-0.6
(6)</a:t>
                    </a:r>
                  </a:p>
                </c:rich>
              </c:tx>
              <c:dLblPos val="outEnd"/>
            </c:dLbl>
            <c:dLbl>
              <c:idx val="7"/>
              <c:layout>
                <c:manualLayout>
                  <c:x val="-1.7615834933385005E-2"/>
                  <c:y val="4.2148140573337357E-4"/>
                </c:manualLayout>
              </c:layout>
              <c:tx>
                <c:rich>
                  <a:bodyPr/>
                  <a:lstStyle/>
                  <a:p>
                    <a:r>
                      <a:rPr lang="pt-BR"/>
                      <a:t>-5.7
(3)</a:t>
                    </a:r>
                  </a:p>
                </c:rich>
              </c:tx>
              <c:dLblPos val="outEnd"/>
            </c:dLbl>
            <c:dLbl>
              <c:idx val="8"/>
              <c:layout>
                <c:manualLayout>
                  <c:x val="-1.5415925358323503E-2"/>
                  <c:y val="6.3358557453045772E-3"/>
                </c:manualLayout>
              </c:layout>
              <c:tx>
                <c:rich>
                  <a:bodyPr/>
                  <a:lstStyle/>
                  <a:p>
                    <a:r>
                      <a:rPr lang="pt-BR"/>
                      <a:t>-7.1
(3)</a:t>
                    </a:r>
                  </a:p>
                </c:rich>
              </c:tx>
              <c:dLblPos val="outEnd"/>
            </c:dLbl>
            <c:dLbl>
              <c:idx val="9"/>
              <c:layout>
                <c:manualLayout>
                  <c:x val="-1.7317550071341642E-2"/>
                  <c:y val="5.3476838122507413E-3"/>
                </c:manualLayout>
              </c:layout>
              <c:tx>
                <c:rich>
                  <a:bodyPr/>
                  <a:lstStyle/>
                  <a:p>
                    <a:r>
                      <a:rPr lang="pt-BR"/>
                      <a:t>-13.3
(3)</a:t>
                    </a:r>
                  </a:p>
                </c:rich>
              </c:tx>
              <c:dLblPos val="outEnd"/>
            </c:dLbl>
            <c:spPr>
              <a:solidFill>
                <a:schemeClr val="bg1"/>
              </a:solidFill>
            </c:spPr>
            <c:showVal val="1"/>
          </c:dLbls>
          <c:cat>
            <c:strRef>
              <c:f>'Cana (2)'!$Q$14:$Q$23</c:f>
              <c:strCache>
                <c:ptCount val="10"/>
                <c:pt idx="0">
                  <c:v>RCNF</c:v>
                </c:pt>
                <c:pt idx="1">
                  <c:v>Estab</c:v>
                </c:pt>
                <c:pt idx="2">
                  <c:v>RMSD</c:v>
                </c:pt>
                <c:pt idx="3">
                  <c:v>PEflu </c:v>
                </c:pt>
                <c:pt idx="4">
                  <c:v>RMS</c:v>
                </c:pt>
                <c:pt idx="5">
                  <c:v>Acet</c:v>
                </c:pt>
                <c:pt idx="6">
                  <c:v>pH </c:v>
                </c:pt>
                <c:pt idx="7">
                  <c:v>PGases</c:v>
                </c:pt>
                <c:pt idx="8">
                  <c:v>Lev</c:v>
                </c:pt>
                <c:pt idx="9">
                  <c:v>PMS</c:v>
                </c:pt>
              </c:strCache>
            </c:strRef>
          </c:cat>
          <c:val>
            <c:numRef>
              <c:f>'Cana (2)'!$R$14:$R$23</c:f>
              <c:numCache>
                <c:formatCode>0.0</c:formatCode>
                <c:ptCount val="10"/>
                <c:pt idx="0">
                  <c:v>110.7</c:v>
                </c:pt>
                <c:pt idx="1">
                  <c:v>75.89</c:v>
                </c:pt>
                <c:pt idx="2">
                  <c:v>65.099999999999994</c:v>
                </c:pt>
                <c:pt idx="3">
                  <c:v>16.996666666666666</c:v>
                </c:pt>
                <c:pt idx="4">
                  <c:v>9.8500000000000068</c:v>
                </c:pt>
                <c:pt idx="5">
                  <c:v>9.75</c:v>
                </c:pt>
                <c:pt idx="6">
                  <c:v>-0.59499999999999997</c:v>
                </c:pt>
                <c:pt idx="7">
                  <c:v>-5.6599999999999975</c:v>
                </c:pt>
                <c:pt idx="8">
                  <c:v>-7.0666666666666664</c:v>
                </c:pt>
                <c:pt idx="9">
                  <c:v>-13.266666666666676</c:v>
                </c:pt>
              </c:numCache>
            </c:numRef>
          </c:val>
        </c:ser>
        <c:ser>
          <c:idx val="1"/>
          <c:order val="1"/>
          <c:tx>
            <c:v>Média das heterofermentativas com respostas favoráveis</c:v>
          </c:tx>
          <c:dLbls>
            <c:dLbl>
              <c:idx val="0"/>
              <c:layout>
                <c:manualLayout>
                  <c:x val="1.8846318706805965E-2"/>
                  <c:y val="-1.47516787674268E-2"/>
                </c:manualLayout>
              </c:layout>
              <c:tx>
                <c:rich>
                  <a:bodyPr/>
                  <a:lstStyle/>
                  <a:p>
                    <a:r>
                      <a:rPr lang="pt-BR"/>
                      <a:t>110.7
(1)</a:t>
                    </a:r>
                  </a:p>
                </c:rich>
              </c:tx>
              <c:dLblPos val="outEnd"/>
            </c:dLbl>
            <c:dLbl>
              <c:idx val="1"/>
              <c:layout>
                <c:manualLayout>
                  <c:x val="1.5785140951340815E-2"/>
                  <c:y val="-2.5830521184851893E-2"/>
                </c:manualLayout>
              </c:layout>
              <c:tx>
                <c:rich>
                  <a:bodyPr/>
                  <a:lstStyle/>
                  <a:p>
                    <a:r>
                      <a:rPr lang="pt-BR"/>
                      <a:t>75.9
(2)</a:t>
                    </a:r>
                  </a:p>
                </c:rich>
              </c:tx>
              <c:dLblPos val="outEnd"/>
            </c:dLbl>
            <c:dLbl>
              <c:idx val="2"/>
              <c:layout>
                <c:manualLayout>
                  <c:x val="1.6120770138632046E-2"/>
                  <c:y val="-1.0591403347308861E-2"/>
                </c:manualLayout>
              </c:layout>
              <c:tx>
                <c:rich>
                  <a:bodyPr/>
                  <a:lstStyle/>
                  <a:p>
                    <a:r>
                      <a:rPr lang="pt-BR"/>
                      <a:t>65.1
(1)</a:t>
                    </a:r>
                  </a:p>
                </c:rich>
              </c:tx>
              <c:dLblPos val="outEnd"/>
            </c:dLbl>
            <c:dLbl>
              <c:idx val="4"/>
              <c:layout>
                <c:manualLayout>
                  <c:x val="1.8776679760667729E-3"/>
                  <c:y val="-1.5871766029246358E-2"/>
                </c:manualLayout>
              </c:layout>
              <c:tx>
                <c:rich>
                  <a:bodyPr/>
                  <a:lstStyle/>
                  <a:p>
                    <a:r>
                      <a:rPr lang="pt-BR"/>
                      <a:t>19.7
(1)</a:t>
                    </a:r>
                  </a:p>
                </c:rich>
              </c:tx>
              <c:dLblPos val="outEnd"/>
            </c:dLbl>
            <c:dLbl>
              <c:idx val="5"/>
              <c:layout>
                <c:manualLayout>
                  <c:x val="-1.1425249696136825E-3"/>
                  <c:y val="-9.3993932576610199E-3"/>
                </c:manualLayout>
              </c:layout>
              <c:tx>
                <c:rich>
                  <a:bodyPr/>
                  <a:lstStyle/>
                  <a:p>
                    <a:r>
                      <a:rPr lang="pt-BR"/>
                      <a:t>39.0
(1)</a:t>
                    </a:r>
                  </a:p>
                </c:rich>
              </c:tx>
              <c:dLblPos val="outEnd"/>
            </c:dLbl>
            <c:dLbl>
              <c:idx val="6"/>
              <c:layout>
                <c:manualLayout>
                  <c:x val="3.2907631512504097E-3"/>
                  <c:y val="-3.9301905443637391E-3"/>
                </c:manualLayout>
              </c:layout>
              <c:tx>
                <c:rich>
                  <a:bodyPr/>
                  <a:lstStyle/>
                  <a:p>
                    <a:r>
                      <a:rPr lang="pt-BR"/>
                      <a:t>-8.1
(1)</a:t>
                    </a:r>
                  </a:p>
                </c:rich>
              </c:tx>
              <c:dLblPos val="outEnd"/>
            </c:dLbl>
            <c:dLbl>
              <c:idx val="7"/>
              <c:layout>
                <c:manualLayout>
                  <c:x val="1.3892558732172256E-3"/>
                  <c:y val="-6.8480076354096044E-4"/>
                </c:manualLayout>
              </c:layout>
              <c:tx>
                <c:rich>
                  <a:bodyPr/>
                  <a:lstStyle/>
                  <a:p>
                    <a:r>
                      <a:rPr lang="pt-BR"/>
                      <a:t>-17.0
(1)</a:t>
                    </a:r>
                  </a:p>
                </c:rich>
              </c:tx>
              <c:dLblPos val="outEnd"/>
            </c:dLbl>
            <c:dLbl>
              <c:idx val="8"/>
              <c:layout>
                <c:manualLayout>
                  <c:x val="6.0619939286108413E-4"/>
                  <c:y val="8.2472645464775436E-4"/>
                </c:manualLayout>
              </c:layout>
              <c:tx>
                <c:rich>
                  <a:bodyPr/>
                  <a:lstStyle/>
                  <a:p>
                    <a:r>
                      <a:rPr lang="pt-BR"/>
                      <a:t>-21.2
(1)</a:t>
                    </a:r>
                  </a:p>
                </c:rich>
              </c:tx>
              <c:dLblPos val="outEnd"/>
            </c:dLbl>
            <c:dLbl>
              <c:idx val="9"/>
              <c:layout>
                <c:manualLayout>
                  <c:x val="-1.295307885172098E-3"/>
                  <c:y val="5.9772642056107406E-3"/>
                </c:manualLayout>
              </c:layout>
              <c:tx>
                <c:rich>
                  <a:bodyPr/>
                  <a:lstStyle/>
                  <a:p>
                    <a:r>
                      <a:rPr lang="pt-BR"/>
                      <a:t>-39.8
(1)</a:t>
                    </a:r>
                  </a:p>
                </c:rich>
              </c:tx>
              <c:dLblPos val="outEnd"/>
            </c:dLbl>
            <c:spPr>
              <a:solidFill>
                <a:schemeClr val="bg1"/>
              </a:solidFill>
            </c:spPr>
            <c:showVal val="1"/>
          </c:dLbls>
          <c:cat>
            <c:strRef>
              <c:f>'Cana (2)'!$Q$14:$Q$23</c:f>
              <c:strCache>
                <c:ptCount val="10"/>
                <c:pt idx="0">
                  <c:v>RCNF</c:v>
                </c:pt>
                <c:pt idx="1">
                  <c:v>Estab</c:v>
                </c:pt>
                <c:pt idx="2">
                  <c:v>RMSD</c:v>
                </c:pt>
                <c:pt idx="3">
                  <c:v>PEflu </c:v>
                </c:pt>
                <c:pt idx="4">
                  <c:v>RMS</c:v>
                </c:pt>
                <c:pt idx="5">
                  <c:v>Acet</c:v>
                </c:pt>
                <c:pt idx="6">
                  <c:v>pH </c:v>
                </c:pt>
                <c:pt idx="7">
                  <c:v>PGases</c:v>
                </c:pt>
                <c:pt idx="8">
                  <c:v>Lev</c:v>
                </c:pt>
                <c:pt idx="9">
                  <c:v>PMS</c:v>
                </c:pt>
              </c:strCache>
            </c:strRef>
          </c:cat>
          <c:val>
            <c:numRef>
              <c:f>'Cana (2)'!$S$14:$S$23</c:f>
              <c:numCache>
                <c:formatCode>0.0</c:formatCode>
                <c:ptCount val="10"/>
                <c:pt idx="0">
                  <c:v>110.7</c:v>
                </c:pt>
                <c:pt idx="1">
                  <c:v>75.89</c:v>
                </c:pt>
                <c:pt idx="2">
                  <c:v>65.099999999999994</c:v>
                </c:pt>
                <c:pt idx="4">
                  <c:v>19.7</c:v>
                </c:pt>
                <c:pt idx="5">
                  <c:v>39</c:v>
                </c:pt>
                <c:pt idx="6">
                  <c:v>-8.1</c:v>
                </c:pt>
                <c:pt idx="7">
                  <c:v>-16.979999999999986</c:v>
                </c:pt>
                <c:pt idx="8">
                  <c:v>-21.2</c:v>
                </c:pt>
                <c:pt idx="9">
                  <c:v>-39.800000000000004</c:v>
                </c:pt>
              </c:numCache>
            </c:numRef>
          </c:val>
        </c:ser>
        <c:dLbls>
          <c:showVal val="1"/>
        </c:dLbls>
        <c:axId val="102791808"/>
        <c:axId val="102809984"/>
      </c:barChart>
      <c:catAx>
        <c:axId val="102791808"/>
        <c:scaling>
          <c:orientation val="minMax"/>
        </c:scaling>
        <c:axPos val="b"/>
        <c:numFmt formatCode="General" sourceLinked="1"/>
        <c:tickLblPos val="low"/>
        <c:txPr>
          <a:bodyPr rot="0" vert="horz"/>
          <a:lstStyle/>
          <a:p>
            <a:pPr>
              <a:defRPr/>
            </a:pPr>
            <a:endParaRPr lang="pt-BR"/>
          </a:p>
        </c:txPr>
        <c:crossAx val="102809984"/>
        <c:crosses val="autoZero"/>
        <c:auto val="1"/>
        <c:lblAlgn val="ctr"/>
        <c:lblOffset val="100"/>
        <c:tickLblSkip val="1"/>
        <c:tickMarkSkip val="1"/>
      </c:catAx>
      <c:valAx>
        <c:axId val="102809984"/>
        <c:scaling>
          <c:orientation val="minMax"/>
          <c:max val="140"/>
          <c:min val="-60"/>
        </c:scaling>
        <c:axPos val="l"/>
        <c:majorGridlines/>
        <c:title>
          <c:tx>
            <c:rich>
              <a:bodyPr/>
              <a:lstStyle/>
              <a:p>
                <a:pPr>
                  <a:defRPr sz="1600"/>
                </a:pPr>
                <a:r>
                  <a:rPr lang="el-GR" sz="1600" dirty="0"/>
                  <a:t>Δ </a:t>
                </a:r>
                <a:r>
                  <a:rPr lang="pt-BR" sz="1600" dirty="0"/>
                  <a:t>Tratado </a:t>
                </a:r>
                <a:r>
                  <a:rPr lang="pt-BR" sz="1600" dirty="0" err="1"/>
                  <a:t>vs</a:t>
                </a:r>
                <a:r>
                  <a:rPr lang="pt-BR" sz="1600" dirty="0"/>
                  <a:t> Controle (%)</a:t>
                </a:r>
              </a:p>
            </c:rich>
          </c:tx>
          <c:layout>
            <c:manualLayout>
              <c:xMode val="edge"/>
              <c:yMode val="edge"/>
              <c:x val="4.4742729306487799E-3"/>
              <c:y val="0.31493506493506557"/>
            </c:manualLayout>
          </c:layout>
        </c:title>
        <c:numFmt formatCode="0" sourceLinked="0"/>
        <c:tickLblPos val="nextTo"/>
        <c:txPr>
          <a:bodyPr rot="0" vert="horz"/>
          <a:lstStyle/>
          <a:p>
            <a:pPr>
              <a:defRPr/>
            </a:pPr>
            <a:endParaRPr lang="pt-BR"/>
          </a:p>
        </c:txPr>
        <c:crossAx val="102791808"/>
        <c:crosses val="autoZero"/>
        <c:crossBetween val="between"/>
        <c:majorUnit val="20"/>
        <c:minorUnit val="5"/>
      </c:valAx>
    </c:plotArea>
    <c:legend>
      <c:legendPos val="b"/>
      <c:layout>
        <c:manualLayout>
          <c:xMode val="edge"/>
          <c:yMode val="edge"/>
          <c:x val="6.9650551357942833E-2"/>
          <c:y val="0.93567365130414715"/>
          <c:w val="0.88851603281133362"/>
          <c:h val="3.4090909090909075E-2"/>
        </c:manualLayout>
      </c:layout>
    </c:legend>
    <c:plotVisOnly val="1"/>
    <c:dispBlanksAs val="gap"/>
  </c:chart>
  <c:txPr>
    <a:bodyPr/>
    <a:lstStyle/>
    <a:p>
      <a:pPr>
        <a:defRPr sz="1400"/>
      </a:pPr>
      <a:endParaRPr lang="pt-BR"/>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pt-BR"/>
  <c:style val="27"/>
  <c:chart>
    <c:plotArea>
      <c:layout>
        <c:manualLayout>
          <c:layoutTarget val="inner"/>
          <c:xMode val="edge"/>
          <c:yMode val="edge"/>
          <c:x val="8.612975391498881E-2"/>
          <c:y val="4.7138047138047139E-2"/>
          <c:w val="0.88926174496644217"/>
          <c:h val="0.85016835016835013"/>
        </c:manualLayout>
      </c:layout>
      <c:barChart>
        <c:barDir val="col"/>
        <c:grouping val="clustered"/>
        <c:ser>
          <c:idx val="0"/>
          <c:order val="0"/>
          <c:spPr>
            <a:solidFill>
              <a:schemeClr val="accent1">
                <a:lumMod val="75000"/>
              </a:schemeClr>
            </a:solidFill>
          </c:spPr>
          <c:dLbls>
            <c:dLbl>
              <c:idx val="0"/>
              <c:layout>
                <c:manualLayout>
                  <c:x val="0"/>
                  <c:y val="-2.3213429957920043E-2"/>
                </c:manualLayout>
              </c:layout>
              <c:tx>
                <c:rich>
                  <a:bodyPr/>
                  <a:lstStyle/>
                  <a:p>
                    <a:r>
                      <a:rPr lang="pt-BR"/>
                      <a:t>n = 1 </a:t>
                    </a:r>
                  </a:p>
                </c:rich>
              </c:tx>
              <c:dLblPos val="outEnd"/>
            </c:dLbl>
            <c:dLbl>
              <c:idx val="1"/>
              <c:layout>
                <c:manualLayout>
                  <c:x val="6.5769808157237781E-3"/>
                  <c:y val="-2.3213429957920043E-2"/>
                </c:manualLayout>
              </c:layout>
              <c:tx>
                <c:rich>
                  <a:bodyPr/>
                  <a:lstStyle/>
                  <a:p>
                    <a:r>
                      <a:rPr lang="pt-BR"/>
                      <a:t>n = 5 </a:t>
                    </a:r>
                  </a:p>
                </c:rich>
              </c:tx>
              <c:dLblPos val="outEnd"/>
            </c:dLbl>
            <c:dLbl>
              <c:idx val="2"/>
              <c:layout>
                <c:manualLayout>
                  <c:x val="3.946188489434262E-3"/>
                  <c:y val="-2.1103118143563748E-2"/>
                </c:manualLayout>
              </c:layout>
              <c:tx>
                <c:rich>
                  <a:bodyPr/>
                  <a:lstStyle/>
                  <a:p>
                    <a:r>
                      <a:rPr lang="pt-BR"/>
                      <a:t>n = 3 </a:t>
                    </a:r>
                  </a:p>
                </c:rich>
              </c:tx>
              <c:dLblPos val="outEnd"/>
            </c:dLbl>
            <c:dLbl>
              <c:idx val="3"/>
              <c:layout>
                <c:manualLayout>
                  <c:x val="-2.6307923262895092E-3"/>
                  <c:y val="-1.8992806329207267E-2"/>
                </c:manualLayout>
              </c:layout>
              <c:tx>
                <c:rich>
                  <a:bodyPr/>
                  <a:lstStyle/>
                  <a:p>
                    <a:r>
                      <a:rPr lang="pt-BR"/>
                      <a:t>n = 5</a:t>
                    </a:r>
                  </a:p>
                </c:rich>
              </c:tx>
              <c:dLblPos val="outEnd"/>
            </c:dLbl>
            <c:dLbl>
              <c:idx val="4"/>
              <c:layout>
                <c:manualLayout>
                  <c:x val="3.6451819361505648E-4"/>
                  <c:y val="-1.9528619528619447E-2"/>
                </c:manualLayout>
              </c:layout>
              <c:tx>
                <c:rich>
                  <a:bodyPr/>
                  <a:lstStyle/>
                  <a:p>
                    <a:r>
                      <a:rPr lang="pt-BR"/>
                      <a:t>n = 5 </a:t>
                    </a:r>
                  </a:p>
                </c:rich>
              </c:tx>
              <c:dLblPos val="outEnd"/>
            </c:dLbl>
            <c:dLbl>
              <c:idx val="5"/>
              <c:layout>
                <c:manualLayout>
                  <c:x val="-1.1735278056686025E-3"/>
                  <c:y val="-1.6161616161616103E-2"/>
                </c:manualLayout>
              </c:layout>
              <c:tx>
                <c:rich>
                  <a:bodyPr/>
                  <a:lstStyle/>
                  <a:p>
                    <a:r>
                      <a:rPr lang="pt-BR"/>
                      <a:t>n = 7 </a:t>
                    </a:r>
                  </a:p>
                </c:rich>
              </c:tx>
              <c:dLblPos val="outEnd"/>
            </c:dLbl>
            <c:dLbl>
              <c:idx val="6"/>
              <c:layout>
                <c:manualLayout>
                  <c:x val="3.9998355910210006E-3"/>
                  <c:y val="-1.6161616161616103E-2"/>
                </c:manualLayout>
              </c:layout>
              <c:tx>
                <c:rich>
                  <a:bodyPr/>
                  <a:lstStyle/>
                  <a:p>
                    <a:r>
                      <a:rPr lang="pt-BR"/>
                      <a:t>n = 4</a:t>
                    </a:r>
                  </a:p>
                </c:rich>
              </c:tx>
              <c:dLblPos val="outEnd"/>
            </c:dLbl>
            <c:dLbl>
              <c:idx val="7"/>
              <c:tx>
                <c:rich>
                  <a:bodyPr/>
                  <a:lstStyle/>
                  <a:p>
                    <a:r>
                      <a:rPr lang="pt-BR"/>
                      <a:t>n = 2</a:t>
                    </a:r>
                  </a:p>
                </c:rich>
              </c:tx>
            </c:dLbl>
            <c:dLbl>
              <c:idx val="8"/>
              <c:tx>
                <c:rich>
                  <a:bodyPr/>
                  <a:lstStyle/>
                  <a:p>
                    <a:r>
                      <a:t>n = 3</a:t>
                    </a:r>
                  </a:p>
                </c:rich>
              </c:tx>
            </c:dLbl>
            <c:dLbl>
              <c:idx val="9"/>
              <c:layout>
                <c:manualLayout>
                  <c:xMode val="edge"/>
                  <c:yMode val="edge"/>
                  <c:x val="0.451901565995526"/>
                  <c:y val="0.77777777777777835"/>
                </c:manualLayout>
              </c:layout>
              <c:tx>
                <c:rich>
                  <a:bodyPr/>
                  <a:lstStyle/>
                  <a:p>
                    <a:r>
                      <a:t>n = 3</a:t>
                    </a:r>
                  </a:p>
                </c:rich>
              </c:tx>
              <c:dLblPos val="outEnd"/>
            </c:dLbl>
            <c:showVal val="1"/>
          </c:dLbls>
          <c:cat>
            <c:strRef>
              <c:f>'%+'!$G$4:$G$11</c:f>
              <c:strCache>
                <c:ptCount val="8"/>
                <c:pt idx="0">
                  <c:v>PEflu </c:v>
                </c:pt>
                <c:pt idx="1">
                  <c:v>Etanol</c:v>
                </c:pt>
                <c:pt idx="2">
                  <c:v>LIG</c:v>
                </c:pt>
                <c:pt idx="3">
                  <c:v>FDA</c:v>
                </c:pt>
                <c:pt idx="4">
                  <c:v>FDN</c:v>
                </c:pt>
                <c:pt idx="5">
                  <c:v>MS</c:v>
                </c:pt>
                <c:pt idx="6">
                  <c:v>DIVMS</c:v>
                </c:pt>
                <c:pt idx="7">
                  <c:v>PMS</c:v>
                </c:pt>
              </c:strCache>
            </c:strRef>
          </c:cat>
          <c:val>
            <c:numRef>
              <c:f>'%+'!$J$4:$J$11</c:f>
              <c:numCache>
                <c:formatCode>0.0</c:formatCode>
                <c:ptCount val="8"/>
                <c:pt idx="0">
                  <c:v>0</c:v>
                </c:pt>
                <c:pt idx="1">
                  <c:v>0</c:v>
                </c:pt>
                <c:pt idx="2">
                  <c:v>0</c:v>
                </c:pt>
                <c:pt idx="3">
                  <c:v>0</c:v>
                </c:pt>
                <c:pt idx="4">
                  <c:v>0</c:v>
                </c:pt>
                <c:pt idx="5">
                  <c:v>0</c:v>
                </c:pt>
                <c:pt idx="6">
                  <c:v>0</c:v>
                </c:pt>
                <c:pt idx="7">
                  <c:v>50</c:v>
                </c:pt>
              </c:numCache>
            </c:numRef>
          </c:val>
        </c:ser>
        <c:dLbls>
          <c:showVal val="1"/>
        </c:dLbls>
        <c:axId val="102926208"/>
        <c:axId val="102927744"/>
      </c:barChart>
      <c:catAx>
        <c:axId val="102926208"/>
        <c:scaling>
          <c:orientation val="minMax"/>
        </c:scaling>
        <c:axPos val="b"/>
        <c:numFmt formatCode="General" sourceLinked="1"/>
        <c:tickLblPos val="nextTo"/>
        <c:crossAx val="102927744"/>
        <c:crosses val="autoZero"/>
        <c:auto val="1"/>
        <c:lblAlgn val="ctr"/>
        <c:lblOffset val="100"/>
      </c:catAx>
      <c:valAx>
        <c:axId val="102927744"/>
        <c:scaling>
          <c:orientation val="minMax"/>
          <c:max val="70"/>
        </c:scaling>
        <c:axPos val="l"/>
        <c:majorGridlines/>
        <c:title>
          <c:tx>
            <c:rich>
              <a:bodyPr/>
              <a:lstStyle/>
              <a:p>
                <a:pPr>
                  <a:defRPr/>
                </a:pPr>
                <a:r>
                  <a:rPr lang="pt-BR"/>
                  <a:t>Frequencia de respostas favoráveis (%)</a:t>
                </a:r>
              </a:p>
            </c:rich>
          </c:tx>
          <c:layout>
            <c:manualLayout>
              <c:xMode val="edge"/>
              <c:yMode val="edge"/>
              <c:x val="0"/>
              <c:y val="0.17452300785634128"/>
            </c:manualLayout>
          </c:layout>
        </c:title>
        <c:numFmt formatCode="0" sourceLinked="0"/>
        <c:tickLblPos val="nextTo"/>
        <c:txPr>
          <a:bodyPr/>
          <a:lstStyle/>
          <a:p>
            <a:pPr>
              <a:defRPr sz="1600"/>
            </a:pPr>
            <a:endParaRPr lang="pt-BR"/>
          </a:p>
        </c:txPr>
        <c:crossAx val="102926208"/>
        <c:crosses val="autoZero"/>
        <c:crossBetween val="between"/>
      </c:valAx>
    </c:plotArea>
    <c:plotVisOnly val="1"/>
    <c:dispBlanksAs val="gap"/>
  </c:chart>
  <c:txPr>
    <a:bodyPr/>
    <a:lstStyle/>
    <a:p>
      <a:pPr>
        <a:defRPr sz="1800"/>
      </a:pPr>
      <a:endParaRPr lang="pt-B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pt-BR"/>
  <c:style val="27"/>
  <c:chart>
    <c:plotArea>
      <c:layout>
        <c:manualLayout>
          <c:layoutTarget val="inner"/>
          <c:xMode val="edge"/>
          <c:yMode val="edge"/>
          <c:x val="8.7920442323677392E-2"/>
          <c:y val="3.896103896103896E-2"/>
          <c:w val="0.90089382069718682"/>
          <c:h val="0.8257575757575758"/>
        </c:manualLayout>
      </c:layout>
      <c:barChart>
        <c:barDir val="col"/>
        <c:grouping val="clustered"/>
        <c:ser>
          <c:idx val="0"/>
          <c:order val="0"/>
          <c:tx>
            <c:v>Média das homofermentativas</c:v>
          </c:tx>
          <c:spPr>
            <a:solidFill>
              <a:schemeClr val="accent1">
                <a:lumMod val="50000"/>
              </a:schemeClr>
            </a:solidFill>
          </c:spPr>
          <c:dLbls>
            <c:dLbl>
              <c:idx val="0"/>
              <c:layout>
                <c:manualLayout>
                  <c:x val="8.995519855320681E-5"/>
                  <c:y val="-1.7197907079796838E-2"/>
                </c:manualLayout>
              </c:layout>
              <c:tx>
                <c:rich>
                  <a:bodyPr/>
                  <a:lstStyle/>
                  <a:p>
                    <a:r>
                      <a:rPr lang="pt-BR"/>
                      <a:t>98.0
(1)</a:t>
                    </a:r>
                  </a:p>
                </c:rich>
              </c:tx>
              <c:dLblPos val="outEnd"/>
            </c:dLbl>
            <c:dLbl>
              <c:idx val="1"/>
              <c:layout>
                <c:manualLayout>
                  <c:x val="-3.2952256806825705E-4"/>
                  <c:y val="-1.5894774516821801E-2"/>
                </c:manualLayout>
              </c:layout>
              <c:tx>
                <c:rich>
                  <a:bodyPr/>
                  <a:lstStyle/>
                  <a:p>
                    <a:r>
                      <a:rPr lang="pt-BR"/>
                      <a:t>45.4
(5)</a:t>
                    </a:r>
                  </a:p>
                </c:rich>
              </c:tx>
              <c:dLblPos val="outEnd"/>
            </c:dLbl>
            <c:dLbl>
              <c:idx val="2"/>
              <c:layout>
                <c:manualLayout>
                  <c:x val="3.6956789797251715E-4"/>
                  <c:y val="-1.7336980604697141E-2"/>
                </c:manualLayout>
              </c:layout>
              <c:tx>
                <c:rich>
                  <a:bodyPr/>
                  <a:lstStyle/>
                  <a:p>
                    <a:r>
                      <a:rPr lang="pt-BR"/>
                      <a:t>5.6
(3)</a:t>
                    </a:r>
                  </a:p>
                </c:rich>
              </c:tx>
              <c:dLblPos val="outEnd"/>
            </c:dLbl>
            <c:dLbl>
              <c:idx val="3"/>
              <c:layout>
                <c:manualLayout>
                  <c:x val="-4.9909868648973822E-5"/>
                  <c:y val="-1.5948460987831103E-2"/>
                </c:manualLayout>
              </c:layout>
              <c:tx>
                <c:rich>
                  <a:bodyPr/>
                  <a:lstStyle/>
                  <a:p>
                    <a:r>
                      <a:rPr lang="pt-BR"/>
                      <a:t>4.1
(5)</a:t>
                    </a:r>
                  </a:p>
                </c:rich>
              </c:tx>
              <c:dLblPos val="outEnd"/>
            </c:dLbl>
            <c:dLbl>
              <c:idx val="4"/>
              <c:layout>
                <c:manualLayout>
                  <c:x val="2.8863170627162235E-3"/>
                  <c:y val="-1.6569519719126031E-2"/>
                </c:manualLayout>
              </c:layout>
              <c:tx>
                <c:rich>
                  <a:bodyPr/>
                  <a:lstStyle/>
                  <a:p>
                    <a:r>
                      <a:rPr lang="pt-BR"/>
                      <a:t>2.8
(5)</a:t>
                    </a:r>
                  </a:p>
                </c:rich>
              </c:tx>
              <c:dLblPos val="outEnd"/>
            </c:dLbl>
            <c:dLbl>
              <c:idx val="5"/>
              <c:layout>
                <c:manualLayout>
                  <c:x val="2.0903427340038987E-3"/>
                  <c:y val="-4.9613116542245202E-4"/>
                </c:manualLayout>
              </c:layout>
              <c:tx>
                <c:rich>
                  <a:bodyPr/>
                  <a:lstStyle/>
                  <a:p>
                    <a:r>
                      <a:rPr lang="pt-BR"/>
                      <a:t>-1.0
(7)</a:t>
                    </a:r>
                  </a:p>
                </c:rich>
              </c:tx>
              <c:dLblPos val="outEnd"/>
            </c:dLbl>
            <c:dLbl>
              <c:idx val="6"/>
              <c:layout>
                <c:manualLayout>
                  <c:x val="1.6708649673825202E-3"/>
                  <c:y val="3.8245219347582534E-4"/>
                </c:manualLayout>
              </c:layout>
              <c:tx>
                <c:rich>
                  <a:bodyPr/>
                  <a:lstStyle/>
                  <a:p>
                    <a:r>
                      <a:rPr lang="pt-BR"/>
                      <a:t>-2.3
(4)</a:t>
                    </a:r>
                  </a:p>
                </c:rich>
              </c:tx>
              <c:dLblPos val="outEnd"/>
            </c:dLbl>
            <c:dLbl>
              <c:idx val="7"/>
              <c:layout>
                <c:manualLayout>
                  <c:x val="-2.4848538228023534E-2"/>
                  <c:y val="1.5909943075297407E-3"/>
                </c:manualLayout>
              </c:layout>
              <c:tx>
                <c:rich>
                  <a:bodyPr/>
                  <a:lstStyle/>
                  <a:p>
                    <a:r>
                      <a:rPr lang="pt-BR"/>
                      <a:t>-27.9
(2)</a:t>
                    </a:r>
                  </a:p>
                </c:rich>
              </c:tx>
              <c:dLblPos val="outEnd"/>
            </c:dLbl>
            <c:spPr>
              <a:solidFill>
                <a:schemeClr val="bg1"/>
              </a:solidFill>
            </c:spPr>
            <c:showVal val="1"/>
          </c:dLbls>
          <c:cat>
            <c:strRef>
              <c:f>'Cana (2)'!$AG$3:$AG$10</c:f>
              <c:strCache>
                <c:ptCount val="8"/>
                <c:pt idx="0">
                  <c:v>PEflu </c:v>
                </c:pt>
                <c:pt idx="1">
                  <c:v>Etanol</c:v>
                </c:pt>
                <c:pt idx="2">
                  <c:v>LIG</c:v>
                </c:pt>
                <c:pt idx="3">
                  <c:v>FDA</c:v>
                </c:pt>
                <c:pt idx="4">
                  <c:v>FDN</c:v>
                </c:pt>
                <c:pt idx="5">
                  <c:v>MS</c:v>
                </c:pt>
                <c:pt idx="6">
                  <c:v>DIVMS</c:v>
                </c:pt>
                <c:pt idx="7">
                  <c:v>PMS</c:v>
                </c:pt>
              </c:strCache>
            </c:strRef>
          </c:cat>
          <c:val>
            <c:numRef>
              <c:f>'Cana (2)'!$AH$3:$AH$10</c:f>
              <c:numCache>
                <c:formatCode>0.0</c:formatCode>
                <c:ptCount val="8"/>
                <c:pt idx="0">
                  <c:v>98.01</c:v>
                </c:pt>
                <c:pt idx="1">
                  <c:v>45.443999999999996</c:v>
                </c:pt>
                <c:pt idx="2">
                  <c:v>5.64</c:v>
                </c:pt>
                <c:pt idx="3">
                  <c:v>4.0519999999999996</c:v>
                </c:pt>
                <c:pt idx="4">
                  <c:v>2.7559999999999998</c:v>
                </c:pt>
                <c:pt idx="5">
                  <c:v>-0.95571428571428552</c:v>
                </c:pt>
                <c:pt idx="6">
                  <c:v>-2.3124999999999982</c:v>
                </c:pt>
                <c:pt idx="7">
                  <c:v>-27.885000000000002</c:v>
                </c:pt>
              </c:numCache>
            </c:numRef>
          </c:val>
        </c:ser>
        <c:ser>
          <c:idx val="1"/>
          <c:order val="1"/>
          <c:tx>
            <c:v>Média das homofermentativas com respostas favoráveis</c:v>
          </c:tx>
          <c:dLbls>
            <c:dLbl>
              <c:idx val="7"/>
              <c:layout>
                <c:manualLayout>
                  <c:x val="1.7705672696953164E-3"/>
                  <c:y val="-2.5542829873538534E-3"/>
                </c:manualLayout>
              </c:layout>
              <c:tx>
                <c:rich>
                  <a:bodyPr/>
                  <a:lstStyle/>
                  <a:p>
                    <a:r>
                      <a:rPr lang="pt-BR"/>
                      <a:t>-55.8
(1)</a:t>
                    </a:r>
                  </a:p>
                </c:rich>
              </c:tx>
              <c:dLblPos val="outEnd"/>
            </c:dLbl>
            <c:spPr>
              <a:solidFill>
                <a:schemeClr val="bg1"/>
              </a:solidFill>
            </c:spPr>
            <c:showVal val="1"/>
          </c:dLbls>
          <c:cat>
            <c:strRef>
              <c:f>'Cana (2)'!$AG$3:$AG$10</c:f>
              <c:strCache>
                <c:ptCount val="8"/>
                <c:pt idx="0">
                  <c:v>PEflu </c:v>
                </c:pt>
                <c:pt idx="1">
                  <c:v>Etanol</c:v>
                </c:pt>
                <c:pt idx="2">
                  <c:v>LIG</c:v>
                </c:pt>
                <c:pt idx="3">
                  <c:v>FDA</c:v>
                </c:pt>
                <c:pt idx="4">
                  <c:v>FDN</c:v>
                </c:pt>
                <c:pt idx="5">
                  <c:v>MS</c:v>
                </c:pt>
                <c:pt idx="6">
                  <c:v>DIVMS</c:v>
                </c:pt>
                <c:pt idx="7">
                  <c:v>PMS</c:v>
                </c:pt>
              </c:strCache>
            </c:strRef>
          </c:cat>
          <c:val>
            <c:numRef>
              <c:f>'Cana (2)'!$AI$3:$AI$10</c:f>
              <c:numCache>
                <c:formatCode>General</c:formatCode>
                <c:ptCount val="8"/>
                <c:pt idx="7" formatCode="0.0">
                  <c:v>-55.77</c:v>
                </c:pt>
              </c:numCache>
            </c:numRef>
          </c:val>
        </c:ser>
        <c:dLbls>
          <c:showVal val="1"/>
        </c:dLbls>
        <c:axId val="104113280"/>
        <c:axId val="104114816"/>
      </c:barChart>
      <c:catAx>
        <c:axId val="104113280"/>
        <c:scaling>
          <c:orientation val="minMax"/>
        </c:scaling>
        <c:axPos val="b"/>
        <c:numFmt formatCode="General" sourceLinked="1"/>
        <c:tickLblPos val="low"/>
        <c:txPr>
          <a:bodyPr rot="0" vert="horz"/>
          <a:lstStyle/>
          <a:p>
            <a:pPr>
              <a:defRPr/>
            </a:pPr>
            <a:endParaRPr lang="pt-BR"/>
          </a:p>
        </c:txPr>
        <c:crossAx val="104114816"/>
        <c:crosses val="autoZero"/>
        <c:auto val="1"/>
        <c:lblAlgn val="ctr"/>
        <c:lblOffset val="100"/>
        <c:tickLblSkip val="1"/>
        <c:tickMarkSkip val="1"/>
      </c:catAx>
      <c:valAx>
        <c:axId val="104114816"/>
        <c:scaling>
          <c:orientation val="minMax"/>
          <c:max val="120"/>
          <c:min val="-80"/>
        </c:scaling>
        <c:axPos val="l"/>
        <c:majorGridlines/>
        <c:title>
          <c:tx>
            <c:rich>
              <a:bodyPr/>
              <a:lstStyle/>
              <a:p>
                <a:pPr>
                  <a:defRPr sz="1600"/>
                </a:pPr>
                <a:r>
                  <a:rPr lang="el-GR" sz="1600"/>
                  <a:t>Δ </a:t>
                </a:r>
                <a:r>
                  <a:rPr lang="pt-BR" sz="1600"/>
                  <a:t>Tratado vs Controle (%)</a:t>
                </a:r>
              </a:p>
            </c:rich>
          </c:tx>
          <c:layout>
            <c:manualLayout>
              <c:xMode val="edge"/>
              <c:yMode val="edge"/>
              <c:x val="0"/>
              <c:y val="0.24458874458874466"/>
            </c:manualLayout>
          </c:layout>
        </c:title>
        <c:numFmt formatCode="0" sourceLinked="0"/>
        <c:tickLblPos val="nextTo"/>
        <c:txPr>
          <a:bodyPr rot="0" vert="horz"/>
          <a:lstStyle/>
          <a:p>
            <a:pPr>
              <a:defRPr/>
            </a:pPr>
            <a:endParaRPr lang="pt-BR"/>
          </a:p>
        </c:txPr>
        <c:crossAx val="104113280"/>
        <c:crosses val="autoZero"/>
        <c:crossBetween val="between"/>
        <c:majorUnit val="20"/>
        <c:minorUnit val="5"/>
      </c:valAx>
    </c:plotArea>
    <c:legend>
      <c:legendPos val="b"/>
      <c:layout>
        <c:manualLayout>
          <c:xMode val="edge"/>
          <c:yMode val="edge"/>
          <c:x val="4.5488441461595815E-2"/>
          <c:y val="0.95292207792207795"/>
          <c:w val="0.93997017151379603"/>
          <c:h val="3.4090909090909075E-2"/>
        </c:manualLayout>
      </c:layout>
    </c:legend>
    <c:plotVisOnly val="1"/>
    <c:dispBlanksAs val="gap"/>
  </c:chart>
  <c:txPr>
    <a:bodyPr/>
    <a:lstStyle/>
    <a:p>
      <a:pPr>
        <a:defRPr sz="1400">
          <a:latin typeface="Arial" pitchFamily="34" charset="0"/>
          <a:cs typeface="Arial" pitchFamily="34" charset="0"/>
        </a:defRPr>
      </a:pPr>
      <a:endParaRPr lang="pt-B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pt-BR"/>
  <c:style val="26"/>
  <c:chart>
    <c:plotArea>
      <c:layout>
        <c:manualLayout>
          <c:layoutTarget val="inner"/>
          <c:xMode val="edge"/>
          <c:yMode val="edge"/>
          <c:x val="0.10559436495595233"/>
          <c:y val="4.7138047138047139E-2"/>
          <c:w val="0.8697971473547419"/>
          <c:h val="0.85016835016835013"/>
        </c:manualLayout>
      </c:layout>
      <c:barChart>
        <c:barDir val="col"/>
        <c:grouping val="clustered"/>
        <c:ser>
          <c:idx val="0"/>
          <c:order val="0"/>
          <c:spPr>
            <a:solidFill>
              <a:schemeClr val="accent1">
                <a:lumMod val="75000"/>
              </a:schemeClr>
            </a:solidFill>
          </c:spPr>
          <c:dLbls>
            <c:dLbl>
              <c:idx val="0"/>
              <c:layout>
                <c:manualLayout>
                  <c:x val="0"/>
                  <c:y val="-2.3213429957920043E-2"/>
                </c:manualLayout>
              </c:layout>
              <c:tx>
                <c:rich>
                  <a:bodyPr/>
                  <a:lstStyle/>
                  <a:p>
                    <a:r>
                      <a:rPr lang="pt-BR"/>
                      <a:t>n = 1 </a:t>
                    </a:r>
                  </a:p>
                </c:rich>
              </c:tx>
              <c:dLblPos val="outEnd"/>
            </c:dLbl>
            <c:dLbl>
              <c:idx val="1"/>
              <c:layout>
                <c:manualLayout>
                  <c:x val="6.5769808157237781E-3"/>
                  <c:y val="-2.3213429957920043E-2"/>
                </c:manualLayout>
              </c:layout>
              <c:tx>
                <c:rich>
                  <a:bodyPr/>
                  <a:lstStyle/>
                  <a:p>
                    <a:r>
                      <a:rPr lang="pt-BR"/>
                      <a:t>n = 1 </a:t>
                    </a:r>
                  </a:p>
                </c:rich>
              </c:tx>
              <c:dLblPos val="outEnd"/>
            </c:dLbl>
            <c:dLbl>
              <c:idx val="2"/>
              <c:layout>
                <c:manualLayout>
                  <c:x val="3.946188489434262E-3"/>
                  <c:y val="-2.1103118143563748E-2"/>
                </c:manualLayout>
              </c:layout>
              <c:tx>
                <c:rich>
                  <a:bodyPr/>
                  <a:lstStyle/>
                  <a:p>
                    <a:r>
                      <a:rPr lang="pt-BR"/>
                      <a:t>n = 1 </a:t>
                    </a:r>
                  </a:p>
                </c:rich>
              </c:tx>
              <c:dLblPos val="outEnd"/>
            </c:dLbl>
            <c:dLbl>
              <c:idx val="3"/>
              <c:layout>
                <c:manualLayout>
                  <c:x val="-2.6307923262895092E-3"/>
                  <c:y val="-1.8992806329207267E-2"/>
                </c:manualLayout>
              </c:layout>
              <c:tx>
                <c:rich>
                  <a:bodyPr/>
                  <a:lstStyle/>
                  <a:p>
                    <a:r>
                      <a:rPr lang="pt-BR"/>
                      <a:t>n = 2</a:t>
                    </a:r>
                  </a:p>
                </c:rich>
              </c:tx>
              <c:dLblPos val="outEnd"/>
            </c:dLbl>
            <c:dLbl>
              <c:idx val="4"/>
              <c:layout>
                <c:manualLayout>
                  <c:x val="3.5911618430244384E-4"/>
                  <c:y val="-2.6936026936026946E-3"/>
                </c:manualLayout>
              </c:layout>
              <c:tx>
                <c:rich>
                  <a:bodyPr/>
                  <a:lstStyle/>
                  <a:p>
                    <a:r>
                      <a:rPr lang="pt-BR"/>
                      <a:t>n = 1 </a:t>
                    </a:r>
                  </a:p>
                </c:rich>
              </c:tx>
              <c:dLblPos val="outEnd"/>
            </c:dLbl>
            <c:dLbl>
              <c:idx val="5"/>
              <c:layout>
                <c:manualLayout>
                  <c:x val="-9.3149430146735861E-4"/>
                  <c:y val="-2.6936026936026946E-3"/>
                </c:manualLayout>
              </c:layout>
              <c:tx>
                <c:rich>
                  <a:bodyPr/>
                  <a:lstStyle/>
                  <a:p>
                    <a:r>
                      <a:rPr lang="pt-BR"/>
                      <a:t>n = 1 </a:t>
                    </a:r>
                  </a:p>
                </c:rich>
              </c:tx>
              <c:dLblPos val="outEnd"/>
            </c:dLbl>
            <c:dLbl>
              <c:idx val="6"/>
              <c:tx>
                <c:rich>
                  <a:bodyPr/>
                  <a:lstStyle/>
                  <a:p>
                    <a:r>
                      <a:rPr lang="pt-BR"/>
                      <a:t>n = 2</a:t>
                    </a:r>
                  </a:p>
                </c:rich>
              </c:tx>
            </c:dLbl>
            <c:dLbl>
              <c:idx val="7"/>
              <c:tx>
                <c:rich>
                  <a:bodyPr/>
                  <a:lstStyle/>
                  <a:p>
                    <a:r>
                      <a:rPr lang="pt-BR"/>
                      <a:t>n = 2</a:t>
                    </a:r>
                  </a:p>
                </c:rich>
              </c:tx>
            </c:dLbl>
            <c:dLbl>
              <c:idx val="8"/>
              <c:tx>
                <c:rich>
                  <a:bodyPr/>
                  <a:lstStyle/>
                  <a:p>
                    <a:r>
                      <a:rPr lang="pt-BR"/>
                      <a:t>n = 2</a:t>
                    </a:r>
                  </a:p>
                </c:rich>
              </c:tx>
            </c:dLbl>
            <c:dLbl>
              <c:idx val="9"/>
              <c:layout>
                <c:manualLayout>
                  <c:x val="2.85437474678089E-3"/>
                  <c:y val="-1.0269271896568521E-2"/>
                </c:manualLayout>
              </c:layout>
              <c:tx>
                <c:rich>
                  <a:bodyPr/>
                  <a:lstStyle/>
                  <a:p>
                    <a:r>
                      <a:rPr lang="pt-BR"/>
                      <a:t>n = 2</a:t>
                    </a:r>
                  </a:p>
                </c:rich>
              </c:tx>
              <c:dLblPos val="outEnd"/>
            </c:dLbl>
            <c:dLbl>
              <c:idx val="10"/>
              <c:tx>
                <c:rich>
                  <a:bodyPr/>
                  <a:lstStyle/>
                  <a:p>
                    <a:r>
                      <a:rPr lang="pt-BR"/>
                      <a:t>n = 2</a:t>
                    </a:r>
                  </a:p>
                </c:rich>
              </c:tx>
            </c:dLbl>
            <c:dLbl>
              <c:idx val="11"/>
              <c:tx>
                <c:rich>
                  <a:bodyPr/>
                  <a:lstStyle/>
                  <a:p>
                    <a:r>
                      <a:rPr lang="pt-BR"/>
                      <a:t>n = 1</a:t>
                    </a:r>
                  </a:p>
                </c:rich>
              </c:tx>
            </c:dLbl>
            <c:dLbl>
              <c:idx val="12"/>
              <c:tx>
                <c:rich>
                  <a:bodyPr/>
                  <a:lstStyle/>
                  <a:p>
                    <a:r>
                      <a:rPr lang="pt-BR"/>
                      <a:t>n = 1</a:t>
                    </a:r>
                  </a:p>
                </c:rich>
              </c:tx>
            </c:dLbl>
            <c:showVal val="1"/>
          </c:dLbls>
          <c:cat>
            <c:strRef>
              <c:f>'%+'!$Q$4:$Q$16</c:f>
              <c:strCache>
                <c:ptCount val="13"/>
                <c:pt idx="0">
                  <c:v>Lact</c:v>
                </c:pt>
                <c:pt idx="1">
                  <c:v>Estab</c:v>
                </c:pt>
                <c:pt idx="2">
                  <c:v>Acet</c:v>
                </c:pt>
                <c:pt idx="3">
                  <c:v>pH </c:v>
                </c:pt>
                <c:pt idx="4">
                  <c:v>Etanol</c:v>
                </c:pt>
                <c:pt idx="5">
                  <c:v>NIDN</c:v>
                </c:pt>
                <c:pt idx="6">
                  <c:v>RMS</c:v>
                </c:pt>
                <c:pt idx="7">
                  <c:v>MS</c:v>
                </c:pt>
                <c:pt idx="8">
                  <c:v>DIVMS</c:v>
                </c:pt>
                <c:pt idx="9">
                  <c:v>FDN</c:v>
                </c:pt>
                <c:pt idx="10">
                  <c:v>PGases </c:v>
                </c:pt>
                <c:pt idx="11">
                  <c:v>Lev</c:v>
                </c:pt>
                <c:pt idx="12">
                  <c:v>LIG</c:v>
                </c:pt>
              </c:strCache>
            </c:strRef>
          </c:cat>
          <c:val>
            <c:numRef>
              <c:f>'%+'!$T$4:$T$16</c:f>
              <c:numCache>
                <c:formatCode>0.0</c:formatCode>
                <c:ptCount val="13"/>
                <c:pt idx="0">
                  <c:v>100</c:v>
                </c:pt>
                <c:pt idx="1">
                  <c:v>100</c:v>
                </c:pt>
                <c:pt idx="2">
                  <c:v>100</c:v>
                </c:pt>
                <c:pt idx="3">
                  <c:v>100</c:v>
                </c:pt>
                <c:pt idx="4">
                  <c:v>100</c:v>
                </c:pt>
                <c:pt idx="5">
                  <c:v>100</c:v>
                </c:pt>
                <c:pt idx="6">
                  <c:v>50</c:v>
                </c:pt>
                <c:pt idx="7">
                  <c:v>50</c:v>
                </c:pt>
                <c:pt idx="8">
                  <c:v>50</c:v>
                </c:pt>
                <c:pt idx="9">
                  <c:v>50</c:v>
                </c:pt>
                <c:pt idx="10">
                  <c:v>50</c:v>
                </c:pt>
                <c:pt idx="11">
                  <c:v>0</c:v>
                </c:pt>
                <c:pt idx="12">
                  <c:v>0</c:v>
                </c:pt>
              </c:numCache>
            </c:numRef>
          </c:val>
        </c:ser>
        <c:dLbls>
          <c:showVal val="1"/>
        </c:dLbls>
        <c:axId val="104160256"/>
        <c:axId val="104186624"/>
      </c:barChart>
      <c:catAx>
        <c:axId val="104160256"/>
        <c:scaling>
          <c:orientation val="minMax"/>
        </c:scaling>
        <c:axPos val="b"/>
        <c:numFmt formatCode="General" sourceLinked="1"/>
        <c:tickLblPos val="nextTo"/>
        <c:txPr>
          <a:bodyPr/>
          <a:lstStyle/>
          <a:p>
            <a:pPr>
              <a:defRPr sz="1100"/>
            </a:pPr>
            <a:endParaRPr lang="pt-BR"/>
          </a:p>
        </c:txPr>
        <c:crossAx val="104186624"/>
        <c:crosses val="autoZero"/>
        <c:auto val="1"/>
        <c:lblAlgn val="ctr"/>
        <c:lblOffset val="100"/>
      </c:catAx>
      <c:valAx>
        <c:axId val="104186624"/>
        <c:scaling>
          <c:orientation val="minMax"/>
          <c:max val="100"/>
        </c:scaling>
        <c:axPos val="l"/>
        <c:majorGridlines/>
        <c:title>
          <c:tx>
            <c:rich>
              <a:bodyPr/>
              <a:lstStyle/>
              <a:p>
                <a:pPr>
                  <a:defRPr/>
                </a:pPr>
                <a:r>
                  <a:rPr lang="pt-BR"/>
                  <a:t>Frequencia de respostas favoráveis (%)</a:t>
                </a:r>
              </a:p>
            </c:rich>
          </c:tx>
          <c:layout>
            <c:manualLayout>
              <c:xMode val="edge"/>
              <c:yMode val="edge"/>
              <c:x val="9.5636097744769138E-3"/>
              <c:y val="0.14479091743189229"/>
            </c:manualLayout>
          </c:layout>
        </c:title>
        <c:numFmt formatCode="0" sourceLinked="0"/>
        <c:tickLblPos val="nextTo"/>
        <c:crossAx val="104160256"/>
        <c:crosses val="autoZero"/>
        <c:crossBetween val="between"/>
      </c:valAx>
    </c:plotArea>
    <c:plotVisOnly val="1"/>
    <c:dispBlanksAs val="gap"/>
  </c:chart>
  <c:txPr>
    <a:bodyPr/>
    <a:lstStyle/>
    <a:p>
      <a:pPr>
        <a:defRPr sz="1400">
          <a:latin typeface="Arial" pitchFamily="34" charset="0"/>
          <a:cs typeface="Arial" pitchFamily="34" charset="0"/>
        </a:defRPr>
      </a:pPr>
      <a:endParaRPr lang="pt-B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pt-BR"/>
  <c:style val="27"/>
  <c:chart>
    <c:plotArea>
      <c:layout>
        <c:manualLayout>
          <c:layoutTarget val="inner"/>
          <c:xMode val="edge"/>
          <c:yMode val="edge"/>
          <c:x val="7.9413066164801538E-2"/>
          <c:y val="3.896103896103896E-2"/>
          <c:w val="0.90940130939886954"/>
          <c:h val="0.8474025974025976"/>
        </c:manualLayout>
      </c:layout>
      <c:barChart>
        <c:barDir val="col"/>
        <c:grouping val="clustered"/>
        <c:ser>
          <c:idx val="0"/>
          <c:order val="0"/>
          <c:tx>
            <c:v>Média das hetero+homofermentativas</c:v>
          </c:tx>
          <c:spPr>
            <a:solidFill>
              <a:schemeClr val="accent1">
                <a:lumMod val="50000"/>
              </a:schemeClr>
            </a:solidFill>
          </c:spPr>
          <c:dLbls>
            <c:dLbl>
              <c:idx val="0"/>
              <c:layout>
                <c:manualLayout>
                  <c:x val="-1.0672728872708906E-2"/>
                  <c:y val="0"/>
                </c:manualLayout>
              </c:layout>
              <c:tx>
                <c:rich>
                  <a:bodyPr/>
                  <a:lstStyle/>
                  <a:p>
                    <a:r>
                      <a:rPr lang="pt-BR" sz="1200"/>
                      <a:t>141.9
(1)</a:t>
                    </a:r>
                  </a:p>
                </c:rich>
              </c:tx>
            </c:dLbl>
            <c:dLbl>
              <c:idx val="1"/>
              <c:tx>
                <c:rich>
                  <a:bodyPr/>
                  <a:lstStyle/>
                  <a:p>
                    <a:r>
                      <a:rPr lang="pt-BR" sz="1200"/>
                      <a:t>87.5
(1)</a:t>
                    </a:r>
                  </a:p>
                </c:rich>
              </c:tx>
            </c:dLbl>
            <c:dLbl>
              <c:idx val="2"/>
              <c:tx>
                <c:rich>
                  <a:bodyPr/>
                  <a:lstStyle/>
                  <a:p>
                    <a:r>
                      <a:rPr lang="pt-BR" sz="1200"/>
                      <a:t>66.9
(1)</a:t>
                    </a:r>
                  </a:p>
                </c:rich>
              </c:tx>
            </c:dLbl>
            <c:dLbl>
              <c:idx val="3"/>
              <c:tx>
                <c:rich>
                  <a:bodyPr/>
                  <a:lstStyle/>
                  <a:p>
                    <a:r>
                      <a:rPr lang="pt-BR" sz="1200"/>
                      <a:t>31.5
(1)</a:t>
                    </a:r>
                  </a:p>
                </c:rich>
              </c:tx>
            </c:dLbl>
            <c:dLbl>
              <c:idx val="4"/>
              <c:tx>
                <c:rich>
                  <a:bodyPr/>
                  <a:lstStyle/>
                  <a:p>
                    <a:r>
                      <a:rPr lang="pt-BR" sz="1200"/>
                      <a:t>-6.3
(2)</a:t>
                    </a:r>
                  </a:p>
                </c:rich>
              </c:tx>
            </c:dLbl>
            <c:dLbl>
              <c:idx val="5"/>
              <c:layout>
                <c:manualLayout>
                  <c:x val="-8.948545861297539E-3"/>
                  <c:y val="-6.4933360602651979E-3"/>
                </c:manualLayout>
              </c:layout>
              <c:tx>
                <c:rich>
                  <a:bodyPr/>
                  <a:lstStyle/>
                  <a:p>
                    <a:r>
                      <a:rPr lang="pt-BR" sz="1200"/>
                      <a:t>-84.3
(1)</a:t>
                    </a:r>
                  </a:p>
                </c:rich>
              </c:tx>
            </c:dLbl>
            <c:spPr>
              <a:solidFill>
                <a:schemeClr val="bg1"/>
              </a:solidFill>
            </c:spPr>
            <c:txPr>
              <a:bodyPr/>
              <a:lstStyle/>
              <a:p>
                <a:pPr>
                  <a:defRPr sz="1200"/>
                </a:pPr>
                <a:endParaRPr lang="pt-BR"/>
              </a:p>
            </c:txPr>
            <c:showVal val="1"/>
          </c:dLbls>
          <c:cat>
            <c:strRef>
              <c:f>'Cana (2)'!$AR$3:$AR$8</c:f>
              <c:strCache>
                <c:ptCount val="6"/>
                <c:pt idx="0">
                  <c:v>Lact</c:v>
                </c:pt>
                <c:pt idx="1">
                  <c:v>Estab</c:v>
                </c:pt>
                <c:pt idx="2">
                  <c:v>Acet</c:v>
                </c:pt>
                <c:pt idx="3">
                  <c:v>Lev</c:v>
                </c:pt>
                <c:pt idx="4">
                  <c:v>pH </c:v>
                </c:pt>
                <c:pt idx="5">
                  <c:v>Etanol</c:v>
                </c:pt>
              </c:strCache>
            </c:strRef>
          </c:cat>
          <c:val>
            <c:numRef>
              <c:f>'Cana (2)'!$AS$3:$AS$8</c:f>
              <c:numCache>
                <c:formatCode>0.0</c:formatCode>
                <c:ptCount val="6"/>
                <c:pt idx="0">
                  <c:v>141.9</c:v>
                </c:pt>
                <c:pt idx="1">
                  <c:v>87.5</c:v>
                </c:pt>
                <c:pt idx="2">
                  <c:v>66.849999999999994</c:v>
                </c:pt>
                <c:pt idx="3">
                  <c:v>31.45</c:v>
                </c:pt>
                <c:pt idx="4">
                  <c:v>-6.2700000000000014</c:v>
                </c:pt>
                <c:pt idx="5">
                  <c:v>-84.3</c:v>
                </c:pt>
              </c:numCache>
            </c:numRef>
          </c:val>
        </c:ser>
        <c:ser>
          <c:idx val="1"/>
          <c:order val="1"/>
          <c:tx>
            <c:v>Média das hetero+homofermentativas com respostas favoráveis</c:v>
          </c:tx>
          <c:dLbls>
            <c:dLbl>
              <c:idx val="0"/>
              <c:tx>
                <c:rich>
                  <a:bodyPr/>
                  <a:lstStyle/>
                  <a:p>
                    <a:r>
                      <a:rPr lang="pt-BR" sz="1200"/>
                      <a:t>141.9
(1)</a:t>
                    </a:r>
                  </a:p>
                </c:rich>
              </c:tx>
            </c:dLbl>
            <c:dLbl>
              <c:idx val="1"/>
              <c:tx>
                <c:rich>
                  <a:bodyPr/>
                  <a:lstStyle/>
                  <a:p>
                    <a:r>
                      <a:rPr lang="pt-BR" sz="1200"/>
                      <a:t>87.5
(1)</a:t>
                    </a:r>
                  </a:p>
                </c:rich>
              </c:tx>
            </c:dLbl>
            <c:dLbl>
              <c:idx val="2"/>
              <c:tx>
                <c:rich>
                  <a:bodyPr/>
                  <a:lstStyle/>
                  <a:p>
                    <a:r>
                      <a:rPr lang="pt-BR" sz="1200"/>
                      <a:t>66.9
(1)</a:t>
                    </a:r>
                  </a:p>
                </c:rich>
              </c:tx>
            </c:dLbl>
            <c:dLbl>
              <c:idx val="4"/>
              <c:tx>
                <c:rich>
                  <a:bodyPr/>
                  <a:lstStyle/>
                  <a:p>
                    <a:r>
                      <a:rPr lang="pt-BR" sz="1200"/>
                      <a:t>-6.3
(2)</a:t>
                    </a:r>
                  </a:p>
                </c:rich>
              </c:tx>
            </c:dLbl>
            <c:dLbl>
              <c:idx val="5"/>
              <c:layout>
                <c:manualLayout>
                  <c:x val="4.4742729306486654E-3"/>
                  <c:y val="-6.4935064935064983E-3"/>
                </c:manualLayout>
              </c:layout>
              <c:tx>
                <c:rich>
                  <a:bodyPr/>
                  <a:lstStyle/>
                  <a:p>
                    <a:r>
                      <a:rPr lang="pt-BR" sz="1200" dirty="0"/>
                      <a:t>-84.3
(1)</a:t>
                    </a:r>
                  </a:p>
                </c:rich>
              </c:tx>
            </c:dLbl>
            <c:spPr>
              <a:solidFill>
                <a:schemeClr val="bg1"/>
              </a:solidFill>
            </c:spPr>
            <c:txPr>
              <a:bodyPr/>
              <a:lstStyle/>
              <a:p>
                <a:pPr>
                  <a:defRPr sz="1200"/>
                </a:pPr>
                <a:endParaRPr lang="pt-BR"/>
              </a:p>
            </c:txPr>
            <c:showVal val="1"/>
          </c:dLbls>
          <c:cat>
            <c:strRef>
              <c:f>'Cana (2)'!$AR$3:$AR$8</c:f>
              <c:strCache>
                <c:ptCount val="6"/>
                <c:pt idx="0">
                  <c:v>Lact</c:v>
                </c:pt>
                <c:pt idx="1">
                  <c:v>Estab</c:v>
                </c:pt>
                <c:pt idx="2">
                  <c:v>Acet</c:v>
                </c:pt>
                <c:pt idx="3">
                  <c:v>Lev</c:v>
                </c:pt>
                <c:pt idx="4">
                  <c:v>pH </c:v>
                </c:pt>
                <c:pt idx="5">
                  <c:v>Etanol</c:v>
                </c:pt>
              </c:strCache>
            </c:strRef>
          </c:cat>
          <c:val>
            <c:numRef>
              <c:f>'Cana (2)'!$AT$3:$AT$8</c:f>
              <c:numCache>
                <c:formatCode>0.0</c:formatCode>
                <c:ptCount val="6"/>
                <c:pt idx="0">
                  <c:v>141.9</c:v>
                </c:pt>
                <c:pt idx="1">
                  <c:v>87.5</c:v>
                </c:pt>
                <c:pt idx="2">
                  <c:v>66.849999999999994</c:v>
                </c:pt>
                <c:pt idx="4">
                  <c:v>-6.2700000000000014</c:v>
                </c:pt>
                <c:pt idx="5">
                  <c:v>-84.3</c:v>
                </c:pt>
              </c:numCache>
            </c:numRef>
          </c:val>
        </c:ser>
        <c:axId val="104364288"/>
        <c:axId val="104382464"/>
      </c:barChart>
      <c:catAx>
        <c:axId val="104364288"/>
        <c:scaling>
          <c:orientation val="minMax"/>
        </c:scaling>
        <c:axPos val="b"/>
        <c:numFmt formatCode="General" sourceLinked="1"/>
        <c:tickLblPos val="low"/>
        <c:txPr>
          <a:bodyPr rot="0" vert="horz"/>
          <a:lstStyle/>
          <a:p>
            <a:pPr>
              <a:defRPr/>
            </a:pPr>
            <a:endParaRPr lang="pt-BR"/>
          </a:p>
        </c:txPr>
        <c:crossAx val="104382464"/>
        <c:crosses val="autoZero"/>
        <c:auto val="1"/>
        <c:lblAlgn val="ctr"/>
        <c:lblOffset val="100"/>
        <c:tickLblSkip val="1"/>
        <c:tickMarkSkip val="1"/>
      </c:catAx>
      <c:valAx>
        <c:axId val="104382464"/>
        <c:scaling>
          <c:orientation val="minMax"/>
          <c:max val="160"/>
          <c:min val="-120"/>
        </c:scaling>
        <c:axPos val="l"/>
        <c:majorGridlines/>
        <c:title>
          <c:tx>
            <c:rich>
              <a:bodyPr/>
              <a:lstStyle/>
              <a:p>
                <a:pPr>
                  <a:defRPr/>
                </a:pPr>
                <a:r>
                  <a:rPr lang="el-GR"/>
                  <a:t>Δ </a:t>
                </a:r>
                <a:r>
                  <a:rPr lang="pt-BR"/>
                  <a:t>Tratado vs Controle (%)</a:t>
                </a:r>
              </a:p>
            </c:rich>
          </c:tx>
          <c:layout>
            <c:manualLayout>
              <c:xMode val="edge"/>
              <c:yMode val="edge"/>
              <c:x val="0"/>
              <c:y val="0.28138528138528179"/>
            </c:manualLayout>
          </c:layout>
        </c:title>
        <c:numFmt formatCode="0" sourceLinked="0"/>
        <c:tickLblPos val="nextTo"/>
        <c:txPr>
          <a:bodyPr rot="0" vert="horz"/>
          <a:lstStyle/>
          <a:p>
            <a:pPr>
              <a:defRPr sz="1200"/>
            </a:pPr>
            <a:endParaRPr lang="pt-BR"/>
          </a:p>
        </c:txPr>
        <c:crossAx val="104364288"/>
        <c:crosses val="autoZero"/>
        <c:crossBetween val="between"/>
        <c:majorUnit val="20"/>
        <c:minorUnit val="5"/>
      </c:valAx>
    </c:plotArea>
    <c:legend>
      <c:legendPos val="b"/>
      <c:layout>
        <c:manualLayout>
          <c:xMode val="edge"/>
          <c:yMode val="edge"/>
          <c:x val="4.070067365448285E-2"/>
          <c:y val="0.95778831645246632"/>
          <c:w val="0.9560029828486204"/>
          <c:h val="3.4090909090909075E-2"/>
        </c:manualLayout>
      </c:layout>
      <c:txPr>
        <a:bodyPr/>
        <a:lstStyle/>
        <a:p>
          <a:pPr>
            <a:defRPr sz="1200"/>
          </a:pPr>
          <a:endParaRPr lang="pt-BR"/>
        </a:p>
      </c:txPr>
    </c:legend>
    <c:plotVisOnly val="1"/>
    <c:dispBlanksAs val="gap"/>
  </c:chart>
  <c:txPr>
    <a:bodyPr/>
    <a:lstStyle/>
    <a:p>
      <a:pPr>
        <a:defRPr sz="1400">
          <a:latin typeface="Arial" pitchFamily="34" charset="0"/>
          <a:cs typeface="Arial" pitchFamily="34" charset="0"/>
        </a:defRPr>
      </a:pPr>
      <a:endParaRPr lang="pt-B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pt-BR"/>
  <c:style val="27"/>
  <c:chart>
    <c:plotArea>
      <c:layout>
        <c:manualLayout>
          <c:layoutTarget val="inner"/>
          <c:xMode val="edge"/>
          <c:yMode val="edge"/>
          <c:x val="8.1954792529474074E-2"/>
          <c:y val="3.896103896103896E-2"/>
          <c:w val="0.90685961135660031"/>
          <c:h val="0.82089666012716567"/>
        </c:manualLayout>
      </c:layout>
      <c:barChart>
        <c:barDir val="col"/>
        <c:grouping val="clustered"/>
        <c:ser>
          <c:idx val="0"/>
          <c:order val="0"/>
          <c:tx>
            <c:v>Média das hetero+homofermentativas</c:v>
          </c:tx>
          <c:spPr>
            <a:solidFill>
              <a:schemeClr val="tx2">
                <a:lumMod val="75000"/>
              </a:schemeClr>
            </a:solidFill>
          </c:spPr>
          <c:dLbls>
            <c:dLbl>
              <c:idx val="0"/>
              <c:tx>
                <c:rich>
                  <a:bodyPr/>
                  <a:lstStyle/>
                  <a:p>
                    <a:r>
                      <a:rPr lang="pt-BR"/>
                      <a:t>21.0
(1)</a:t>
                    </a:r>
                  </a:p>
                </c:rich>
              </c:tx>
            </c:dLbl>
            <c:dLbl>
              <c:idx val="1"/>
              <c:layout>
                <c:manualLayout>
                  <c:x val="-1.8296106638929575E-2"/>
                  <c:y val="0"/>
                </c:manualLayout>
              </c:layout>
              <c:tx>
                <c:rich>
                  <a:bodyPr/>
                  <a:lstStyle/>
                  <a:p>
                    <a:r>
                      <a:rPr lang="pt-BR"/>
                      <a:t>10.4
(2)</a:t>
                    </a:r>
                  </a:p>
                </c:rich>
              </c:tx>
            </c:dLbl>
            <c:dLbl>
              <c:idx val="2"/>
              <c:layout>
                <c:manualLayout>
                  <c:x val="-1.8296106638929575E-2"/>
                  <c:y val="-2.5015560860692874E-3"/>
                </c:manualLayout>
              </c:layout>
              <c:tx>
                <c:rich>
                  <a:bodyPr/>
                  <a:lstStyle/>
                  <a:p>
                    <a:r>
                      <a:rPr lang="pt-BR"/>
                      <a:t>9.8
(2)</a:t>
                    </a:r>
                  </a:p>
                </c:rich>
              </c:tx>
            </c:dLbl>
            <c:dLbl>
              <c:idx val="3"/>
              <c:layout>
                <c:manualLayout>
                  <c:x val="-1.2197404425953051E-2"/>
                  <c:y val="0"/>
                </c:manualLayout>
              </c:layout>
              <c:tx>
                <c:rich>
                  <a:bodyPr/>
                  <a:lstStyle/>
                  <a:p>
                    <a:r>
                      <a:rPr lang="pt-BR"/>
                      <a:t>7.3
(2)</a:t>
                    </a:r>
                  </a:p>
                </c:rich>
              </c:tx>
            </c:dLbl>
            <c:dLbl>
              <c:idx val="4"/>
              <c:layout>
                <c:manualLayout>
                  <c:x val="-1.2197404425953051E-2"/>
                  <c:y val="4.5861331783918812E-17"/>
                </c:manualLayout>
              </c:layout>
              <c:tx>
                <c:rich>
                  <a:bodyPr/>
                  <a:lstStyle/>
                  <a:p>
                    <a:r>
                      <a:rPr lang="pt-BR"/>
                      <a:t>-5.7
(2)</a:t>
                    </a:r>
                  </a:p>
                </c:rich>
              </c:tx>
            </c:dLbl>
            <c:dLbl>
              <c:idx val="5"/>
              <c:layout>
                <c:manualLayout>
                  <c:x val="-1.8021064773379791E-2"/>
                  <c:y val="3.8088653571906948E-3"/>
                </c:manualLayout>
              </c:layout>
              <c:tx>
                <c:rich>
                  <a:bodyPr/>
                  <a:lstStyle/>
                  <a:p>
                    <a:r>
                      <a:rPr lang="pt-BR"/>
                      <a:t>-11.0
(2)</a:t>
                    </a:r>
                  </a:p>
                </c:rich>
              </c:tx>
              <c:dLblPos val="outEnd"/>
            </c:dLbl>
            <c:dLbl>
              <c:idx val="6"/>
              <c:layout>
                <c:manualLayout>
                  <c:x val="-1.9853076501136123E-2"/>
                  <c:y val="1.2988394355544E-3"/>
                </c:manualLayout>
              </c:layout>
              <c:tx>
                <c:rich>
                  <a:bodyPr/>
                  <a:lstStyle/>
                  <a:p>
                    <a:r>
                      <a:rPr lang="pt-BR"/>
                      <a:t>-24.0
(1)</a:t>
                    </a:r>
                  </a:p>
                </c:rich>
              </c:tx>
              <c:dLblPos val="outEnd"/>
            </c:dLbl>
            <c:spPr>
              <a:solidFill>
                <a:schemeClr val="bg1"/>
              </a:solidFill>
            </c:spPr>
            <c:showVal val="1"/>
          </c:dLbls>
          <c:cat>
            <c:strRef>
              <c:f>'Cana (2)'!$AR$10:$AR$16</c:f>
              <c:strCache>
                <c:ptCount val="7"/>
                <c:pt idx="0">
                  <c:v>LIG</c:v>
                </c:pt>
                <c:pt idx="1">
                  <c:v>RMS</c:v>
                </c:pt>
                <c:pt idx="2">
                  <c:v>MS</c:v>
                </c:pt>
                <c:pt idx="3">
                  <c:v>DIVMS</c:v>
                </c:pt>
                <c:pt idx="4">
                  <c:v>FDN</c:v>
                </c:pt>
                <c:pt idx="5">
                  <c:v>PGases </c:v>
                </c:pt>
                <c:pt idx="6">
                  <c:v>NIDN</c:v>
                </c:pt>
              </c:strCache>
            </c:strRef>
          </c:cat>
          <c:val>
            <c:numRef>
              <c:f>'Cana (2)'!$AS$10:$AS$16</c:f>
              <c:numCache>
                <c:formatCode>0.0</c:formatCode>
                <c:ptCount val="7"/>
                <c:pt idx="0">
                  <c:v>20.97999999999999</c:v>
                </c:pt>
                <c:pt idx="1">
                  <c:v>10.38</c:v>
                </c:pt>
                <c:pt idx="2">
                  <c:v>9.7750000000000004</c:v>
                </c:pt>
                <c:pt idx="3">
                  <c:v>7.34</c:v>
                </c:pt>
                <c:pt idx="4">
                  <c:v>-5.724999999999997</c:v>
                </c:pt>
                <c:pt idx="5">
                  <c:v>-10.97</c:v>
                </c:pt>
                <c:pt idx="6">
                  <c:v>-24</c:v>
                </c:pt>
              </c:numCache>
            </c:numRef>
          </c:val>
        </c:ser>
        <c:ser>
          <c:idx val="1"/>
          <c:order val="1"/>
          <c:tx>
            <c:v>Média das hetero+homofermentativas com respostas favoráveis</c:v>
          </c:tx>
          <c:dLbls>
            <c:dLbl>
              <c:idx val="1"/>
              <c:tx>
                <c:rich>
                  <a:bodyPr/>
                  <a:lstStyle/>
                  <a:p>
                    <a:r>
                      <a:rPr lang="pt-BR"/>
                      <a:t>20.8
(1)</a:t>
                    </a:r>
                  </a:p>
                </c:rich>
              </c:tx>
            </c:dLbl>
            <c:dLbl>
              <c:idx val="2"/>
              <c:tx>
                <c:rich>
                  <a:bodyPr/>
                  <a:lstStyle/>
                  <a:p>
                    <a:r>
                      <a:rPr lang="pt-BR"/>
                      <a:t>19.6
(1)</a:t>
                    </a:r>
                  </a:p>
                </c:rich>
              </c:tx>
            </c:dLbl>
            <c:dLbl>
              <c:idx val="3"/>
              <c:tx>
                <c:rich>
                  <a:bodyPr/>
                  <a:lstStyle/>
                  <a:p>
                    <a:r>
                      <a:rPr lang="pt-BR"/>
                      <a:t>14.7
(1)</a:t>
                    </a:r>
                  </a:p>
                </c:rich>
              </c:tx>
            </c:dLbl>
            <c:dLbl>
              <c:idx val="4"/>
              <c:tx>
                <c:rich>
                  <a:bodyPr/>
                  <a:lstStyle/>
                  <a:p>
                    <a:r>
                      <a:rPr lang="pt-BR"/>
                      <a:t>-11.5
(1)</a:t>
                    </a:r>
                  </a:p>
                </c:rich>
              </c:tx>
            </c:dLbl>
            <c:dLbl>
              <c:idx val="5"/>
              <c:tx>
                <c:rich>
                  <a:bodyPr/>
                  <a:lstStyle/>
                  <a:p>
                    <a:r>
                      <a:rPr lang="pt-BR"/>
                      <a:t>-47.1
(1)</a:t>
                    </a:r>
                  </a:p>
                </c:rich>
              </c:tx>
            </c:dLbl>
            <c:dLbl>
              <c:idx val="6"/>
              <c:tx>
                <c:rich>
                  <a:bodyPr/>
                  <a:lstStyle/>
                  <a:p>
                    <a:r>
                      <a:rPr lang="pt-BR"/>
                      <a:t>-24.0
(1)</a:t>
                    </a:r>
                  </a:p>
                </c:rich>
              </c:tx>
            </c:dLbl>
            <c:spPr>
              <a:solidFill>
                <a:schemeClr val="bg1"/>
              </a:solidFill>
            </c:spPr>
            <c:showVal val="1"/>
          </c:dLbls>
          <c:cat>
            <c:strRef>
              <c:f>'Cana (2)'!$AR$10:$AR$16</c:f>
              <c:strCache>
                <c:ptCount val="7"/>
                <c:pt idx="0">
                  <c:v>LIG</c:v>
                </c:pt>
                <c:pt idx="1">
                  <c:v>RMS</c:v>
                </c:pt>
                <c:pt idx="2">
                  <c:v>MS</c:v>
                </c:pt>
                <c:pt idx="3">
                  <c:v>DIVMS</c:v>
                </c:pt>
                <c:pt idx="4">
                  <c:v>FDN</c:v>
                </c:pt>
                <c:pt idx="5">
                  <c:v>PGases </c:v>
                </c:pt>
                <c:pt idx="6">
                  <c:v>NIDN</c:v>
                </c:pt>
              </c:strCache>
            </c:strRef>
          </c:cat>
          <c:val>
            <c:numRef>
              <c:f>'Cana (2)'!$AT$10:$AT$16</c:f>
              <c:numCache>
                <c:formatCode>0.0</c:formatCode>
                <c:ptCount val="7"/>
                <c:pt idx="1">
                  <c:v>20.759999999999991</c:v>
                </c:pt>
                <c:pt idx="2">
                  <c:v>19.55</c:v>
                </c:pt>
                <c:pt idx="3">
                  <c:v>14.68</c:v>
                </c:pt>
                <c:pt idx="4">
                  <c:v>-11.450000000000005</c:v>
                </c:pt>
                <c:pt idx="5">
                  <c:v>-47.1</c:v>
                </c:pt>
                <c:pt idx="6">
                  <c:v>-24</c:v>
                </c:pt>
              </c:numCache>
            </c:numRef>
          </c:val>
        </c:ser>
        <c:axId val="104857984"/>
        <c:axId val="104859520"/>
      </c:barChart>
      <c:catAx>
        <c:axId val="104857984"/>
        <c:scaling>
          <c:orientation val="minMax"/>
        </c:scaling>
        <c:axPos val="b"/>
        <c:numFmt formatCode="General" sourceLinked="1"/>
        <c:tickLblPos val="low"/>
        <c:txPr>
          <a:bodyPr rot="0" vert="horz"/>
          <a:lstStyle/>
          <a:p>
            <a:pPr>
              <a:defRPr/>
            </a:pPr>
            <a:endParaRPr lang="pt-BR"/>
          </a:p>
        </c:txPr>
        <c:crossAx val="104859520"/>
        <c:crosses val="autoZero"/>
        <c:auto val="1"/>
        <c:lblAlgn val="ctr"/>
        <c:lblOffset val="100"/>
        <c:tickLblSkip val="1"/>
        <c:tickMarkSkip val="1"/>
      </c:catAx>
      <c:valAx>
        <c:axId val="104859520"/>
        <c:scaling>
          <c:orientation val="minMax"/>
          <c:max val="30"/>
          <c:min val="-60"/>
        </c:scaling>
        <c:axPos val="l"/>
        <c:majorGridlines/>
        <c:title>
          <c:tx>
            <c:rich>
              <a:bodyPr/>
              <a:lstStyle/>
              <a:p>
                <a:pPr>
                  <a:defRPr sz="1600"/>
                </a:pPr>
                <a:r>
                  <a:rPr lang="el-GR" sz="1600"/>
                  <a:t>Δ </a:t>
                </a:r>
                <a:r>
                  <a:rPr lang="pt-BR" sz="1600"/>
                  <a:t>Tratado vs Controle (%)</a:t>
                </a:r>
              </a:p>
            </c:rich>
          </c:tx>
          <c:layout>
            <c:manualLayout>
              <c:xMode val="edge"/>
              <c:yMode val="edge"/>
              <c:x val="4.5740266597323938E-3"/>
              <c:y val="0.26828361736828432"/>
            </c:manualLayout>
          </c:layout>
        </c:title>
        <c:numFmt formatCode="0" sourceLinked="0"/>
        <c:tickLblPos val="nextTo"/>
        <c:txPr>
          <a:bodyPr rot="0" vert="horz"/>
          <a:lstStyle/>
          <a:p>
            <a:pPr>
              <a:defRPr sz="1200"/>
            </a:pPr>
            <a:endParaRPr lang="pt-BR"/>
          </a:p>
        </c:txPr>
        <c:crossAx val="104857984"/>
        <c:crosses val="autoZero"/>
        <c:crossBetween val="between"/>
        <c:majorUnit val="10"/>
        <c:minorUnit val="5"/>
      </c:valAx>
    </c:plotArea>
    <c:legend>
      <c:legendPos val="b"/>
      <c:layout>
        <c:manualLayout>
          <c:xMode val="edge"/>
          <c:yMode val="edge"/>
          <c:x val="1.2232820117937863E-2"/>
          <c:y val="0.95292207792207795"/>
          <c:w val="0.96913624488738459"/>
          <c:h val="3.4090909090909075E-2"/>
        </c:manualLayout>
      </c:layout>
      <c:txPr>
        <a:bodyPr/>
        <a:lstStyle/>
        <a:p>
          <a:pPr>
            <a:defRPr sz="1300"/>
          </a:pPr>
          <a:endParaRPr lang="pt-BR"/>
        </a:p>
      </c:txPr>
    </c:legend>
    <c:plotVisOnly val="1"/>
    <c:dispBlanksAs val="gap"/>
  </c:chart>
  <c:txPr>
    <a:bodyPr/>
    <a:lstStyle/>
    <a:p>
      <a:pPr>
        <a:defRPr sz="1400">
          <a:latin typeface="Arial" pitchFamily="34" charset="0"/>
          <a:cs typeface="Arial" pitchFamily="34" charset="0"/>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lang="pt-BR"/>
            </a:pPr>
            <a:r>
              <a:rPr lang="en-US" dirty="0"/>
              <a:t>Corn - NDF Digestibility</a:t>
            </a:r>
          </a:p>
        </c:rich>
      </c:tx>
      <c:layout/>
    </c:title>
    <c:plotArea>
      <c:layout/>
      <c:pieChart>
        <c:varyColors val="1"/>
        <c:ser>
          <c:idx val="0"/>
          <c:order val="0"/>
          <c:dLbls>
            <c:dLbl>
              <c:idx val="1"/>
              <c:delete val="1"/>
            </c:dLbl>
            <c:dLbl>
              <c:idx val="2"/>
              <c:delete val="1"/>
            </c:dLbl>
            <c:txPr>
              <a:bodyPr/>
              <a:lstStyle/>
              <a:p>
                <a:pPr>
                  <a:defRPr lang="pt-BR" sz="1200"/>
                </a:pPr>
                <a:endParaRPr lang="pt-BR"/>
              </a:p>
            </c:txPr>
            <c:dLblPos val="ctr"/>
            <c:showPercent val="1"/>
            <c:showLeaderLines val="1"/>
          </c:dLbls>
          <c:cat>
            <c:strRef>
              <c:f>Plan2!$A$15:$A$18</c:f>
              <c:strCache>
                <c:ptCount val="4"/>
                <c:pt idx="0">
                  <c:v>(+ve)effect</c:v>
                </c:pt>
                <c:pt idx="1">
                  <c:v>(+ve)trend</c:v>
                </c:pt>
                <c:pt idx="2">
                  <c:v>(-ve) effect</c:v>
                </c:pt>
                <c:pt idx="3">
                  <c:v>no effect</c:v>
                </c:pt>
              </c:strCache>
            </c:strRef>
          </c:cat>
          <c:val>
            <c:numRef>
              <c:f>Plan2!$B$15:$B$18</c:f>
              <c:numCache>
                <c:formatCode>General</c:formatCode>
                <c:ptCount val="4"/>
                <c:pt idx="0">
                  <c:v>2</c:v>
                </c:pt>
                <c:pt idx="1">
                  <c:v>0</c:v>
                </c:pt>
                <c:pt idx="2">
                  <c:v>0</c:v>
                </c:pt>
                <c:pt idx="3">
                  <c:v>6</c:v>
                </c:pt>
              </c:numCache>
            </c:numRef>
          </c:val>
        </c:ser>
        <c:dLbls>
          <c:showVal val="1"/>
        </c:dLbls>
        <c:firstSliceAng val="0"/>
      </c:pieChart>
    </c:plotArea>
    <c:legend>
      <c:legendPos val="r"/>
      <c:layout>
        <c:manualLayout>
          <c:xMode val="edge"/>
          <c:yMode val="edge"/>
          <c:x val="0.73476531058617733"/>
          <c:y val="0.34871135899679195"/>
          <c:w val="0.24856802274715672"/>
          <c:h val="0.39042432195975552"/>
        </c:manualLayout>
      </c:layout>
      <c:txPr>
        <a:bodyPr/>
        <a:lstStyle/>
        <a:p>
          <a:pPr>
            <a:defRPr lang="pt-BR" sz="1200"/>
          </a:pPr>
          <a:endParaRPr lang="pt-BR"/>
        </a:p>
      </c:txPr>
    </c:legend>
    <c:plotVisOnly val="1"/>
  </c:chart>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pt-BR"/>
  <c:style val="26"/>
  <c:chart>
    <c:plotArea>
      <c:layout>
        <c:manualLayout>
          <c:layoutTarget val="inner"/>
          <c:xMode val="edge"/>
          <c:yMode val="edge"/>
          <c:x val="7.7083333333333767E-2"/>
          <c:y val="4.7138047138047139E-2"/>
          <c:w val="0.89791666666666659"/>
          <c:h val="0.79629629629629661"/>
        </c:manualLayout>
      </c:layout>
      <c:barChart>
        <c:barDir val="col"/>
        <c:grouping val="clustered"/>
        <c:ser>
          <c:idx val="0"/>
          <c:order val="0"/>
          <c:tx>
            <c:v>Heterofermentativas</c:v>
          </c:tx>
          <c:dLbls>
            <c:dLbl>
              <c:idx val="7"/>
              <c:layout>
                <c:manualLayout>
                  <c:x val="-1.0523169305158113E-2"/>
                  <c:y val="0"/>
                </c:manualLayout>
              </c:layout>
              <c:tx>
                <c:rich>
                  <a:bodyPr/>
                  <a:lstStyle/>
                  <a:p>
                    <a:r>
                      <a:rPr lang="en-US" sz="1200"/>
                      <a:t>n = 2</a:t>
                    </a:r>
                  </a:p>
                </c:rich>
              </c:tx>
              <c:dLblPos val="outEnd"/>
            </c:dLbl>
            <c:dLbl>
              <c:idx val="8"/>
              <c:layout>
                <c:manualLayout>
                  <c:x val="-9.2077731420132699E-3"/>
                  <c:y val="3.0225471090487708E-19"/>
                </c:manualLayout>
              </c:layout>
              <c:tx>
                <c:rich>
                  <a:bodyPr/>
                  <a:lstStyle/>
                  <a:p>
                    <a:r>
                      <a:rPr lang="en-US" sz="1200"/>
                      <a:t>n = 1</a:t>
                    </a:r>
                  </a:p>
                </c:rich>
              </c:tx>
              <c:dLblPos val="outEnd"/>
            </c:dLbl>
            <c:dLbl>
              <c:idx val="12"/>
              <c:layout>
                <c:manualLayout>
                  <c:x val="-5.5555555555554465E-3"/>
                  <c:y val="-2.2446689113355782E-3"/>
                </c:manualLayout>
              </c:layout>
              <c:tx>
                <c:rich>
                  <a:bodyPr/>
                  <a:lstStyle/>
                  <a:p>
                    <a:r>
                      <a:rPr lang="en-US" sz="1200" dirty="0"/>
                      <a:t>n =1</a:t>
                    </a:r>
                  </a:p>
                </c:rich>
              </c:tx>
              <c:showVal val="1"/>
            </c:dLbl>
            <c:dLbl>
              <c:idx val="13"/>
              <c:layout>
                <c:manualLayout>
                  <c:x val="-9.2077731420132699E-3"/>
                  <c:y val="3.0225471090487708E-19"/>
                </c:manualLayout>
              </c:layout>
              <c:tx>
                <c:rich>
                  <a:bodyPr/>
                  <a:lstStyle/>
                  <a:p>
                    <a:r>
                      <a:rPr lang="en-US" sz="1200"/>
                      <a:t>n = 1 </a:t>
                    </a:r>
                  </a:p>
                </c:rich>
              </c:tx>
              <c:dLblPos val="outEnd"/>
            </c:dLbl>
            <c:showVal val="1"/>
          </c:dLbls>
          <c:cat>
            <c:strRef>
              <c:f>'% respostas + CAPIM'!$C$4:$C$16</c:f>
              <c:strCache>
                <c:ptCount val="13"/>
                <c:pt idx="0">
                  <c:v>RMS</c:v>
                </c:pt>
                <c:pt idx="1">
                  <c:v>PGases </c:v>
                </c:pt>
                <c:pt idx="2">
                  <c:v>pH</c:v>
                </c:pt>
                <c:pt idx="3">
                  <c:v>Estab.</c:v>
                </c:pt>
                <c:pt idx="4">
                  <c:v>LIG</c:v>
                </c:pt>
                <c:pt idx="5">
                  <c:v>FDA</c:v>
                </c:pt>
                <c:pt idx="6">
                  <c:v>CEL</c:v>
                </c:pt>
                <c:pt idx="7">
                  <c:v>MS</c:v>
                </c:pt>
                <c:pt idx="8">
                  <c:v>PB</c:v>
                </c:pt>
                <c:pt idx="9">
                  <c:v>CHO</c:v>
                </c:pt>
                <c:pt idx="10">
                  <c:v>DIVMS</c:v>
                </c:pt>
                <c:pt idx="11">
                  <c:v>FDN</c:v>
                </c:pt>
                <c:pt idx="12">
                  <c:v>PEflu </c:v>
                </c:pt>
              </c:strCache>
            </c:strRef>
          </c:cat>
          <c:val>
            <c:numRef>
              <c:f>'% respostas + CAPIM'!$G$4:$G$16</c:f>
              <c:numCache>
                <c:formatCode>General</c:formatCode>
                <c:ptCount val="13"/>
                <c:pt idx="7">
                  <c:v>50</c:v>
                </c:pt>
                <c:pt idx="8">
                  <c:v>100</c:v>
                </c:pt>
                <c:pt idx="12">
                  <c:v>100</c:v>
                </c:pt>
              </c:numCache>
            </c:numRef>
          </c:val>
        </c:ser>
        <c:ser>
          <c:idx val="1"/>
          <c:order val="1"/>
          <c:tx>
            <c:v>Homofermentativas</c:v>
          </c:tx>
          <c:dLbls>
            <c:dLbl>
              <c:idx val="0"/>
              <c:layout>
                <c:manualLayout>
                  <c:x val="0"/>
                  <c:y val="-6.3309354430690964E-3"/>
                </c:manualLayout>
              </c:layout>
              <c:tx>
                <c:rich>
                  <a:bodyPr/>
                  <a:lstStyle/>
                  <a:p>
                    <a:r>
                      <a:rPr lang="en-US" sz="1200"/>
                      <a:t>n</a:t>
                    </a:r>
                    <a:r>
                      <a:rPr lang="en-US" sz="1200" baseline="0"/>
                      <a:t> = 1</a:t>
                    </a:r>
                    <a:endParaRPr lang="en-US" sz="1200"/>
                  </a:p>
                </c:rich>
              </c:tx>
              <c:dLblPos val="outEnd"/>
            </c:dLbl>
            <c:dLbl>
              <c:idx val="1"/>
              <c:layout>
                <c:manualLayout>
                  <c:x val="0"/>
                  <c:y val="-6.3309354430690964E-3"/>
                </c:manualLayout>
              </c:layout>
              <c:tx>
                <c:rich>
                  <a:bodyPr/>
                  <a:lstStyle/>
                  <a:p>
                    <a:r>
                      <a:rPr lang="en-US" sz="1200"/>
                      <a:t>n</a:t>
                    </a:r>
                    <a:r>
                      <a:rPr lang="en-US" sz="1200" baseline="0"/>
                      <a:t> = 1</a:t>
                    </a:r>
                    <a:endParaRPr lang="en-US" sz="1200"/>
                  </a:p>
                </c:rich>
              </c:tx>
              <c:dLblPos val="outEnd"/>
            </c:dLbl>
            <c:dLbl>
              <c:idx val="2"/>
              <c:tx>
                <c:rich>
                  <a:bodyPr/>
                  <a:lstStyle/>
                  <a:p>
                    <a:r>
                      <a:rPr lang="en-US" sz="1200"/>
                      <a:t>n</a:t>
                    </a:r>
                    <a:r>
                      <a:rPr lang="en-US" sz="1200" baseline="0"/>
                      <a:t> = 16</a:t>
                    </a:r>
                    <a:endParaRPr lang="en-US" sz="1200"/>
                  </a:p>
                </c:rich>
              </c:tx>
            </c:dLbl>
            <c:dLbl>
              <c:idx val="3"/>
              <c:tx>
                <c:rich>
                  <a:bodyPr/>
                  <a:lstStyle/>
                  <a:p>
                    <a:r>
                      <a:rPr lang="en-US" sz="1200"/>
                      <a:t>n</a:t>
                    </a:r>
                    <a:r>
                      <a:rPr lang="en-US" sz="1200" baseline="0"/>
                      <a:t> = 4</a:t>
                    </a:r>
                    <a:endParaRPr lang="en-US" sz="1200"/>
                  </a:p>
                </c:rich>
              </c:tx>
            </c:dLbl>
            <c:dLbl>
              <c:idx val="4"/>
              <c:tx>
                <c:rich>
                  <a:bodyPr/>
                  <a:lstStyle/>
                  <a:p>
                    <a:r>
                      <a:rPr lang="en-US" sz="1200"/>
                      <a:t>n = 8</a:t>
                    </a:r>
                  </a:p>
                </c:rich>
              </c:tx>
            </c:dLbl>
            <c:dLbl>
              <c:idx val="5"/>
              <c:tx>
                <c:rich>
                  <a:bodyPr/>
                  <a:lstStyle/>
                  <a:p>
                    <a:r>
                      <a:rPr lang="en-US" sz="1200"/>
                      <a:t>n = 10</a:t>
                    </a:r>
                  </a:p>
                </c:rich>
              </c:tx>
            </c:dLbl>
            <c:dLbl>
              <c:idx val="6"/>
              <c:tx>
                <c:rich>
                  <a:bodyPr/>
                  <a:lstStyle/>
                  <a:p>
                    <a:r>
                      <a:rPr lang="en-US" sz="1200"/>
                      <a:t>n = 6</a:t>
                    </a:r>
                  </a:p>
                </c:rich>
              </c:tx>
            </c:dLbl>
            <c:dLbl>
              <c:idx val="7"/>
              <c:layout>
                <c:manualLayout>
                  <c:x val="7.8923769788685292E-3"/>
                  <c:y val="0"/>
                </c:manualLayout>
              </c:layout>
              <c:tx>
                <c:rich>
                  <a:bodyPr/>
                  <a:lstStyle/>
                  <a:p>
                    <a:r>
                      <a:rPr lang="en-US" sz="1200"/>
                      <a:t>n = 14</a:t>
                    </a:r>
                  </a:p>
                </c:rich>
              </c:tx>
              <c:dLblPos val="outEnd"/>
            </c:dLbl>
            <c:dLbl>
              <c:idx val="8"/>
              <c:layout>
                <c:manualLayout>
                  <c:x val="1.4469357794592293E-2"/>
                  <c:y val="2.110311814356385E-3"/>
                </c:manualLayout>
              </c:layout>
              <c:tx>
                <c:rich>
                  <a:bodyPr/>
                  <a:lstStyle/>
                  <a:p>
                    <a:r>
                      <a:rPr lang="en-US" sz="1200"/>
                      <a:t>n = 14</a:t>
                    </a:r>
                  </a:p>
                </c:rich>
              </c:tx>
              <c:dLblPos val="outEnd"/>
            </c:dLbl>
            <c:dLbl>
              <c:idx val="9"/>
              <c:tx>
                <c:rich>
                  <a:bodyPr/>
                  <a:lstStyle/>
                  <a:p>
                    <a:r>
                      <a:rPr lang="en-US" sz="1200"/>
                      <a:t>n</a:t>
                    </a:r>
                    <a:r>
                      <a:rPr lang="en-US" sz="1200" baseline="0"/>
                      <a:t> = 10</a:t>
                    </a:r>
                    <a:endParaRPr lang="en-US" sz="1200"/>
                  </a:p>
                </c:rich>
              </c:tx>
            </c:dLbl>
            <c:dLbl>
              <c:idx val="10"/>
              <c:tx>
                <c:rich>
                  <a:bodyPr/>
                  <a:lstStyle/>
                  <a:p>
                    <a:r>
                      <a:rPr lang="en-US" sz="1200"/>
                      <a:t>n</a:t>
                    </a:r>
                    <a:r>
                      <a:rPr lang="en-US" sz="1200" baseline="0"/>
                      <a:t> = 12</a:t>
                    </a:r>
                    <a:endParaRPr lang="en-US" sz="1200"/>
                  </a:p>
                </c:rich>
              </c:tx>
            </c:dLbl>
            <c:dLbl>
              <c:idx val="11"/>
              <c:tx>
                <c:rich>
                  <a:bodyPr/>
                  <a:lstStyle/>
                  <a:p>
                    <a:r>
                      <a:rPr lang="en-US" sz="1200"/>
                      <a:t>n = 13</a:t>
                    </a:r>
                  </a:p>
                </c:rich>
              </c:tx>
            </c:dLbl>
            <c:dLbl>
              <c:idx val="12"/>
              <c:tx>
                <c:rich>
                  <a:bodyPr/>
                  <a:lstStyle/>
                  <a:p>
                    <a:r>
                      <a:rPr lang="en-US" sz="1200"/>
                      <a:t>n = 9</a:t>
                    </a:r>
                  </a:p>
                </c:rich>
              </c:tx>
            </c:dLbl>
            <c:spPr>
              <a:solidFill>
                <a:schemeClr val="bg1"/>
              </a:solidFill>
            </c:spPr>
            <c:showVal val="1"/>
          </c:dLbls>
          <c:cat>
            <c:strRef>
              <c:f>'% respostas + CAPIM'!$C$4:$C$16</c:f>
              <c:strCache>
                <c:ptCount val="13"/>
                <c:pt idx="0">
                  <c:v>RMS</c:v>
                </c:pt>
                <c:pt idx="1">
                  <c:v>PGases </c:v>
                </c:pt>
                <c:pt idx="2">
                  <c:v>pH</c:v>
                </c:pt>
                <c:pt idx="3">
                  <c:v>Estab.</c:v>
                </c:pt>
                <c:pt idx="4">
                  <c:v>LIG</c:v>
                </c:pt>
                <c:pt idx="5">
                  <c:v>FDA</c:v>
                </c:pt>
                <c:pt idx="6">
                  <c:v>CEL</c:v>
                </c:pt>
                <c:pt idx="7">
                  <c:v>MS</c:v>
                </c:pt>
                <c:pt idx="8">
                  <c:v>PB</c:v>
                </c:pt>
                <c:pt idx="9">
                  <c:v>CHO</c:v>
                </c:pt>
                <c:pt idx="10">
                  <c:v>DIVMS</c:v>
                </c:pt>
                <c:pt idx="11">
                  <c:v>FDN</c:v>
                </c:pt>
                <c:pt idx="12">
                  <c:v>PEflu </c:v>
                </c:pt>
              </c:strCache>
            </c:strRef>
          </c:cat>
          <c:val>
            <c:numRef>
              <c:f>'% respostas + CAPIM'!$F$4:$F$15</c:f>
              <c:numCache>
                <c:formatCode>0.0</c:formatCode>
                <c:ptCount val="12"/>
                <c:pt idx="0">
                  <c:v>100</c:v>
                </c:pt>
                <c:pt idx="1">
                  <c:v>100</c:v>
                </c:pt>
                <c:pt idx="2">
                  <c:v>37.5</c:v>
                </c:pt>
                <c:pt idx="3">
                  <c:v>25</c:v>
                </c:pt>
                <c:pt idx="4">
                  <c:v>25</c:v>
                </c:pt>
                <c:pt idx="5">
                  <c:v>20</c:v>
                </c:pt>
                <c:pt idx="6">
                  <c:v>16.666666666666664</c:v>
                </c:pt>
                <c:pt idx="7">
                  <c:v>14.285714285714286</c:v>
                </c:pt>
                <c:pt idx="8">
                  <c:v>14.285714285714286</c:v>
                </c:pt>
                <c:pt idx="9">
                  <c:v>10</c:v>
                </c:pt>
                <c:pt idx="10">
                  <c:v>8.3333333333333321</c:v>
                </c:pt>
                <c:pt idx="11">
                  <c:v>7.6923076923076925</c:v>
                </c:pt>
              </c:numCache>
            </c:numRef>
          </c:val>
        </c:ser>
        <c:ser>
          <c:idx val="2"/>
          <c:order val="2"/>
          <c:tx>
            <c:v>Hetero+Homofermentativas</c:v>
          </c:tx>
          <c:spPr>
            <a:solidFill>
              <a:srgbClr val="00B050"/>
            </a:solidFill>
          </c:spPr>
          <c:dLbls>
            <c:dLbl>
              <c:idx val="0"/>
              <c:layout>
                <c:manualLayout>
                  <c:x val="1.4836832895888021E-2"/>
                  <c:y val="0"/>
                </c:manualLayout>
              </c:layout>
              <c:tx>
                <c:rich>
                  <a:bodyPr/>
                  <a:lstStyle/>
                  <a:p>
                    <a:r>
                      <a:rPr lang="en-US" sz="1200"/>
                      <a:t>n</a:t>
                    </a:r>
                    <a:r>
                      <a:rPr lang="en-US" sz="1200" baseline="0"/>
                      <a:t> = 2</a:t>
                    </a:r>
                    <a:endParaRPr lang="en-US" sz="1200"/>
                  </a:p>
                </c:rich>
              </c:tx>
              <c:dLblPos val="outEnd"/>
            </c:dLbl>
            <c:dLbl>
              <c:idx val="5"/>
              <c:tx>
                <c:rich>
                  <a:bodyPr/>
                  <a:lstStyle/>
                  <a:p>
                    <a:r>
                      <a:rPr lang="en-US" sz="1200"/>
                      <a:t>n</a:t>
                    </a:r>
                    <a:r>
                      <a:rPr lang="en-US" sz="1200" baseline="0"/>
                      <a:t> = 2</a:t>
                    </a:r>
                    <a:endParaRPr lang="en-US" sz="1200"/>
                  </a:p>
                </c:rich>
              </c:tx>
              <c:showVal val="1"/>
            </c:dLbl>
            <c:dLbl>
              <c:idx val="7"/>
              <c:layout>
                <c:manualLayout>
                  <c:x val="6.5769808157237824E-3"/>
                  <c:y val="0"/>
                </c:manualLayout>
              </c:layout>
              <c:tx>
                <c:rich>
                  <a:bodyPr/>
                  <a:lstStyle/>
                  <a:p>
                    <a:r>
                      <a:rPr lang="en-US" sz="1200"/>
                      <a:t>n</a:t>
                    </a:r>
                    <a:r>
                      <a:rPr lang="en-US" sz="1200" baseline="0"/>
                      <a:t> = 3</a:t>
                    </a:r>
                    <a:endParaRPr lang="en-US" sz="1200"/>
                  </a:p>
                </c:rich>
              </c:tx>
              <c:dLblPos val="outEnd"/>
            </c:dLbl>
            <c:dLbl>
              <c:idx val="8"/>
              <c:layout>
                <c:manualLayout>
                  <c:x val="6.5769808157237824E-3"/>
                  <c:y val="3.0225471090487708E-19"/>
                </c:manualLayout>
              </c:layout>
              <c:tx>
                <c:rich>
                  <a:bodyPr/>
                  <a:lstStyle/>
                  <a:p>
                    <a:r>
                      <a:rPr lang="en-US" sz="1200"/>
                      <a:t>n</a:t>
                    </a:r>
                    <a:r>
                      <a:rPr lang="en-US" sz="1200" baseline="0"/>
                      <a:t> = 2</a:t>
                    </a:r>
                    <a:endParaRPr lang="en-US" sz="1200"/>
                  </a:p>
                </c:rich>
              </c:tx>
              <c:dLblPos val="outEnd"/>
            </c:dLbl>
            <c:dLbl>
              <c:idx val="12"/>
              <c:tx>
                <c:rich>
                  <a:bodyPr/>
                  <a:lstStyle/>
                  <a:p>
                    <a:r>
                      <a:rPr lang="en-US" sz="1200"/>
                      <a:t>n =1</a:t>
                    </a:r>
                  </a:p>
                </c:rich>
              </c:tx>
              <c:showVal val="1"/>
            </c:dLbl>
            <c:dLbl>
              <c:idx val="13"/>
              <c:layout>
                <c:manualLayout>
                  <c:x val="9.2077731420132699E-3"/>
                  <c:y val="3.0225471090487708E-19"/>
                </c:manualLayout>
              </c:layout>
              <c:tx>
                <c:rich>
                  <a:bodyPr/>
                  <a:lstStyle/>
                  <a:p>
                    <a:r>
                      <a:rPr lang="en-US" sz="1200"/>
                      <a:t>n</a:t>
                    </a:r>
                    <a:r>
                      <a:rPr lang="en-US" sz="1200" baseline="0"/>
                      <a:t> = 1</a:t>
                    </a:r>
                    <a:endParaRPr lang="en-US" sz="1200"/>
                  </a:p>
                </c:rich>
              </c:tx>
              <c:dLblPos val="outEnd"/>
            </c:dLbl>
            <c:showVal val="1"/>
          </c:dLbls>
          <c:cat>
            <c:strRef>
              <c:f>'% respostas + CAPIM'!$C$4:$C$16</c:f>
              <c:strCache>
                <c:ptCount val="13"/>
                <c:pt idx="0">
                  <c:v>RMS</c:v>
                </c:pt>
                <c:pt idx="1">
                  <c:v>PGases </c:v>
                </c:pt>
                <c:pt idx="2">
                  <c:v>pH</c:v>
                </c:pt>
                <c:pt idx="3">
                  <c:v>Estab.</c:v>
                </c:pt>
                <c:pt idx="4">
                  <c:v>LIG</c:v>
                </c:pt>
                <c:pt idx="5">
                  <c:v>FDA</c:v>
                </c:pt>
                <c:pt idx="6">
                  <c:v>CEL</c:v>
                </c:pt>
                <c:pt idx="7">
                  <c:v>MS</c:v>
                </c:pt>
                <c:pt idx="8">
                  <c:v>PB</c:v>
                </c:pt>
                <c:pt idx="9">
                  <c:v>CHO</c:v>
                </c:pt>
                <c:pt idx="10">
                  <c:v>DIVMS</c:v>
                </c:pt>
                <c:pt idx="11">
                  <c:v>FDN</c:v>
                </c:pt>
                <c:pt idx="12">
                  <c:v>PEflu </c:v>
                </c:pt>
              </c:strCache>
            </c:strRef>
          </c:cat>
          <c:val>
            <c:numRef>
              <c:f>'% respostas + CAPIM'!$H$4:$H$16</c:f>
              <c:numCache>
                <c:formatCode>General</c:formatCode>
                <c:ptCount val="13"/>
                <c:pt idx="0">
                  <c:v>50</c:v>
                </c:pt>
                <c:pt idx="5">
                  <c:v>50</c:v>
                </c:pt>
                <c:pt idx="7" formatCode="0.0">
                  <c:v>33.333333333333329</c:v>
                </c:pt>
                <c:pt idx="8">
                  <c:v>50</c:v>
                </c:pt>
                <c:pt idx="12">
                  <c:v>100</c:v>
                </c:pt>
              </c:numCache>
            </c:numRef>
          </c:val>
        </c:ser>
        <c:dLbls>
          <c:showVal val="1"/>
        </c:dLbls>
        <c:axId val="110568192"/>
        <c:axId val="110569728"/>
      </c:barChart>
      <c:catAx>
        <c:axId val="110568192"/>
        <c:scaling>
          <c:orientation val="minMax"/>
        </c:scaling>
        <c:axPos val="b"/>
        <c:numFmt formatCode="General" sourceLinked="1"/>
        <c:tickLblPos val="nextTo"/>
        <c:txPr>
          <a:bodyPr/>
          <a:lstStyle/>
          <a:p>
            <a:pPr>
              <a:defRPr sz="1400"/>
            </a:pPr>
            <a:endParaRPr lang="pt-BR"/>
          </a:p>
        </c:txPr>
        <c:crossAx val="110569728"/>
        <c:crosses val="autoZero"/>
        <c:auto val="1"/>
        <c:lblAlgn val="ctr"/>
        <c:lblOffset val="100"/>
      </c:catAx>
      <c:valAx>
        <c:axId val="110569728"/>
        <c:scaling>
          <c:orientation val="minMax"/>
        </c:scaling>
        <c:axPos val="l"/>
        <c:majorGridlines/>
        <c:title>
          <c:tx>
            <c:rich>
              <a:bodyPr/>
              <a:lstStyle/>
              <a:p>
                <a:pPr>
                  <a:defRPr sz="1600"/>
                </a:pPr>
                <a:r>
                  <a:rPr lang="pt-BR" sz="1600"/>
                  <a:t>Respostas favoráveis (%)</a:t>
                </a:r>
              </a:p>
            </c:rich>
          </c:tx>
        </c:title>
        <c:numFmt formatCode="General" sourceLinked="1"/>
        <c:tickLblPos val="nextTo"/>
        <c:txPr>
          <a:bodyPr/>
          <a:lstStyle/>
          <a:p>
            <a:pPr>
              <a:defRPr sz="1400"/>
            </a:pPr>
            <a:endParaRPr lang="pt-BR"/>
          </a:p>
        </c:txPr>
        <c:crossAx val="110568192"/>
        <c:crosses val="autoZero"/>
        <c:crossBetween val="between"/>
      </c:valAx>
    </c:plotArea>
    <c:legend>
      <c:legendPos val="r"/>
      <c:layout>
        <c:manualLayout>
          <c:xMode val="edge"/>
          <c:yMode val="edge"/>
          <c:x val="0.12361111111111123"/>
          <c:y val="0.93041526374859762"/>
          <c:w val="0.80451388888888886"/>
          <c:h val="4.208754208754209E-2"/>
        </c:manualLayout>
      </c:layout>
    </c:legend>
    <c:plotVisOnly val="1"/>
    <c:dispBlanksAs val="gap"/>
  </c:chart>
  <c:txPr>
    <a:bodyPr/>
    <a:lstStyle/>
    <a:p>
      <a:pPr>
        <a:defRPr sz="1800"/>
      </a:pPr>
      <a:endParaRPr lang="pt-B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pt-BR"/>
  <c:style val="29"/>
  <c:chart>
    <c:plotArea>
      <c:layout>
        <c:manualLayout>
          <c:layoutTarget val="inner"/>
          <c:xMode val="edge"/>
          <c:yMode val="edge"/>
          <c:x val="9.9495374108340265E-2"/>
          <c:y val="4.7138047138047139E-2"/>
          <c:w val="0.87550462589165956"/>
          <c:h val="0.80389744590347378"/>
        </c:manualLayout>
      </c:layout>
      <c:barChart>
        <c:barDir val="col"/>
        <c:grouping val="clustered"/>
        <c:ser>
          <c:idx val="0"/>
          <c:order val="0"/>
          <c:tx>
            <c:v>Média das homofermentativas</c:v>
          </c:tx>
          <c:spPr>
            <a:solidFill>
              <a:schemeClr val="accent3">
                <a:lumMod val="50000"/>
              </a:schemeClr>
            </a:solidFill>
          </c:spPr>
          <c:dLbls>
            <c:dLbl>
              <c:idx val="0"/>
              <c:tx>
                <c:rich>
                  <a:bodyPr/>
                  <a:lstStyle/>
                  <a:p>
                    <a:r>
                      <a:rPr lang="en-US" sz="1200"/>
                      <a:t>8,2</a:t>
                    </a:r>
                  </a:p>
                  <a:p>
                    <a:r>
                      <a:rPr lang="en-US" sz="1200"/>
                      <a:t>(5)</a:t>
                    </a:r>
                  </a:p>
                </c:rich>
              </c:tx>
              <c:dLblPos val="outEnd"/>
              <c:showVal val="1"/>
            </c:dLbl>
            <c:dLbl>
              <c:idx val="1"/>
              <c:layout>
                <c:manualLayout>
                  <c:x val="-1.8814675446848596E-2"/>
                  <c:y val="0"/>
                </c:manualLayout>
              </c:layout>
              <c:tx>
                <c:rich>
                  <a:bodyPr/>
                  <a:lstStyle/>
                  <a:p>
                    <a:r>
                      <a:rPr lang="en-US" sz="1200"/>
                      <a:t>8,0</a:t>
                    </a:r>
                  </a:p>
                  <a:p>
                    <a:r>
                      <a:rPr lang="en-US" sz="1200"/>
                      <a:t>(16)</a:t>
                    </a:r>
                  </a:p>
                </c:rich>
              </c:tx>
              <c:dLblPos val="outEnd"/>
              <c:showVal val="1"/>
            </c:dLbl>
            <c:dLbl>
              <c:idx val="2"/>
              <c:layout>
                <c:manualLayout>
                  <c:x val="-9.4073377234243048E-3"/>
                  <c:y val="7.6012105675979545E-3"/>
                </c:manualLayout>
              </c:layout>
              <c:tx>
                <c:rich>
                  <a:bodyPr/>
                  <a:lstStyle/>
                  <a:p>
                    <a:r>
                      <a:rPr lang="en-US" sz="1200"/>
                      <a:t>1,8</a:t>
                    </a:r>
                  </a:p>
                  <a:p>
                    <a:r>
                      <a:rPr lang="en-US" sz="1200"/>
                      <a:t>(14)</a:t>
                    </a:r>
                  </a:p>
                </c:rich>
              </c:tx>
              <c:dLblPos val="outEnd"/>
              <c:showVal val="1"/>
            </c:dLbl>
            <c:dLbl>
              <c:idx val="3"/>
              <c:tx>
                <c:rich>
                  <a:bodyPr/>
                  <a:lstStyle/>
                  <a:p>
                    <a:r>
                      <a:rPr lang="en-US" sz="1200"/>
                      <a:t>1,2</a:t>
                    </a:r>
                  </a:p>
                  <a:p>
                    <a:r>
                      <a:rPr lang="en-US" sz="1200"/>
                      <a:t>(6)</a:t>
                    </a:r>
                  </a:p>
                </c:rich>
              </c:tx>
              <c:dLblPos val="outEnd"/>
              <c:showVal val="1"/>
            </c:dLbl>
            <c:dLbl>
              <c:idx val="4"/>
              <c:tx>
                <c:rich>
                  <a:bodyPr/>
                  <a:lstStyle/>
                  <a:p>
                    <a:r>
                      <a:rPr lang="en-US" sz="1200"/>
                      <a:t>0,9</a:t>
                    </a:r>
                  </a:p>
                  <a:p>
                    <a:r>
                      <a:rPr lang="en-US" sz="1200"/>
                      <a:t>(6)</a:t>
                    </a:r>
                  </a:p>
                </c:rich>
              </c:tx>
              <c:dLblPos val="outEnd"/>
              <c:showVal val="1"/>
            </c:dLbl>
            <c:dLbl>
              <c:idx val="5"/>
              <c:layout>
                <c:manualLayout>
                  <c:x val="-1.175917215428034E-2"/>
                  <c:y val="0"/>
                </c:manualLayout>
              </c:layout>
              <c:tx>
                <c:rich>
                  <a:bodyPr/>
                  <a:lstStyle/>
                  <a:p>
                    <a:r>
                      <a:rPr lang="en-US" sz="1200"/>
                      <a:t>0,9</a:t>
                    </a:r>
                  </a:p>
                  <a:p>
                    <a:r>
                      <a:rPr lang="en-US" sz="1200"/>
                      <a:t>(10)</a:t>
                    </a:r>
                  </a:p>
                </c:rich>
              </c:tx>
              <c:dLblPos val="outEnd"/>
              <c:showVal val="1"/>
            </c:dLbl>
            <c:dLbl>
              <c:idx val="6"/>
              <c:layout>
                <c:manualLayout>
                  <c:x val="-1.8814675446848606E-2"/>
                  <c:y val="7.6018090881151048E-3"/>
                </c:manualLayout>
              </c:layout>
              <c:tx>
                <c:rich>
                  <a:bodyPr/>
                  <a:lstStyle/>
                  <a:p>
                    <a:r>
                      <a:rPr lang="en-US" sz="1200"/>
                      <a:t>-1,1</a:t>
                    </a:r>
                  </a:p>
                  <a:p>
                    <a:r>
                      <a:rPr lang="en-US" sz="1200"/>
                      <a:t>(13)</a:t>
                    </a:r>
                  </a:p>
                </c:rich>
              </c:tx>
              <c:dLblPos val="outEnd"/>
              <c:showVal val="1"/>
            </c:dLbl>
            <c:dLbl>
              <c:idx val="7"/>
              <c:layout>
                <c:manualLayout>
                  <c:x val="-1.175917215428034E-2"/>
                  <c:y val="7.6012105675979545E-3"/>
                </c:manualLayout>
              </c:layout>
              <c:tx>
                <c:rich>
                  <a:bodyPr/>
                  <a:lstStyle/>
                  <a:p>
                    <a:r>
                      <a:rPr lang="en-US" sz="1200"/>
                      <a:t>-1,7</a:t>
                    </a:r>
                  </a:p>
                  <a:p>
                    <a:r>
                      <a:rPr lang="en-US" sz="1200"/>
                      <a:t>(10)</a:t>
                    </a:r>
                  </a:p>
                </c:rich>
              </c:tx>
              <c:dLblPos val="outEnd"/>
              <c:showVal val="1"/>
            </c:dLbl>
            <c:dLbl>
              <c:idx val="8"/>
              <c:layout>
                <c:manualLayout>
                  <c:x val="-9.4073377234243048E-3"/>
                  <c:y val="1.1402115111655562E-2"/>
                </c:manualLayout>
              </c:layout>
              <c:tx>
                <c:rich>
                  <a:bodyPr/>
                  <a:lstStyle/>
                  <a:p>
                    <a:r>
                      <a:rPr lang="en-US" sz="1200"/>
                      <a:t>-2,5</a:t>
                    </a:r>
                  </a:p>
                  <a:p>
                    <a:r>
                      <a:rPr lang="en-US" sz="1200"/>
                      <a:t>(8)</a:t>
                    </a:r>
                  </a:p>
                </c:rich>
              </c:tx>
              <c:dLblPos val="outEnd"/>
              <c:showVal val="1"/>
            </c:dLbl>
            <c:dLbl>
              <c:idx val="9"/>
              <c:layout>
                <c:manualLayout>
                  <c:x val="-1.646284101599255E-2"/>
                  <c:y val="0"/>
                </c:manualLayout>
              </c:layout>
              <c:tx>
                <c:rich>
                  <a:bodyPr/>
                  <a:lstStyle/>
                  <a:p>
                    <a:r>
                      <a:rPr lang="en-US" sz="1200"/>
                      <a:t>6,3</a:t>
                    </a:r>
                  </a:p>
                  <a:p>
                    <a:r>
                      <a:rPr lang="en-US" sz="1200"/>
                      <a:t>(4)</a:t>
                    </a:r>
                  </a:p>
                </c:rich>
              </c:tx>
              <c:dLblPos val="outEnd"/>
              <c:showVal val="1"/>
            </c:dLbl>
            <c:dLbl>
              <c:idx val="10"/>
              <c:layout>
                <c:manualLayout>
                  <c:x val="-9.4073377234243048E-3"/>
                  <c:y val="0"/>
                </c:manualLayout>
              </c:layout>
              <c:tx>
                <c:rich>
                  <a:bodyPr/>
                  <a:lstStyle/>
                  <a:p>
                    <a:r>
                      <a:rPr lang="en-US" sz="1200"/>
                      <a:t>6,4</a:t>
                    </a:r>
                  </a:p>
                  <a:p>
                    <a:r>
                      <a:rPr lang="en-US" sz="1200"/>
                      <a:t>91)</a:t>
                    </a:r>
                  </a:p>
                </c:rich>
              </c:tx>
              <c:dLblPos val="outEnd"/>
              <c:showVal val="1"/>
            </c:dLbl>
            <c:dLbl>
              <c:idx val="11"/>
              <c:layout>
                <c:manualLayout>
                  <c:x val="-2.5870178739416862E-2"/>
                  <c:y val="1.1402414371914065E-2"/>
                </c:manualLayout>
              </c:layout>
              <c:tx>
                <c:rich>
                  <a:bodyPr/>
                  <a:lstStyle/>
                  <a:p>
                    <a:r>
                      <a:rPr lang="en-US" sz="1200"/>
                      <a:t>-3,8</a:t>
                    </a:r>
                  </a:p>
                  <a:p>
                    <a:r>
                      <a:rPr lang="en-US" sz="1200"/>
                      <a:t>(16)</a:t>
                    </a:r>
                  </a:p>
                </c:rich>
              </c:tx>
              <c:dLblPos val="outEnd"/>
              <c:showVal val="1"/>
            </c:dLbl>
            <c:dLbl>
              <c:idx val="12"/>
              <c:layout>
                <c:manualLayout>
                  <c:x val="-4.4684854186265277E-2"/>
                  <c:y val="2.6604536246851409E-2"/>
                </c:manualLayout>
              </c:layout>
              <c:tx>
                <c:rich>
                  <a:bodyPr/>
                  <a:lstStyle/>
                  <a:p>
                    <a:r>
                      <a:rPr lang="en-US" sz="1200"/>
                      <a:t>-71,8</a:t>
                    </a:r>
                  </a:p>
                  <a:p>
                    <a:r>
                      <a:rPr lang="en-US" sz="1200"/>
                      <a:t>(1)</a:t>
                    </a:r>
                  </a:p>
                </c:rich>
              </c:tx>
              <c:dLblPos val="outEnd"/>
              <c:showVal val="1"/>
            </c:dLbl>
            <c:dLbl>
              <c:idx val="13"/>
              <c:tx>
                <c:rich>
                  <a:bodyPr/>
                  <a:lstStyle/>
                  <a:p>
                    <a:r>
                      <a:rPr lang="en-US" sz="1200"/>
                      <a:t>-0,2</a:t>
                    </a:r>
                  </a:p>
                  <a:p>
                    <a:r>
                      <a:rPr lang="en-US" sz="1200"/>
                      <a:t>(12)</a:t>
                    </a:r>
                  </a:p>
                </c:rich>
              </c:tx>
              <c:dLblPos val="outEnd"/>
              <c:showVal val="1"/>
            </c:dLbl>
            <c:spPr>
              <a:solidFill>
                <a:schemeClr val="bg1"/>
              </a:solidFill>
            </c:spPr>
            <c:dLblPos val="outEnd"/>
            <c:showVal val="1"/>
          </c:dLbls>
          <c:cat>
            <c:strRef>
              <c:f>(CAPIM!$AM$3:$AM$8;CAPIM!$AM$13:$AM$17;CAPIM!$AM$25;CAPIM!$AM$27;CAPIM!$AM$39)</c:f>
              <c:strCache>
                <c:ptCount val="14"/>
                <c:pt idx="0">
                  <c:v>NIDA</c:v>
                </c:pt>
                <c:pt idx="1">
                  <c:v>PB</c:v>
                </c:pt>
                <c:pt idx="2">
                  <c:v>MS</c:v>
                </c:pt>
                <c:pt idx="3">
                  <c:v>HEM</c:v>
                </c:pt>
                <c:pt idx="4">
                  <c:v>CEL</c:v>
                </c:pt>
                <c:pt idx="5">
                  <c:v>CHO</c:v>
                </c:pt>
                <c:pt idx="6">
                  <c:v>FDN</c:v>
                </c:pt>
                <c:pt idx="7">
                  <c:v>FDA</c:v>
                </c:pt>
                <c:pt idx="8">
                  <c:v>LIG</c:v>
                </c:pt>
                <c:pt idx="9">
                  <c:v>Estab.</c:v>
                </c:pt>
                <c:pt idx="10">
                  <c:v>RMS</c:v>
                </c:pt>
                <c:pt idx="11">
                  <c:v>pH </c:v>
                </c:pt>
                <c:pt idx="12">
                  <c:v>PGases</c:v>
                </c:pt>
                <c:pt idx="13">
                  <c:v>DIVMS</c:v>
                </c:pt>
              </c:strCache>
            </c:strRef>
          </c:cat>
          <c:val>
            <c:numRef>
              <c:f>(CAPIM!$AN$3:$AN$8;CAPIM!$AN$13:$AN$17;CAPIM!$AN$25;CAPIM!$AN$27;CAPIM!$AN$39)</c:f>
              <c:numCache>
                <c:formatCode>0.0</c:formatCode>
                <c:ptCount val="14"/>
                <c:pt idx="0">
                  <c:v>8.16</c:v>
                </c:pt>
                <c:pt idx="1">
                  <c:v>7.9528571428571428</c:v>
                </c:pt>
                <c:pt idx="2">
                  <c:v>1.8028571428571429</c:v>
                </c:pt>
                <c:pt idx="3">
                  <c:v>1.2166666666666666</c:v>
                </c:pt>
                <c:pt idx="4">
                  <c:v>0.93333333333333324</c:v>
                </c:pt>
                <c:pt idx="5">
                  <c:v>0.88000000000000012</c:v>
                </c:pt>
                <c:pt idx="6">
                  <c:v>-1.0538461538461539</c:v>
                </c:pt>
                <c:pt idx="7">
                  <c:v>-1.6859999999999991</c:v>
                </c:pt>
                <c:pt idx="8">
                  <c:v>-2.5124999999999984</c:v>
                </c:pt>
                <c:pt idx="9">
                  <c:v>6.25</c:v>
                </c:pt>
                <c:pt idx="10">
                  <c:v>6.41</c:v>
                </c:pt>
                <c:pt idx="11">
                  <c:v>-3.7631250000000018</c:v>
                </c:pt>
                <c:pt idx="12">
                  <c:v>-71.760000000000005</c:v>
                </c:pt>
                <c:pt idx="13">
                  <c:v>-0.23166666666666669</c:v>
                </c:pt>
              </c:numCache>
            </c:numRef>
          </c:val>
        </c:ser>
        <c:ser>
          <c:idx val="1"/>
          <c:order val="1"/>
          <c:tx>
            <c:v>Média das homofermentativas com resultados favoráveis</c:v>
          </c:tx>
          <c:dLbls>
            <c:dLbl>
              <c:idx val="1"/>
              <c:tx>
                <c:rich>
                  <a:bodyPr/>
                  <a:lstStyle/>
                  <a:p>
                    <a:r>
                      <a:rPr lang="en-US" sz="1200"/>
                      <a:t>59,9</a:t>
                    </a:r>
                  </a:p>
                  <a:p>
                    <a:r>
                      <a:rPr lang="en-US" sz="1200"/>
                      <a:t>(4)</a:t>
                    </a:r>
                  </a:p>
                </c:rich>
              </c:tx>
              <c:dLblPos val="outEnd"/>
              <c:showVal val="1"/>
            </c:dLbl>
            <c:dLbl>
              <c:idx val="2"/>
              <c:tx>
                <c:rich>
                  <a:bodyPr/>
                  <a:lstStyle/>
                  <a:p>
                    <a:r>
                      <a:rPr lang="en-US" sz="1200"/>
                      <a:t>16,7</a:t>
                    </a:r>
                  </a:p>
                  <a:p>
                    <a:r>
                      <a:rPr lang="en-US" sz="1200"/>
                      <a:t>(2)</a:t>
                    </a:r>
                  </a:p>
                </c:rich>
              </c:tx>
              <c:dLblPos val="outEnd"/>
              <c:showVal val="1"/>
            </c:dLbl>
            <c:dLbl>
              <c:idx val="4"/>
              <c:tx>
                <c:rich>
                  <a:bodyPr/>
                  <a:lstStyle/>
                  <a:p>
                    <a:r>
                      <a:rPr lang="en-US" sz="1200"/>
                      <a:t>-4,9</a:t>
                    </a:r>
                  </a:p>
                  <a:p>
                    <a:r>
                      <a:rPr lang="en-US" sz="1200"/>
                      <a:t>(1)</a:t>
                    </a:r>
                  </a:p>
                </c:rich>
              </c:tx>
              <c:dLblPos val="outEnd"/>
              <c:showVal val="1"/>
            </c:dLbl>
            <c:dLbl>
              <c:idx val="5"/>
              <c:layout>
                <c:manualLayout>
                  <c:x val="9.4073377234243048E-3"/>
                  <c:y val="0"/>
                </c:manualLayout>
              </c:layout>
              <c:tx>
                <c:rich>
                  <a:bodyPr/>
                  <a:lstStyle/>
                  <a:p>
                    <a:r>
                      <a:rPr lang="en-US" sz="1200"/>
                      <a:t>8,8</a:t>
                    </a:r>
                  </a:p>
                  <a:p>
                    <a:r>
                      <a:rPr lang="en-US" sz="1200"/>
                      <a:t>(1)</a:t>
                    </a:r>
                  </a:p>
                </c:rich>
              </c:tx>
              <c:dLblPos val="outEnd"/>
              <c:showVal val="1"/>
            </c:dLbl>
            <c:dLbl>
              <c:idx val="6"/>
              <c:layout>
                <c:manualLayout>
                  <c:x val="0"/>
                  <c:y val="-1.900242789847785E-2"/>
                </c:manualLayout>
              </c:layout>
              <c:tx>
                <c:rich>
                  <a:bodyPr/>
                  <a:lstStyle/>
                  <a:p>
                    <a:r>
                      <a:rPr lang="en-US" sz="1200"/>
                      <a:t>-13,7</a:t>
                    </a:r>
                  </a:p>
                  <a:p>
                    <a:r>
                      <a:rPr lang="en-US" sz="1200"/>
                      <a:t>(1)</a:t>
                    </a:r>
                  </a:p>
                </c:rich>
              </c:tx>
              <c:dLblPos val="outEnd"/>
              <c:showVal val="1"/>
            </c:dLbl>
            <c:dLbl>
              <c:idx val="7"/>
              <c:layout>
                <c:manualLayout>
                  <c:x val="0"/>
                  <c:y val="-3.420514829393223E-2"/>
                </c:manualLayout>
              </c:layout>
              <c:tx>
                <c:rich>
                  <a:bodyPr/>
                  <a:lstStyle/>
                  <a:p>
                    <a:r>
                      <a:rPr lang="en-US" sz="1200"/>
                      <a:t>-11,6</a:t>
                    </a:r>
                  </a:p>
                  <a:p>
                    <a:r>
                      <a:rPr lang="en-US" sz="1200"/>
                      <a:t>(2)</a:t>
                    </a:r>
                  </a:p>
                </c:rich>
              </c:tx>
              <c:dLblPos val="outEnd"/>
              <c:showVal val="1"/>
            </c:dLbl>
            <c:dLbl>
              <c:idx val="8"/>
              <c:layout>
                <c:manualLayout>
                  <c:x val="1.6462841015992637E-2"/>
                  <c:y val="2.9926025856684967E-7"/>
                </c:manualLayout>
              </c:layout>
              <c:tx>
                <c:rich>
                  <a:bodyPr/>
                  <a:lstStyle/>
                  <a:p>
                    <a:r>
                      <a:rPr lang="en-US" sz="1200"/>
                      <a:t>-10,1</a:t>
                    </a:r>
                  </a:p>
                  <a:p>
                    <a:r>
                      <a:rPr lang="en-US" sz="1200"/>
                      <a:t>(2)</a:t>
                    </a:r>
                  </a:p>
                </c:rich>
              </c:tx>
              <c:dLblPos val="outEnd"/>
              <c:showVal val="1"/>
            </c:dLbl>
            <c:dLbl>
              <c:idx val="9"/>
              <c:tx>
                <c:rich>
                  <a:bodyPr/>
                  <a:lstStyle/>
                  <a:p>
                    <a:r>
                      <a:rPr lang="en-US" sz="1200"/>
                      <a:t>25,0</a:t>
                    </a:r>
                  </a:p>
                  <a:p>
                    <a:r>
                      <a:rPr lang="en-US" sz="1200"/>
                      <a:t>(1)</a:t>
                    </a:r>
                  </a:p>
                </c:rich>
              </c:tx>
              <c:dLblPos val="outEnd"/>
              <c:showVal val="1"/>
            </c:dLbl>
            <c:dLbl>
              <c:idx val="10"/>
              <c:layout>
                <c:manualLayout>
                  <c:x val="1.4111006585136398E-2"/>
                  <c:y val="0"/>
                </c:manualLayout>
              </c:layout>
              <c:tx>
                <c:rich>
                  <a:bodyPr/>
                  <a:lstStyle/>
                  <a:p>
                    <a:r>
                      <a:rPr lang="en-US" sz="1200"/>
                      <a:t>6,4</a:t>
                    </a:r>
                  </a:p>
                  <a:p>
                    <a:r>
                      <a:rPr lang="en-US" sz="1200"/>
                      <a:t>(1)</a:t>
                    </a:r>
                  </a:p>
                </c:rich>
              </c:tx>
              <c:dLblPos val="outEnd"/>
              <c:showVal val="1"/>
            </c:dLbl>
            <c:dLbl>
              <c:idx val="11"/>
              <c:layout>
                <c:manualLayout>
                  <c:x val="7.0555032925682104E-3"/>
                  <c:y val="7.6018090881150432E-3"/>
                </c:manualLayout>
              </c:layout>
              <c:tx>
                <c:rich>
                  <a:bodyPr/>
                  <a:lstStyle/>
                  <a:p>
                    <a:r>
                      <a:rPr lang="en-US" sz="1200"/>
                      <a:t>-10,0</a:t>
                    </a:r>
                  </a:p>
                  <a:p>
                    <a:r>
                      <a:rPr lang="en-US" sz="1200"/>
                      <a:t>(6)</a:t>
                    </a:r>
                  </a:p>
                </c:rich>
              </c:tx>
              <c:dLblPos val="outEnd"/>
              <c:showVal val="1"/>
            </c:dLbl>
            <c:dLbl>
              <c:idx val="12"/>
              <c:layout>
                <c:manualLayout>
                  <c:x val="4.2333019755409436E-2"/>
                  <c:y val="2.2804230223311118E-2"/>
                </c:manualLayout>
              </c:layout>
              <c:tx>
                <c:rich>
                  <a:bodyPr/>
                  <a:lstStyle/>
                  <a:p>
                    <a:r>
                      <a:rPr lang="en-US" sz="1200"/>
                      <a:t>-71,8</a:t>
                    </a:r>
                  </a:p>
                  <a:p>
                    <a:r>
                      <a:rPr lang="en-US" sz="1200"/>
                      <a:t>(1)</a:t>
                    </a:r>
                  </a:p>
                </c:rich>
              </c:tx>
              <c:dLblPos val="outEnd"/>
              <c:showVal val="1"/>
            </c:dLbl>
            <c:dLbl>
              <c:idx val="13"/>
              <c:tx>
                <c:rich>
                  <a:bodyPr/>
                  <a:lstStyle/>
                  <a:p>
                    <a:r>
                      <a:rPr lang="en-US" sz="1200"/>
                      <a:t>3,9</a:t>
                    </a:r>
                  </a:p>
                  <a:p>
                    <a:r>
                      <a:rPr lang="en-US" sz="1200"/>
                      <a:t>(1)</a:t>
                    </a:r>
                  </a:p>
                </c:rich>
              </c:tx>
              <c:dLblPos val="outEnd"/>
              <c:showVal val="1"/>
            </c:dLbl>
            <c:spPr>
              <a:solidFill>
                <a:schemeClr val="bg1"/>
              </a:solidFill>
            </c:spPr>
            <c:dLblPos val="outEnd"/>
            <c:showVal val="1"/>
          </c:dLbls>
          <c:cat>
            <c:strRef>
              <c:f>(CAPIM!$AM$3:$AM$8;CAPIM!$AM$13:$AM$17;CAPIM!$AM$25;CAPIM!$AM$27;CAPIM!$AM$39)</c:f>
              <c:strCache>
                <c:ptCount val="14"/>
                <c:pt idx="0">
                  <c:v>NIDA</c:v>
                </c:pt>
                <c:pt idx="1">
                  <c:v>PB</c:v>
                </c:pt>
                <c:pt idx="2">
                  <c:v>MS</c:v>
                </c:pt>
                <c:pt idx="3">
                  <c:v>HEM</c:v>
                </c:pt>
                <c:pt idx="4">
                  <c:v>CEL</c:v>
                </c:pt>
                <c:pt idx="5">
                  <c:v>CHO</c:v>
                </c:pt>
                <c:pt idx="6">
                  <c:v>FDN</c:v>
                </c:pt>
                <c:pt idx="7">
                  <c:v>FDA</c:v>
                </c:pt>
                <c:pt idx="8">
                  <c:v>LIG</c:v>
                </c:pt>
                <c:pt idx="9">
                  <c:v>Estab.</c:v>
                </c:pt>
                <c:pt idx="10">
                  <c:v>RMS</c:v>
                </c:pt>
                <c:pt idx="11">
                  <c:v>pH </c:v>
                </c:pt>
                <c:pt idx="12">
                  <c:v>PGases</c:v>
                </c:pt>
                <c:pt idx="13">
                  <c:v>DIVMS</c:v>
                </c:pt>
              </c:strCache>
            </c:strRef>
          </c:cat>
          <c:val>
            <c:numRef>
              <c:f>(CAPIM!$AO$3:$AO$8;CAPIM!$AO$13:$AO$17;CAPIM!$AO$25;CAPIM!$AO$27;CAPIM!$AO$39)</c:f>
              <c:numCache>
                <c:formatCode>0.0</c:formatCode>
                <c:ptCount val="14"/>
                <c:pt idx="1">
                  <c:v>59.905000000000001</c:v>
                </c:pt>
                <c:pt idx="2">
                  <c:v>16.724999999999987</c:v>
                </c:pt>
                <c:pt idx="4">
                  <c:v>-4.9000000000000004</c:v>
                </c:pt>
                <c:pt idx="5">
                  <c:v>8.8000000000000007</c:v>
                </c:pt>
                <c:pt idx="6">
                  <c:v>-13.7</c:v>
                </c:pt>
                <c:pt idx="7">
                  <c:v>-11.55</c:v>
                </c:pt>
                <c:pt idx="8">
                  <c:v>-10.050000000000002</c:v>
                </c:pt>
                <c:pt idx="9">
                  <c:v>25</c:v>
                </c:pt>
                <c:pt idx="10">
                  <c:v>6.41</c:v>
                </c:pt>
                <c:pt idx="11">
                  <c:v>-10.035</c:v>
                </c:pt>
                <c:pt idx="12">
                  <c:v>-71.760000000000005</c:v>
                </c:pt>
                <c:pt idx="13">
                  <c:v>3.92</c:v>
                </c:pt>
              </c:numCache>
            </c:numRef>
          </c:val>
        </c:ser>
        <c:dLbls>
          <c:showVal val="1"/>
        </c:dLbls>
        <c:axId val="112857088"/>
        <c:axId val="112858624"/>
      </c:barChart>
      <c:catAx>
        <c:axId val="112857088"/>
        <c:scaling>
          <c:orientation val="minMax"/>
        </c:scaling>
        <c:axPos val="b"/>
        <c:numFmt formatCode="General" sourceLinked="1"/>
        <c:tickLblPos val="low"/>
        <c:txPr>
          <a:bodyPr/>
          <a:lstStyle/>
          <a:p>
            <a:pPr>
              <a:defRPr sz="1200"/>
            </a:pPr>
            <a:endParaRPr lang="pt-BR"/>
          </a:p>
        </c:txPr>
        <c:crossAx val="112858624"/>
        <c:crosses val="autoZero"/>
        <c:auto val="1"/>
        <c:lblAlgn val="ctr"/>
        <c:lblOffset val="100"/>
      </c:catAx>
      <c:valAx>
        <c:axId val="112858624"/>
        <c:scaling>
          <c:orientation val="minMax"/>
        </c:scaling>
        <c:axPos val="l"/>
        <c:majorGridlines/>
        <c:title>
          <c:tx>
            <c:rich>
              <a:bodyPr/>
              <a:lstStyle/>
              <a:p>
                <a:pPr>
                  <a:defRPr/>
                </a:pPr>
                <a:r>
                  <a:rPr lang="pt-BR"/>
                  <a:t>∆ Tratado vs Controle (%)</a:t>
                </a:r>
              </a:p>
            </c:rich>
          </c:tx>
        </c:title>
        <c:numFmt formatCode="0.0" sourceLinked="1"/>
        <c:tickLblPos val="nextTo"/>
        <c:txPr>
          <a:bodyPr/>
          <a:lstStyle/>
          <a:p>
            <a:pPr>
              <a:defRPr sz="1200"/>
            </a:pPr>
            <a:endParaRPr lang="pt-BR"/>
          </a:p>
        </c:txPr>
        <c:crossAx val="112857088"/>
        <c:crosses val="autoZero"/>
        <c:crossBetween val="between"/>
      </c:valAx>
    </c:plotArea>
    <c:legend>
      <c:legendPos val="r"/>
      <c:layout>
        <c:manualLayout>
          <c:xMode val="edge"/>
          <c:yMode val="edge"/>
          <c:x val="2.8102384426782007E-2"/>
          <c:y val="0.94612794612794548"/>
          <c:w val="0.95162369167635863"/>
          <c:h val="4.208754208754209E-2"/>
        </c:manualLayout>
      </c:layout>
    </c:legend>
    <c:plotVisOnly val="1"/>
    <c:dispBlanksAs val="gap"/>
  </c:chart>
  <c:txPr>
    <a:bodyPr/>
    <a:lstStyle/>
    <a:p>
      <a:pPr>
        <a:defRPr sz="1400">
          <a:latin typeface="Arial" pitchFamily="34" charset="0"/>
          <a:cs typeface="Arial" pitchFamily="34" charset="0"/>
        </a:defRPr>
      </a:pPr>
      <a:endParaRPr lang="pt-BR"/>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pt-BR"/>
  <c:style val="29"/>
  <c:chart>
    <c:plotArea>
      <c:layout>
        <c:manualLayout>
          <c:layoutTarget val="inner"/>
          <c:xMode val="edge"/>
          <c:yMode val="edge"/>
          <c:x val="7.9281183932347024E-2"/>
          <c:y val="4.0147913365029056E-2"/>
          <c:w val="0.89640591966173366"/>
          <c:h val="0.79344955097728476"/>
        </c:manualLayout>
      </c:layout>
      <c:barChart>
        <c:barDir val="col"/>
        <c:grouping val="clustered"/>
        <c:ser>
          <c:idx val="0"/>
          <c:order val="0"/>
          <c:tx>
            <c:v>Média das heterofermentativas</c:v>
          </c:tx>
          <c:spPr>
            <a:solidFill>
              <a:schemeClr val="accent3">
                <a:lumMod val="50000"/>
              </a:schemeClr>
            </a:solidFill>
          </c:spPr>
          <c:dLbls>
            <c:dLbl>
              <c:idx val="0"/>
              <c:layout>
                <c:manualLayout>
                  <c:x val="-2.8188865398167725E-3"/>
                  <c:y val="0"/>
                </c:manualLayout>
              </c:layout>
              <c:tx>
                <c:rich>
                  <a:bodyPr/>
                  <a:lstStyle/>
                  <a:p>
                    <a:r>
                      <a:rPr lang="en-US"/>
                      <a:t>8,8</a:t>
                    </a:r>
                  </a:p>
                  <a:p>
                    <a:r>
                      <a:rPr lang="en-US"/>
                      <a:t>(1)</a:t>
                    </a:r>
                  </a:p>
                </c:rich>
              </c:tx>
              <c:dLblPos val="outEnd"/>
              <c:showVal val="1"/>
            </c:dLbl>
            <c:dLbl>
              <c:idx val="1"/>
              <c:layout>
                <c:manualLayout>
                  <c:x val="-9.8661028893587618E-3"/>
                  <c:y val="0"/>
                </c:manualLayout>
              </c:layout>
              <c:tx>
                <c:rich>
                  <a:bodyPr/>
                  <a:lstStyle/>
                  <a:p>
                    <a:r>
                      <a:rPr lang="en-US"/>
                      <a:t>0,6</a:t>
                    </a:r>
                  </a:p>
                  <a:p>
                    <a:r>
                      <a:rPr lang="en-US"/>
                      <a:t>(2)</a:t>
                    </a:r>
                  </a:p>
                </c:rich>
              </c:tx>
              <c:dLblPos val="outEnd"/>
              <c:showVal val="1"/>
            </c:dLbl>
            <c:dLbl>
              <c:idx val="2"/>
              <c:tx>
                <c:rich>
                  <a:bodyPr/>
                  <a:lstStyle/>
                  <a:p>
                    <a:r>
                      <a:rPr lang="en-US"/>
                      <a:t>0</a:t>
                    </a:r>
                  </a:p>
                  <a:p>
                    <a:r>
                      <a:rPr lang="en-US"/>
                      <a:t>(1)</a:t>
                    </a:r>
                  </a:p>
                </c:rich>
              </c:tx>
              <c:dLblPos val="outEnd"/>
              <c:showVal val="1"/>
            </c:dLbl>
            <c:dLbl>
              <c:idx val="3"/>
              <c:tx>
                <c:rich>
                  <a:bodyPr/>
                  <a:lstStyle/>
                  <a:p>
                    <a:r>
                      <a:rPr lang="en-US"/>
                      <a:t>0</a:t>
                    </a:r>
                  </a:p>
                  <a:p>
                    <a:r>
                      <a:rPr lang="en-US"/>
                      <a:t>(1)</a:t>
                    </a:r>
                  </a:p>
                </c:rich>
              </c:tx>
              <c:dLblPos val="outEnd"/>
              <c:showVal val="1"/>
            </c:dLbl>
            <c:dLbl>
              <c:idx val="4"/>
              <c:tx>
                <c:rich>
                  <a:bodyPr/>
                  <a:lstStyle/>
                  <a:p>
                    <a:r>
                      <a:rPr lang="en-US"/>
                      <a:t>-1,0</a:t>
                    </a:r>
                  </a:p>
                  <a:p>
                    <a:r>
                      <a:rPr lang="en-US"/>
                      <a:t>(2)</a:t>
                    </a:r>
                  </a:p>
                </c:rich>
              </c:tx>
              <c:dLblPos val="outEnd"/>
              <c:showVal val="1"/>
            </c:dLbl>
            <c:dLbl>
              <c:idx val="5"/>
              <c:tx>
                <c:rich>
                  <a:bodyPr/>
                  <a:lstStyle/>
                  <a:p>
                    <a:r>
                      <a:rPr lang="en-US"/>
                      <a:t>0</a:t>
                    </a:r>
                  </a:p>
                  <a:p>
                    <a:r>
                      <a:rPr lang="en-US"/>
                      <a:t>(1)</a:t>
                    </a:r>
                  </a:p>
                </c:rich>
              </c:tx>
              <c:dLblPos val="outEnd"/>
              <c:showVal val="1"/>
            </c:dLbl>
            <c:dLbl>
              <c:idx val="6"/>
              <c:tx>
                <c:rich>
                  <a:bodyPr/>
                  <a:lstStyle/>
                  <a:p>
                    <a:r>
                      <a:rPr lang="en-US"/>
                      <a:t>0</a:t>
                    </a:r>
                  </a:p>
                  <a:p>
                    <a:r>
                      <a:rPr lang="en-US"/>
                      <a:t>(1)</a:t>
                    </a:r>
                  </a:p>
                </c:rich>
              </c:tx>
              <c:dLblPos val="outEnd"/>
              <c:showVal val="1"/>
            </c:dLbl>
            <c:dLbl>
              <c:idx val="7"/>
              <c:layout>
                <c:manualLayout>
                  <c:x val="-1.6913319238900694E-2"/>
                  <c:y val="1.6638173794044476E-7"/>
                </c:manualLayout>
              </c:layout>
              <c:tx>
                <c:rich>
                  <a:bodyPr/>
                  <a:lstStyle/>
                  <a:p>
                    <a:r>
                      <a:rPr lang="en-US"/>
                      <a:t>-13,1</a:t>
                    </a:r>
                  </a:p>
                  <a:p>
                    <a:r>
                      <a:rPr lang="en-US"/>
                      <a:t>(1)</a:t>
                    </a:r>
                  </a:p>
                </c:rich>
              </c:tx>
              <c:dLblPos val="outEnd"/>
              <c:showVal val="1"/>
            </c:dLbl>
            <c:dLbl>
              <c:idx val="8"/>
              <c:tx>
                <c:rich>
                  <a:bodyPr/>
                  <a:lstStyle/>
                  <a:p>
                    <a:r>
                      <a:rPr lang="en-US"/>
                      <a:t>0</a:t>
                    </a:r>
                  </a:p>
                  <a:p>
                    <a:r>
                      <a:rPr lang="en-US"/>
                      <a:t>(1)</a:t>
                    </a:r>
                  </a:p>
                </c:rich>
              </c:tx>
              <c:dLblPos val="outEnd"/>
              <c:showVal val="1"/>
            </c:dLbl>
            <c:dLbl>
              <c:idx val="9"/>
              <c:tx>
                <c:rich>
                  <a:bodyPr/>
                  <a:lstStyle/>
                  <a:p>
                    <a:r>
                      <a:rPr lang="en-US"/>
                      <a:t>0</a:t>
                    </a:r>
                  </a:p>
                  <a:p>
                    <a:r>
                      <a:rPr lang="en-US"/>
                      <a:t>(1)</a:t>
                    </a:r>
                  </a:p>
                </c:rich>
              </c:tx>
              <c:dLblPos val="outEnd"/>
              <c:showVal val="1"/>
            </c:dLbl>
            <c:dLbl>
              <c:idx val="10"/>
              <c:tx>
                <c:rich>
                  <a:bodyPr/>
                  <a:lstStyle/>
                  <a:p>
                    <a:r>
                      <a:rPr lang="en-US"/>
                      <a:t>0</a:t>
                    </a:r>
                  </a:p>
                  <a:p>
                    <a:r>
                      <a:rPr lang="en-US"/>
                      <a:t>(1)</a:t>
                    </a:r>
                  </a:p>
                </c:rich>
              </c:tx>
              <c:dLblPos val="outEnd"/>
              <c:showVal val="1"/>
            </c:dLbl>
            <c:dLbl>
              <c:idx val="11"/>
              <c:tx>
                <c:rich>
                  <a:bodyPr/>
                  <a:lstStyle/>
                  <a:p>
                    <a:r>
                      <a:rPr lang="en-US"/>
                      <a:t>0</a:t>
                    </a:r>
                  </a:p>
                  <a:p>
                    <a:r>
                      <a:rPr lang="en-US"/>
                      <a:t>(1)</a:t>
                    </a:r>
                  </a:p>
                </c:rich>
              </c:tx>
              <c:dLblPos val="outEnd"/>
              <c:showVal val="1"/>
            </c:dLbl>
            <c:dLbl>
              <c:idx val="12"/>
              <c:delete val="1"/>
            </c:dLbl>
            <c:spPr>
              <a:solidFill>
                <a:schemeClr val="bg1"/>
              </a:solidFill>
            </c:spPr>
            <c:dLblPos val="outEnd"/>
            <c:showVal val="1"/>
          </c:dLbls>
          <c:cat>
            <c:strRef>
              <c:f>(CAPIM!$A$7:$A$8;CAPIM!$A$16:$A$17;CAPIM!$A$21;CAPIM!$A$25;CAPIM!$A$29:$A$31;CAPIM!$A$35;CAPIM!$A$43:$A$44)</c:f>
              <c:strCache>
                <c:ptCount val="12"/>
                <c:pt idx="0">
                  <c:v>PB</c:v>
                </c:pt>
                <c:pt idx="1">
                  <c:v>MS</c:v>
                </c:pt>
                <c:pt idx="2">
                  <c:v>FDN</c:v>
                </c:pt>
                <c:pt idx="3">
                  <c:v>FDA</c:v>
                </c:pt>
                <c:pt idx="4">
                  <c:v>RMS</c:v>
                </c:pt>
                <c:pt idx="5">
                  <c:v>N-NH3</c:v>
                </c:pt>
                <c:pt idx="6">
                  <c:v>pH </c:v>
                </c:pt>
                <c:pt idx="7">
                  <c:v>PEflu</c:v>
                </c:pt>
                <c:pt idx="8">
                  <c:v>PGases</c:v>
                </c:pt>
                <c:pt idx="9">
                  <c:v>CMS (%PV)</c:v>
                </c:pt>
                <c:pt idx="10">
                  <c:v>Dig. Ap. MS</c:v>
                </c:pt>
                <c:pt idx="11">
                  <c:v>DIVMS</c:v>
                </c:pt>
              </c:strCache>
            </c:strRef>
          </c:cat>
          <c:val>
            <c:numRef>
              <c:f>(CAPIM!$AF$7:$AF$8;CAPIM!$AF$16:$AF$17;CAPIM!$AF$21;CAPIM!$AF$25;CAPIM!$AF$29:$AF$31;CAPIM!$AF$35;CAPIM!$AF$43:$AF$44)</c:f>
              <c:numCache>
                <c:formatCode>0.0</c:formatCode>
                <c:ptCount val="12"/>
                <c:pt idx="0">
                  <c:v>8.77</c:v>
                </c:pt>
                <c:pt idx="1">
                  <c:v>0.56000000000000005</c:v>
                </c:pt>
                <c:pt idx="2" formatCode="0">
                  <c:v>0</c:v>
                </c:pt>
                <c:pt idx="3" formatCode="0">
                  <c:v>0</c:v>
                </c:pt>
                <c:pt idx="4">
                  <c:v>-1.01</c:v>
                </c:pt>
                <c:pt idx="5" formatCode="0">
                  <c:v>0</c:v>
                </c:pt>
                <c:pt idx="6" formatCode="0">
                  <c:v>0</c:v>
                </c:pt>
                <c:pt idx="7">
                  <c:v>-13.139999999999999</c:v>
                </c:pt>
                <c:pt idx="8" formatCode="0">
                  <c:v>0</c:v>
                </c:pt>
                <c:pt idx="9" formatCode="0">
                  <c:v>0</c:v>
                </c:pt>
                <c:pt idx="10" formatCode="0">
                  <c:v>0</c:v>
                </c:pt>
                <c:pt idx="11" formatCode="0">
                  <c:v>0</c:v>
                </c:pt>
              </c:numCache>
            </c:numRef>
          </c:val>
        </c:ser>
        <c:ser>
          <c:idx val="1"/>
          <c:order val="1"/>
          <c:tx>
            <c:v>Média das heterofermentativas com respostas favoráveis</c:v>
          </c:tx>
          <c:dLbls>
            <c:dLbl>
              <c:idx val="0"/>
              <c:layout>
                <c:manualLayout>
                  <c:x val="9.8661028893587618E-3"/>
                  <c:y val="0"/>
                </c:manualLayout>
              </c:layout>
              <c:tx>
                <c:rich>
                  <a:bodyPr/>
                  <a:lstStyle/>
                  <a:p>
                    <a:r>
                      <a:rPr lang="en-US"/>
                      <a:t>8,8</a:t>
                    </a:r>
                  </a:p>
                  <a:p>
                    <a:r>
                      <a:rPr lang="en-US"/>
                      <a:t>(1)</a:t>
                    </a:r>
                  </a:p>
                </c:rich>
              </c:tx>
              <c:dLblPos val="outEnd"/>
              <c:showVal val="1"/>
            </c:dLbl>
            <c:dLbl>
              <c:idx val="1"/>
              <c:tx>
                <c:rich>
                  <a:bodyPr/>
                  <a:lstStyle/>
                  <a:p>
                    <a:r>
                      <a:rPr lang="en-US"/>
                      <a:t>1,1</a:t>
                    </a:r>
                  </a:p>
                  <a:p>
                    <a:r>
                      <a:rPr lang="en-US"/>
                      <a:t>(1)</a:t>
                    </a:r>
                  </a:p>
                </c:rich>
              </c:tx>
              <c:dLblPos val="outEnd"/>
              <c:showVal val="1"/>
            </c:dLbl>
            <c:dLbl>
              <c:idx val="7"/>
              <c:layout>
                <c:manualLayout>
                  <c:x val="5.6377730796335493E-3"/>
                  <c:y val="0"/>
                </c:manualLayout>
              </c:layout>
              <c:tx>
                <c:rich>
                  <a:bodyPr/>
                  <a:lstStyle/>
                  <a:p>
                    <a:r>
                      <a:rPr lang="en-US"/>
                      <a:t>-13,1</a:t>
                    </a:r>
                  </a:p>
                  <a:p>
                    <a:r>
                      <a:rPr lang="en-US"/>
                      <a:t>(1)</a:t>
                    </a:r>
                  </a:p>
                </c:rich>
              </c:tx>
              <c:dLblPos val="outEnd"/>
              <c:showVal val="1"/>
            </c:dLbl>
            <c:spPr>
              <a:solidFill>
                <a:schemeClr val="bg1"/>
              </a:solidFill>
            </c:spPr>
            <c:dLblPos val="outEnd"/>
            <c:showVal val="1"/>
          </c:dLbls>
          <c:cat>
            <c:strRef>
              <c:f>(CAPIM!$A$7:$A$8;CAPIM!$A$16:$A$17;CAPIM!$A$21;CAPIM!$A$25;CAPIM!$A$29:$A$31;CAPIM!$A$35;CAPIM!$A$43:$A$44)</c:f>
              <c:strCache>
                <c:ptCount val="12"/>
                <c:pt idx="0">
                  <c:v>PB</c:v>
                </c:pt>
                <c:pt idx="1">
                  <c:v>MS</c:v>
                </c:pt>
                <c:pt idx="2">
                  <c:v>FDN</c:v>
                </c:pt>
                <c:pt idx="3">
                  <c:v>FDA</c:v>
                </c:pt>
                <c:pt idx="4">
                  <c:v>RMS</c:v>
                </c:pt>
                <c:pt idx="5">
                  <c:v>N-NH3</c:v>
                </c:pt>
                <c:pt idx="6">
                  <c:v>pH </c:v>
                </c:pt>
                <c:pt idx="7">
                  <c:v>PEflu</c:v>
                </c:pt>
                <c:pt idx="8">
                  <c:v>PGases</c:v>
                </c:pt>
                <c:pt idx="9">
                  <c:v>CMS (%PV)</c:v>
                </c:pt>
                <c:pt idx="10">
                  <c:v>Dig. Ap. MS</c:v>
                </c:pt>
                <c:pt idx="11">
                  <c:v>DIVMS</c:v>
                </c:pt>
              </c:strCache>
            </c:strRef>
          </c:cat>
          <c:val>
            <c:numRef>
              <c:f>(CAPIM!$AI$7:$AI$8;CAPIM!$AI$16:$AI$17;CAPIM!$AI$21;CAPIM!$AI$25;CAPIM!$AI$29:$AI$31;CAPIM!$AI$35;CAPIM!$AI$43:$AI$44)</c:f>
              <c:numCache>
                <c:formatCode>0.0</c:formatCode>
                <c:ptCount val="12"/>
                <c:pt idx="0">
                  <c:v>8.77</c:v>
                </c:pt>
                <c:pt idx="1">
                  <c:v>1.1200000000000001</c:v>
                </c:pt>
                <c:pt idx="7">
                  <c:v>-13.139999999999999</c:v>
                </c:pt>
              </c:numCache>
            </c:numRef>
          </c:val>
        </c:ser>
        <c:dLbls>
          <c:showVal val="1"/>
        </c:dLbls>
        <c:axId val="112917504"/>
        <c:axId val="113017600"/>
      </c:barChart>
      <c:catAx>
        <c:axId val="112917504"/>
        <c:scaling>
          <c:orientation val="minMax"/>
        </c:scaling>
        <c:axPos val="b"/>
        <c:numFmt formatCode="General" sourceLinked="1"/>
        <c:tickLblPos val="low"/>
        <c:crossAx val="113017600"/>
        <c:crosses val="autoZero"/>
        <c:auto val="1"/>
        <c:lblAlgn val="ctr"/>
        <c:lblOffset val="100"/>
      </c:catAx>
      <c:valAx>
        <c:axId val="113017600"/>
        <c:scaling>
          <c:orientation val="minMax"/>
        </c:scaling>
        <c:axPos val="l"/>
        <c:majorGridlines/>
        <c:title>
          <c:tx>
            <c:rich>
              <a:bodyPr/>
              <a:lstStyle/>
              <a:p>
                <a:pPr>
                  <a:defRPr sz="1600"/>
                </a:pPr>
                <a:r>
                  <a:rPr lang="pt-BR" sz="1600"/>
                  <a:t>∆ Tratado vs. Controle (%)</a:t>
                </a:r>
              </a:p>
            </c:rich>
          </c:tx>
        </c:title>
        <c:numFmt formatCode="0.0" sourceLinked="1"/>
        <c:tickLblPos val="nextTo"/>
        <c:txPr>
          <a:bodyPr/>
          <a:lstStyle/>
          <a:p>
            <a:pPr>
              <a:defRPr sz="1200"/>
            </a:pPr>
            <a:endParaRPr lang="pt-BR"/>
          </a:p>
        </c:txPr>
        <c:crossAx val="112917504"/>
        <c:crosses val="autoZero"/>
        <c:crossBetween val="between"/>
      </c:valAx>
    </c:plotArea>
    <c:legend>
      <c:legendPos val="b"/>
      <c:layout>
        <c:manualLayout>
          <c:xMode val="edge"/>
          <c:yMode val="edge"/>
          <c:x val="3.875968992248062E-2"/>
          <c:y val="0.94770206022187065"/>
          <c:w val="0.94326990838618763"/>
          <c:h val="3.9619651347068144E-2"/>
        </c:manualLayout>
      </c:layout>
      <c:txPr>
        <a:bodyPr/>
        <a:lstStyle/>
        <a:p>
          <a:pPr>
            <a:defRPr sz="1600"/>
          </a:pPr>
          <a:endParaRPr lang="pt-BR"/>
        </a:p>
      </c:txPr>
    </c:legend>
    <c:plotVisOnly val="1"/>
    <c:dispBlanksAs val="gap"/>
  </c:chart>
  <c:txPr>
    <a:bodyPr/>
    <a:lstStyle/>
    <a:p>
      <a:pPr>
        <a:defRPr sz="1400"/>
      </a:pPr>
      <a:endParaRPr lang="pt-BR"/>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pt-BR"/>
  <c:style val="29"/>
  <c:chart>
    <c:plotArea>
      <c:layout>
        <c:manualLayout>
          <c:layoutTarget val="inner"/>
          <c:xMode val="edge"/>
          <c:yMode val="edge"/>
          <c:x val="0.10150480366812099"/>
          <c:y val="3.1695721077654691E-2"/>
          <c:w val="0.87201150361849677"/>
          <c:h val="0.79556259904912419"/>
        </c:manualLayout>
      </c:layout>
      <c:barChart>
        <c:barDir val="col"/>
        <c:grouping val="clustered"/>
        <c:ser>
          <c:idx val="0"/>
          <c:order val="0"/>
          <c:tx>
            <c:v>Média das Hetero+Homofermentativas</c:v>
          </c:tx>
          <c:spPr>
            <a:solidFill>
              <a:schemeClr val="accent3">
                <a:lumMod val="50000"/>
              </a:schemeClr>
            </a:solidFill>
          </c:spPr>
          <c:dLbls>
            <c:dLbl>
              <c:idx val="0"/>
              <c:layout>
                <c:manualLayout>
                  <c:x val="-7.4073555623990969E-3"/>
                  <c:y val="0"/>
                </c:manualLayout>
              </c:layout>
              <c:tx>
                <c:rich>
                  <a:bodyPr/>
                  <a:lstStyle/>
                  <a:p>
                    <a:r>
                      <a:rPr lang="en-US" sz="1200">
                        <a:latin typeface="Arial" pitchFamily="34" charset="0"/>
                        <a:cs typeface="Arial" pitchFamily="34" charset="0"/>
                      </a:rPr>
                      <a:t>4,4</a:t>
                    </a:r>
                  </a:p>
                  <a:p>
                    <a:r>
                      <a:rPr lang="en-US" sz="1200">
                        <a:latin typeface="Arial" pitchFamily="34" charset="0"/>
                        <a:cs typeface="Arial" pitchFamily="34" charset="0"/>
                      </a:rPr>
                      <a:t>(2)</a:t>
                    </a:r>
                  </a:p>
                </c:rich>
              </c:tx>
              <c:dLblPos val="outEnd"/>
              <c:showVal val="1"/>
            </c:dLbl>
            <c:dLbl>
              <c:idx val="1"/>
              <c:layout>
                <c:manualLayout>
                  <c:x val="-1.6462841015992529E-2"/>
                  <c:y val="0"/>
                </c:manualLayout>
              </c:layout>
              <c:tx>
                <c:rich>
                  <a:bodyPr/>
                  <a:lstStyle/>
                  <a:p>
                    <a:r>
                      <a:rPr lang="en-US" sz="1200">
                        <a:latin typeface="Arial" pitchFamily="34" charset="0"/>
                        <a:cs typeface="Arial" pitchFamily="34" charset="0"/>
                      </a:rPr>
                      <a:t>0,8</a:t>
                    </a:r>
                  </a:p>
                  <a:p>
                    <a:r>
                      <a:rPr lang="en-US" sz="1200">
                        <a:latin typeface="Arial" pitchFamily="34" charset="0"/>
                        <a:cs typeface="Arial" pitchFamily="34" charset="0"/>
                      </a:rPr>
                      <a:t>(3)</a:t>
                    </a:r>
                  </a:p>
                </c:rich>
              </c:tx>
              <c:dLblPos val="outEnd"/>
              <c:showVal val="1"/>
            </c:dLbl>
            <c:dLbl>
              <c:idx val="2"/>
              <c:tx>
                <c:rich>
                  <a:bodyPr/>
                  <a:lstStyle/>
                  <a:p>
                    <a:r>
                      <a:rPr lang="en-US" sz="1200">
                        <a:latin typeface="Arial" pitchFamily="34" charset="0"/>
                        <a:cs typeface="Arial" pitchFamily="34" charset="0"/>
                      </a:rPr>
                      <a:t>0</a:t>
                    </a:r>
                  </a:p>
                  <a:p>
                    <a:r>
                      <a:rPr lang="en-US" sz="1200">
                        <a:latin typeface="Arial" pitchFamily="34" charset="0"/>
                        <a:cs typeface="Arial" pitchFamily="34" charset="0"/>
                      </a:rPr>
                      <a:t>(2)</a:t>
                    </a:r>
                  </a:p>
                </c:rich>
              </c:tx>
              <c:dLblPos val="outEnd"/>
              <c:showVal val="1"/>
            </c:dLbl>
            <c:dLbl>
              <c:idx val="3"/>
              <c:layout>
                <c:manualLayout>
                  <c:x val="-1.8814675446848648E-2"/>
                  <c:y val="0"/>
                </c:manualLayout>
              </c:layout>
              <c:tx>
                <c:rich>
                  <a:bodyPr/>
                  <a:lstStyle/>
                  <a:p>
                    <a:r>
                      <a:rPr lang="en-US" sz="1200">
                        <a:latin typeface="Arial" pitchFamily="34" charset="0"/>
                        <a:cs typeface="Arial" pitchFamily="34" charset="0"/>
                      </a:rPr>
                      <a:t>-1,5</a:t>
                    </a:r>
                  </a:p>
                  <a:p>
                    <a:r>
                      <a:rPr lang="en-US" sz="1200">
                        <a:latin typeface="Arial" pitchFamily="34" charset="0"/>
                        <a:cs typeface="Arial" pitchFamily="34" charset="0"/>
                      </a:rPr>
                      <a:t>(2)</a:t>
                    </a:r>
                  </a:p>
                </c:rich>
              </c:tx>
              <c:dLblPos val="outEnd"/>
              <c:showVal val="1"/>
            </c:dLbl>
            <c:dLbl>
              <c:idx val="4"/>
              <c:layout>
                <c:manualLayout>
                  <c:x val="-1.4111006585136398E-2"/>
                  <c:y val="0"/>
                </c:manualLayout>
              </c:layout>
              <c:tx>
                <c:rich>
                  <a:bodyPr/>
                  <a:lstStyle/>
                  <a:p>
                    <a:r>
                      <a:rPr lang="en-US" sz="1200">
                        <a:latin typeface="Arial" pitchFamily="34" charset="0"/>
                        <a:cs typeface="Arial" pitchFamily="34" charset="0"/>
                      </a:rPr>
                      <a:t>1,6</a:t>
                    </a:r>
                  </a:p>
                  <a:p>
                    <a:r>
                      <a:rPr lang="en-US" sz="1200">
                        <a:latin typeface="Arial" pitchFamily="34" charset="0"/>
                        <a:cs typeface="Arial" pitchFamily="34" charset="0"/>
                      </a:rPr>
                      <a:t>(2)</a:t>
                    </a:r>
                  </a:p>
                </c:rich>
              </c:tx>
              <c:dLblPos val="outEnd"/>
              <c:showVal val="1"/>
            </c:dLbl>
            <c:dLbl>
              <c:idx val="5"/>
              <c:tx>
                <c:rich>
                  <a:bodyPr/>
                  <a:lstStyle/>
                  <a:p>
                    <a:r>
                      <a:rPr lang="en-US" sz="1200">
                        <a:latin typeface="Arial" pitchFamily="34" charset="0"/>
                        <a:cs typeface="Arial" pitchFamily="34" charset="0"/>
                      </a:rPr>
                      <a:t>0</a:t>
                    </a:r>
                  </a:p>
                  <a:p>
                    <a:r>
                      <a:rPr lang="en-US" sz="1200">
                        <a:latin typeface="Arial" pitchFamily="34" charset="0"/>
                        <a:cs typeface="Arial" pitchFamily="34" charset="0"/>
                      </a:rPr>
                      <a:t>(2)</a:t>
                    </a:r>
                  </a:p>
                </c:rich>
              </c:tx>
              <c:dLblPos val="outEnd"/>
              <c:showVal val="1"/>
            </c:dLbl>
            <c:dLbl>
              <c:idx val="6"/>
              <c:tx>
                <c:rich>
                  <a:bodyPr/>
                  <a:lstStyle/>
                  <a:p>
                    <a:r>
                      <a:rPr lang="en-US" sz="1200">
                        <a:latin typeface="Arial" pitchFamily="34" charset="0"/>
                        <a:cs typeface="Arial" pitchFamily="34" charset="0"/>
                      </a:rPr>
                      <a:t>1,7</a:t>
                    </a:r>
                  </a:p>
                  <a:p>
                    <a:r>
                      <a:rPr lang="en-US" sz="1200">
                        <a:latin typeface="Arial" pitchFamily="34" charset="0"/>
                        <a:cs typeface="Arial" pitchFamily="34" charset="0"/>
                      </a:rPr>
                      <a:t>(3)</a:t>
                    </a:r>
                  </a:p>
                </c:rich>
              </c:tx>
              <c:dLblPos val="outEnd"/>
              <c:showVal val="1"/>
            </c:dLbl>
            <c:dLbl>
              <c:idx val="7"/>
              <c:layout>
                <c:manualLayout>
                  <c:x val="-1.4111006585136318E-2"/>
                  <c:y val="0"/>
                </c:manualLayout>
              </c:layout>
              <c:tx>
                <c:rich>
                  <a:bodyPr/>
                  <a:lstStyle/>
                  <a:p>
                    <a:r>
                      <a:rPr lang="en-US" sz="1200">
                        <a:latin typeface="Arial" pitchFamily="34" charset="0"/>
                        <a:cs typeface="Arial" pitchFamily="34" charset="0"/>
                      </a:rPr>
                      <a:t>-29,6</a:t>
                    </a:r>
                  </a:p>
                  <a:p>
                    <a:r>
                      <a:rPr lang="en-US" sz="1200">
                        <a:latin typeface="Arial" pitchFamily="34" charset="0"/>
                        <a:cs typeface="Arial" pitchFamily="34" charset="0"/>
                      </a:rPr>
                      <a:t>(1)</a:t>
                    </a:r>
                  </a:p>
                </c:rich>
              </c:tx>
              <c:dLblPos val="outEnd"/>
              <c:showVal val="1"/>
            </c:dLbl>
            <c:dLbl>
              <c:idx val="8"/>
              <c:tx>
                <c:rich>
                  <a:bodyPr/>
                  <a:lstStyle/>
                  <a:p>
                    <a:r>
                      <a:rPr lang="en-US" sz="1200">
                        <a:latin typeface="Arial" pitchFamily="34" charset="0"/>
                        <a:cs typeface="Arial" pitchFamily="34" charset="0"/>
                      </a:rPr>
                      <a:t>0</a:t>
                    </a:r>
                  </a:p>
                  <a:p>
                    <a:r>
                      <a:rPr lang="en-US" sz="1200">
                        <a:latin typeface="Arial" pitchFamily="34" charset="0"/>
                        <a:cs typeface="Arial" pitchFamily="34" charset="0"/>
                      </a:rPr>
                      <a:t>(1)</a:t>
                    </a:r>
                  </a:p>
                </c:rich>
              </c:tx>
              <c:dLblPos val="outEnd"/>
              <c:showVal val="1"/>
            </c:dLbl>
            <c:dLbl>
              <c:idx val="9"/>
              <c:tx>
                <c:rich>
                  <a:bodyPr/>
                  <a:lstStyle/>
                  <a:p>
                    <a:r>
                      <a:rPr lang="en-US" sz="1200">
                        <a:latin typeface="Arial" pitchFamily="34" charset="0"/>
                        <a:cs typeface="Arial" pitchFamily="34" charset="0"/>
                      </a:rPr>
                      <a:t>0</a:t>
                    </a:r>
                  </a:p>
                  <a:p>
                    <a:r>
                      <a:rPr lang="en-US" sz="1200">
                        <a:latin typeface="Arial" pitchFamily="34" charset="0"/>
                        <a:cs typeface="Arial" pitchFamily="34" charset="0"/>
                      </a:rPr>
                      <a:t>(1)</a:t>
                    </a:r>
                  </a:p>
                </c:rich>
              </c:tx>
              <c:dLblPos val="outEnd"/>
              <c:showVal val="1"/>
            </c:dLbl>
            <c:dLbl>
              <c:idx val="10"/>
              <c:tx>
                <c:rich>
                  <a:bodyPr/>
                  <a:lstStyle/>
                  <a:p>
                    <a:r>
                      <a:rPr lang="en-US" sz="1200">
                        <a:latin typeface="Arial" pitchFamily="34" charset="0"/>
                        <a:cs typeface="Arial" pitchFamily="34" charset="0"/>
                      </a:rPr>
                      <a:t>0</a:t>
                    </a:r>
                  </a:p>
                  <a:p>
                    <a:r>
                      <a:rPr lang="en-US" sz="1200">
                        <a:latin typeface="Arial" pitchFamily="34" charset="0"/>
                        <a:cs typeface="Arial" pitchFamily="34" charset="0"/>
                      </a:rPr>
                      <a:t>(1)</a:t>
                    </a:r>
                  </a:p>
                </c:rich>
              </c:tx>
              <c:dLblPos val="outEnd"/>
              <c:showVal val="1"/>
            </c:dLbl>
            <c:dLbl>
              <c:idx val="11"/>
              <c:tx>
                <c:rich>
                  <a:bodyPr/>
                  <a:lstStyle/>
                  <a:p>
                    <a:r>
                      <a:rPr lang="en-US" sz="1200">
                        <a:latin typeface="Arial" pitchFamily="34" charset="0"/>
                        <a:cs typeface="Arial" pitchFamily="34" charset="0"/>
                      </a:rPr>
                      <a:t>0</a:t>
                    </a:r>
                  </a:p>
                  <a:p>
                    <a:r>
                      <a:rPr lang="en-US" sz="1200">
                        <a:latin typeface="Arial" pitchFamily="34" charset="0"/>
                        <a:cs typeface="Arial" pitchFamily="34" charset="0"/>
                      </a:rPr>
                      <a:t>(1)</a:t>
                    </a:r>
                  </a:p>
                </c:rich>
              </c:tx>
              <c:dLblPos val="outEnd"/>
              <c:showVal val="1"/>
            </c:dLbl>
            <c:spPr>
              <a:solidFill>
                <a:schemeClr val="bg1"/>
              </a:solidFill>
            </c:spPr>
            <c:txPr>
              <a:bodyPr/>
              <a:lstStyle/>
              <a:p>
                <a:pPr>
                  <a:defRPr sz="1200">
                    <a:latin typeface="Arial" pitchFamily="34" charset="0"/>
                    <a:cs typeface="Arial" pitchFamily="34" charset="0"/>
                  </a:defRPr>
                </a:pPr>
                <a:endParaRPr lang="pt-BR"/>
              </a:p>
            </c:txPr>
            <c:dLblPos val="outEnd"/>
            <c:showVal val="1"/>
          </c:dLbls>
          <c:cat>
            <c:strRef>
              <c:f>(CAPIM!$A$7:$A$8;CAPIM!$A$16:$A$17;CAPIM!$A$21;CAPIM!$A$25;CAPIM!$A$29:$A$31;CAPIM!$A$35;CAPIM!$A$43:$A$44)</c:f>
              <c:strCache>
                <c:ptCount val="12"/>
                <c:pt idx="0">
                  <c:v>PB</c:v>
                </c:pt>
                <c:pt idx="1">
                  <c:v>MS</c:v>
                </c:pt>
                <c:pt idx="2">
                  <c:v>FDN</c:v>
                </c:pt>
                <c:pt idx="3">
                  <c:v>FDA</c:v>
                </c:pt>
                <c:pt idx="4">
                  <c:v>RMS</c:v>
                </c:pt>
                <c:pt idx="5">
                  <c:v>N-NH3</c:v>
                </c:pt>
                <c:pt idx="6">
                  <c:v>pH </c:v>
                </c:pt>
                <c:pt idx="7">
                  <c:v>PEflu</c:v>
                </c:pt>
                <c:pt idx="8">
                  <c:v>PGases</c:v>
                </c:pt>
                <c:pt idx="9">
                  <c:v>CMS (%PV)</c:v>
                </c:pt>
                <c:pt idx="10">
                  <c:v>Dig. Ap. MS</c:v>
                </c:pt>
                <c:pt idx="11">
                  <c:v>DIVMS</c:v>
                </c:pt>
              </c:strCache>
            </c:strRef>
          </c:cat>
          <c:val>
            <c:numRef>
              <c:f>(CAPIM!$AG$7:$AG$8;CAPIM!$AG$16:$AG$17;CAPIM!$AG$21;CAPIM!$AG$25;CAPIM!$AG$29:$AG$31;CAPIM!$AG$35;CAPIM!$AG$43:$AG$44)</c:f>
              <c:numCache>
                <c:formatCode>0.0</c:formatCode>
                <c:ptCount val="12"/>
                <c:pt idx="0">
                  <c:v>4.3849999999999962</c:v>
                </c:pt>
                <c:pt idx="1">
                  <c:v>0.75000000000000044</c:v>
                </c:pt>
                <c:pt idx="2" formatCode="0">
                  <c:v>0</c:v>
                </c:pt>
                <c:pt idx="3">
                  <c:v>-1.48</c:v>
                </c:pt>
                <c:pt idx="4">
                  <c:v>1.625</c:v>
                </c:pt>
                <c:pt idx="5" formatCode="0">
                  <c:v>0</c:v>
                </c:pt>
                <c:pt idx="6">
                  <c:v>1.6666666666666667</c:v>
                </c:pt>
                <c:pt idx="7">
                  <c:v>-29.630000000000013</c:v>
                </c:pt>
                <c:pt idx="8" formatCode="0">
                  <c:v>0</c:v>
                </c:pt>
                <c:pt idx="9" formatCode="0">
                  <c:v>0</c:v>
                </c:pt>
                <c:pt idx="10" formatCode="0">
                  <c:v>0</c:v>
                </c:pt>
                <c:pt idx="11" formatCode="0">
                  <c:v>0</c:v>
                </c:pt>
              </c:numCache>
            </c:numRef>
          </c:val>
        </c:ser>
        <c:ser>
          <c:idx val="1"/>
          <c:order val="1"/>
          <c:tx>
            <c:v>Média das Hetero+Homofermentativas com respostas positivas</c:v>
          </c:tx>
          <c:dLbls>
            <c:dLbl>
              <c:idx val="0"/>
              <c:tx>
                <c:rich>
                  <a:bodyPr/>
                  <a:lstStyle/>
                  <a:p>
                    <a:r>
                      <a:rPr lang="en-US" sz="1200">
                        <a:latin typeface="Arial" pitchFamily="34" charset="0"/>
                        <a:cs typeface="Arial" pitchFamily="34" charset="0"/>
                      </a:rPr>
                      <a:t>8,8</a:t>
                    </a:r>
                  </a:p>
                  <a:p>
                    <a:r>
                      <a:rPr lang="en-US" sz="1200">
                        <a:latin typeface="Arial" pitchFamily="34" charset="0"/>
                        <a:cs typeface="Arial" pitchFamily="34" charset="0"/>
                      </a:rPr>
                      <a:t>(1)</a:t>
                    </a:r>
                  </a:p>
                </c:rich>
              </c:tx>
              <c:dLblPos val="outEnd"/>
              <c:showVal val="1"/>
            </c:dLbl>
            <c:dLbl>
              <c:idx val="1"/>
              <c:tx>
                <c:rich>
                  <a:bodyPr/>
                  <a:lstStyle/>
                  <a:p>
                    <a:r>
                      <a:rPr lang="en-US" sz="1200">
                        <a:latin typeface="Arial" pitchFamily="34" charset="0"/>
                        <a:cs typeface="Arial" pitchFamily="34" charset="0"/>
                      </a:rPr>
                      <a:t>2,3</a:t>
                    </a:r>
                  </a:p>
                  <a:p>
                    <a:r>
                      <a:rPr lang="en-US" sz="1200">
                        <a:latin typeface="Arial" pitchFamily="34" charset="0"/>
                        <a:cs typeface="Arial" pitchFamily="34" charset="0"/>
                      </a:rPr>
                      <a:t>(1)</a:t>
                    </a:r>
                  </a:p>
                </c:rich>
              </c:tx>
              <c:dLblPos val="outEnd"/>
              <c:showVal val="1"/>
            </c:dLbl>
            <c:dLbl>
              <c:idx val="3"/>
              <c:tx>
                <c:rich>
                  <a:bodyPr/>
                  <a:lstStyle/>
                  <a:p>
                    <a:r>
                      <a:rPr lang="en-US" sz="1200">
                        <a:latin typeface="Arial" pitchFamily="34" charset="0"/>
                        <a:cs typeface="Arial" pitchFamily="34" charset="0"/>
                      </a:rPr>
                      <a:t>-3,0</a:t>
                    </a:r>
                  </a:p>
                  <a:p>
                    <a:r>
                      <a:rPr lang="en-US" sz="1200">
                        <a:latin typeface="Arial" pitchFamily="34" charset="0"/>
                        <a:cs typeface="Arial" pitchFamily="34" charset="0"/>
                      </a:rPr>
                      <a:t>(1)</a:t>
                    </a:r>
                  </a:p>
                </c:rich>
              </c:tx>
              <c:dLblPos val="outEnd"/>
              <c:showVal val="1"/>
            </c:dLbl>
            <c:dLbl>
              <c:idx val="4"/>
              <c:tx>
                <c:rich>
                  <a:bodyPr/>
                  <a:lstStyle/>
                  <a:p>
                    <a:r>
                      <a:rPr lang="en-US" sz="1200">
                        <a:latin typeface="Arial" pitchFamily="34" charset="0"/>
                        <a:cs typeface="Arial" pitchFamily="34" charset="0"/>
                      </a:rPr>
                      <a:t>3,3</a:t>
                    </a:r>
                  </a:p>
                  <a:p>
                    <a:r>
                      <a:rPr lang="en-US" sz="1200">
                        <a:latin typeface="Arial" pitchFamily="34" charset="0"/>
                        <a:cs typeface="Arial" pitchFamily="34" charset="0"/>
                      </a:rPr>
                      <a:t>(1)</a:t>
                    </a:r>
                  </a:p>
                </c:rich>
              </c:tx>
              <c:dLblPos val="outEnd"/>
              <c:showVal val="1"/>
            </c:dLbl>
            <c:dLbl>
              <c:idx val="7"/>
              <c:layout>
                <c:manualLayout>
                  <c:x val="2.3518344308560677E-2"/>
                  <c:y val="0"/>
                </c:manualLayout>
              </c:layout>
              <c:tx>
                <c:rich>
                  <a:bodyPr/>
                  <a:lstStyle/>
                  <a:p>
                    <a:r>
                      <a:rPr lang="en-US" sz="1200">
                        <a:latin typeface="Arial" pitchFamily="34" charset="0"/>
                        <a:cs typeface="Arial" pitchFamily="34" charset="0"/>
                      </a:rPr>
                      <a:t>-29,6</a:t>
                    </a:r>
                  </a:p>
                  <a:p>
                    <a:r>
                      <a:rPr lang="en-US" sz="1200">
                        <a:latin typeface="Arial" pitchFamily="34" charset="0"/>
                        <a:cs typeface="Arial" pitchFamily="34" charset="0"/>
                      </a:rPr>
                      <a:t>(1)</a:t>
                    </a:r>
                  </a:p>
                </c:rich>
              </c:tx>
              <c:dLblPos val="outEnd"/>
              <c:showVal val="1"/>
            </c:dLbl>
            <c:spPr>
              <a:solidFill>
                <a:schemeClr val="bg1"/>
              </a:solidFill>
            </c:spPr>
            <c:txPr>
              <a:bodyPr/>
              <a:lstStyle/>
              <a:p>
                <a:pPr>
                  <a:defRPr sz="1200">
                    <a:latin typeface="Arial" pitchFamily="34" charset="0"/>
                    <a:cs typeface="Arial" pitchFamily="34" charset="0"/>
                  </a:defRPr>
                </a:pPr>
                <a:endParaRPr lang="pt-BR"/>
              </a:p>
            </c:txPr>
            <c:dLblPos val="outEnd"/>
            <c:showVal val="1"/>
          </c:dLbls>
          <c:cat>
            <c:strRef>
              <c:f>(CAPIM!$A$7:$A$8;CAPIM!$A$16:$A$17;CAPIM!$A$21;CAPIM!$A$25;CAPIM!$A$29:$A$31;CAPIM!$A$35;CAPIM!$A$43:$A$44)</c:f>
              <c:strCache>
                <c:ptCount val="12"/>
                <c:pt idx="0">
                  <c:v>PB</c:v>
                </c:pt>
                <c:pt idx="1">
                  <c:v>MS</c:v>
                </c:pt>
                <c:pt idx="2">
                  <c:v>FDN</c:v>
                </c:pt>
                <c:pt idx="3">
                  <c:v>FDA</c:v>
                </c:pt>
                <c:pt idx="4">
                  <c:v>RMS</c:v>
                </c:pt>
                <c:pt idx="5">
                  <c:v>N-NH3</c:v>
                </c:pt>
                <c:pt idx="6">
                  <c:v>pH </c:v>
                </c:pt>
                <c:pt idx="7">
                  <c:v>PEflu</c:v>
                </c:pt>
                <c:pt idx="8">
                  <c:v>PGases</c:v>
                </c:pt>
                <c:pt idx="9">
                  <c:v>CMS (%PV)</c:v>
                </c:pt>
                <c:pt idx="10">
                  <c:v>Dig. Ap. MS</c:v>
                </c:pt>
                <c:pt idx="11">
                  <c:v>DIVMS</c:v>
                </c:pt>
              </c:strCache>
            </c:strRef>
          </c:cat>
          <c:val>
            <c:numRef>
              <c:f>(CAPIM!$AJ$7:$AJ$8;CAPIM!$AJ$16:$AJ$17;CAPIM!$AJ$21;CAPIM!$AJ$25;CAPIM!$AJ$29:$AJ$31;CAPIM!$AJ$35;CAPIM!$AJ$43:$AJ$44)</c:f>
              <c:numCache>
                <c:formatCode>0.0</c:formatCode>
                <c:ptCount val="12"/>
                <c:pt idx="0">
                  <c:v>8.77</c:v>
                </c:pt>
                <c:pt idx="1">
                  <c:v>2.25</c:v>
                </c:pt>
                <c:pt idx="3">
                  <c:v>-2.96</c:v>
                </c:pt>
                <c:pt idx="4">
                  <c:v>3.25</c:v>
                </c:pt>
                <c:pt idx="7">
                  <c:v>-29.630000000000013</c:v>
                </c:pt>
              </c:numCache>
            </c:numRef>
          </c:val>
        </c:ser>
        <c:dLbls>
          <c:showVal val="1"/>
        </c:dLbls>
        <c:axId val="123764736"/>
        <c:axId val="123766272"/>
      </c:barChart>
      <c:catAx>
        <c:axId val="123764736"/>
        <c:scaling>
          <c:orientation val="minMax"/>
        </c:scaling>
        <c:axPos val="b"/>
        <c:numFmt formatCode="General" sourceLinked="1"/>
        <c:tickLblPos val="low"/>
        <c:txPr>
          <a:bodyPr/>
          <a:lstStyle/>
          <a:p>
            <a:pPr>
              <a:defRPr sz="1200"/>
            </a:pPr>
            <a:endParaRPr lang="pt-BR"/>
          </a:p>
        </c:txPr>
        <c:crossAx val="123766272"/>
        <c:crosses val="autoZero"/>
        <c:auto val="1"/>
        <c:lblAlgn val="ctr"/>
        <c:lblOffset val="100"/>
      </c:catAx>
      <c:valAx>
        <c:axId val="123766272"/>
        <c:scaling>
          <c:orientation val="minMax"/>
        </c:scaling>
        <c:axPos val="l"/>
        <c:majorGridlines/>
        <c:title>
          <c:tx>
            <c:rich>
              <a:bodyPr/>
              <a:lstStyle/>
              <a:p>
                <a:pPr>
                  <a:defRPr/>
                </a:pPr>
                <a:r>
                  <a:rPr lang="pt-BR"/>
                  <a:t>∆ Tratado vs. Controle (%)</a:t>
                </a:r>
              </a:p>
            </c:rich>
          </c:tx>
        </c:title>
        <c:numFmt formatCode="0.0" sourceLinked="1"/>
        <c:tickLblPos val="nextTo"/>
        <c:txPr>
          <a:bodyPr/>
          <a:lstStyle/>
          <a:p>
            <a:pPr>
              <a:defRPr sz="1200"/>
            </a:pPr>
            <a:endParaRPr lang="pt-BR"/>
          </a:p>
        </c:txPr>
        <c:crossAx val="123764736"/>
        <c:crosses val="autoZero"/>
        <c:crossBetween val="between"/>
      </c:valAx>
    </c:plotArea>
    <c:legend>
      <c:legendPos val="r"/>
      <c:layout>
        <c:manualLayout>
          <c:xMode val="edge"/>
          <c:yMode val="edge"/>
          <c:x val="1.0652328501270359E-2"/>
          <c:y val="0.94770206022187065"/>
          <c:w val="0.9769251709246598"/>
          <c:h val="3.9619651347068144E-2"/>
        </c:manualLayout>
      </c:layout>
      <c:txPr>
        <a:bodyPr/>
        <a:lstStyle/>
        <a:p>
          <a:pPr>
            <a:defRPr sz="1400"/>
          </a:pPr>
          <a:endParaRPr lang="pt-BR"/>
        </a:p>
      </c:txPr>
    </c:legend>
    <c:plotVisOnly val="1"/>
    <c:dispBlanksAs val="gap"/>
  </c:chart>
  <c:txPr>
    <a:bodyPr/>
    <a:lstStyle/>
    <a:p>
      <a:pPr>
        <a:defRPr sz="1800"/>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title>
      <c:tx>
        <c:rich>
          <a:bodyPr/>
          <a:lstStyle/>
          <a:p>
            <a:pPr>
              <a:defRPr/>
            </a:pPr>
            <a:r>
              <a:rPr lang="en-US"/>
              <a:t>Grasses - NDF Digestibility</a:t>
            </a:r>
          </a:p>
        </c:rich>
      </c:tx>
      <c:layout/>
    </c:title>
    <c:plotArea>
      <c:layout/>
      <c:pieChart>
        <c:varyColors val="1"/>
        <c:ser>
          <c:idx val="0"/>
          <c:order val="0"/>
          <c:dLbls>
            <c:dLbl>
              <c:idx val="1"/>
              <c:delete val="1"/>
            </c:dLbl>
            <c:dLbl>
              <c:idx val="2"/>
              <c:delete val="1"/>
            </c:dLbl>
            <c:dLblPos val="ctr"/>
            <c:showPercent val="1"/>
            <c:showLeaderLines val="1"/>
          </c:dLbls>
          <c:cat>
            <c:strRef>
              <c:f>Plan2!$M$15:$M$18</c:f>
              <c:strCache>
                <c:ptCount val="4"/>
                <c:pt idx="0">
                  <c:v>(+ve)effect</c:v>
                </c:pt>
                <c:pt idx="1">
                  <c:v>(+ve)trend</c:v>
                </c:pt>
                <c:pt idx="2">
                  <c:v>(-ve) effect</c:v>
                </c:pt>
                <c:pt idx="3">
                  <c:v>no effect</c:v>
                </c:pt>
              </c:strCache>
            </c:strRef>
          </c:cat>
          <c:val>
            <c:numRef>
              <c:f>Plan2!$N$15:$N$18</c:f>
              <c:numCache>
                <c:formatCode>General</c:formatCode>
                <c:ptCount val="4"/>
                <c:pt idx="0">
                  <c:v>1</c:v>
                </c:pt>
                <c:pt idx="1">
                  <c:v>0</c:v>
                </c:pt>
                <c:pt idx="2">
                  <c:v>0</c:v>
                </c:pt>
                <c:pt idx="3">
                  <c:v>3</c:v>
                </c:pt>
              </c:numCache>
            </c:numRef>
          </c:val>
        </c:ser>
        <c:firstSliceAng val="0"/>
      </c:pieChart>
    </c:plotArea>
    <c:legend>
      <c:legendPos val="r"/>
      <c:layout/>
    </c:legend>
    <c:plotVisOnly val="1"/>
  </c:chart>
  <c:txPr>
    <a:bodyPr/>
    <a:lstStyle/>
    <a:p>
      <a:pPr>
        <a:defRPr sz="1400"/>
      </a:pPr>
      <a:endParaRPr lang="pt-BR"/>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style val="31"/>
  <c:chart>
    <c:autoTitleDeleted val="1"/>
    <c:plotArea>
      <c:layout>
        <c:manualLayout>
          <c:layoutTarget val="inner"/>
          <c:xMode val="edge"/>
          <c:yMode val="edge"/>
          <c:x val="4.2708333333333647E-2"/>
          <c:y val="2.1885521885522008E-2"/>
          <c:w val="0.93333333333333335"/>
          <c:h val="0.78956228956228625"/>
        </c:manualLayout>
      </c:layout>
      <c:barChart>
        <c:barDir val="col"/>
        <c:grouping val="clustered"/>
        <c:ser>
          <c:idx val="0"/>
          <c:order val="0"/>
          <c:tx>
            <c:strRef>
              <c:f>'Número de trabalhos'!$C$2</c:f>
              <c:strCache>
                <c:ptCount val="1"/>
                <c:pt idx="0">
                  <c:v>Total</c:v>
                </c:pt>
              </c:strCache>
            </c:strRef>
          </c:tx>
          <c:spPr>
            <a:solidFill>
              <a:schemeClr val="bg2">
                <a:lumMod val="50000"/>
              </a:schemeClr>
            </a:solidFill>
          </c:spPr>
          <c:cat>
            <c:numRef>
              <c:f>'Número de trabalhos'!$B$3:$B$13</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'Número de trabalhos'!$C$3:$C$13</c:f>
              <c:numCache>
                <c:formatCode>General</c:formatCode>
                <c:ptCount val="11"/>
                <c:pt idx="0">
                  <c:v>0</c:v>
                </c:pt>
                <c:pt idx="1">
                  <c:v>1</c:v>
                </c:pt>
                <c:pt idx="2">
                  <c:v>2</c:v>
                </c:pt>
                <c:pt idx="3">
                  <c:v>3</c:v>
                </c:pt>
                <c:pt idx="4">
                  <c:v>2</c:v>
                </c:pt>
                <c:pt idx="5">
                  <c:v>4</c:v>
                </c:pt>
                <c:pt idx="6">
                  <c:v>4</c:v>
                </c:pt>
                <c:pt idx="7">
                  <c:v>11</c:v>
                </c:pt>
                <c:pt idx="8">
                  <c:v>8</c:v>
                </c:pt>
                <c:pt idx="9">
                  <c:v>6</c:v>
                </c:pt>
                <c:pt idx="10">
                  <c:v>2</c:v>
                </c:pt>
              </c:numCache>
            </c:numRef>
          </c:val>
        </c:ser>
        <c:dLbls>
          <c:showVal val="1"/>
        </c:dLbls>
        <c:axId val="113040768"/>
        <c:axId val="126578688"/>
      </c:barChart>
      <c:catAx>
        <c:axId val="113040768"/>
        <c:scaling>
          <c:orientation val="minMax"/>
        </c:scaling>
        <c:axPos val="b"/>
        <c:title>
          <c:tx>
            <c:rich>
              <a:bodyPr/>
              <a:lstStyle/>
              <a:p>
                <a:pPr>
                  <a:defRPr/>
                </a:pPr>
                <a:r>
                  <a:rPr lang="pt-BR"/>
                  <a:t>Ano</a:t>
                </a:r>
              </a:p>
            </c:rich>
          </c:tx>
        </c:title>
        <c:numFmt formatCode="General" sourceLinked="1"/>
        <c:tickLblPos val="nextTo"/>
        <c:crossAx val="126578688"/>
        <c:crosses val="autoZero"/>
        <c:auto val="1"/>
        <c:lblAlgn val="ctr"/>
        <c:lblOffset val="100"/>
      </c:catAx>
      <c:valAx>
        <c:axId val="126578688"/>
        <c:scaling>
          <c:orientation val="minMax"/>
        </c:scaling>
        <c:axPos val="l"/>
        <c:majorGridlines/>
        <c:numFmt formatCode="General" sourceLinked="1"/>
        <c:tickLblPos val="nextTo"/>
        <c:crossAx val="113040768"/>
        <c:crosses val="autoZero"/>
        <c:crossBetween val="between"/>
      </c:valAx>
    </c:plotArea>
    <c:plotVisOnly val="1"/>
    <c:dispBlanksAs val="gap"/>
  </c:chart>
  <c:txPr>
    <a:bodyPr/>
    <a:lstStyle/>
    <a:p>
      <a:pPr>
        <a:defRPr sz="1600"/>
      </a:pPr>
      <a:endParaRPr lang="pt-B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BR"/>
  <c:style val="26"/>
  <c:chart>
    <c:plotArea>
      <c:layout>
        <c:manualLayout>
          <c:layoutTarget val="inner"/>
          <c:xMode val="edge"/>
          <c:yMode val="edge"/>
          <c:x val="7.2233967582804787E-2"/>
          <c:y val="2.8526148969889066E-2"/>
          <c:w val="0.8516560958421423"/>
          <c:h val="0.8225039619651322"/>
        </c:manualLayout>
      </c:layout>
      <c:barChart>
        <c:barDir val="col"/>
        <c:grouping val="clustered"/>
        <c:ser>
          <c:idx val="0"/>
          <c:order val="0"/>
          <c:tx>
            <c:strRef>
              <c:f>'Número de trabalhos'!$D$2</c:f>
              <c:strCache>
                <c:ptCount val="1"/>
                <c:pt idx="0">
                  <c:v>Milho</c:v>
                </c:pt>
              </c:strCache>
            </c:strRef>
          </c:tx>
          <c:spPr>
            <a:solidFill>
              <a:schemeClr val="accent6"/>
            </a:solidFill>
          </c:spPr>
          <c:dLbls>
            <c:dLbl>
              <c:idx val="0"/>
              <c:delete val="1"/>
            </c:dLbl>
            <c:dLbl>
              <c:idx val="1"/>
              <c:delete val="1"/>
            </c:dLbl>
            <c:dLbl>
              <c:idx val="4"/>
              <c:delete val="1"/>
            </c:dLbl>
            <c:dLbl>
              <c:idx val="8"/>
              <c:delete val="1"/>
            </c:dLbl>
            <c:dLbl>
              <c:idx val="9"/>
              <c:delete val="1"/>
            </c:dLbl>
            <c:dLbl>
              <c:idx val="10"/>
              <c:delete val="1"/>
            </c:dLbl>
            <c:dLblPos val="outEnd"/>
            <c:showVal val="1"/>
          </c:dLbls>
          <c:cat>
            <c:numRef>
              <c:f>'Número de trabalhos'!$B$3:$B$13</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'Número de trabalhos'!$D$3:$D$13</c:f>
              <c:numCache>
                <c:formatCode>General</c:formatCode>
                <c:ptCount val="11"/>
                <c:pt idx="0">
                  <c:v>0</c:v>
                </c:pt>
                <c:pt idx="1">
                  <c:v>0</c:v>
                </c:pt>
                <c:pt idx="2">
                  <c:v>1</c:v>
                </c:pt>
                <c:pt idx="3">
                  <c:v>1</c:v>
                </c:pt>
                <c:pt idx="4">
                  <c:v>0</c:v>
                </c:pt>
                <c:pt idx="5">
                  <c:v>1</c:v>
                </c:pt>
                <c:pt idx="6">
                  <c:v>1</c:v>
                </c:pt>
                <c:pt idx="7">
                  <c:v>4</c:v>
                </c:pt>
                <c:pt idx="8">
                  <c:v>0</c:v>
                </c:pt>
                <c:pt idx="9">
                  <c:v>0</c:v>
                </c:pt>
                <c:pt idx="10">
                  <c:v>0</c:v>
                </c:pt>
              </c:numCache>
            </c:numRef>
          </c:val>
        </c:ser>
        <c:ser>
          <c:idx val="1"/>
          <c:order val="1"/>
          <c:tx>
            <c:strRef>
              <c:f>'Número de trabalhos'!$E$2</c:f>
              <c:strCache>
                <c:ptCount val="1"/>
                <c:pt idx="0">
                  <c:v>Sorgo</c:v>
                </c:pt>
              </c:strCache>
            </c:strRef>
          </c:tx>
          <c:dLbls>
            <c:dLbl>
              <c:idx val="0"/>
              <c:delete val="1"/>
            </c:dLbl>
            <c:dLbl>
              <c:idx val="2"/>
              <c:delete val="1"/>
            </c:dLbl>
            <c:dLbl>
              <c:idx val="4"/>
              <c:delete val="1"/>
            </c:dLbl>
            <c:dLbl>
              <c:idx val="8"/>
              <c:delete val="1"/>
            </c:dLbl>
            <c:dLbl>
              <c:idx val="9"/>
              <c:delete val="1"/>
            </c:dLbl>
            <c:dLbl>
              <c:idx val="10"/>
              <c:delete val="1"/>
            </c:dLbl>
            <c:dLblPos val="outEnd"/>
            <c:showVal val="1"/>
          </c:dLbls>
          <c:cat>
            <c:numRef>
              <c:f>'Número de trabalhos'!$B$3:$B$13</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'Número de trabalhos'!$E$3:$E$13</c:f>
              <c:numCache>
                <c:formatCode>General</c:formatCode>
                <c:ptCount val="11"/>
                <c:pt idx="0">
                  <c:v>0</c:v>
                </c:pt>
                <c:pt idx="1">
                  <c:v>1</c:v>
                </c:pt>
                <c:pt idx="2">
                  <c:v>0</c:v>
                </c:pt>
                <c:pt idx="3">
                  <c:v>2</c:v>
                </c:pt>
                <c:pt idx="4">
                  <c:v>0</c:v>
                </c:pt>
                <c:pt idx="5">
                  <c:v>1</c:v>
                </c:pt>
                <c:pt idx="6">
                  <c:v>1</c:v>
                </c:pt>
                <c:pt idx="7">
                  <c:v>1</c:v>
                </c:pt>
                <c:pt idx="8">
                  <c:v>0</c:v>
                </c:pt>
                <c:pt idx="9">
                  <c:v>0</c:v>
                </c:pt>
                <c:pt idx="10">
                  <c:v>0</c:v>
                </c:pt>
              </c:numCache>
            </c:numRef>
          </c:val>
        </c:ser>
        <c:ser>
          <c:idx val="2"/>
          <c:order val="2"/>
          <c:tx>
            <c:strRef>
              <c:f>'Número de trabalhos'!$F$2</c:f>
              <c:strCache>
                <c:ptCount val="1"/>
                <c:pt idx="0">
                  <c:v>Capim</c:v>
                </c:pt>
              </c:strCache>
            </c:strRef>
          </c:tx>
          <c:spPr>
            <a:solidFill>
              <a:schemeClr val="accent3">
                <a:lumMod val="75000"/>
              </a:schemeClr>
            </a:solidFill>
          </c:spPr>
          <c:dLbls>
            <c:dLbl>
              <c:idx val="0"/>
              <c:delete val="1"/>
            </c:dLbl>
            <c:dLbl>
              <c:idx val="1"/>
              <c:delete val="1"/>
            </c:dLbl>
            <c:dLbl>
              <c:idx val="3"/>
              <c:delete val="1"/>
            </c:dLbl>
            <c:dLblPos val="outEnd"/>
            <c:showVal val="1"/>
          </c:dLbls>
          <c:cat>
            <c:numRef>
              <c:f>'Número de trabalhos'!$B$3:$B$13</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'Número de trabalhos'!$F$3:$F$13</c:f>
              <c:numCache>
                <c:formatCode>General</c:formatCode>
                <c:ptCount val="11"/>
                <c:pt idx="0">
                  <c:v>0</c:v>
                </c:pt>
                <c:pt idx="1">
                  <c:v>0</c:v>
                </c:pt>
                <c:pt idx="2">
                  <c:v>1</c:v>
                </c:pt>
                <c:pt idx="3">
                  <c:v>0</c:v>
                </c:pt>
                <c:pt idx="4">
                  <c:v>2</c:v>
                </c:pt>
                <c:pt idx="5">
                  <c:v>2</c:v>
                </c:pt>
                <c:pt idx="6">
                  <c:v>2</c:v>
                </c:pt>
                <c:pt idx="7">
                  <c:v>4</c:v>
                </c:pt>
                <c:pt idx="8">
                  <c:v>2</c:v>
                </c:pt>
                <c:pt idx="9">
                  <c:v>1</c:v>
                </c:pt>
                <c:pt idx="10">
                  <c:v>1</c:v>
                </c:pt>
              </c:numCache>
            </c:numRef>
          </c:val>
        </c:ser>
        <c:ser>
          <c:idx val="3"/>
          <c:order val="3"/>
          <c:tx>
            <c:strRef>
              <c:f>'Número de trabalhos'!$G$2</c:f>
              <c:strCache>
                <c:ptCount val="1"/>
                <c:pt idx="0">
                  <c:v>Cana-de-açúcar</c:v>
                </c:pt>
              </c:strCache>
            </c:strRef>
          </c:tx>
          <c:spPr>
            <a:solidFill>
              <a:schemeClr val="accent1">
                <a:lumMod val="50000"/>
              </a:schemeClr>
            </a:solidFill>
          </c:spPr>
          <c:dLbls>
            <c:dLbl>
              <c:idx val="0"/>
              <c:delete val="1"/>
            </c:dLbl>
            <c:dLbl>
              <c:idx val="1"/>
              <c:delete val="1"/>
            </c:dLbl>
            <c:dLbl>
              <c:idx val="2"/>
              <c:delete val="1"/>
            </c:dLbl>
            <c:dLbl>
              <c:idx val="3"/>
              <c:delete val="1"/>
            </c:dLbl>
            <c:dLbl>
              <c:idx val="4"/>
              <c:delete val="1"/>
            </c:dLbl>
            <c:dLbl>
              <c:idx val="5"/>
              <c:delete val="1"/>
            </c:dLbl>
            <c:dLbl>
              <c:idx val="6"/>
              <c:delete val="1"/>
            </c:dLbl>
            <c:dLblPos val="outEnd"/>
            <c:showVal val="1"/>
          </c:dLbls>
          <c:cat>
            <c:numRef>
              <c:f>'Número de trabalhos'!$B$3:$B$13</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'Número de trabalhos'!$G$3:$G$13</c:f>
              <c:numCache>
                <c:formatCode>General</c:formatCode>
                <c:ptCount val="11"/>
                <c:pt idx="0">
                  <c:v>0</c:v>
                </c:pt>
                <c:pt idx="1">
                  <c:v>0</c:v>
                </c:pt>
                <c:pt idx="2">
                  <c:v>0</c:v>
                </c:pt>
                <c:pt idx="3">
                  <c:v>0</c:v>
                </c:pt>
                <c:pt idx="4">
                  <c:v>0</c:v>
                </c:pt>
                <c:pt idx="5">
                  <c:v>0</c:v>
                </c:pt>
                <c:pt idx="6">
                  <c:v>0</c:v>
                </c:pt>
                <c:pt idx="7">
                  <c:v>2</c:v>
                </c:pt>
                <c:pt idx="8">
                  <c:v>6</c:v>
                </c:pt>
                <c:pt idx="9">
                  <c:v>5</c:v>
                </c:pt>
                <c:pt idx="10">
                  <c:v>1</c:v>
                </c:pt>
              </c:numCache>
            </c:numRef>
          </c:val>
        </c:ser>
        <c:dLbls>
          <c:showVal val="1"/>
        </c:dLbls>
        <c:axId val="126920960"/>
        <c:axId val="126970112"/>
      </c:barChart>
      <c:catAx>
        <c:axId val="126920960"/>
        <c:scaling>
          <c:orientation val="minMax"/>
        </c:scaling>
        <c:axPos val="b"/>
        <c:title>
          <c:tx>
            <c:rich>
              <a:bodyPr/>
              <a:lstStyle/>
              <a:p>
                <a:pPr>
                  <a:defRPr/>
                </a:pPr>
                <a:r>
                  <a:rPr lang="pt-BR"/>
                  <a:t>Ano</a:t>
                </a:r>
              </a:p>
            </c:rich>
          </c:tx>
          <c:layout>
            <c:manualLayout>
              <c:xMode val="edge"/>
              <c:yMode val="edge"/>
              <c:x val="0.46779832753463957"/>
              <c:y val="0.91435446570435319"/>
            </c:manualLayout>
          </c:layout>
        </c:title>
        <c:numFmt formatCode="General" sourceLinked="1"/>
        <c:tickLblPos val="nextTo"/>
        <c:crossAx val="126970112"/>
        <c:crosses val="autoZero"/>
        <c:auto val="1"/>
        <c:lblAlgn val="ctr"/>
        <c:lblOffset val="100"/>
      </c:catAx>
      <c:valAx>
        <c:axId val="126970112"/>
        <c:scaling>
          <c:orientation val="minMax"/>
        </c:scaling>
        <c:axPos val="l"/>
        <c:majorGridlines/>
        <c:title>
          <c:tx>
            <c:rich>
              <a:bodyPr/>
              <a:lstStyle/>
              <a:p>
                <a:pPr>
                  <a:defRPr/>
                </a:pPr>
                <a:r>
                  <a:rPr lang="pt-BR"/>
                  <a:t>Número de trabalhos</a:t>
                </a:r>
              </a:p>
            </c:rich>
          </c:tx>
          <c:layout>
            <c:manualLayout>
              <c:xMode val="edge"/>
              <c:yMode val="edge"/>
              <c:x val="0"/>
              <c:y val="0.30450128731155651"/>
            </c:manualLayout>
          </c:layout>
        </c:title>
        <c:numFmt formatCode="General" sourceLinked="1"/>
        <c:tickLblPos val="nextTo"/>
        <c:crossAx val="126920960"/>
        <c:crosses val="autoZero"/>
        <c:crossBetween val="between"/>
      </c:valAx>
    </c:plotArea>
    <c:legend>
      <c:legendPos val="r"/>
      <c:layout>
        <c:manualLayout>
          <c:xMode val="edge"/>
          <c:yMode val="edge"/>
          <c:x val="0.10324171952078946"/>
          <c:y val="0.9556259904912866"/>
          <c:w val="0.83262861169838176"/>
          <c:h val="3.9619651347068144E-2"/>
        </c:manualLayout>
      </c:layout>
      <c:txPr>
        <a:bodyPr/>
        <a:lstStyle/>
        <a:p>
          <a:pPr>
            <a:defRPr sz="1600"/>
          </a:pPr>
          <a:endParaRPr lang="pt-BR"/>
        </a:p>
      </c:txPr>
    </c:legend>
    <c:plotVisOnly val="1"/>
    <c:dispBlanksAs val="gap"/>
  </c:chart>
  <c:txPr>
    <a:bodyPr/>
    <a:lstStyle/>
    <a:p>
      <a:pPr>
        <a:defRPr sz="1800"/>
      </a:pPr>
      <a:endParaRPr lang="pt-B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t-BR"/>
  <c:style val="32"/>
  <c:chart>
    <c:plotArea>
      <c:layout>
        <c:manualLayout>
          <c:layoutTarget val="inner"/>
          <c:xMode val="edge"/>
          <c:yMode val="edge"/>
          <c:x val="0.12430555555555567"/>
          <c:y val="4.7138047138047139E-2"/>
          <c:w val="0.85069444444444586"/>
          <c:h val="0.85016835016835013"/>
        </c:manualLayout>
      </c:layout>
      <c:barChart>
        <c:barDir val="col"/>
        <c:grouping val="clustered"/>
        <c:ser>
          <c:idx val="0"/>
          <c:order val="0"/>
          <c:dLbls>
            <c:dLbl>
              <c:idx val="0"/>
              <c:layout>
                <c:manualLayout>
                  <c:x val="0"/>
                  <c:y val="-2.3213429957920043E-2"/>
                </c:manualLayout>
              </c:layout>
              <c:tx>
                <c:rich>
                  <a:bodyPr/>
                  <a:lstStyle/>
                  <a:p>
                    <a:r>
                      <a:rPr lang="en-US"/>
                      <a:t>n = 3</a:t>
                    </a:r>
                  </a:p>
                </c:rich>
              </c:tx>
              <c:dLblPos val="outEnd"/>
            </c:dLbl>
            <c:dLbl>
              <c:idx val="1"/>
              <c:layout>
                <c:manualLayout>
                  <c:x val="6.5769808157237824E-3"/>
                  <c:y val="-2.3213429957920043E-2"/>
                </c:manualLayout>
              </c:layout>
              <c:tx>
                <c:rich>
                  <a:bodyPr/>
                  <a:lstStyle/>
                  <a:p>
                    <a:r>
                      <a:rPr lang="en-US"/>
                      <a:t>n = 5</a:t>
                    </a:r>
                  </a:p>
                </c:rich>
              </c:tx>
              <c:dLblPos val="outEnd"/>
            </c:dLbl>
            <c:dLbl>
              <c:idx val="2"/>
              <c:layout>
                <c:manualLayout>
                  <c:x val="3.946188489434262E-3"/>
                  <c:y val="-2.1103118143563849E-2"/>
                </c:manualLayout>
              </c:layout>
              <c:tx>
                <c:rich>
                  <a:bodyPr/>
                  <a:lstStyle/>
                  <a:p>
                    <a:r>
                      <a:rPr lang="en-US"/>
                      <a:t>n = 3</a:t>
                    </a:r>
                  </a:p>
                </c:rich>
              </c:tx>
              <c:dLblPos val="outEnd"/>
            </c:dLbl>
            <c:dLbl>
              <c:idx val="3"/>
              <c:layout>
                <c:manualLayout>
                  <c:x val="-2.6307923262895092E-3"/>
                  <c:y val="-1.8992806329207319E-2"/>
                </c:manualLayout>
              </c:layout>
              <c:tx>
                <c:rich>
                  <a:bodyPr/>
                  <a:lstStyle/>
                  <a:p>
                    <a:r>
                      <a:rPr lang="en-US"/>
                      <a:t>n = 6</a:t>
                    </a:r>
                  </a:p>
                </c:rich>
              </c:tx>
              <c:dLblPos val="outEnd"/>
            </c:dLbl>
            <c:dLbl>
              <c:idx val="4"/>
              <c:layout>
                <c:manualLayout>
                  <c:x val="-1.3153961631446581E-3"/>
                  <c:y val="-2.1103118143563849E-2"/>
                </c:manualLayout>
              </c:layout>
              <c:tx>
                <c:rich>
                  <a:bodyPr/>
                  <a:lstStyle/>
                  <a:p>
                    <a:r>
                      <a:rPr lang="en-US"/>
                      <a:t>n = 9</a:t>
                    </a:r>
                  </a:p>
                </c:rich>
              </c:tx>
              <c:dLblPos val="outEnd"/>
            </c:dLbl>
            <c:dLbl>
              <c:idx val="5"/>
              <c:layout>
                <c:manualLayout>
                  <c:x val="-3.946188489434262E-3"/>
                  <c:y val="-3.1654677215345602E-2"/>
                </c:manualLayout>
              </c:layout>
              <c:tx>
                <c:rich>
                  <a:bodyPr/>
                  <a:lstStyle/>
                  <a:p>
                    <a:r>
                      <a:rPr lang="en-US"/>
                      <a:t>n = 10</a:t>
                    </a:r>
                  </a:p>
                </c:rich>
              </c:tx>
              <c:dLblPos val="outEnd"/>
            </c:dLbl>
            <c:showVal val="1"/>
          </c:dLbls>
          <c:cat>
            <c:strRef>
              <c:f>'% resp positivas MILHO'!$B$4:$B$9</c:f>
              <c:strCache>
                <c:ptCount val="6"/>
                <c:pt idx="0">
                  <c:v>CEL</c:v>
                </c:pt>
                <c:pt idx="1">
                  <c:v>DIVMS</c:v>
                </c:pt>
                <c:pt idx="2">
                  <c:v>HEM</c:v>
                </c:pt>
                <c:pt idx="3">
                  <c:v>pH</c:v>
                </c:pt>
                <c:pt idx="4">
                  <c:v>FDN</c:v>
                </c:pt>
                <c:pt idx="5">
                  <c:v>PB</c:v>
                </c:pt>
              </c:strCache>
            </c:strRef>
          </c:cat>
          <c:val>
            <c:numRef>
              <c:f>'% resp positivas MILHO'!$E$4:$E$9</c:f>
              <c:numCache>
                <c:formatCode>0.0</c:formatCode>
                <c:ptCount val="6"/>
                <c:pt idx="0">
                  <c:v>66.666666666666657</c:v>
                </c:pt>
                <c:pt idx="1">
                  <c:v>40</c:v>
                </c:pt>
                <c:pt idx="2">
                  <c:v>33.333333333333329</c:v>
                </c:pt>
                <c:pt idx="3">
                  <c:v>33.333333333333329</c:v>
                </c:pt>
                <c:pt idx="4">
                  <c:v>22.222222222222168</c:v>
                </c:pt>
                <c:pt idx="5">
                  <c:v>10</c:v>
                </c:pt>
              </c:numCache>
            </c:numRef>
          </c:val>
        </c:ser>
        <c:dLbls>
          <c:showVal val="1"/>
        </c:dLbls>
        <c:axId val="127032704"/>
        <c:axId val="127044224"/>
      </c:barChart>
      <c:catAx>
        <c:axId val="127032704"/>
        <c:scaling>
          <c:orientation val="minMax"/>
        </c:scaling>
        <c:axPos val="b"/>
        <c:numFmt formatCode="General" sourceLinked="1"/>
        <c:tickLblPos val="nextTo"/>
        <c:crossAx val="127044224"/>
        <c:crosses val="autoZero"/>
        <c:auto val="1"/>
        <c:lblAlgn val="ctr"/>
        <c:lblOffset val="100"/>
      </c:catAx>
      <c:valAx>
        <c:axId val="127044224"/>
        <c:scaling>
          <c:orientation val="minMax"/>
          <c:max val="100"/>
        </c:scaling>
        <c:axPos val="l"/>
        <c:majorGridlines/>
        <c:title>
          <c:tx>
            <c:rich>
              <a:bodyPr/>
              <a:lstStyle/>
              <a:p>
                <a:pPr>
                  <a:defRPr sz="1800"/>
                </a:pPr>
                <a:r>
                  <a:rPr lang="pt-BR" sz="1800"/>
                  <a:t> Frequência de respostas favoráveis (%)</a:t>
                </a:r>
              </a:p>
            </c:rich>
          </c:tx>
        </c:title>
        <c:numFmt formatCode="0.0" sourceLinked="1"/>
        <c:tickLblPos val="nextTo"/>
        <c:crossAx val="127032704"/>
        <c:crosses val="autoZero"/>
        <c:crossBetween val="between"/>
      </c:valAx>
    </c:plotArea>
    <c:plotVisOnly val="1"/>
    <c:dispBlanksAs val="gap"/>
  </c:chart>
  <c:txPr>
    <a:bodyPr/>
    <a:lstStyle/>
    <a:p>
      <a:pPr>
        <a:defRPr sz="1600"/>
      </a:pPr>
      <a:endParaRPr lang="pt-B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t-BR"/>
  <c:style val="32"/>
  <c:chart>
    <c:plotArea>
      <c:layout>
        <c:manualLayout>
          <c:layoutTarget val="inner"/>
          <c:xMode val="edge"/>
          <c:yMode val="edge"/>
          <c:x val="0.11688909770172352"/>
          <c:y val="3.3011934852375031E-2"/>
          <c:w val="0.8831109022982766"/>
          <c:h val="0.78460307898503767"/>
        </c:manualLayout>
      </c:layout>
      <c:barChart>
        <c:barDir val="col"/>
        <c:grouping val="clustered"/>
        <c:ser>
          <c:idx val="0"/>
          <c:order val="0"/>
          <c:tx>
            <c:v>Média</c:v>
          </c:tx>
          <c:dLbls>
            <c:dLbl>
              <c:idx val="0"/>
              <c:layout>
                <c:manualLayout>
                  <c:x val="-4.4319089534680996E-3"/>
                  <c:y val="-1.5099197389765596E-2"/>
                </c:manualLayout>
              </c:layout>
              <c:tx>
                <c:rich>
                  <a:bodyPr/>
                  <a:lstStyle/>
                  <a:p>
                    <a:r>
                      <a:rPr lang="en-US"/>
                      <a:t>0,65</a:t>
                    </a:r>
                  </a:p>
                  <a:p>
                    <a:r>
                      <a:rPr lang="en-US"/>
                      <a:t>(10)</a:t>
                    </a:r>
                  </a:p>
                </c:rich>
              </c:tx>
              <c:dLblPos val="outEnd"/>
            </c:dLbl>
            <c:dLbl>
              <c:idx val="1"/>
              <c:layout>
                <c:manualLayout>
                  <c:x val="-7.3865149224468284E-3"/>
                  <c:y val="9.7488463065594257E-3"/>
                </c:manualLayout>
              </c:layout>
              <c:tx>
                <c:rich>
                  <a:bodyPr/>
                  <a:lstStyle/>
                  <a:p>
                    <a:r>
                      <a:rPr lang="en-US"/>
                      <a:t>-2,48</a:t>
                    </a:r>
                  </a:p>
                  <a:p>
                    <a:r>
                      <a:rPr lang="en-US"/>
                      <a:t>(3)</a:t>
                    </a:r>
                  </a:p>
                </c:rich>
              </c:tx>
            </c:dLbl>
            <c:dLbl>
              <c:idx val="2"/>
              <c:layout>
                <c:manualLayout>
                  <c:x val="-1.3295843183473936E-2"/>
                  <c:y val="9.7490382129827528E-3"/>
                </c:manualLayout>
              </c:layout>
              <c:tx>
                <c:rich>
                  <a:bodyPr/>
                  <a:lstStyle/>
                  <a:p>
                    <a:r>
                      <a:rPr lang="en-US"/>
                      <a:t>-3,52</a:t>
                    </a:r>
                  </a:p>
                  <a:p>
                    <a:r>
                      <a:rPr lang="en-US"/>
                      <a:t>(9)</a:t>
                    </a:r>
                  </a:p>
                </c:rich>
              </c:tx>
            </c:dLbl>
            <c:dLbl>
              <c:idx val="3"/>
              <c:layout>
                <c:manualLayout>
                  <c:x val="0"/>
                  <c:y val="4.2260961436872734E-3"/>
                </c:manualLayout>
              </c:layout>
              <c:tx>
                <c:rich>
                  <a:bodyPr/>
                  <a:lstStyle/>
                  <a:p>
                    <a:r>
                      <a:rPr lang="en-US"/>
                      <a:t>-8,0</a:t>
                    </a:r>
                  </a:p>
                  <a:p>
                    <a:r>
                      <a:rPr lang="en-US"/>
                      <a:t>(3)</a:t>
                    </a:r>
                  </a:p>
                </c:rich>
              </c:tx>
              <c:dLblPos val="outEnd"/>
            </c:dLbl>
            <c:dLbl>
              <c:idx val="4"/>
              <c:layout>
                <c:manualLayout>
                  <c:x val="-8.8638179069362114E-3"/>
                  <c:y val="0"/>
                </c:manualLayout>
              </c:layout>
              <c:tx>
                <c:rich>
                  <a:bodyPr/>
                  <a:lstStyle/>
                  <a:p>
                    <a:r>
                      <a:rPr lang="en-US"/>
                      <a:t>-1,07</a:t>
                    </a:r>
                  </a:p>
                  <a:p>
                    <a:r>
                      <a:rPr lang="en-US"/>
                      <a:t>(6)</a:t>
                    </a:r>
                  </a:p>
                </c:rich>
              </c:tx>
            </c:dLbl>
            <c:dLbl>
              <c:idx val="5"/>
              <c:layout>
                <c:manualLayout>
                  <c:x val="-1.4773029844893661E-3"/>
                  <c:y val="-8.0274456890429117E-4"/>
                </c:manualLayout>
              </c:layout>
              <c:tx>
                <c:rich>
                  <a:bodyPr/>
                  <a:lstStyle/>
                  <a:p>
                    <a:r>
                      <a:rPr lang="en-US"/>
                      <a:t>1,80</a:t>
                    </a:r>
                  </a:p>
                  <a:p>
                    <a:r>
                      <a:rPr lang="en-US"/>
                      <a:t>(5)</a:t>
                    </a:r>
                  </a:p>
                </c:rich>
              </c:tx>
              <c:dLblPos val="outEnd"/>
            </c:dLbl>
            <c:spPr>
              <a:solidFill>
                <a:schemeClr val="bg1"/>
              </a:solidFill>
            </c:spPr>
            <c:showVal val="1"/>
          </c:dLbls>
          <c:cat>
            <c:strRef>
              <c:f>(MILHO!$A$6;MILHO!$A$17:$A$19;MILHO!$A$28;MILHO!$A$30)</c:f>
              <c:strCache>
                <c:ptCount val="6"/>
                <c:pt idx="0">
                  <c:v>PB</c:v>
                </c:pt>
                <c:pt idx="1">
                  <c:v>HEM</c:v>
                </c:pt>
                <c:pt idx="2">
                  <c:v>FDN</c:v>
                </c:pt>
                <c:pt idx="3">
                  <c:v>CEL</c:v>
                </c:pt>
                <c:pt idx="4">
                  <c:v>pH </c:v>
                </c:pt>
                <c:pt idx="5">
                  <c:v>DIVMS</c:v>
                </c:pt>
              </c:strCache>
            </c:strRef>
          </c:cat>
          <c:val>
            <c:numRef>
              <c:f>(MILHO!$P$6;MILHO!$P$17:$P$19;MILHO!$P$28;MILHO!$P$30)</c:f>
              <c:numCache>
                <c:formatCode>0.00</c:formatCode>
                <c:ptCount val="6"/>
                <c:pt idx="0">
                  <c:v>0.64600000000000113</c:v>
                </c:pt>
                <c:pt idx="1">
                  <c:v>-2.4833333333333352</c:v>
                </c:pt>
                <c:pt idx="2">
                  <c:v>-3.5222222222222221</c:v>
                </c:pt>
                <c:pt idx="3" formatCode="0.0">
                  <c:v>-8</c:v>
                </c:pt>
                <c:pt idx="4">
                  <c:v>-1.0716666666666659</c:v>
                </c:pt>
                <c:pt idx="5">
                  <c:v>1.796</c:v>
                </c:pt>
              </c:numCache>
            </c:numRef>
          </c:val>
        </c:ser>
        <c:ser>
          <c:idx val="1"/>
          <c:order val="1"/>
          <c:tx>
            <c:v>Média das respostas favoráveis</c:v>
          </c:tx>
          <c:dLbls>
            <c:dLbl>
              <c:idx val="0"/>
              <c:layout>
                <c:manualLayout>
                  <c:x val="1.3120768590994241E-3"/>
                  <c:y val="-4.2124528411761515E-3"/>
                </c:manualLayout>
              </c:layout>
              <c:tx>
                <c:rich>
                  <a:bodyPr/>
                  <a:lstStyle/>
                  <a:p>
                    <a:r>
                      <a:rPr lang="en-US"/>
                      <a:t>6,46</a:t>
                    </a:r>
                  </a:p>
                  <a:p>
                    <a:r>
                      <a:rPr lang="en-US"/>
                      <a:t>(1)</a:t>
                    </a:r>
                  </a:p>
                </c:rich>
              </c:tx>
              <c:dLblPos val="outEnd"/>
            </c:dLbl>
            <c:dLbl>
              <c:idx val="1"/>
              <c:layout>
                <c:manualLayout>
                  <c:x val="0"/>
                  <c:y val="-4.2260961436872734E-3"/>
                </c:manualLayout>
              </c:layout>
              <c:tx>
                <c:rich>
                  <a:bodyPr/>
                  <a:lstStyle/>
                  <a:p>
                    <a:r>
                      <a:rPr lang="en-US"/>
                      <a:t>-7,45</a:t>
                    </a:r>
                  </a:p>
                  <a:p>
                    <a:r>
                      <a:rPr lang="en-US"/>
                      <a:t>(1)</a:t>
                    </a:r>
                  </a:p>
                </c:rich>
              </c:tx>
              <c:dLblPos val="outEnd"/>
            </c:dLbl>
            <c:dLbl>
              <c:idx val="2"/>
              <c:tx>
                <c:rich>
                  <a:bodyPr/>
                  <a:lstStyle/>
                  <a:p>
                    <a:r>
                      <a:rPr lang="en-US"/>
                      <a:t>-15,85</a:t>
                    </a:r>
                  </a:p>
                  <a:p>
                    <a:r>
                      <a:rPr lang="en-US"/>
                      <a:t>(2)</a:t>
                    </a:r>
                  </a:p>
                </c:rich>
              </c:tx>
            </c:dLbl>
            <c:dLbl>
              <c:idx val="3"/>
              <c:tx>
                <c:rich>
                  <a:bodyPr/>
                  <a:lstStyle/>
                  <a:p>
                    <a:r>
                      <a:rPr lang="en-US"/>
                      <a:t>-12,00</a:t>
                    </a:r>
                  </a:p>
                  <a:p>
                    <a:r>
                      <a:rPr lang="en-US"/>
                      <a:t>(2)</a:t>
                    </a:r>
                  </a:p>
                </c:rich>
              </c:tx>
            </c:dLbl>
            <c:dLbl>
              <c:idx val="4"/>
              <c:layout>
                <c:manualLayout>
                  <c:x val="0"/>
                  <c:y val="-1.0551559071781841E-2"/>
                </c:manualLayout>
              </c:layout>
              <c:tx>
                <c:rich>
                  <a:bodyPr/>
                  <a:lstStyle/>
                  <a:p>
                    <a:r>
                      <a:rPr lang="en-US"/>
                      <a:t>-3,22</a:t>
                    </a:r>
                  </a:p>
                  <a:p>
                    <a:r>
                      <a:rPr lang="en-US"/>
                      <a:t>(2)</a:t>
                    </a:r>
                  </a:p>
                </c:rich>
              </c:tx>
              <c:dLblPos val="outEnd"/>
            </c:dLbl>
            <c:dLbl>
              <c:idx val="5"/>
              <c:layout>
                <c:manualLayout>
                  <c:x val="5.2615846525790157E-3"/>
                  <c:y val="-1.2661870886138304E-2"/>
                </c:manualLayout>
              </c:layout>
              <c:tx>
                <c:rich>
                  <a:bodyPr/>
                  <a:lstStyle/>
                  <a:p>
                    <a:r>
                      <a:rPr lang="en-US"/>
                      <a:t>4,49</a:t>
                    </a:r>
                  </a:p>
                  <a:p>
                    <a:r>
                      <a:rPr lang="en-US"/>
                      <a:t>(2)</a:t>
                    </a:r>
                  </a:p>
                </c:rich>
              </c:tx>
              <c:dLblPos val="outEnd"/>
            </c:dLbl>
            <c:spPr>
              <a:solidFill>
                <a:schemeClr val="bg1"/>
              </a:solidFill>
            </c:spPr>
            <c:showVal val="1"/>
          </c:dLbls>
          <c:cat>
            <c:strRef>
              <c:f>(MILHO!$A$6;MILHO!$A$17:$A$19;MILHO!$A$28;MILHO!$A$30)</c:f>
              <c:strCache>
                <c:ptCount val="6"/>
                <c:pt idx="0">
                  <c:v>PB</c:v>
                </c:pt>
                <c:pt idx="1">
                  <c:v>HEM</c:v>
                </c:pt>
                <c:pt idx="2">
                  <c:v>FDN</c:v>
                </c:pt>
                <c:pt idx="3">
                  <c:v>CEL</c:v>
                </c:pt>
                <c:pt idx="4">
                  <c:v>pH </c:v>
                </c:pt>
                <c:pt idx="5">
                  <c:v>DIVMS</c:v>
                </c:pt>
              </c:strCache>
            </c:strRef>
          </c:cat>
          <c:val>
            <c:numRef>
              <c:f>(MILHO!$Q$6;MILHO!$Q$17:$Q$19;MILHO!$Q$28;MILHO!$Q$30)</c:f>
              <c:numCache>
                <c:formatCode>0.00</c:formatCode>
                <c:ptCount val="6"/>
                <c:pt idx="0">
                  <c:v>6.46</c:v>
                </c:pt>
                <c:pt idx="1">
                  <c:v>-7.45</c:v>
                </c:pt>
                <c:pt idx="2">
                  <c:v>-15.850000000000016</c:v>
                </c:pt>
                <c:pt idx="3">
                  <c:v>-12</c:v>
                </c:pt>
                <c:pt idx="4">
                  <c:v>-3.2149999999999999</c:v>
                </c:pt>
                <c:pt idx="5">
                  <c:v>4.49</c:v>
                </c:pt>
              </c:numCache>
            </c:numRef>
          </c:val>
        </c:ser>
        <c:dLbls>
          <c:showVal val="1"/>
        </c:dLbls>
        <c:axId val="127253504"/>
        <c:axId val="127273216"/>
      </c:barChart>
      <c:catAx>
        <c:axId val="127253504"/>
        <c:scaling>
          <c:orientation val="minMax"/>
        </c:scaling>
        <c:axPos val="b"/>
        <c:numFmt formatCode="General" sourceLinked="1"/>
        <c:tickLblPos val="low"/>
        <c:crossAx val="127273216"/>
        <c:crosses val="autoZero"/>
        <c:auto val="1"/>
        <c:lblAlgn val="ctr"/>
        <c:lblOffset val="100"/>
      </c:catAx>
      <c:valAx>
        <c:axId val="127273216"/>
        <c:scaling>
          <c:orientation val="minMax"/>
        </c:scaling>
        <c:axPos val="l"/>
        <c:majorGridlines/>
        <c:title>
          <c:tx>
            <c:rich>
              <a:bodyPr/>
              <a:lstStyle/>
              <a:p>
                <a:pPr>
                  <a:defRPr sz="1800"/>
                </a:pPr>
                <a:r>
                  <a:rPr lang="pt-BR" sz="1800"/>
                  <a:t>∆ Tratado vs. Controle (%)</a:t>
                </a:r>
              </a:p>
            </c:rich>
          </c:tx>
        </c:title>
        <c:numFmt formatCode="0.00" sourceLinked="1"/>
        <c:tickLblPos val="nextTo"/>
        <c:crossAx val="127253504"/>
        <c:crosses val="autoZero"/>
        <c:crossBetween val="between"/>
      </c:valAx>
    </c:plotArea>
    <c:legend>
      <c:legendPos val="b"/>
      <c:txPr>
        <a:bodyPr/>
        <a:lstStyle/>
        <a:p>
          <a:pPr>
            <a:defRPr sz="1800"/>
          </a:pPr>
          <a:endParaRPr lang="pt-BR"/>
        </a:p>
      </c:txPr>
    </c:legend>
    <c:plotVisOnly val="1"/>
    <c:dispBlanksAs val="gap"/>
  </c:chart>
  <c:txPr>
    <a:bodyPr/>
    <a:lstStyle/>
    <a:p>
      <a:pPr>
        <a:defRPr sz="1400"/>
      </a:pPr>
      <a:endParaRPr lang="pt-B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pt-BR"/>
  <c:style val="16"/>
  <c:chart>
    <c:autoTitleDeleted val="1"/>
    <c:view3D>
      <c:hPercent val="59"/>
      <c:depthPercent val="100"/>
      <c:rAngAx val="1"/>
    </c:view3D>
    <c:plotArea>
      <c:layout>
        <c:manualLayout>
          <c:layoutTarget val="inner"/>
          <c:xMode val="edge"/>
          <c:yMode val="edge"/>
          <c:x val="8.9500860585198239E-2"/>
          <c:y val="0.13436692506459938"/>
          <c:w val="0.71772805507745263"/>
          <c:h val="0.61498708010335912"/>
        </c:manualLayout>
      </c:layout>
      <c:bar3DChart>
        <c:barDir val="col"/>
        <c:grouping val="clustered"/>
        <c:ser>
          <c:idx val="0"/>
          <c:order val="0"/>
          <c:tx>
            <c:strRef>
              <c:f>Sheet1!$A$2</c:f>
              <c:strCache>
                <c:ptCount val="1"/>
                <c:pt idx="0">
                  <c:v>Silagem de milho</c:v>
                </c:pt>
              </c:strCache>
            </c:strRef>
          </c:tx>
          <c:cat>
            <c:strRef>
              <c:f>Sheet1!$B$1:$E$1</c:f>
              <c:strCache>
                <c:ptCount val="4"/>
                <c:pt idx="0">
                  <c:v>Controle</c:v>
                </c:pt>
                <c:pt idx="1">
                  <c:v>Xyl</c:v>
                </c:pt>
                <c:pt idx="2">
                  <c:v>Cell-est</c:v>
                </c:pt>
                <c:pt idx="3">
                  <c:v>Xyl+Cell-est</c:v>
                </c:pt>
              </c:strCache>
            </c:strRef>
          </c:cat>
          <c:val>
            <c:numRef>
              <c:f>Sheet1!$B$2:$E$2</c:f>
              <c:numCache>
                <c:formatCode>General</c:formatCode>
                <c:ptCount val="4"/>
                <c:pt idx="0">
                  <c:v>198</c:v>
                </c:pt>
                <c:pt idx="1">
                  <c:v>194</c:v>
                </c:pt>
                <c:pt idx="2">
                  <c:v>223</c:v>
                </c:pt>
                <c:pt idx="3">
                  <c:v>260</c:v>
                </c:pt>
              </c:numCache>
            </c:numRef>
          </c:val>
        </c:ser>
        <c:ser>
          <c:idx val="1"/>
          <c:order val="1"/>
          <c:tx>
            <c:strRef>
              <c:f>Sheet1!$A$3</c:f>
              <c:strCache>
                <c:ptCount val="1"/>
                <c:pt idx="0">
                  <c:v>Feno de alfafa</c:v>
                </c:pt>
              </c:strCache>
            </c:strRef>
          </c:tx>
          <c:spPr>
            <a:solidFill>
              <a:srgbClr val="92D050"/>
            </a:solidFill>
          </c:spPr>
          <c:cat>
            <c:strRef>
              <c:f>Sheet1!$B$1:$E$1</c:f>
              <c:strCache>
                <c:ptCount val="4"/>
                <c:pt idx="0">
                  <c:v>Controle</c:v>
                </c:pt>
                <c:pt idx="1">
                  <c:v>Xyl</c:v>
                </c:pt>
                <c:pt idx="2">
                  <c:v>Cell-est</c:v>
                </c:pt>
                <c:pt idx="3">
                  <c:v>Xyl+Cell-est</c:v>
                </c:pt>
              </c:strCache>
            </c:strRef>
          </c:cat>
          <c:val>
            <c:numRef>
              <c:f>Sheet1!$B$3:$E$3</c:f>
              <c:numCache>
                <c:formatCode>General</c:formatCode>
                <c:ptCount val="4"/>
                <c:pt idx="0">
                  <c:v>225</c:v>
                </c:pt>
                <c:pt idx="1">
                  <c:v>244</c:v>
                </c:pt>
                <c:pt idx="2">
                  <c:v>277</c:v>
                </c:pt>
                <c:pt idx="3">
                  <c:v>288</c:v>
                </c:pt>
              </c:numCache>
            </c:numRef>
          </c:val>
        </c:ser>
        <c:gapDepth val="0"/>
        <c:shape val="box"/>
        <c:axId val="133809280"/>
        <c:axId val="133823488"/>
        <c:axId val="0"/>
      </c:bar3DChart>
      <c:catAx>
        <c:axId val="133809280"/>
        <c:scaling>
          <c:orientation val="minMax"/>
        </c:scaling>
        <c:axPos val="b"/>
        <c:numFmt formatCode="General" sourceLinked="1"/>
        <c:tickLblPos val="low"/>
        <c:txPr>
          <a:bodyPr rot="1800000" vert="horz"/>
          <a:lstStyle/>
          <a:p>
            <a:pPr>
              <a:defRPr/>
            </a:pPr>
            <a:endParaRPr lang="pt-BR"/>
          </a:p>
        </c:txPr>
        <c:crossAx val="133823488"/>
        <c:crosses val="autoZero"/>
        <c:auto val="1"/>
        <c:lblAlgn val="ctr"/>
        <c:lblOffset val="100"/>
        <c:tickLblSkip val="1"/>
        <c:tickMarkSkip val="1"/>
      </c:catAx>
      <c:valAx>
        <c:axId val="133823488"/>
        <c:scaling>
          <c:orientation val="minMax"/>
        </c:scaling>
        <c:axPos val="l"/>
        <c:majorGridlines/>
        <c:title>
          <c:tx>
            <c:rich>
              <a:bodyPr rot="-5400000" vert="horz"/>
              <a:lstStyle/>
              <a:p>
                <a:pPr>
                  <a:defRPr b="0"/>
                </a:pPr>
                <a:r>
                  <a:rPr lang="en-US" b="0" dirty="0" smtClean="0"/>
                  <a:t>Degradabilidade</a:t>
                </a:r>
                <a:r>
                  <a:rPr lang="en-US" b="0" baseline="0" dirty="0" smtClean="0"/>
                  <a:t> do FDN (g/kg)</a:t>
                </a:r>
                <a:endParaRPr lang="pt-BR" b="0" dirty="0"/>
              </a:p>
            </c:rich>
          </c:tx>
          <c:layout>
            <c:manualLayout>
              <c:xMode val="edge"/>
              <c:yMode val="edge"/>
              <c:x val="8.095092362656954E-2"/>
              <c:y val="0.13436684509089131"/>
            </c:manualLayout>
          </c:layout>
        </c:title>
        <c:numFmt formatCode="General" sourceLinked="1"/>
        <c:tickLblPos val="nextTo"/>
        <c:txPr>
          <a:bodyPr rot="0" vert="horz"/>
          <a:lstStyle/>
          <a:p>
            <a:pPr>
              <a:defRPr/>
            </a:pPr>
            <a:endParaRPr lang="pt-BR"/>
          </a:p>
        </c:txPr>
        <c:crossAx val="133809280"/>
        <c:crosses val="autoZero"/>
        <c:crossBetween val="between"/>
        <c:majorUnit val="100"/>
      </c:valAx>
    </c:plotArea>
    <c:legend>
      <c:legendPos val="t"/>
      <c:layout>
        <c:manualLayout>
          <c:xMode val="edge"/>
          <c:yMode val="edge"/>
          <c:x val="0.27710843373493982"/>
          <c:y val="7.7519379844961352E-3"/>
          <c:w val="0.44578313253012003"/>
          <c:h val="7.751937984496135E-2"/>
        </c:manualLayout>
      </c:layout>
    </c:legend>
    <c:plotVisOnly val="1"/>
    <c:dispBlanksAs val="gap"/>
  </c:chart>
  <c:txPr>
    <a:bodyPr/>
    <a:lstStyle/>
    <a:p>
      <a:pPr>
        <a:defRPr sz="1800"/>
      </a:pPr>
      <a:endParaRPr lang="pt-B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pt-BR"/>
  <c:style val="28"/>
  <c:chart>
    <c:plotArea>
      <c:layout>
        <c:manualLayout>
          <c:layoutTarget val="inner"/>
          <c:xMode val="edge"/>
          <c:yMode val="edge"/>
          <c:x val="8.612975391498881E-2"/>
          <c:y val="4.7138047138047139E-2"/>
          <c:w val="0.88926174496644139"/>
          <c:h val="0.85016835016835013"/>
        </c:manualLayout>
      </c:layout>
      <c:barChart>
        <c:barDir val="col"/>
        <c:grouping val="clustered"/>
        <c:ser>
          <c:idx val="0"/>
          <c:order val="0"/>
          <c:dLbls>
            <c:dLbl>
              <c:idx val="0"/>
              <c:layout>
                <c:manualLayout>
                  <c:x val="0"/>
                  <c:y val="-2.3213429957920043E-2"/>
                </c:manualLayout>
              </c:layout>
              <c:tx>
                <c:rich>
                  <a:bodyPr/>
                  <a:lstStyle/>
                  <a:p>
                    <a:r>
                      <a:rPr lang="pt-BR" sz="1400"/>
                      <a:t>n = 12 </a:t>
                    </a:r>
                  </a:p>
                </c:rich>
              </c:tx>
              <c:dLblPos val="outEnd"/>
            </c:dLbl>
            <c:dLbl>
              <c:idx val="1"/>
              <c:layout>
                <c:manualLayout>
                  <c:x val="6.5769808157237824E-3"/>
                  <c:y val="-2.3213429957920043E-2"/>
                </c:manualLayout>
              </c:layout>
              <c:tx>
                <c:rich>
                  <a:bodyPr/>
                  <a:lstStyle/>
                  <a:p>
                    <a:r>
                      <a:rPr lang="pt-BR" sz="1400"/>
                      <a:t>n = 9 </a:t>
                    </a:r>
                  </a:p>
                </c:rich>
              </c:tx>
              <c:dLblPos val="outEnd"/>
            </c:dLbl>
            <c:dLbl>
              <c:idx val="2"/>
              <c:layout>
                <c:manualLayout>
                  <c:x val="3.946188489434262E-3"/>
                  <c:y val="-2.1103118143563793E-2"/>
                </c:manualLayout>
              </c:layout>
              <c:tx>
                <c:rich>
                  <a:bodyPr/>
                  <a:lstStyle/>
                  <a:p>
                    <a:r>
                      <a:rPr lang="pt-BR" sz="1400"/>
                      <a:t>n = 10 </a:t>
                    </a:r>
                  </a:p>
                </c:rich>
              </c:tx>
              <c:dLblPos val="outEnd"/>
            </c:dLbl>
            <c:dLbl>
              <c:idx val="3"/>
              <c:layout>
                <c:manualLayout>
                  <c:x val="-2.6307923262895092E-3"/>
                  <c:y val="-1.8992806329207287E-2"/>
                </c:manualLayout>
              </c:layout>
              <c:tx>
                <c:rich>
                  <a:bodyPr/>
                  <a:lstStyle/>
                  <a:p>
                    <a:r>
                      <a:rPr lang="pt-BR" sz="1400"/>
                      <a:t>n = 12</a:t>
                    </a:r>
                  </a:p>
                </c:rich>
              </c:tx>
              <c:dLblPos val="outEnd"/>
            </c:dLbl>
            <c:dLbl>
              <c:idx val="4"/>
              <c:layout>
                <c:manualLayout>
                  <c:x val="1.4914243102202417E-5"/>
                  <c:y val="-1.9528619528619447E-2"/>
                </c:manualLayout>
              </c:layout>
              <c:tx>
                <c:rich>
                  <a:bodyPr/>
                  <a:lstStyle/>
                  <a:p>
                    <a:r>
                      <a:rPr lang="pt-BR" sz="1400"/>
                      <a:t>n = 3 </a:t>
                    </a:r>
                  </a:p>
                </c:rich>
              </c:tx>
              <c:dLblPos val="outEnd"/>
            </c:dLbl>
            <c:dLbl>
              <c:idx val="5"/>
              <c:layout>
                <c:manualLayout>
                  <c:x val="-1.4765100671141401E-3"/>
                  <c:y val="-1.6161616161616103E-2"/>
                </c:manualLayout>
              </c:layout>
              <c:tx>
                <c:rich>
                  <a:bodyPr/>
                  <a:lstStyle/>
                  <a:p>
                    <a:r>
                      <a:rPr lang="pt-BR" sz="1400"/>
                      <a:t>n = 10 </a:t>
                    </a:r>
                  </a:p>
                </c:rich>
              </c:tx>
              <c:dLblPos val="outEnd"/>
            </c:dLbl>
            <c:dLbl>
              <c:idx val="6"/>
              <c:tx>
                <c:rich>
                  <a:bodyPr/>
                  <a:lstStyle/>
                  <a:p>
                    <a:r>
                      <a:rPr lang="pt-BR" sz="1400"/>
                      <a:t>n = 10</a:t>
                    </a:r>
                  </a:p>
                </c:rich>
              </c:tx>
            </c:dLbl>
            <c:dLbl>
              <c:idx val="7"/>
              <c:tx>
                <c:rich>
                  <a:bodyPr/>
                  <a:lstStyle/>
                  <a:p>
                    <a:r>
                      <a:rPr lang="pt-BR" sz="1400"/>
                      <a:t>n = 12</a:t>
                    </a:r>
                  </a:p>
                </c:rich>
              </c:tx>
            </c:dLbl>
            <c:dLbl>
              <c:idx val="8"/>
              <c:tx>
                <c:rich>
                  <a:bodyPr/>
                  <a:lstStyle/>
                  <a:p>
                    <a:r>
                      <a:rPr lang="pt-BR" sz="1400"/>
                      <a:t>n = 8</a:t>
                    </a:r>
                  </a:p>
                </c:rich>
              </c:tx>
            </c:dLbl>
            <c:dLbl>
              <c:idx val="9"/>
              <c:tx>
                <c:rich>
                  <a:bodyPr/>
                  <a:lstStyle/>
                  <a:p>
                    <a:r>
                      <a:rPr sz="1400"/>
                      <a:t>n = 2</a:t>
                    </a:r>
                  </a:p>
                </c:rich>
              </c:tx>
              <c:dLblPos val="outEnd"/>
            </c:dLbl>
            <c:dLbl>
              <c:idx val="10"/>
              <c:tx>
                <c:rich>
                  <a:bodyPr/>
                  <a:lstStyle/>
                  <a:p>
                    <a:r>
                      <a:rPr sz="1400"/>
                      <a:t>n = 2</a:t>
                    </a:r>
                  </a:p>
                </c:rich>
              </c:tx>
            </c:dLbl>
            <c:dLbl>
              <c:idx val="11"/>
              <c:tx>
                <c:rich>
                  <a:bodyPr/>
                  <a:lstStyle/>
                  <a:p>
                    <a:r>
                      <a:rPr sz="1400"/>
                      <a:t>n = 1</a:t>
                    </a:r>
                  </a:p>
                </c:rich>
              </c:tx>
            </c:dLbl>
            <c:dLbl>
              <c:idx val="12"/>
              <c:tx>
                <c:rich>
                  <a:bodyPr/>
                  <a:lstStyle/>
                  <a:p>
                    <a:r>
                      <a:rPr sz="1400"/>
                      <a:t>n = 1</a:t>
                    </a:r>
                  </a:p>
                </c:rich>
              </c:tx>
            </c:dLbl>
            <c:txPr>
              <a:bodyPr/>
              <a:lstStyle/>
              <a:p>
                <a:pPr>
                  <a:defRPr sz="1400"/>
                </a:pPr>
                <a:endParaRPr lang="pt-BR"/>
              </a:p>
            </c:txPr>
            <c:showVal val="1"/>
          </c:dLbls>
          <c:cat>
            <c:strRef>
              <c:f>'%+'!$B$29:$B$37</c:f>
              <c:strCache>
                <c:ptCount val="9"/>
                <c:pt idx="0">
                  <c:v>PB</c:v>
                </c:pt>
                <c:pt idx="1">
                  <c:v>DIVMS</c:v>
                </c:pt>
                <c:pt idx="2">
                  <c:v>HEM</c:v>
                </c:pt>
                <c:pt idx="3">
                  <c:v>MS</c:v>
                </c:pt>
                <c:pt idx="4">
                  <c:v>Etanol</c:v>
                </c:pt>
                <c:pt idx="5">
                  <c:v>CEL</c:v>
                </c:pt>
                <c:pt idx="6">
                  <c:v>FDA</c:v>
                </c:pt>
                <c:pt idx="7">
                  <c:v>FDN</c:v>
                </c:pt>
                <c:pt idx="8">
                  <c:v>Lact</c:v>
                </c:pt>
              </c:strCache>
            </c:strRef>
          </c:cat>
          <c:val>
            <c:numRef>
              <c:f>'%+'!$E$29:$E$37</c:f>
              <c:numCache>
                <c:formatCode>0.0</c:formatCode>
                <c:ptCount val="9"/>
                <c:pt idx="0">
                  <c:v>16.666666666666664</c:v>
                </c:pt>
                <c:pt idx="1">
                  <c:v>11.111111111111091</c:v>
                </c:pt>
                <c:pt idx="2">
                  <c:v>10</c:v>
                </c:pt>
                <c:pt idx="3">
                  <c:v>8.3333333333333321</c:v>
                </c:pt>
                <c:pt idx="4">
                  <c:v>0</c:v>
                </c:pt>
                <c:pt idx="5">
                  <c:v>0</c:v>
                </c:pt>
                <c:pt idx="6">
                  <c:v>0</c:v>
                </c:pt>
                <c:pt idx="7">
                  <c:v>0</c:v>
                </c:pt>
                <c:pt idx="8">
                  <c:v>0</c:v>
                </c:pt>
              </c:numCache>
            </c:numRef>
          </c:val>
        </c:ser>
        <c:dLbls>
          <c:showVal val="1"/>
        </c:dLbls>
        <c:axId val="127331328"/>
        <c:axId val="127346944"/>
      </c:barChart>
      <c:catAx>
        <c:axId val="127331328"/>
        <c:scaling>
          <c:orientation val="minMax"/>
        </c:scaling>
        <c:axPos val="b"/>
        <c:numFmt formatCode="General" sourceLinked="1"/>
        <c:tickLblPos val="nextTo"/>
        <c:crossAx val="127346944"/>
        <c:crosses val="autoZero"/>
        <c:auto val="1"/>
        <c:lblAlgn val="ctr"/>
        <c:lblOffset val="100"/>
      </c:catAx>
      <c:valAx>
        <c:axId val="127346944"/>
        <c:scaling>
          <c:orientation val="minMax"/>
          <c:max val="30"/>
        </c:scaling>
        <c:axPos val="l"/>
        <c:majorGridlines/>
        <c:title>
          <c:tx>
            <c:rich>
              <a:bodyPr/>
              <a:lstStyle/>
              <a:p>
                <a:pPr>
                  <a:defRPr/>
                </a:pPr>
                <a:r>
                  <a:rPr lang="pt-BR"/>
                  <a:t>Frequencia de respostas favoráveis (%)</a:t>
                </a:r>
              </a:p>
            </c:rich>
          </c:tx>
          <c:layout>
            <c:manualLayout>
              <c:xMode val="edge"/>
              <c:yMode val="edge"/>
              <c:x val="4.4742729306487782E-3"/>
              <c:y val="0.14534231200897871"/>
            </c:manualLayout>
          </c:layout>
        </c:title>
        <c:numFmt formatCode="0" sourceLinked="0"/>
        <c:tickLblPos val="nextTo"/>
        <c:txPr>
          <a:bodyPr/>
          <a:lstStyle/>
          <a:p>
            <a:pPr>
              <a:defRPr sz="1400"/>
            </a:pPr>
            <a:endParaRPr lang="pt-BR"/>
          </a:p>
        </c:txPr>
        <c:crossAx val="127331328"/>
        <c:crosses val="autoZero"/>
        <c:crossBetween val="between"/>
      </c:valAx>
    </c:plotArea>
    <c:plotVisOnly val="1"/>
    <c:dispBlanksAs val="gap"/>
  </c:chart>
  <c:txPr>
    <a:bodyPr/>
    <a:lstStyle/>
    <a:p>
      <a:pPr>
        <a:defRPr sz="1800"/>
      </a:pPr>
      <a:endParaRPr lang="pt-BR"/>
    </a:p>
  </c:txPr>
  <c:externalData r:id="rId1"/>
</c:chartSpace>
</file>

<file path=ppt/drawings/_rels/drawing3.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0.875</cdr:x>
      <cdr:y>0.87847</cdr:y>
    </cdr:from>
    <cdr:to>
      <cdr:x>0.98333</cdr:x>
      <cdr:y>0.97569</cdr:y>
    </cdr:to>
    <cdr:sp macro="" textlink="">
      <cdr:nvSpPr>
        <cdr:cNvPr id="2" name="TextBox 1"/>
        <cdr:cNvSpPr txBox="1"/>
      </cdr:nvSpPr>
      <cdr:spPr>
        <a:xfrm xmlns:a="http://schemas.openxmlformats.org/drawingml/2006/main">
          <a:off x="4000500" y="2409825"/>
          <a:ext cx="495300" cy="2667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a:t>N=8</a:t>
          </a:r>
        </a:p>
      </cdr:txBody>
    </cdr:sp>
  </cdr:relSizeAnchor>
  <cdr:relSizeAnchor xmlns:cdr="http://schemas.openxmlformats.org/drawingml/2006/chartDrawing">
    <cdr:from>
      <cdr:x>0.14062</cdr:x>
      <cdr:y>0.20833</cdr:y>
    </cdr:from>
    <cdr:to>
      <cdr:x>1</cdr:x>
      <cdr:y>0.54167</cdr:y>
    </cdr:to>
    <cdr:sp macro="" textlink="">
      <cdr:nvSpPr>
        <cdr:cNvPr id="3" name="CaixaDeTexto 2"/>
        <cdr:cNvSpPr txBox="1"/>
      </cdr:nvSpPr>
      <cdr:spPr>
        <a:xfrm xmlns:a="http://schemas.openxmlformats.org/drawingml/2006/main">
          <a:off x="642910" y="571504"/>
          <a:ext cx="392909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pt-B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0.875</cdr:x>
      <cdr:y>0.87847</cdr:y>
    </cdr:from>
    <cdr:to>
      <cdr:x>0.98333</cdr:x>
      <cdr:y>0.97569</cdr:y>
    </cdr:to>
    <cdr:sp macro="" textlink="">
      <cdr:nvSpPr>
        <cdr:cNvPr id="2" name="TextBox 1"/>
        <cdr:cNvSpPr txBox="1"/>
      </cdr:nvSpPr>
      <cdr:spPr>
        <a:xfrm xmlns:a="http://schemas.openxmlformats.org/drawingml/2006/main">
          <a:off x="4000500" y="2409825"/>
          <a:ext cx="495300" cy="2667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a:t>N=8</a:t>
          </a:r>
        </a:p>
      </cdr:txBody>
    </cdr:sp>
  </cdr:relSizeAnchor>
</c:userShapes>
</file>

<file path=ppt/drawings/drawing3.xml><?xml version="1.0" encoding="utf-8"?>
<c:userShapes xmlns:c="http://schemas.openxmlformats.org/drawingml/2006/chart">
  <cdr:relSizeAnchor xmlns:cdr="http://schemas.openxmlformats.org/drawingml/2006/chartDrawing">
    <cdr:from>
      <cdr:x>0.82455</cdr:x>
      <cdr:y>0.83326</cdr:y>
    </cdr:from>
    <cdr:to>
      <cdr:x>0.98437</cdr:x>
      <cdr:y>0.95312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357554" y="2285801"/>
          <a:ext cx="650767" cy="328798"/>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cdr:x>
      <cdr:y>0.91478</cdr:y>
    </cdr:from>
    <cdr:to>
      <cdr:x>1</cdr:x>
      <cdr:y>1</cdr:y>
    </cdr:to>
    <cdr:sp macro="" textlink="">
      <cdr:nvSpPr>
        <cdr:cNvPr id="2" name="CaixaDeTexto 1"/>
        <cdr:cNvSpPr txBox="1"/>
      </cdr:nvSpPr>
      <cdr:spPr>
        <a:xfrm xmlns:a="http://schemas.openxmlformats.org/drawingml/2006/main">
          <a:off x="114271" y="5862658"/>
          <a:ext cx="8715404" cy="50004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pt-B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76705-4E99-4438-A3CB-99EEA1BCE5E1}" type="datetimeFigureOut">
              <a:rPr lang="pt-BR" smtClean="0"/>
              <a:pPr/>
              <a:t>27/10/2012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E9F93-A2CE-413B-A00F-E4A754298D27}"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554E9F93-A2CE-413B-A00F-E4A754298D27}" type="slidenum">
              <a:rPr lang="pt-BR" smtClean="0"/>
              <a:pPr/>
              <a:t>2</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554E9F93-A2CE-413B-A00F-E4A754298D27}" type="slidenum">
              <a:rPr lang="pt-BR" smtClean="0"/>
              <a:pPr/>
              <a:t>27</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554E9F93-A2CE-413B-A00F-E4A754298D27}" type="slidenum">
              <a:rPr lang="pt-BR" smtClean="0"/>
              <a:pPr/>
              <a:t>38</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176C525-8C4A-4E4E-8DF7-10328F8E3AF2}" type="datetimeFigureOut">
              <a:rPr lang="pt-BR" smtClean="0"/>
              <a:pPr/>
              <a:t>27/10/2012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BD7C9E-CD78-44CA-882C-B5D24A630C92}"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176C525-8C4A-4E4E-8DF7-10328F8E3AF2}" type="datetimeFigureOut">
              <a:rPr lang="pt-BR" smtClean="0"/>
              <a:pPr/>
              <a:t>27/10/2012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BD7C9E-CD78-44CA-882C-B5D24A630C92}"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176C525-8C4A-4E4E-8DF7-10328F8E3AF2}" type="datetimeFigureOut">
              <a:rPr lang="pt-BR" smtClean="0"/>
              <a:pPr/>
              <a:t>27/10/2012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BD7C9E-CD78-44CA-882C-B5D24A630C92}"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176C525-8C4A-4E4E-8DF7-10328F8E3AF2}" type="datetimeFigureOut">
              <a:rPr lang="pt-BR" smtClean="0"/>
              <a:pPr/>
              <a:t>27/10/2012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BD7C9E-CD78-44CA-882C-B5D24A630C92}"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0176C525-8C4A-4E4E-8DF7-10328F8E3AF2}" type="datetimeFigureOut">
              <a:rPr lang="pt-BR" smtClean="0"/>
              <a:pPr/>
              <a:t>27/10/2012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6BD7C9E-CD78-44CA-882C-B5D24A630C92}"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176C525-8C4A-4E4E-8DF7-10328F8E3AF2}" type="datetimeFigureOut">
              <a:rPr lang="pt-BR" smtClean="0"/>
              <a:pPr/>
              <a:t>27/10/2012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6BD7C9E-CD78-44CA-882C-B5D24A630C92}"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176C525-8C4A-4E4E-8DF7-10328F8E3AF2}" type="datetimeFigureOut">
              <a:rPr lang="pt-BR" smtClean="0"/>
              <a:pPr/>
              <a:t>27/10/2012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6BD7C9E-CD78-44CA-882C-B5D24A630C92}"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0176C525-8C4A-4E4E-8DF7-10328F8E3AF2}" type="datetimeFigureOut">
              <a:rPr lang="pt-BR" smtClean="0"/>
              <a:pPr/>
              <a:t>27/10/2012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6BD7C9E-CD78-44CA-882C-B5D24A630C92}"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176C525-8C4A-4E4E-8DF7-10328F8E3AF2}" type="datetimeFigureOut">
              <a:rPr lang="pt-BR" smtClean="0"/>
              <a:pPr/>
              <a:t>27/10/2012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6BD7C9E-CD78-44CA-882C-B5D24A630C92}"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176C525-8C4A-4E4E-8DF7-10328F8E3AF2}" type="datetimeFigureOut">
              <a:rPr lang="pt-BR" smtClean="0"/>
              <a:pPr/>
              <a:t>27/10/2012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6BD7C9E-CD78-44CA-882C-B5D24A630C92}"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176C525-8C4A-4E4E-8DF7-10328F8E3AF2}" type="datetimeFigureOut">
              <a:rPr lang="pt-BR" smtClean="0"/>
              <a:pPr/>
              <a:t>27/10/2012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6BD7C9E-CD78-44CA-882C-B5D24A630C92}"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6C525-8C4A-4E4E-8DF7-10328F8E3AF2}" type="datetimeFigureOut">
              <a:rPr lang="pt-BR" smtClean="0"/>
              <a:pPr/>
              <a:t>27/10/2012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D7C9E-CD78-44CA-882C-B5D24A630C92}"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387603"/>
            <a:ext cx="7772400" cy="1470025"/>
          </a:xfrm>
        </p:spPr>
        <p:txBody>
          <a:bodyPr>
            <a:noAutofit/>
          </a:bodyPr>
          <a:lstStyle/>
          <a:p>
            <a:r>
              <a:rPr lang="pt-BR" sz="3200" b="1" dirty="0"/>
              <a:t>ADITIVOS MICROBIOLÓGICOS EM SILAGENS NO BRASIL: REVISÃO DOS ASPECTOS DA ENSILAGEM E DO DESEMPENHO DE ANIMAIS</a:t>
            </a:r>
            <a:r>
              <a:rPr lang="pt-BR" sz="3200" dirty="0"/>
              <a:t/>
            </a:r>
            <a:br>
              <a:rPr lang="pt-BR" sz="3200" dirty="0"/>
            </a:br>
            <a:endParaRPr lang="pt-BR" sz="3200" dirty="0"/>
          </a:p>
        </p:txBody>
      </p:sp>
      <p:sp>
        <p:nvSpPr>
          <p:cNvPr id="3" name="Subtítulo 2"/>
          <p:cNvSpPr>
            <a:spLocks noGrp="1"/>
          </p:cNvSpPr>
          <p:nvPr>
            <p:ph type="subTitle" idx="1"/>
          </p:nvPr>
        </p:nvSpPr>
        <p:spPr>
          <a:xfrm>
            <a:off x="2071670" y="4214818"/>
            <a:ext cx="6400800" cy="1752600"/>
          </a:xfrm>
        </p:spPr>
        <p:txBody>
          <a:bodyPr>
            <a:normAutofit/>
          </a:bodyPr>
          <a:lstStyle/>
          <a:p>
            <a:pPr algn="r"/>
            <a:r>
              <a:rPr lang="en-US" sz="2400" dirty="0" smtClean="0">
                <a:solidFill>
                  <a:schemeClr val="tx1"/>
                </a:solidFill>
              </a:rPr>
              <a:t>Maity </a:t>
            </a:r>
            <a:r>
              <a:rPr lang="en-US" sz="2400" dirty="0" err="1" smtClean="0">
                <a:solidFill>
                  <a:schemeClr val="tx1"/>
                </a:solidFill>
              </a:rPr>
              <a:t>Zopollatto</a:t>
            </a:r>
            <a:endParaRPr lang="en-US" sz="2400" dirty="0" smtClean="0">
              <a:solidFill>
                <a:schemeClr val="tx1"/>
              </a:solidFill>
            </a:endParaRPr>
          </a:p>
          <a:p>
            <a:pPr algn="r"/>
            <a:r>
              <a:rPr lang="en-US" sz="2400" dirty="0" err="1" smtClean="0">
                <a:solidFill>
                  <a:schemeClr val="tx1"/>
                </a:solidFill>
              </a:rPr>
              <a:t>João</a:t>
            </a:r>
            <a:r>
              <a:rPr lang="en-US" sz="2400" dirty="0" smtClean="0">
                <a:solidFill>
                  <a:schemeClr val="tx1"/>
                </a:solidFill>
              </a:rPr>
              <a:t> Luiz </a:t>
            </a:r>
            <a:r>
              <a:rPr lang="en-US" sz="2400" dirty="0" err="1" smtClean="0">
                <a:solidFill>
                  <a:schemeClr val="tx1"/>
                </a:solidFill>
              </a:rPr>
              <a:t>Pratti</a:t>
            </a:r>
            <a:r>
              <a:rPr lang="en-US" sz="2400" dirty="0" smtClean="0">
                <a:solidFill>
                  <a:schemeClr val="tx1"/>
                </a:solidFill>
              </a:rPr>
              <a:t> Daniel</a:t>
            </a:r>
          </a:p>
          <a:p>
            <a:pPr algn="r"/>
            <a:r>
              <a:rPr lang="en-US" sz="2400" dirty="0" smtClean="0">
                <a:solidFill>
                  <a:schemeClr val="tx1"/>
                </a:solidFill>
              </a:rPr>
              <a:t>Luiz Gustavo Nussio</a:t>
            </a:r>
            <a:endParaRPr lang="pt-BR" sz="2400" dirty="0">
              <a:solidFill>
                <a:schemeClr val="tx1"/>
              </a:solidFill>
            </a:endParaRPr>
          </a:p>
        </p:txBody>
      </p:sp>
      <p:pic>
        <p:nvPicPr>
          <p:cNvPr id="24" name="Imagem 23" descr="logo do grupo maior.jpg"/>
          <p:cNvPicPr>
            <a:picLocks noChangeAspect="1"/>
          </p:cNvPicPr>
          <p:nvPr/>
        </p:nvPicPr>
        <p:blipFill>
          <a:blip r:embed="rId2" cstate="print"/>
          <a:srcRect l="13633" r="13637"/>
          <a:stretch>
            <a:fillRect/>
          </a:stretch>
        </p:blipFill>
        <p:spPr>
          <a:xfrm>
            <a:off x="7968775" y="5679345"/>
            <a:ext cx="1143008" cy="1178679"/>
          </a:xfrm>
          <a:prstGeom prst="rect">
            <a:avLst/>
          </a:prstGeom>
        </p:spPr>
      </p:pic>
      <p:pic>
        <p:nvPicPr>
          <p:cNvPr id="25" name="Imagem 24" descr="logoesalq300dpijpg.jpg"/>
          <p:cNvPicPr>
            <a:picLocks noChangeAspect="1"/>
          </p:cNvPicPr>
          <p:nvPr/>
        </p:nvPicPr>
        <p:blipFill>
          <a:blip r:embed="rId3" cstate="print"/>
          <a:stretch>
            <a:fillRect/>
          </a:stretch>
        </p:blipFill>
        <p:spPr>
          <a:xfrm>
            <a:off x="8288270" y="71414"/>
            <a:ext cx="784324" cy="1152000"/>
          </a:xfrm>
          <a:prstGeom prst="rect">
            <a:avLst/>
          </a:prstGeom>
        </p:spPr>
      </p:pic>
      <p:pic>
        <p:nvPicPr>
          <p:cNvPr id="26" name="Imagem 25" descr="LOGO USP.jpg"/>
          <p:cNvPicPr>
            <a:picLocks noChangeAspect="1"/>
          </p:cNvPicPr>
          <p:nvPr/>
        </p:nvPicPr>
        <p:blipFill>
          <a:blip r:embed="rId4" cstate="print"/>
          <a:stretch>
            <a:fillRect/>
          </a:stretch>
        </p:blipFill>
        <p:spPr>
          <a:xfrm>
            <a:off x="0" y="0"/>
            <a:ext cx="977376" cy="1224000"/>
          </a:xfrm>
          <a:prstGeom prst="rect">
            <a:avLst/>
          </a:prstGeom>
        </p:spPr>
      </p:pic>
      <p:sp>
        <p:nvSpPr>
          <p:cNvPr id="27" name="CaixaDeTexto 26"/>
          <p:cNvSpPr txBox="1"/>
          <p:nvPr/>
        </p:nvSpPr>
        <p:spPr>
          <a:xfrm>
            <a:off x="2571736" y="6143644"/>
            <a:ext cx="4000528" cy="646331"/>
          </a:xfrm>
          <a:prstGeom prst="rect">
            <a:avLst/>
          </a:prstGeom>
          <a:noFill/>
        </p:spPr>
        <p:txBody>
          <a:bodyPr wrap="square" rtlCol="0">
            <a:spAutoFit/>
          </a:bodyPr>
          <a:lstStyle/>
          <a:p>
            <a:pPr algn="ctr"/>
            <a:r>
              <a:rPr lang="en-US" dirty="0" err="1" smtClean="0"/>
              <a:t>Maringá</a:t>
            </a:r>
            <a:endParaRPr lang="en-US" dirty="0" smtClean="0"/>
          </a:p>
          <a:p>
            <a:pPr algn="ctr"/>
            <a:r>
              <a:rPr lang="en-US" dirty="0" err="1" smtClean="0"/>
              <a:t>Julho</a:t>
            </a:r>
            <a:r>
              <a:rPr lang="en-US" dirty="0" smtClean="0"/>
              <a:t> de 2009</a:t>
            </a:r>
            <a:endParaRPr lang="pt-BR" dirty="0"/>
          </a:p>
        </p:txBody>
      </p:sp>
      <p:pic>
        <p:nvPicPr>
          <p:cNvPr id="28" name="Imagem 27" descr="sbz2009.gif"/>
          <p:cNvPicPr>
            <a:picLocks noChangeAspect="1"/>
          </p:cNvPicPr>
          <p:nvPr/>
        </p:nvPicPr>
        <p:blipFill>
          <a:blip r:embed="rId5" cstate="print"/>
          <a:stretch>
            <a:fillRect/>
          </a:stretch>
        </p:blipFill>
        <p:spPr>
          <a:xfrm>
            <a:off x="33319" y="5751898"/>
            <a:ext cx="1528615" cy="108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0" y="600075"/>
          <a:ext cx="9144000"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357158" y="6243600"/>
            <a:ext cx="8501122" cy="369332"/>
          </a:xfrm>
          <a:prstGeom prst="rect">
            <a:avLst/>
          </a:prstGeom>
          <a:noFill/>
        </p:spPr>
        <p:txBody>
          <a:bodyPr wrap="square" rtlCol="0">
            <a:spAutoFit/>
          </a:bodyPr>
          <a:lstStyle/>
          <a:p>
            <a:r>
              <a:rPr lang="en-US" b="1" dirty="0" err="1" smtClean="0"/>
              <a:t>Figura</a:t>
            </a:r>
            <a:r>
              <a:rPr lang="en-US" b="1" dirty="0" smtClean="0"/>
              <a:t> 1.</a:t>
            </a:r>
            <a:r>
              <a:rPr lang="en-US" dirty="0" smtClean="0"/>
              <a:t> Total de </a:t>
            </a:r>
            <a:r>
              <a:rPr lang="en-US" dirty="0" err="1" smtClean="0"/>
              <a:t>trabalhos</a:t>
            </a:r>
            <a:r>
              <a:rPr lang="en-US" dirty="0" smtClean="0"/>
              <a:t> (1999-2009) com </a:t>
            </a:r>
            <a:r>
              <a:rPr lang="en-US" dirty="0" err="1" smtClean="0"/>
              <a:t>aditivos</a:t>
            </a:r>
            <a:r>
              <a:rPr lang="en-US" dirty="0" smtClean="0"/>
              <a:t> </a:t>
            </a:r>
            <a:r>
              <a:rPr lang="en-US" dirty="0" err="1" smtClean="0"/>
              <a:t>microbiológicos</a:t>
            </a:r>
            <a:r>
              <a:rPr lang="en-US" dirty="0" smtClean="0"/>
              <a:t> no Brasil</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noGrp="1"/>
          </p:cNvGraphicFramePr>
          <p:nvPr/>
        </p:nvGraphicFramePr>
        <p:xfrm>
          <a:off x="133350" y="357166"/>
          <a:ext cx="9010650" cy="5786478"/>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142844" y="6215082"/>
            <a:ext cx="9001156" cy="923330"/>
          </a:xfrm>
          <a:prstGeom prst="rect">
            <a:avLst/>
          </a:prstGeom>
          <a:noFill/>
        </p:spPr>
        <p:txBody>
          <a:bodyPr wrap="square" rtlCol="0">
            <a:spAutoFit/>
          </a:bodyPr>
          <a:lstStyle/>
          <a:p>
            <a:pPr algn="just"/>
            <a:r>
              <a:rPr lang="pt-BR" b="1" dirty="0" smtClean="0"/>
              <a:t>Figura 2. </a:t>
            </a:r>
            <a:r>
              <a:rPr lang="pt-BR" dirty="0" smtClean="0"/>
              <a:t> Trabalhos publicados em periódicos nacionais na última década (1999-2009), avaliando a presença de aditivos microbiológicos</a:t>
            </a:r>
            <a:r>
              <a:rPr lang="pt-BR" b="1" dirty="0" smtClean="0"/>
              <a:t> </a:t>
            </a:r>
            <a:r>
              <a:rPr lang="pt-BR" dirty="0" smtClean="0"/>
              <a:t>em silagens.</a:t>
            </a:r>
          </a:p>
          <a:p>
            <a:pPr algn="just"/>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Aditivos</a:t>
            </a:r>
            <a:r>
              <a:rPr lang="en-US" dirty="0" smtClean="0"/>
              <a:t> </a:t>
            </a:r>
            <a:r>
              <a:rPr lang="en-US" dirty="0" err="1" smtClean="0"/>
              <a:t>microbianos</a:t>
            </a:r>
            <a:r>
              <a:rPr lang="en-US" dirty="0" smtClean="0"/>
              <a:t> </a:t>
            </a:r>
            <a:r>
              <a:rPr lang="en-US" dirty="0" err="1" smtClean="0"/>
              <a:t>avaliados</a:t>
            </a:r>
            <a:endParaRPr lang="pt-BR" dirty="0"/>
          </a:p>
        </p:txBody>
      </p:sp>
      <p:sp>
        <p:nvSpPr>
          <p:cNvPr id="3" name="Espaço Reservado para Conteúdo 2"/>
          <p:cNvSpPr>
            <a:spLocks noGrp="1"/>
          </p:cNvSpPr>
          <p:nvPr>
            <p:ph idx="1"/>
          </p:nvPr>
        </p:nvSpPr>
        <p:spPr/>
        <p:txBody>
          <a:bodyPr>
            <a:normAutofit lnSpcReduction="10000"/>
          </a:bodyPr>
          <a:lstStyle/>
          <a:p>
            <a:r>
              <a:rPr lang="en-US" b="1" dirty="0" err="1" smtClean="0"/>
              <a:t>Bactérias</a:t>
            </a:r>
            <a:r>
              <a:rPr lang="en-US" b="1" dirty="0" smtClean="0"/>
              <a:t> </a:t>
            </a:r>
            <a:r>
              <a:rPr lang="en-US" b="1" dirty="0" err="1" smtClean="0"/>
              <a:t>homofermentativas</a:t>
            </a:r>
            <a:endParaRPr lang="en-US" b="1" dirty="0" smtClean="0"/>
          </a:p>
          <a:p>
            <a:pPr>
              <a:buNone/>
            </a:pPr>
            <a:r>
              <a:rPr lang="pt-BR" i="1" dirty="0" smtClean="0"/>
              <a:t>    - </a:t>
            </a:r>
            <a:r>
              <a:rPr lang="pt-BR" i="1" dirty="0" err="1" smtClean="0"/>
              <a:t>Lactobacillus</a:t>
            </a:r>
            <a:r>
              <a:rPr lang="pt-BR" i="1" dirty="0" smtClean="0"/>
              <a:t> </a:t>
            </a:r>
            <a:r>
              <a:rPr lang="pt-BR" i="1" dirty="0" err="1" smtClean="0"/>
              <a:t>plantarum</a:t>
            </a:r>
            <a:r>
              <a:rPr lang="pt-BR" i="1" dirty="0" smtClean="0"/>
              <a:t>;</a:t>
            </a:r>
          </a:p>
          <a:p>
            <a:pPr>
              <a:buNone/>
            </a:pPr>
            <a:r>
              <a:rPr lang="pt-BR" i="1" dirty="0"/>
              <a:t> </a:t>
            </a:r>
            <a:r>
              <a:rPr lang="pt-BR" i="1" dirty="0" smtClean="0"/>
              <a:t>   - </a:t>
            </a:r>
            <a:r>
              <a:rPr lang="pt-BR" i="1" dirty="0" err="1" smtClean="0"/>
              <a:t>Lactobacillus</a:t>
            </a:r>
            <a:r>
              <a:rPr lang="pt-BR" i="1" dirty="0" smtClean="0"/>
              <a:t> </a:t>
            </a:r>
            <a:r>
              <a:rPr lang="pt-BR" i="1" dirty="0" err="1" smtClean="0"/>
              <a:t>curvatus</a:t>
            </a:r>
            <a:r>
              <a:rPr lang="pt-BR" i="1" dirty="0" smtClean="0"/>
              <a:t>;</a:t>
            </a:r>
          </a:p>
          <a:p>
            <a:pPr>
              <a:buNone/>
            </a:pPr>
            <a:r>
              <a:rPr lang="pt-BR" i="1" dirty="0"/>
              <a:t> </a:t>
            </a:r>
            <a:r>
              <a:rPr lang="pt-BR" i="1" dirty="0" smtClean="0"/>
              <a:t>   - </a:t>
            </a:r>
            <a:r>
              <a:rPr lang="pt-BR" i="1" dirty="0" err="1" smtClean="0"/>
              <a:t>Lactobacillus</a:t>
            </a:r>
            <a:r>
              <a:rPr lang="pt-BR" i="1" dirty="0" smtClean="0"/>
              <a:t> </a:t>
            </a:r>
            <a:r>
              <a:rPr lang="pt-BR" i="1" dirty="0" err="1" smtClean="0"/>
              <a:t>acidophilus</a:t>
            </a:r>
            <a:r>
              <a:rPr lang="pt-BR" i="1" dirty="0" smtClean="0"/>
              <a:t>; </a:t>
            </a:r>
          </a:p>
          <a:p>
            <a:pPr>
              <a:buNone/>
            </a:pPr>
            <a:r>
              <a:rPr lang="pt-BR" i="1" dirty="0"/>
              <a:t> </a:t>
            </a:r>
            <a:r>
              <a:rPr lang="pt-BR" i="1" dirty="0" smtClean="0"/>
              <a:t>   - </a:t>
            </a:r>
            <a:r>
              <a:rPr lang="pt-BR" i="1" dirty="0" err="1" smtClean="0"/>
              <a:t>Lactobacillus</a:t>
            </a:r>
            <a:r>
              <a:rPr lang="pt-BR" i="1" dirty="0" smtClean="0"/>
              <a:t> </a:t>
            </a:r>
            <a:r>
              <a:rPr lang="pt-BR" i="1" dirty="0" err="1"/>
              <a:t>spp</a:t>
            </a:r>
            <a:r>
              <a:rPr lang="pt-BR" i="1" dirty="0" smtClean="0"/>
              <a:t>.;</a:t>
            </a:r>
          </a:p>
          <a:p>
            <a:pPr>
              <a:buNone/>
            </a:pPr>
            <a:r>
              <a:rPr lang="pt-BR" i="1" dirty="0"/>
              <a:t> </a:t>
            </a:r>
            <a:r>
              <a:rPr lang="pt-BR" i="1" dirty="0" smtClean="0"/>
              <a:t>   - </a:t>
            </a:r>
            <a:r>
              <a:rPr lang="pt-BR" i="1" dirty="0" err="1" smtClean="0"/>
              <a:t>Streptococcus</a:t>
            </a:r>
            <a:r>
              <a:rPr lang="pt-BR" i="1" dirty="0" smtClean="0"/>
              <a:t> </a:t>
            </a:r>
            <a:r>
              <a:rPr lang="pt-BR" i="1" dirty="0" err="1" smtClean="0"/>
              <a:t>faecium</a:t>
            </a:r>
            <a:r>
              <a:rPr lang="pt-BR" i="1" dirty="0" smtClean="0"/>
              <a:t>;</a:t>
            </a:r>
          </a:p>
          <a:p>
            <a:pPr>
              <a:buNone/>
            </a:pPr>
            <a:r>
              <a:rPr lang="pt-BR" i="1" dirty="0"/>
              <a:t> </a:t>
            </a:r>
            <a:r>
              <a:rPr lang="pt-BR" i="1" dirty="0" smtClean="0"/>
              <a:t>   - </a:t>
            </a:r>
            <a:r>
              <a:rPr lang="pt-BR" i="1" dirty="0" err="1" smtClean="0"/>
              <a:t>Pediococcus</a:t>
            </a:r>
            <a:r>
              <a:rPr lang="pt-BR" i="1" dirty="0" smtClean="0"/>
              <a:t> </a:t>
            </a:r>
            <a:r>
              <a:rPr lang="pt-BR" i="1" dirty="0" err="1" smtClean="0"/>
              <a:t>pentosaceus</a:t>
            </a:r>
            <a:r>
              <a:rPr lang="pt-BR" i="1" dirty="0" smtClean="0"/>
              <a:t>; </a:t>
            </a:r>
          </a:p>
          <a:p>
            <a:pPr>
              <a:buNone/>
            </a:pPr>
            <a:r>
              <a:rPr lang="pt-BR" i="1" dirty="0"/>
              <a:t> </a:t>
            </a:r>
            <a:r>
              <a:rPr lang="pt-BR" i="1" dirty="0" smtClean="0"/>
              <a:t>   - </a:t>
            </a:r>
            <a:r>
              <a:rPr lang="pt-BR" i="1" dirty="0" err="1" smtClean="0"/>
              <a:t>Pediococcus</a:t>
            </a:r>
            <a:r>
              <a:rPr lang="pt-BR" i="1" dirty="0" smtClean="0"/>
              <a:t> </a:t>
            </a:r>
            <a:r>
              <a:rPr lang="pt-BR" i="1" dirty="0" err="1"/>
              <a:t>acidilactici</a:t>
            </a:r>
            <a:endParaRPr lang="pt-BR" dirty="0"/>
          </a:p>
        </p:txBody>
      </p:sp>
      <p:pic>
        <p:nvPicPr>
          <p:cNvPr id="4" name="Imagem 3" descr="plantarum.gif"/>
          <p:cNvPicPr>
            <a:picLocks noChangeAspect="1"/>
          </p:cNvPicPr>
          <p:nvPr/>
        </p:nvPicPr>
        <p:blipFill>
          <a:blip r:embed="rId2" cstate="print"/>
          <a:srcRect r="1695"/>
          <a:stretch>
            <a:fillRect/>
          </a:stretch>
        </p:blipFill>
        <p:spPr>
          <a:xfrm>
            <a:off x="7271281" y="1285860"/>
            <a:ext cx="1872719" cy="1257300"/>
          </a:xfrm>
          <a:prstGeom prst="rect">
            <a:avLst/>
          </a:prstGeom>
          <a:ln>
            <a:noFill/>
          </a:ln>
          <a:effectLst>
            <a:softEdge rad="112500"/>
          </a:effectLst>
        </p:spPr>
      </p:pic>
      <p:pic>
        <p:nvPicPr>
          <p:cNvPr id="5" name="Imagem 4" descr="e faecium.png"/>
          <p:cNvPicPr>
            <a:picLocks noChangeAspect="1"/>
          </p:cNvPicPr>
          <p:nvPr/>
        </p:nvPicPr>
        <p:blipFill>
          <a:blip r:embed="rId3" cstate="print"/>
          <a:srcRect l="2501"/>
          <a:stretch>
            <a:fillRect/>
          </a:stretch>
        </p:blipFill>
        <p:spPr>
          <a:xfrm>
            <a:off x="7286644" y="3971920"/>
            <a:ext cx="1857356" cy="1285875"/>
          </a:xfrm>
          <a:prstGeom prst="rect">
            <a:avLst/>
          </a:prstGeom>
          <a:ln>
            <a:noFill/>
          </a:ln>
          <a:effectLst>
            <a:softEdge rad="112500"/>
          </a:effectLst>
        </p:spPr>
      </p:pic>
      <p:pic>
        <p:nvPicPr>
          <p:cNvPr id="6" name="Imagem 5" descr="pentosaceus.jpg"/>
          <p:cNvPicPr>
            <a:picLocks noChangeAspect="1"/>
          </p:cNvPicPr>
          <p:nvPr/>
        </p:nvPicPr>
        <p:blipFill>
          <a:blip r:embed="rId4" cstate="print"/>
          <a:stretch>
            <a:fillRect/>
          </a:stretch>
        </p:blipFill>
        <p:spPr>
          <a:xfrm>
            <a:off x="7315200" y="5257804"/>
            <a:ext cx="1828800" cy="1371600"/>
          </a:xfrm>
          <a:prstGeom prst="rect">
            <a:avLst/>
          </a:prstGeom>
          <a:ln>
            <a:noFill/>
          </a:ln>
          <a:effectLst>
            <a:softEdge rad="112500"/>
          </a:effectLst>
        </p:spPr>
      </p:pic>
      <p:pic>
        <p:nvPicPr>
          <p:cNvPr id="7" name="Imagem 6" descr="acidophilus.jpg"/>
          <p:cNvPicPr>
            <a:picLocks noChangeAspect="1"/>
          </p:cNvPicPr>
          <p:nvPr/>
        </p:nvPicPr>
        <p:blipFill>
          <a:blip r:embed="rId5" cstate="print"/>
          <a:srcRect b="14611"/>
          <a:stretch>
            <a:fillRect/>
          </a:stretch>
        </p:blipFill>
        <p:spPr>
          <a:xfrm>
            <a:off x="7286644" y="2522316"/>
            <a:ext cx="1857388" cy="14496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Aditivos</a:t>
            </a:r>
            <a:r>
              <a:rPr lang="en-US" dirty="0" smtClean="0"/>
              <a:t> </a:t>
            </a:r>
            <a:r>
              <a:rPr lang="en-US" dirty="0" err="1" smtClean="0"/>
              <a:t>microbianos</a:t>
            </a:r>
            <a:r>
              <a:rPr lang="en-US" dirty="0" smtClean="0"/>
              <a:t> </a:t>
            </a:r>
            <a:r>
              <a:rPr lang="en-US" dirty="0" err="1" smtClean="0"/>
              <a:t>avaliados</a:t>
            </a:r>
            <a:endParaRPr lang="pt-BR" dirty="0"/>
          </a:p>
        </p:txBody>
      </p:sp>
      <p:sp>
        <p:nvSpPr>
          <p:cNvPr id="3" name="Espaço Reservado para Conteúdo 2"/>
          <p:cNvSpPr>
            <a:spLocks noGrp="1"/>
          </p:cNvSpPr>
          <p:nvPr>
            <p:ph idx="1"/>
          </p:nvPr>
        </p:nvSpPr>
        <p:spPr/>
        <p:txBody>
          <a:bodyPr>
            <a:normAutofit fontScale="85000" lnSpcReduction="20000"/>
          </a:bodyPr>
          <a:lstStyle/>
          <a:p>
            <a:pPr>
              <a:lnSpc>
                <a:spcPct val="120000"/>
              </a:lnSpc>
            </a:pPr>
            <a:r>
              <a:rPr lang="en-US" b="1" dirty="0" err="1" smtClean="0"/>
              <a:t>Bactérias</a:t>
            </a:r>
            <a:r>
              <a:rPr lang="en-US" b="1" dirty="0" smtClean="0"/>
              <a:t> </a:t>
            </a:r>
            <a:r>
              <a:rPr lang="en-US" b="1" dirty="0" err="1" smtClean="0"/>
              <a:t>heterofermentativas</a:t>
            </a:r>
            <a:endParaRPr lang="en-US" b="1" dirty="0" smtClean="0"/>
          </a:p>
          <a:p>
            <a:pPr>
              <a:lnSpc>
                <a:spcPct val="120000"/>
              </a:lnSpc>
              <a:buNone/>
            </a:pPr>
            <a:r>
              <a:rPr lang="pt-BR" i="1" dirty="0" smtClean="0"/>
              <a:t>    - </a:t>
            </a:r>
            <a:r>
              <a:rPr lang="pt-BR" i="1" dirty="0" err="1"/>
              <a:t>Lactobacillus</a:t>
            </a:r>
            <a:r>
              <a:rPr lang="pt-BR" i="1" dirty="0"/>
              <a:t> </a:t>
            </a:r>
            <a:r>
              <a:rPr lang="pt-BR" i="1" dirty="0" err="1" smtClean="0"/>
              <a:t>buchneri</a:t>
            </a:r>
            <a:r>
              <a:rPr lang="pt-BR" i="1" dirty="0" smtClean="0"/>
              <a:t>;</a:t>
            </a:r>
          </a:p>
          <a:p>
            <a:pPr>
              <a:lnSpc>
                <a:spcPct val="120000"/>
              </a:lnSpc>
              <a:buNone/>
            </a:pPr>
            <a:r>
              <a:rPr lang="pt-BR" i="1" dirty="0"/>
              <a:t> </a:t>
            </a:r>
            <a:r>
              <a:rPr lang="pt-BR" i="1" dirty="0" smtClean="0"/>
              <a:t>   - </a:t>
            </a:r>
            <a:r>
              <a:rPr lang="pt-BR" i="1" dirty="0" err="1" smtClean="0"/>
              <a:t>Lactobacillus</a:t>
            </a:r>
            <a:r>
              <a:rPr lang="pt-BR" i="1" dirty="0" smtClean="0"/>
              <a:t> </a:t>
            </a:r>
            <a:r>
              <a:rPr lang="pt-BR" i="1" dirty="0" err="1" smtClean="0"/>
              <a:t>brevis</a:t>
            </a:r>
            <a:r>
              <a:rPr lang="pt-BR" i="1" dirty="0" smtClean="0"/>
              <a:t>;</a:t>
            </a:r>
          </a:p>
          <a:p>
            <a:pPr>
              <a:lnSpc>
                <a:spcPct val="120000"/>
              </a:lnSpc>
              <a:buNone/>
            </a:pPr>
            <a:r>
              <a:rPr lang="pt-BR" i="1" dirty="0"/>
              <a:t> </a:t>
            </a:r>
            <a:r>
              <a:rPr lang="pt-BR" i="1" dirty="0" smtClean="0"/>
              <a:t>   - </a:t>
            </a:r>
            <a:r>
              <a:rPr lang="pt-BR" i="1" dirty="0" err="1" smtClean="0"/>
              <a:t>Propionibacterium</a:t>
            </a:r>
            <a:endParaRPr lang="pt-BR" i="1" dirty="0" smtClean="0"/>
          </a:p>
          <a:p>
            <a:pPr>
              <a:lnSpc>
                <a:spcPct val="120000"/>
              </a:lnSpc>
            </a:pPr>
            <a:r>
              <a:rPr lang="en-US" b="1" dirty="0" err="1" smtClean="0"/>
              <a:t>Combinações</a:t>
            </a:r>
            <a:endParaRPr lang="en-US" b="1" dirty="0" smtClean="0"/>
          </a:p>
          <a:p>
            <a:pPr>
              <a:lnSpc>
                <a:spcPct val="120000"/>
              </a:lnSpc>
            </a:pPr>
            <a:r>
              <a:rPr lang="en-US" b="1" dirty="0" err="1" smtClean="0"/>
              <a:t>Enzimas</a:t>
            </a:r>
            <a:endParaRPr lang="en-US" b="1" dirty="0" smtClean="0"/>
          </a:p>
          <a:p>
            <a:pPr>
              <a:lnSpc>
                <a:spcPct val="120000"/>
              </a:lnSpc>
              <a:buNone/>
            </a:pPr>
            <a:r>
              <a:rPr lang="en-US" dirty="0"/>
              <a:t> </a:t>
            </a:r>
            <a:r>
              <a:rPr lang="en-US" dirty="0" smtClean="0"/>
              <a:t>   - </a:t>
            </a:r>
            <a:r>
              <a:rPr lang="en-US" dirty="0" err="1" smtClean="0"/>
              <a:t>amilase</a:t>
            </a:r>
            <a:endParaRPr lang="en-US" dirty="0" smtClean="0"/>
          </a:p>
          <a:p>
            <a:pPr>
              <a:lnSpc>
                <a:spcPct val="120000"/>
              </a:lnSpc>
              <a:buNone/>
            </a:pPr>
            <a:r>
              <a:rPr lang="en-US" dirty="0"/>
              <a:t> </a:t>
            </a:r>
            <a:r>
              <a:rPr lang="en-US" dirty="0" smtClean="0"/>
              <a:t>   - </a:t>
            </a:r>
            <a:r>
              <a:rPr lang="en-US" dirty="0" err="1" smtClean="0"/>
              <a:t>celulase</a:t>
            </a:r>
            <a:endParaRPr lang="en-US" dirty="0" smtClean="0"/>
          </a:p>
          <a:p>
            <a:pPr>
              <a:lnSpc>
                <a:spcPct val="120000"/>
              </a:lnSpc>
              <a:buNone/>
            </a:pPr>
            <a:r>
              <a:rPr lang="en-US" dirty="0"/>
              <a:t> </a:t>
            </a:r>
            <a:r>
              <a:rPr lang="en-US" dirty="0" smtClean="0"/>
              <a:t>   - </a:t>
            </a:r>
            <a:r>
              <a:rPr lang="en-US" dirty="0" err="1" smtClean="0"/>
              <a:t>hemicelulase</a:t>
            </a:r>
            <a:endParaRPr lang="pt-BR" dirty="0"/>
          </a:p>
        </p:txBody>
      </p:sp>
      <p:pic>
        <p:nvPicPr>
          <p:cNvPr id="4" name="Imagem 3" descr="propionibacterium.jpg"/>
          <p:cNvPicPr>
            <a:picLocks noChangeAspect="1"/>
          </p:cNvPicPr>
          <p:nvPr/>
        </p:nvPicPr>
        <p:blipFill>
          <a:blip r:embed="rId2" cstate="print"/>
          <a:srcRect l="2032" t="3972" b="12953"/>
          <a:stretch>
            <a:fillRect/>
          </a:stretch>
        </p:blipFill>
        <p:spPr>
          <a:xfrm>
            <a:off x="6611453" y="4799385"/>
            <a:ext cx="2519485" cy="1630011"/>
          </a:xfrm>
          <a:prstGeom prst="rect">
            <a:avLst/>
          </a:prstGeom>
          <a:ln>
            <a:noFill/>
          </a:ln>
          <a:effectLst>
            <a:softEdge rad="112500"/>
          </a:effectLst>
        </p:spPr>
      </p:pic>
      <p:pic>
        <p:nvPicPr>
          <p:cNvPr id="5" name="Imagem 4" descr="brevis.jpg"/>
          <p:cNvPicPr>
            <a:picLocks noChangeAspect="1"/>
          </p:cNvPicPr>
          <p:nvPr/>
        </p:nvPicPr>
        <p:blipFill>
          <a:blip r:embed="rId3" cstate="print"/>
          <a:srcRect l="2031" t="14815"/>
          <a:stretch>
            <a:fillRect/>
          </a:stretch>
        </p:blipFill>
        <p:spPr>
          <a:xfrm>
            <a:off x="6611453" y="3169374"/>
            <a:ext cx="2519516" cy="1643050"/>
          </a:xfrm>
          <a:prstGeom prst="rect">
            <a:avLst/>
          </a:prstGeom>
          <a:ln>
            <a:noFill/>
          </a:ln>
          <a:effectLst>
            <a:softEdge rad="112500"/>
          </a:effectLst>
        </p:spPr>
      </p:pic>
      <p:pic>
        <p:nvPicPr>
          <p:cNvPr id="6" name="Imagem 5" descr="l buchneri 2.jpg"/>
          <p:cNvPicPr>
            <a:picLocks noChangeAspect="1"/>
          </p:cNvPicPr>
          <p:nvPr/>
        </p:nvPicPr>
        <p:blipFill>
          <a:blip r:embed="rId4" cstate="print"/>
          <a:srcRect t="34112" r="5404" b="6015"/>
          <a:stretch>
            <a:fillRect/>
          </a:stretch>
        </p:blipFill>
        <p:spPr>
          <a:xfrm>
            <a:off x="6624516" y="1526300"/>
            <a:ext cx="2500330" cy="16300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Silagem</a:t>
            </a:r>
            <a:r>
              <a:rPr lang="en-US" dirty="0" smtClean="0"/>
              <a:t> de </a:t>
            </a:r>
            <a:r>
              <a:rPr lang="en-US" dirty="0" err="1" smtClean="0"/>
              <a:t>milho</a:t>
            </a:r>
            <a:endParaRPr lang="pt-BR" dirty="0"/>
          </a:p>
        </p:txBody>
      </p:sp>
      <p:sp>
        <p:nvSpPr>
          <p:cNvPr id="3" name="Espaço Reservado para Conteúdo 2"/>
          <p:cNvSpPr>
            <a:spLocks noGrp="1"/>
          </p:cNvSpPr>
          <p:nvPr>
            <p:ph idx="1"/>
          </p:nvPr>
        </p:nvSpPr>
        <p:spPr/>
        <p:txBody>
          <a:bodyPr/>
          <a:lstStyle/>
          <a:p>
            <a:pPr>
              <a:lnSpc>
                <a:spcPct val="200000"/>
              </a:lnSpc>
            </a:pPr>
            <a:r>
              <a:rPr lang="en-US" dirty="0" err="1" smtClean="0"/>
              <a:t>Bactérias</a:t>
            </a:r>
            <a:r>
              <a:rPr lang="en-US" dirty="0" smtClean="0"/>
              <a:t> </a:t>
            </a:r>
            <a:r>
              <a:rPr lang="en-US" dirty="0" err="1" smtClean="0"/>
              <a:t>homofermentativas</a:t>
            </a:r>
            <a:endParaRPr lang="en-US" dirty="0" smtClean="0"/>
          </a:p>
          <a:p>
            <a:pPr>
              <a:lnSpc>
                <a:spcPct val="200000"/>
              </a:lnSpc>
            </a:pPr>
            <a:r>
              <a:rPr lang="pt-BR" dirty="0" smtClean="0"/>
              <a:t>Doses: 1x10</a:t>
            </a:r>
            <a:r>
              <a:rPr lang="pt-BR" baseline="30000" dirty="0" smtClean="0"/>
              <a:t>5</a:t>
            </a:r>
            <a:r>
              <a:rPr lang="pt-BR" dirty="0" smtClean="0"/>
              <a:t> </a:t>
            </a:r>
            <a:r>
              <a:rPr lang="pt-BR" dirty="0"/>
              <a:t>e 9x10</a:t>
            </a:r>
            <a:r>
              <a:rPr lang="pt-BR" baseline="30000" dirty="0"/>
              <a:t>9</a:t>
            </a:r>
            <a:r>
              <a:rPr lang="pt-BR" dirty="0"/>
              <a:t> </a:t>
            </a:r>
            <a:r>
              <a:rPr lang="pt-BR" dirty="0" err="1"/>
              <a:t>ufc</a:t>
            </a:r>
            <a:r>
              <a:rPr lang="pt-BR" dirty="0"/>
              <a:t>/g de forragem </a:t>
            </a:r>
            <a:r>
              <a:rPr lang="pt-BR" dirty="0" smtClean="0"/>
              <a:t>fresca</a:t>
            </a:r>
            <a:endParaRPr lang="pt-BR" dirty="0"/>
          </a:p>
          <a:p>
            <a:pPr>
              <a:lnSpc>
                <a:spcPct val="200000"/>
              </a:lnSpc>
            </a:pPr>
            <a:endParaRPr lang="pt-BR" dirty="0"/>
          </a:p>
        </p:txBody>
      </p:sp>
      <p:pic>
        <p:nvPicPr>
          <p:cNvPr id="4" name="Imagem 3" descr="milho.jpg"/>
          <p:cNvPicPr>
            <a:picLocks noChangeAspect="1"/>
          </p:cNvPicPr>
          <p:nvPr/>
        </p:nvPicPr>
        <p:blipFill>
          <a:blip r:embed="rId2" cstate="print"/>
          <a:stretch>
            <a:fillRect/>
          </a:stretch>
        </p:blipFill>
        <p:spPr>
          <a:xfrm>
            <a:off x="1571604" y="3786190"/>
            <a:ext cx="4296986" cy="2857496"/>
          </a:xfrm>
          <a:prstGeom prst="rect">
            <a:avLst/>
          </a:prstGeom>
          <a:ln>
            <a:noFill/>
          </a:ln>
          <a:effectLst>
            <a:softEdge rad="112500"/>
          </a:effectLst>
        </p:spPr>
      </p:pic>
      <p:pic>
        <p:nvPicPr>
          <p:cNvPr id="5" name="Imagem 4" descr="milho grao.bmp"/>
          <p:cNvPicPr>
            <a:picLocks noChangeAspect="1"/>
          </p:cNvPicPr>
          <p:nvPr/>
        </p:nvPicPr>
        <p:blipFill>
          <a:blip r:embed="rId3" cstate="print"/>
          <a:stretch>
            <a:fillRect/>
          </a:stretch>
        </p:blipFill>
        <p:spPr>
          <a:xfrm>
            <a:off x="5000628" y="4286250"/>
            <a:ext cx="3086100" cy="2571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noGrp="1"/>
          </p:cNvGraphicFramePr>
          <p:nvPr/>
        </p:nvGraphicFramePr>
        <p:xfrm>
          <a:off x="0" y="600075"/>
          <a:ext cx="8929718" cy="5329255"/>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3214678" y="285728"/>
            <a:ext cx="3000396" cy="369332"/>
          </a:xfrm>
          <a:prstGeom prst="rect">
            <a:avLst/>
          </a:prstGeom>
          <a:noFill/>
        </p:spPr>
        <p:txBody>
          <a:bodyPr wrap="square" rtlCol="0">
            <a:spAutoFit/>
          </a:bodyPr>
          <a:lstStyle/>
          <a:p>
            <a:pPr algn="ctr"/>
            <a:r>
              <a:rPr lang="en-US" b="1" dirty="0" smtClean="0"/>
              <a:t>SILAGEM DE MILHO</a:t>
            </a:r>
            <a:endParaRPr lang="pt-BR" b="1" dirty="0"/>
          </a:p>
        </p:txBody>
      </p:sp>
      <p:sp>
        <p:nvSpPr>
          <p:cNvPr id="5" name="CaixaDeTexto 4"/>
          <p:cNvSpPr txBox="1"/>
          <p:nvPr/>
        </p:nvSpPr>
        <p:spPr>
          <a:xfrm>
            <a:off x="142844" y="6006132"/>
            <a:ext cx="8929718" cy="923330"/>
          </a:xfrm>
          <a:prstGeom prst="rect">
            <a:avLst/>
          </a:prstGeom>
          <a:noFill/>
        </p:spPr>
        <p:txBody>
          <a:bodyPr wrap="square" rtlCol="0">
            <a:spAutoFit/>
          </a:bodyPr>
          <a:lstStyle/>
          <a:p>
            <a:pPr algn="just"/>
            <a:r>
              <a:rPr lang="pt-BR" b="1" dirty="0" smtClean="0"/>
              <a:t>Figura 3. </a:t>
            </a:r>
            <a:r>
              <a:rPr lang="pt-BR" dirty="0" err="1" smtClean="0"/>
              <a:t>Frequência</a:t>
            </a:r>
            <a:r>
              <a:rPr lang="pt-BR" dirty="0" smtClean="0"/>
              <a:t> de respostas favoráveis em silagens de milho aditivadas com inoculantes microbiológicos</a:t>
            </a:r>
          </a:p>
          <a:p>
            <a:pPr algn="just"/>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214282" y="642918"/>
          <a:ext cx="8596747" cy="5210873"/>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214282" y="5872009"/>
            <a:ext cx="8786874" cy="1200329"/>
          </a:xfrm>
          <a:prstGeom prst="rect">
            <a:avLst/>
          </a:prstGeom>
          <a:noFill/>
        </p:spPr>
        <p:txBody>
          <a:bodyPr wrap="square" rtlCol="0">
            <a:spAutoFit/>
          </a:bodyPr>
          <a:lstStyle/>
          <a:p>
            <a:pPr algn="just"/>
            <a:r>
              <a:rPr lang="pt-BR" b="1" dirty="0" smtClean="0"/>
              <a:t>Figura 4. </a:t>
            </a:r>
            <a:r>
              <a:rPr lang="pt-BR" dirty="0" smtClean="0"/>
              <a:t>Média geral e média dos resultados contendo respostas favoráveis nos valores do diferencial de resposta (∆) entre as silagens de milho aditivadas com inoculantes microbiológicos em relação às silagens controle.</a:t>
            </a:r>
          </a:p>
          <a:p>
            <a:pPr algn="just"/>
            <a:endParaRPr lang="pt-BR" dirty="0"/>
          </a:p>
        </p:txBody>
      </p:sp>
      <p:sp>
        <p:nvSpPr>
          <p:cNvPr id="4" name="CaixaDeTexto 3"/>
          <p:cNvSpPr txBox="1"/>
          <p:nvPr/>
        </p:nvSpPr>
        <p:spPr>
          <a:xfrm>
            <a:off x="3214678" y="285728"/>
            <a:ext cx="3000396" cy="369332"/>
          </a:xfrm>
          <a:prstGeom prst="rect">
            <a:avLst/>
          </a:prstGeom>
          <a:noFill/>
        </p:spPr>
        <p:txBody>
          <a:bodyPr wrap="square" rtlCol="0">
            <a:spAutoFit/>
          </a:bodyPr>
          <a:lstStyle/>
          <a:p>
            <a:pPr algn="ctr"/>
            <a:r>
              <a:rPr lang="en-US" b="1" dirty="0" smtClean="0"/>
              <a:t>SILAGEM DE MILHO</a:t>
            </a:r>
            <a:endParaRPr lang="pt-BR"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
            <a:ext cx="8229600" cy="1143000"/>
          </a:xfrm>
        </p:spPr>
        <p:txBody>
          <a:bodyPr>
            <a:normAutofit/>
          </a:bodyPr>
          <a:lstStyle/>
          <a:p>
            <a:r>
              <a:rPr lang="en-US" sz="3200" dirty="0" smtClean="0"/>
              <a:t>Silva et al. (2005) – </a:t>
            </a:r>
            <a:r>
              <a:rPr lang="en-US" sz="3200" dirty="0" err="1" smtClean="0"/>
              <a:t>silagem</a:t>
            </a:r>
            <a:r>
              <a:rPr lang="en-US" sz="3200" dirty="0" smtClean="0"/>
              <a:t> de </a:t>
            </a:r>
            <a:r>
              <a:rPr lang="en-US" sz="3200" dirty="0" err="1" smtClean="0"/>
              <a:t>milho</a:t>
            </a:r>
            <a:endParaRPr lang="pt-BR" sz="3200" dirty="0"/>
          </a:p>
        </p:txBody>
      </p:sp>
      <p:graphicFrame>
        <p:nvGraphicFramePr>
          <p:cNvPr id="3" name="Tabela 2"/>
          <p:cNvGraphicFramePr>
            <a:graphicFrameLocks noGrp="1"/>
          </p:cNvGraphicFramePr>
          <p:nvPr/>
        </p:nvGraphicFramePr>
        <p:xfrm>
          <a:off x="571472" y="2071678"/>
          <a:ext cx="7572428" cy="4357717"/>
        </p:xfrm>
        <a:graphic>
          <a:graphicData uri="http://schemas.openxmlformats.org/drawingml/2006/table">
            <a:tbl>
              <a:tblPr/>
              <a:tblGrid>
                <a:gridCol w="1913246"/>
                <a:gridCol w="1510458"/>
                <a:gridCol w="2074362"/>
                <a:gridCol w="2074362"/>
              </a:tblGrid>
              <a:tr h="564192">
                <a:tc>
                  <a:txBody>
                    <a:bodyPr/>
                    <a:lstStyle/>
                    <a:p>
                      <a:pPr algn="l" fontAlgn="b"/>
                      <a:r>
                        <a:rPr lang="pt-BR" sz="2000" b="1" i="0" u="none" strike="noStrike" dirty="0">
                          <a:solidFill>
                            <a:srgbClr val="000000"/>
                          </a:solidFill>
                          <a:latin typeface="Arial" pitchFamily="34" charset="0"/>
                          <a:cs typeface="Arial" pitchFamily="34" charset="0"/>
                        </a:rPr>
                        <a:t>Variável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a:solidFill>
                            <a:srgbClr val="000000"/>
                          </a:solidFill>
                          <a:latin typeface="Arial" pitchFamily="34" charset="0"/>
                          <a:cs typeface="Arial" pitchFamily="34" charset="0"/>
                        </a:rPr>
                        <a:t>Controle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a:solidFill>
                            <a:srgbClr val="000000"/>
                          </a:solidFill>
                          <a:latin typeface="Arial" pitchFamily="34" charset="0"/>
                          <a:cs typeface="Arial" pitchFamily="34" charset="0"/>
                        </a:rPr>
                        <a:t>Inoculante 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a:solidFill>
                            <a:srgbClr val="000000"/>
                          </a:solidFill>
                          <a:latin typeface="Arial" pitchFamily="34" charset="0"/>
                          <a:cs typeface="Arial" pitchFamily="34" charset="0"/>
                        </a:rPr>
                        <a:t>Inoculante 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2700">
                <a:tc>
                  <a:txBody>
                    <a:bodyPr/>
                    <a:lstStyle/>
                    <a:p>
                      <a:pPr algn="l" fontAlgn="b"/>
                      <a:r>
                        <a:rPr lang="pt-BR" sz="2000" b="0" i="0" u="none" strike="noStrike">
                          <a:solidFill>
                            <a:srgbClr val="000000"/>
                          </a:solidFill>
                          <a:latin typeface="Arial" pitchFamily="34" charset="0"/>
                          <a:cs typeface="Arial" pitchFamily="34" charset="0"/>
                        </a:rPr>
                        <a:t>MS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000" b="0" i="0" u="none" strike="noStrike">
                          <a:solidFill>
                            <a:srgbClr val="000000"/>
                          </a:solidFill>
                          <a:latin typeface="Arial" pitchFamily="34" charset="0"/>
                          <a:cs typeface="Arial" pitchFamily="34" charset="0"/>
                        </a:rPr>
                        <a:t>29,4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000" b="0" i="0" u="none" strike="noStrike">
                          <a:solidFill>
                            <a:srgbClr val="000000"/>
                          </a:solidFill>
                          <a:latin typeface="Arial" pitchFamily="34" charset="0"/>
                          <a:cs typeface="Arial" pitchFamily="34" charset="0"/>
                        </a:rPr>
                        <a:t>29,62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000" b="0" i="0" u="none" strike="noStrike">
                          <a:solidFill>
                            <a:srgbClr val="000000"/>
                          </a:solidFill>
                          <a:latin typeface="Arial" pitchFamily="34" charset="0"/>
                          <a:cs typeface="Arial" pitchFamily="34" charset="0"/>
                        </a:rPr>
                        <a:t>29,63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644792">
                <a:tc>
                  <a:txBody>
                    <a:bodyPr/>
                    <a:lstStyle/>
                    <a:p>
                      <a:pPr algn="l" fontAlgn="b"/>
                      <a:r>
                        <a:rPr lang="pt-BR" sz="2000" b="0" i="0" u="none" strike="noStrike">
                          <a:solidFill>
                            <a:srgbClr val="000000"/>
                          </a:solidFill>
                          <a:latin typeface="Arial" pitchFamily="34" charset="0"/>
                          <a:cs typeface="Arial" pitchFamily="34" charset="0"/>
                        </a:rPr>
                        <a:t>PB,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pitchFamily="34" charset="0"/>
                          <a:cs typeface="Arial" pitchFamily="34" charset="0"/>
                        </a:rPr>
                        <a:t>6,97</a:t>
                      </a:r>
                      <a:r>
                        <a:rPr lang="pt-BR" sz="2000" b="0" i="0" u="none" strike="noStrike" baseline="30000">
                          <a:solidFill>
                            <a:srgbClr val="000000"/>
                          </a:solidFill>
                          <a:latin typeface="Arial" pitchFamily="34" charset="0"/>
                          <a:cs typeface="Arial" pitchFamily="34" charset="0"/>
                        </a:rPr>
                        <a:t>b</a:t>
                      </a:r>
                      <a:endParaRPr lang="pt-BR" sz="20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pitchFamily="34" charset="0"/>
                          <a:cs typeface="Arial" pitchFamily="34" charset="0"/>
                        </a:rPr>
                        <a:t>7,42</a:t>
                      </a:r>
                      <a:r>
                        <a:rPr lang="pt-BR" sz="2000" b="0" i="0" u="none" strike="noStrike" baseline="30000">
                          <a:solidFill>
                            <a:srgbClr val="000000"/>
                          </a:solidFill>
                          <a:latin typeface="Arial" pitchFamily="34" charset="0"/>
                          <a:cs typeface="Arial" pitchFamily="34" charset="0"/>
                        </a:rPr>
                        <a:t>a</a:t>
                      </a:r>
                      <a:endParaRPr lang="pt-BR" sz="20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pitchFamily="34" charset="0"/>
                          <a:cs typeface="Arial" pitchFamily="34" charset="0"/>
                        </a:rPr>
                        <a:t>7,02</a:t>
                      </a:r>
                      <a:r>
                        <a:rPr lang="pt-BR" sz="2000" b="0" i="0" u="none" strike="noStrike" baseline="30000">
                          <a:solidFill>
                            <a:srgbClr val="000000"/>
                          </a:solidFill>
                          <a:latin typeface="Arial" pitchFamily="34" charset="0"/>
                          <a:cs typeface="Arial" pitchFamily="34" charset="0"/>
                        </a:rPr>
                        <a:t>b</a:t>
                      </a:r>
                      <a:endParaRPr lang="pt-BR" sz="20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r>
              <a:tr h="644792">
                <a:tc>
                  <a:txBody>
                    <a:bodyPr/>
                    <a:lstStyle/>
                    <a:p>
                      <a:pPr algn="l" fontAlgn="b"/>
                      <a:r>
                        <a:rPr lang="pt-BR" sz="2000" b="0" i="0" u="none" strike="noStrike">
                          <a:solidFill>
                            <a:srgbClr val="000000"/>
                          </a:solidFill>
                          <a:latin typeface="Arial" pitchFamily="34" charset="0"/>
                          <a:cs typeface="Arial" pitchFamily="34" charset="0"/>
                        </a:rPr>
                        <a:t>FDN,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pitchFamily="34" charset="0"/>
                          <a:cs typeface="Arial" pitchFamily="34" charset="0"/>
                        </a:rPr>
                        <a:t>64,14</a:t>
                      </a:r>
                      <a:r>
                        <a:rPr lang="pt-BR" sz="2000" b="0" i="0" u="none" strike="noStrike" baseline="30000">
                          <a:solidFill>
                            <a:srgbClr val="000000"/>
                          </a:solidFill>
                          <a:latin typeface="Arial" pitchFamily="34" charset="0"/>
                          <a:cs typeface="Arial" pitchFamily="34" charset="0"/>
                        </a:rPr>
                        <a:t>a</a:t>
                      </a:r>
                      <a:endParaRPr lang="pt-BR" sz="20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pitchFamily="34" charset="0"/>
                          <a:cs typeface="Arial" pitchFamily="34" charset="0"/>
                        </a:rPr>
                        <a:t>56,42</a:t>
                      </a:r>
                      <a:r>
                        <a:rPr lang="pt-BR" sz="2000" b="0" i="0" u="none" strike="noStrike" baseline="30000">
                          <a:solidFill>
                            <a:srgbClr val="000000"/>
                          </a:solidFill>
                          <a:latin typeface="Arial" pitchFamily="34" charset="0"/>
                          <a:cs typeface="Arial" pitchFamily="34" charset="0"/>
                        </a:rPr>
                        <a:t>b</a:t>
                      </a:r>
                      <a:endParaRPr lang="pt-BR" sz="20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pitchFamily="34" charset="0"/>
                          <a:cs typeface="Arial" pitchFamily="34" charset="0"/>
                        </a:rPr>
                        <a:t>51,49</a:t>
                      </a:r>
                      <a:r>
                        <a:rPr lang="pt-BR" sz="2000" b="0" i="0" u="none" strike="noStrike" baseline="30000">
                          <a:solidFill>
                            <a:srgbClr val="000000"/>
                          </a:solidFill>
                          <a:latin typeface="Arial" pitchFamily="34" charset="0"/>
                          <a:cs typeface="Arial" pitchFamily="34" charset="0"/>
                        </a:rPr>
                        <a:t>c</a:t>
                      </a:r>
                      <a:endParaRPr lang="pt-BR" sz="20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r>
              <a:tr h="644792">
                <a:tc>
                  <a:txBody>
                    <a:bodyPr/>
                    <a:lstStyle/>
                    <a:p>
                      <a:pPr algn="l" fontAlgn="b"/>
                      <a:r>
                        <a:rPr lang="pt-BR" sz="2000" b="0" i="0" u="none" strike="noStrike">
                          <a:solidFill>
                            <a:srgbClr val="000000"/>
                          </a:solidFill>
                          <a:latin typeface="Arial" pitchFamily="34" charset="0"/>
                          <a:cs typeface="Arial" pitchFamily="34" charset="0"/>
                        </a:rPr>
                        <a:t>CEL,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pitchFamily="34" charset="0"/>
                          <a:cs typeface="Arial" pitchFamily="34" charset="0"/>
                        </a:rPr>
                        <a:t>27,45</a:t>
                      </a:r>
                      <a:r>
                        <a:rPr lang="pt-BR" sz="2000" b="0" i="0" u="none" strike="noStrike" baseline="30000">
                          <a:solidFill>
                            <a:srgbClr val="000000"/>
                          </a:solidFill>
                          <a:latin typeface="Arial" pitchFamily="34" charset="0"/>
                          <a:cs typeface="Arial" pitchFamily="34" charset="0"/>
                        </a:rPr>
                        <a:t>a</a:t>
                      </a:r>
                      <a:endParaRPr lang="pt-BR" sz="20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pitchFamily="34" charset="0"/>
                          <a:cs typeface="Arial" pitchFamily="34" charset="0"/>
                        </a:rPr>
                        <a:t>24,51</a:t>
                      </a:r>
                      <a:r>
                        <a:rPr lang="pt-BR" sz="2000" b="0" i="0" u="none" strike="noStrike" baseline="30000">
                          <a:solidFill>
                            <a:srgbClr val="000000"/>
                          </a:solidFill>
                          <a:latin typeface="Arial" pitchFamily="34" charset="0"/>
                          <a:cs typeface="Arial" pitchFamily="34" charset="0"/>
                        </a:rPr>
                        <a:t>b</a:t>
                      </a:r>
                      <a:endParaRPr lang="pt-BR" sz="20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pitchFamily="34" charset="0"/>
                          <a:cs typeface="Arial" pitchFamily="34" charset="0"/>
                        </a:rPr>
                        <a:t>23,8</a:t>
                      </a:r>
                      <a:r>
                        <a:rPr lang="pt-BR" sz="2000" b="0" i="0" u="none" strike="noStrike" baseline="30000">
                          <a:solidFill>
                            <a:srgbClr val="000000"/>
                          </a:solidFill>
                          <a:latin typeface="Arial" pitchFamily="34" charset="0"/>
                          <a:cs typeface="Arial" pitchFamily="34" charset="0"/>
                        </a:rPr>
                        <a:t>b</a:t>
                      </a:r>
                      <a:endParaRPr lang="pt-BR" sz="20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r>
              <a:tr h="671657">
                <a:tc>
                  <a:txBody>
                    <a:bodyPr/>
                    <a:lstStyle/>
                    <a:p>
                      <a:pPr algn="l" fontAlgn="b"/>
                      <a:r>
                        <a:rPr lang="pt-BR" sz="2000" b="0" i="0" u="none" strike="noStrike">
                          <a:solidFill>
                            <a:srgbClr val="000000"/>
                          </a:solidFill>
                          <a:latin typeface="Arial" pitchFamily="34" charset="0"/>
                          <a:cs typeface="Arial" pitchFamily="34" charset="0"/>
                        </a:rPr>
                        <a:t>HEM,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pitchFamily="34" charset="0"/>
                          <a:cs typeface="Arial" pitchFamily="34" charset="0"/>
                        </a:rPr>
                        <a:t>30,2</a:t>
                      </a:r>
                      <a:r>
                        <a:rPr lang="pt-BR" sz="2000" b="0" i="0" u="none" strike="noStrike" baseline="30000">
                          <a:solidFill>
                            <a:srgbClr val="000000"/>
                          </a:solidFill>
                          <a:latin typeface="Arial" pitchFamily="34" charset="0"/>
                          <a:cs typeface="Arial" pitchFamily="34" charset="0"/>
                        </a:rPr>
                        <a:t>a</a:t>
                      </a:r>
                      <a:endParaRPr lang="pt-BR" sz="20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pitchFamily="34" charset="0"/>
                          <a:cs typeface="Arial" pitchFamily="34" charset="0"/>
                        </a:rPr>
                        <a:t>29,13</a:t>
                      </a:r>
                      <a:r>
                        <a:rPr lang="pt-BR" sz="2000" b="0" i="0" u="none" strike="noStrike" baseline="30000">
                          <a:solidFill>
                            <a:srgbClr val="000000"/>
                          </a:solidFill>
                          <a:latin typeface="Arial" pitchFamily="34" charset="0"/>
                          <a:cs typeface="Arial" pitchFamily="34" charset="0"/>
                        </a:rPr>
                        <a:t>ab</a:t>
                      </a:r>
                      <a:endParaRPr lang="pt-BR" sz="20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pitchFamily="34" charset="0"/>
                          <a:cs typeface="Arial" pitchFamily="34" charset="0"/>
                        </a:rPr>
                        <a:t>27,95</a:t>
                      </a:r>
                      <a:r>
                        <a:rPr lang="pt-BR" sz="2000" b="1" i="0" u="none" strike="noStrike" baseline="30000">
                          <a:solidFill>
                            <a:srgbClr val="000000"/>
                          </a:solidFill>
                          <a:latin typeface="Arial" pitchFamily="34" charset="0"/>
                          <a:cs typeface="Arial" pitchFamily="34" charset="0"/>
                        </a:rPr>
                        <a:t>b</a:t>
                      </a:r>
                      <a:endParaRPr lang="pt-BR" sz="20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r>
              <a:tr h="644792">
                <a:tc>
                  <a:txBody>
                    <a:bodyPr/>
                    <a:lstStyle/>
                    <a:p>
                      <a:pPr algn="l" fontAlgn="b"/>
                      <a:r>
                        <a:rPr lang="pt-BR" sz="2000" b="0" i="0" u="none" strike="noStrike" dirty="0">
                          <a:solidFill>
                            <a:srgbClr val="000000"/>
                          </a:solidFill>
                          <a:latin typeface="Arial" pitchFamily="34" charset="0"/>
                          <a:cs typeface="Arial" pitchFamily="34" charset="0"/>
                        </a:rPr>
                        <a:t>DIVMS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latin typeface="Arial" pitchFamily="34" charset="0"/>
                          <a:cs typeface="Arial" pitchFamily="34" charset="0"/>
                        </a:rPr>
                        <a:t>68,28</a:t>
                      </a:r>
                      <a:r>
                        <a:rPr lang="pt-BR" sz="2000" b="0" i="0" u="none" strike="noStrike" baseline="30000">
                          <a:solidFill>
                            <a:srgbClr val="000000"/>
                          </a:solidFill>
                          <a:latin typeface="Arial" pitchFamily="34" charset="0"/>
                          <a:cs typeface="Arial" pitchFamily="34" charset="0"/>
                        </a:rPr>
                        <a:t>b</a:t>
                      </a:r>
                      <a:endParaRPr lang="pt-BR" sz="20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latin typeface="Arial" pitchFamily="34" charset="0"/>
                          <a:cs typeface="Arial" pitchFamily="34" charset="0"/>
                        </a:rPr>
                        <a:t>71,12</a:t>
                      </a:r>
                      <a:r>
                        <a:rPr lang="pt-BR" sz="2000" b="0" i="0" u="none" strike="noStrike" baseline="30000">
                          <a:solidFill>
                            <a:srgbClr val="000000"/>
                          </a:solidFill>
                          <a:latin typeface="Arial" pitchFamily="34" charset="0"/>
                          <a:cs typeface="Arial" pitchFamily="34" charset="0"/>
                        </a:rPr>
                        <a:t>a</a:t>
                      </a:r>
                      <a:endParaRPr lang="pt-BR" sz="20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latin typeface="Arial" pitchFamily="34" charset="0"/>
                          <a:cs typeface="Arial" pitchFamily="34" charset="0"/>
                        </a:rPr>
                        <a:t>71,57</a:t>
                      </a:r>
                      <a:r>
                        <a:rPr lang="pt-BR" sz="2000" b="0" i="0" u="none" strike="noStrike" baseline="30000" dirty="0">
                          <a:solidFill>
                            <a:srgbClr val="000000"/>
                          </a:solidFill>
                          <a:latin typeface="Arial" pitchFamily="34" charset="0"/>
                          <a:cs typeface="Arial" pitchFamily="34" charset="0"/>
                        </a:rPr>
                        <a:t>a</a:t>
                      </a:r>
                      <a:endParaRPr lang="pt-BR" sz="20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4" name="CaixaDeTexto 3"/>
          <p:cNvSpPr txBox="1"/>
          <p:nvPr/>
        </p:nvSpPr>
        <p:spPr>
          <a:xfrm>
            <a:off x="357158" y="851584"/>
            <a:ext cx="8358246" cy="1077218"/>
          </a:xfrm>
          <a:prstGeom prst="rect">
            <a:avLst/>
          </a:prstGeom>
          <a:noFill/>
        </p:spPr>
        <p:txBody>
          <a:bodyPr wrap="square" rtlCol="0">
            <a:spAutoFit/>
          </a:bodyPr>
          <a:lstStyle/>
          <a:p>
            <a:pPr>
              <a:buFont typeface="Wingdings" pitchFamily="2" charset="2"/>
              <a:buChar char="ü"/>
            </a:pPr>
            <a:r>
              <a:rPr lang="en-US" sz="1600" dirty="0" smtClean="0"/>
              <a:t> </a:t>
            </a:r>
            <a:r>
              <a:rPr lang="en-US" sz="1600" b="1" dirty="0" smtClean="0"/>
              <a:t>Inoculante 1</a:t>
            </a:r>
            <a:r>
              <a:rPr lang="en-US" sz="1600" dirty="0" smtClean="0"/>
              <a:t> : </a:t>
            </a:r>
            <a:r>
              <a:rPr lang="en-US" sz="1600" i="1" dirty="0" smtClean="0"/>
              <a:t>Lactobacillus </a:t>
            </a:r>
            <a:r>
              <a:rPr lang="en-US" sz="1600" i="1" dirty="0" err="1" smtClean="0"/>
              <a:t>plantarum</a:t>
            </a:r>
            <a:r>
              <a:rPr lang="en-US" sz="1600" i="1" dirty="0" smtClean="0"/>
              <a:t> </a:t>
            </a:r>
            <a:r>
              <a:rPr lang="en-US" sz="1600" dirty="0" smtClean="0"/>
              <a:t>+ </a:t>
            </a:r>
            <a:r>
              <a:rPr lang="en-US" sz="1600" i="1" dirty="0" smtClean="0"/>
              <a:t>Lactobacillus </a:t>
            </a:r>
            <a:r>
              <a:rPr lang="en-US" sz="1600" dirty="0" smtClean="0"/>
              <a:t>sp. + </a:t>
            </a:r>
            <a:r>
              <a:rPr lang="en-US" sz="1600" i="1" dirty="0" err="1" smtClean="0"/>
              <a:t>Enterococcus</a:t>
            </a:r>
            <a:r>
              <a:rPr lang="en-US" sz="1600" i="1" dirty="0" smtClean="0"/>
              <a:t> </a:t>
            </a:r>
            <a:r>
              <a:rPr lang="en-US" sz="1600" i="1" dirty="0" err="1" smtClean="0"/>
              <a:t>faecium</a:t>
            </a:r>
            <a:r>
              <a:rPr lang="en-US" sz="1600" i="1" dirty="0" smtClean="0"/>
              <a:t> </a:t>
            </a:r>
            <a:r>
              <a:rPr lang="en-US" sz="1600" dirty="0" smtClean="0"/>
              <a:t>+ </a:t>
            </a:r>
            <a:r>
              <a:rPr lang="en-US" sz="1600" i="1" dirty="0" err="1" smtClean="0"/>
              <a:t>Enterococcus</a:t>
            </a:r>
            <a:r>
              <a:rPr lang="en-US" sz="1600" i="1" dirty="0" smtClean="0"/>
              <a:t> </a:t>
            </a:r>
            <a:r>
              <a:rPr lang="en-US" sz="1600" dirty="0" smtClean="0"/>
              <a:t>sp. + </a:t>
            </a:r>
            <a:r>
              <a:rPr lang="en-US" sz="1600" i="1" dirty="0" err="1" smtClean="0"/>
              <a:t>Pediococcus</a:t>
            </a:r>
            <a:r>
              <a:rPr lang="en-US" sz="1600" i="1" dirty="0" smtClean="0"/>
              <a:t> </a:t>
            </a:r>
            <a:r>
              <a:rPr lang="en-US" sz="1600" dirty="0" smtClean="0"/>
              <a:t>sp. (5,26 x 10</a:t>
            </a:r>
            <a:r>
              <a:rPr lang="en-US" sz="1600" baseline="30000" dirty="0" smtClean="0"/>
              <a:t>10</a:t>
            </a:r>
            <a:r>
              <a:rPr lang="en-US" sz="1600" dirty="0" smtClean="0"/>
              <a:t>)  </a:t>
            </a:r>
          </a:p>
          <a:p>
            <a:pPr>
              <a:buFont typeface="Wingdings" pitchFamily="2" charset="2"/>
              <a:buChar char="ü"/>
            </a:pPr>
            <a:r>
              <a:rPr lang="en-US" sz="1600" dirty="0" smtClean="0"/>
              <a:t> </a:t>
            </a:r>
            <a:r>
              <a:rPr lang="en-US" sz="1600" b="1" dirty="0" smtClean="0"/>
              <a:t>Inoculante 2</a:t>
            </a:r>
            <a:r>
              <a:rPr lang="en-US" sz="1600" dirty="0" smtClean="0"/>
              <a:t>: </a:t>
            </a:r>
            <a:r>
              <a:rPr lang="en-US" sz="1600" i="1" dirty="0" err="1" smtClean="0"/>
              <a:t>Enterococcus</a:t>
            </a:r>
            <a:r>
              <a:rPr lang="en-US" sz="1600" i="1" dirty="0" smtClean="0"/>
              <a:t> </a:t>
            </a:r>
            <a:r>
              <a:rPr lang="en-US" sz="1600" i="1" dirty="0" err="1" smtClean="0"/>
              <a:t>faecium</a:t>
            </a:r>
            <a:r>
              <a:rPr lang="en-US" sz="1600" i="1" dirty="0" smtClean="0"/>
              <a:t> </a:t>
            </a:r>
            <a:r>
              <a:rPr lang="en-US" sz="1600" dirty="0" smtClean="0"/>
              <a:t>(10</a:t>
            </a:r>
            <a:r>
              <a:rPr lang="en-US" sz="1600" baseline="30000" dirty="0" smtClean="0"/>
              <a:t>7</a:t>
            </a:r>
            <a:r>
              <a:rPr lang="en-US" sz="1600" dirty="0" smtClean="0"/>
              <a:t>)  + </a:t>
            </a:r>
            <a:r>
              <a:rPr lang="en-US" sz="1600" i="1" dirty="0" smtClean="0"/>
              <a:t>Lactobacillus </a:t>
            </a:r>
            <a:r>
              <a:rPr lang="en-US" sz="1600" i="1" dirty="0" err="1" smtClean="0"/>
              <a:t>plantarum</a:t>
            </a:r>
            <a:r>
              <a:rPr lang="en-US" sz="1600" i="1" dirty="0" smtClean="0"/>
              <a:t> </a:t>
            </a:r>
            <a:r>
              <a:rPr lang="en-US" sz="1600" dirty="0" smtClean="0"/>
              <a:t>(10</a:t>
            </a:r>
            <a:r>
              <a:rPr lang="en-US" sz="1600" baseline="30000" dirty="0" smtClean="0"/>
              <a:t>7</a:t>
            </a:r>
            <a:r>
              <a:rPr lang="en-US" sz="1600" dirty="0" smtClean="0"/>
              <a:t>) + </a:t>
            </a:r>
            <a:r>
              <a:rPr lang="en-US" sz="1600" i="1" dirty="0" err="1" smtClean="0"/>
              <a:t>Pediococcus</a:t>
            </a:r>
            <a:r>
              <a:rPr lang="en-US" sz="1600" i="1" dirty="0" smtClean="0"/>
              <a:t> </a:t>
            </a:r>
            <a:r>
              <a:rPr lang="en-US" sz="1600" i="1" dirty="0" err="1" smtClean="0"/>
              <a:t>acidilactici</a:t>
            </a:r>
            <a:r>
              <a:rPr lang="en-US" sz="1600" i="1" dirty="0" smtClean="0"/>
              <a:t> </a:t>
            </a:r>
            <a:r>
              <a:rPr lang="en-US" sz="1600" dirty="0" smtClean="0"/>
              <a:t>(10</a:t>
            </a:r>
            <a:r>
              <a:rPr lang="en-US" sz="1600" baseline="30000" dirty="0" smtClean="0"/>
              <a:t>6</a:t>
            </a:r>
            <a:r>
              <a:rPr lang="en-US" sz="1600" dirty="0" smtClean="0"/>
              <a:t>) + </a:t>
            </a:r>
            <a:r>
              <a:rPr lang="en-US" sz="1600" dirty="0" err="1" smtClean="0"/>
              <a:t>enzimas</a:t>
            </a:r>
            <a:r>
              <a:rPr lang="en-US" sz="1600" dirty="0" smtClean="0"/>
              <a:t> </a:t>
            </a:r>
            <a:r>
              <a:rPr lang="en-US" sz="1600" dirty="0" err="1" smtClean="0"/>
              <a:t>amilolíticas</a:t>
            </a:r>
            <a:r>
              <a:rPr lang="en-US" sz="1600" dirty="0" smtClean="0"/>
              <a:t> (1,5%) + celulolíticas (1,5%) e </a:t>
            </a:r>
            <a:r>
              <a:rPr lang="en-US" sz="1600" dirty="0" err="1" smtClean="0"/>
              <a:t>proteolíticas</a:t>
            </a:r>
            <a:r>
              <a:rPr lang="en-US" sz="1600" dirty="0" smtClean="0"/>
              <a:t> (2%)</a:t>
            </a:r>
            <a:endParaRPr lang="pt-BR" sz="1600" dirty="0"/>
          </a:p>
        </p:txBody>
      </p:sp>
      <p:sp>
        <p:nvSpPr>
          <p:cNvPr id="5" name="CaixaDeTexto 4"/>
          <p:cNvSpPr txBox="1"/>
          <p:nvPr/>
        </p:nvSpPr>
        <p:spPr>
          <a:xfrm>
            <a:off x="500034" y="6500834"/>
            <a:ext cx="2857520" cy="369332"/>
          </a:xfrm>
          <a:prstGeom prst="rect">
            <a:avLst/>
          </a:prstGeom>
          <a:noFill/>
        </p:spPr>
        <p:txBody>
          <a:bodyPr wrap="square" rtlCol="0">
            <a:spAutoFit/>
          </a:bodyPr>
          <a:lstStyle/>
          <a:p>
            <a:r>
              <a:rPr lang="en-US" dirty="0" smtClean="0"/>
              <a:t>Local: UFV</a:t>
            </a:r>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22236"/>
            <a:ext cx="9144000" cy="12065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err="1" smtClean="0">
                <a:latin typeface="+mj-lt"/>
                <a:ea typeface="+mj-ea"/>
                <a:cs typeface="+mj-cs"/>
              </a:rPr>
              <a:t>Efeito</a:t>
            </a:r>
            <a:r>
              <a:rPr lang="en-US" sz="3200" dirty="0" smtClean="0">
                <a:latin typeface="+mj-lt"/>
                <a:ea typeface="+mj-ea"/>
                <a:cs typeface="+mj-cs"/>
              </a:rPr>
              <a:t> das </a:t>
            </a:r>
            <a:r>
              <a:rPr lang="en-US" sz="3200" dirty="0" err="1" smtClean="0">
                <a:latin typeface="+mj-lt"/>
                <a:ea typeface="+mj-ea"/>
                <a:cs typeface="+mj-cs"/>
              </a:rPr>
              <a:t>enzimas</a:t>
            </a:r>
            <a:r>
              <a:rPr lang="en-US" sz="3200" dirty="0" smtClean="0">
                <a:latin typeface="+mj-lt"/>
                <a:ea typeface="+mj-ea"/>
                <a:cs typeface="+mj-cs"/>
              </a:rPr>
              <a:t> esterase </a:t>
            </a:r>
            <a:r>
              <a:rPr lang="en-US" sz="3200" dirty="0" err="1" smtClean="0">
                <a:latin typeface="+mj-lt"/>
                <a:ea typeface="+mj-ea"/>
                <a:cs typeface="+mj-cs"/>
              </a:rPr>
              <a:t>sobre</a:t>
            </a:r>
            <a:r>
              <a:rPr lang="en-US" sz="3200" dirty="0" smtClean="0">
                <a:latin typeface="+mj-lt"/>
                <a:ea typeface="+mj-ea"/>
                <a:cs typeface="+mj-cs"/>
              </a:rPr>
              <a:t> a </a:t>
            </a:r>
            <a:r>
              <a:rPr lang="en-US" sz="3200" dirty="0" err="1" smtClean="0">
                <a:latin typeface="+mj-lt"/>
                <a:ea typeface="+mj-ea"/>
                <a:cs typeface="+mj-cs"/>
              </a:rPr>
              <a:t>parede</a:t>
            </a:r>
            <a:r>
              <a:rPr lang="en-US" sz="3200" dirty="0" smtClean="0">
                <a:latin typeface="+mj-lt"/>
                <a:ea typeface="+mj-ea"/>
                <a:cs typeface="+mj-cs"/>
              </a:rPr>
              <a:t> </a:t>
            </a:r>
            <a:r>
              <a:rPr lang="en-US" sz="3200" dirty="0" err="1" smtClean="0">
                <a:latin typeface="+mj-lt"/>
                <a:ea typeface="+mj-ea"/>
                <a:cs typeface="+mj-cs"/>
              </a:rPr>
              <a:t>celular</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Line 4"/>
          <p:cNvSpPr>
            <a:spLocks noChangeShapeType="1"/>
          </p:cNvSpPr>
          <p:nvPr/>
        </p:nvSpPr>
        <p:spPr bwMode="auto">
          <a:xfrm flipH="1" flipV="1">
            <a:off x="4522818" y="4319598"/>
            <a:ext cx="0" cy="609600"/>
          </a:xfrm>
          <a:prstGeom prst="line">
            <a:avLst/>
          </a:prstGeom>
          <a:noFill/>
          <a:ln w="57150">
            <a:solidFill>
              <a:schemeClr val="folHlink"/>
            </a:solidFill>
            <a:prstDash val="sysDot"/>
            <a:round/>
            <a:headEnd/>
            <a:tailEnd/>
          </a:ln>
        </p:spPr>
        <p:txBody>
          <a:bodyPr/>
          <a:lstStyle/>
          <a:p>
            <a:endParaRPr lang="pt-BR"/>
          </a:p>
        </p:txBody>
      </p:sp>
      <p:sp>
        <p:nvSpPr>
          <p:cNvPr id="5" name="Line 5"/>
          <p:cNvSpPr>
            <a:spLocks noChangeShapeType="1"/>
          </p:cNvSpPr>
          <p:nvPr/>
        </p:nvSpPr>
        <p:spPr bwMode="auto">
          <a:xfrm>
            <a:off x="1882806" y="1847850"/>
            <a:ext cx="49212" cy="2252663"/>
          </a:xfrm>
          <a:prstGeom prst="line">
            <a:avLst/>
          </a:prstGeom>
          <a:noFill/>
          <a:ln w="57150">
            <a:solidFill>
              <a:schemeClr val="folHlink"/>
            </a:solidFill>
            <a:prstDash val="sysDot"/>
            <a:round/>
            <a:headEnd/>
            <a:tailEnd/>
          </a:ln>
        </p:spPr>
        <p:txBody>
          <a:bodyPr/>
          <a:lstStyle/>
          <a:p>
            <a:endParaRPr lang="pt-BR"/>
          </a:p>
        </p:txBody>
      </p:sp>
      <p:sp>
        <p:nvSpPr>
          <p:cNvPr id="6" name="Line 6"/>
          <p:cNvSpPr>
            <a:spLocks noChangeShapeType="1"/>
          </p:cNvSpPr>
          <p:nvPr/>
        </p:nvSpPr>
        <p:spPr bwMode="auto">
          <a:xfrm>
            <a:off x="2581306" y="1493838"/>
            <a:ext cx="5334000" cy="0"/>
          </a:xfrm>
          <a:prstGeom prst="line">
            <a:avLst/>
          </a:prstGeom>
          <a:noFill/>
          <a:ln w="57150">
            <a:solidFill>
              <a:schemeClr val="tx1"/>
            </a:solidFill>
            <a:round/>
            <a:headEnd/>
            <a:tailEnd/>
          </a:ln>
        </p:spPr>
        <p:txBody>
          <a:bodyPr/>
          <a:lstStyle/>
          <a:p>
            <a:endParaRPr lang="pt-BR"/>
          </a:p>
        </p:txBody>
      </p:sp>
      <p:sp>
        <p:nvSpPr>
          <p:cNvPr id="7" name="Text Box 8"/>
          <p:cNvSpPr txBox="1">
            <a:spLocks noChangeArrowheads="1"/>
          </p:cNvSpPr>
          <p:nvPr/>
        </p:nvSpPr>
        <p:spPr bwMode="auto">
          <a:xfrm>
            <a:off x="3648106" y="1341438"/>
            <a:ext cx="1676400" cy="400050"/>
          </a:xfrm>
          <a:prstGeom prst="rect">
            <a:avLst/>
          </a:prstGeom>
          <a:solidFill>
            <a:srgbClr val="FF0000"/>
          </a:solidFill>
          <a:ln w="38100" algn="ctr">
            <a:solidFill>
              <a:schemeClr val="folHlink"/>
            </a:solidFill>
            <a:miter lim="800000"/>
            <a:headEnd/>
            <a:tailEnd/>
          </a:ln>
        </p:spPr>
        <p:txBody>
          <a:bodyPr>
            <a:spAutoFit/>
          </a:bodyPr>
          <a:lstStyle/>
          <a:p>
            <a:pPr algn="ctr">
              <a:spcBef>
                <a:spcPct val="50000"/>
              </a:spcBef>
            </a:pPr>
            <a:r>
              <a:rPr lang="en-US" sz="2000" b="1" dirty="0" err="1" smtClean="0"/>
              <a:t>Lignina</a:t>
            </a:r>
            <a:endParaRPr lang="en-US" sz="2000" b="1" dirty="0"/>
          </a:p>
        </p:txBody>
      </p:sp>
      <p:sp>
        <p:nvSpPr>
          <p:cNvPr id="8" name="Text Box 9"/>
          <p:cNvSpPr txBox="1">
            <a:spLocks noChangeArrowheads="1"/>
          </p:cNvSpPr>
          <p:nvPr/>
        </p:nvSpPr>
        <p:spPr bwMode="auto">
          <a:xfrm>
            <a:off x="6238906" y="1341438"/>
            <a:ext cx="1676400" cy="400050"/>
          </a:xfrm>
          <a:prstGeom prst="rect">
            <a:avLst/>
          </a:prstGeom>
          <a:solidFill>
            <a:srgbClr val="FF0000"/>
          </a:solidFill>
          <a:ln w="38100" algn="ctr">
            <a:solidFill>
              <a:schemeClr val="folHlink"/>
            </a:solidFill>
            <a:miter lim="800000"/>
            <a:headEnd/>
            <a:tailEnd/>
          </a:ln>
        </p:spPr>
        <p:txBody>
          <a:bodyPr>
            <a:spAutoFit/>
          </a:bodyPr>
          <a:lstStyle/>
          <a:p>
            <a:pPr algn="ctr">
              <a:spcBef>
                <a:spcPct val="50000"/>
              </a:spcBef>
            </a:pPr>
            <a:r>
              <a:rPr lang="en-US" sz="2000" b="1" dirty="0" err="1" smtClean="0"/>
              <a:t>Lignina</a:t>
            </a:r>
            <a:endParaRPr lang="en-US" sz="2000" b="1" dirty="0"/>
          </a:p>
        </p:txBody>
      </p:sp>
      <p:sp>
        <p:nvSpPr>
          <p:cNvPr id="9" name="Line 10"/>
          <p:cNvSpPr>
            <a:spLocks noChangeShapeType="1"/>
          </p:cNvSpPr>
          <p:nvPr/>
        </p:nvSpPr>
        <p:spPr bwMode="auto">
          <a:xfrm>
            <a:off x="6751682" y="1714487"/>
            <a:ext cx="45719" cy="2314587"/>
          </a:xfrm>
          <a:prstGeom prst="line">
            <a:avLst/>
          </a:prstGeom>
          <a:noFill/>
          <a:ln w="57150">
            <a:solidFill>
              <a:schemeClr val="folHlink"/>
            </a:solidFill>
            <a:prstDash val="sysDot"/>
            <a:round/>
            <a:headEnd/>
            <a:tailEnd/>
          </a:ln>
        </p:spPr>
        <p:txBody>
          <a:bodyPr/>
          <a:lstStyle/>
          <a:p>
            <a:endParaRPr lang="pt-BR"/>
          </a:p>
        </p:txBody>
      </p:sp>
      <p:sp>
        <p:nvSpPr>
          <p:cNvPr id="10" name="Line 11"/>
          <p:cNvSpPr>
            <a:spLocks noChangeShapeType="1"/>
          </p:cNvSpPr>
          <p:nvPr/>
        </p:nvSpPr>
        <p:spPr bwMode="auto">
          <a:xfrm>
            <a:off x="4491384" y="1714488"/>
            <a:ext cx="45719" cy="2390787"/>
          </a:xfrm>
          <a:prstGeom prst="line">
            <a:avLst/>
          </a:prstGeom>
          <a:noFill/>
          <a:ln w="57150">
            <a:solidFill>
              <a:schemeClr val="folHlink"/>
            </a:solidFill>
            <a:prstDash val="sysDot"/>
            <a:round/>
            <a:headEnd/>
            <a:tailEnd/>
          </a:ln>
        </p:spPr>
        <p:txBody>
          <a:bodyPr/>
          <a:lstStyle/>
          <a:p>
            <a:endParaRPr lang="pt-BR"/>
          </a:p>
        </p:txBody>
      </p:sp>
      <p:sp>
        <p:nvSpPr>
          <p:cNvPr id="11" name="Line 12"/>
          <p:cNvSpPr>
            <a:spLocks noChangeShapeType="1"/>
          </p:cNvSpPr>
          <p:nvPr/>
        </p:nvSpPr>
        <p:spPr bwMode="auto">
          <a:xfrm>
            <a:off x="2857487" y="1714488"/>
            <a:ext cx="55605" cy="2339987"/>
          </a:xfrm>
          <a:prstGeom prst="line">
            <a:avLst/>
          </a:prstGeom>
          <a:noFill/>
          <a:ln w="57150">
            <a:solidFill>
              <a:schemeClr val="folHlink"/>
            </a:solidFill>
            <a:prstDash val="sysDot"/>
            <a:round/>
            <a:headEnd/>
            <a:tailEnd/>
          </a:ln>
        </p:spPr>
        <p:txBody>
          <a:bodyPr/>
          <a:lstStyle/>
          <a:p>
            <a:endParaRPr lang="pt-BR"/>
          </a:p>
        </p:txBody>
      </p:sp>
      <p:sp>
        <p:nvSpPr>
          <p:cNvPr id="12" name="Text Box 13"/>
          <p:cNvSpPr txBox="1">
            <a:spLocks noChangeArrowheads="1"/>
          </p:cNvSpPr>
          <p:nvPr/>
        </p:nvSpPr>
        <p:spPr bwMode="auto">
          <a:xfrm>
            <a:off x="1170018" y="4867275"/>
            <a:ext cx="6781800" cy="400050"/>
          </a:xfrm>
          <a:prstGeom prst="rect">
            <a:avLst/>
          </a:prstGeom>
          <a:solidFill>
            <a:schemeClr val="folHlink"/>
          </a:solidFill>
          <a:ln w="9525">
            <a:noFill/>
            <a:miter lim="800000"/>
            <a:headEnd/>
            <a:tailEnd/>
          </a:ln>
        </p:spPr>
        <p:txBody>
          <a:bodyPr>
            <a:spAutoFit/>
          </a:bodyPr>
          <a:lstStyle/>
          <a:p>
            <a:pPr algn="ctr">
              <a:spcBef>
                <a:spcPct val="50000"/>
              </a:spcBef>
            </a:pPr>
            <a:r>
              <a:rPr lang="en-US" sz="2000" b="1" dirty="0" err="1" smtClean="0">
                <a:solidFill>
                  <a:schemeClr val="bg1"/>
                </a:solidFill>
              </a:rPr>
              <a:t>Arabinoxilana</a:t>
            </a:r>
            <a:endParaRPr lang="en-US" sz="2000" b="1" dirty="0">
              <a:solidFill>
                <a:schemeClr val="bg1"/>
              </a:solidFill>
            </a:endParaRPr>
          </a:p>
        </p:txBody>
      </p:sp>
      <p:sp>
        <p:nvSpPr>
          <p:cNvPr id="13" name="Line 14"/>
          <p:cNvSpPr>
            <a:spLocks noChangeShapeType="1"/>
          </p:cNvSpPr>
          <p:nvPr/>
        </p:nvSpPr>
        <p:spPr bwMode="auto">
          <a:xfrm>
            <a:off x="5437218" y="2276475"/>
            <a:ext cx="2590800" cy="1371600"/>
          </a:xfrm>
          <a:prstGeom prst="line">
            <a:avLst/>
          </a:prstGeom>
          <a:noFill/>
          <a:ln w="9525">
            <a:noFill/>
            <a:round/>
            <a:headEnd/>
            <a:tailEnd/>
          </a:ln>
        </p:spPr>
        <p:txBody>
          <a:bodyPr>
            <a:spAutoFit/>
          </a:bodyPr>
          <a:lstStyle/>
          <a:p>
            <a:endParaRPr lang="pt-BR"/>
          </a:p>
        </p:txBody>
      </p:sp>
      <p:sp>
        <p:nvSpPr>
          <p:cNvPr id="14" name="AutoShape 15"/>
          <p:cNvSpPr>
            <a:spLocks/>
          </p:cNvSpPr>
          <p:nvPr/>
        </p:nvSpPr>
        <p:spPr bwMode="auto">
          <a:xfrm>
            <a:off x="1150968" y="1763713"/>
            <a:ext cx="249238" cy="877887"/>
          </a:xfrm>
          <a:prstGeom prst="leftBrace">
            <a:avLst>
              <a:gd name="adj1" fmla="val 29352"/>
              <a:gd name="adj2" fmla="val 50000"/>
            </a:avLst>
          </a:prstGeom>
          <a:noFill/>
          <a:ln w="9525">
            <a:solidFill>
              <a:schemeClr val="tx1"/>
            </a:solidFill>
            <a:round/>
            <a:headEnd/>
            <a:tailEnd/>
          </a:ln>
        </p:spPr>
        <p:txBody>
          <a:bodyPr wrap="none" anchor="ctr"/>
          <a:lstStyle/>
          <a:p>
            <a:endParaRPr lang="en-US" sz="2000"/>
          </a:p>
        </p:txBody>
      </p:sp>
      <p:sp>
        <p:nvSpPr>
          <p:cNvPr id="15" name="AutoShape 16"/>
          <p:cNvSpPr>
            <a:spLocks/>
          </p:cNvSpPr>
          <p:nvPr/>
        </p:nvSpPr>
        <p:spPr bwMode="auto">
          <a:xfrm>
            <a:off x="1246218" y="4181475"/>
            <a:ext cx="228600" cy="685800"/>
          </a:xfrm>
          <a:prstGeom prst="leftBrace">
            <a:avLst>
              <a:gd name="adj1" fmla="val 25000"/>
              <a:gd name="adj2" fmla="val 50000"/>
            </a:avLst>
          </a:prstGeom>
          <a:noFill/>
          <a:ln w="9525">
            <a:solidFill>
              <a:schemeClr val="tx1"/>
            </a:solidFill>
            <a:round/>
            <a:headEnd/>
            <a:tailEnd/>
          </a:ln>
        </p:spPr>
        <p:txBody>
          <a:bodyPr wrap="none" anchor="ctr"/>
          <a:lstStyle/>
          <a:p>
            <a:endParaRPr lang="en-US" sz="2000"/>
          </a:p>
        </p:txBody>
      </p:sp>
      <p:sp>
        <p:nvSpPr>
          <p:cNvPr id="16" name="AutoShape 17"/>
          <p:cNvSpPr>
            <a:spLocks noChangeArrowheads="1"/>
          </p:cNvSpPr>
          <p:nvPr/>
        </p:nvSpPr>
        <p:spPr bwMode="auto">
          <a:xfrm>
            <a:off x="6573868" y="2771775"/>
            <a:ext cx="381000" cy="381000"/>
          </a:xfrm>
          <a:prstGeom prst="hexagon">
            <a:avLst>
              <a:gd name="adj" fmla="val 25000"/>
              <a:gd name="vf" fmla="val 115470"/>
            </a:avLst>
          </a:prstGeom>
          <a:solidFill>
            <a:schemeClr val="accent1"/>
          </a:solidFill>
          <a:ln w="31750">
            <a:solidFill>
              <a:srgbClr val="FF3300"/>
            </a:solidFill>
            <a:miter lim="800000"/>
            <a:headEnd/>
            <a:tailEnd/>
          </a:ln>
        </p:spPr>
        <p:txBody>
          <a:bodyPr wrap="none" anchor="ctr"/>
          <a:lstStyle/>
          <a:p>
            <a:endParaRPr lang="en-US" sz="2000"/>
          </a:p>
        </p:txBody>
      </p:sp>
      <p:sp>
        <p:nvSpPr>
          <p:cNvPr id="17" name="Text Box 18"/>
          <p:cNvSpPr txBox="1">
            <a:spLocks noChangeArrowheads="1"/>
          </p:cNvSpPr>
          <p:nvPr/>
        </p:nvSpPr>
        <p:spPr bwMode="auto">
          <a:xfrm>
            <a:off x="6546745" y="2751138"/>
            <a:ext cx="685800" cy="400050"/>
          </a:xfrm>
          <a:prstGeom prst="rect">
            <a:avLst/>
          </a:prstGeom>
          <a:noFill/>
          <a:ln w="9525">
            <a:noFill/>
            <a:miter lim="800000"/>
            <a:headEnd/>
            <a:tailEnd/>
          </a:ln>
        </p:spPr>
        <p:txBody>
          <a:bodyPr>
            <a:spAutoFit/>
          </a:bodyPr>
          <a:lstStyle/>
          <a:p>
            <a:pPr>
              <a:spcBef>
                <a:spcPct val="50000"/>
              </a:spcBef>
            </a:pPr>
            <a:r>
              <a:rPr lang="en-US" sz="2000" b="1" dirty="0" smtClean="0"/>
              <a:t>AF</a:t>
            </a:r>
            <a:endParaRPr lang="en-US" sz="2000" b="1" dirty="0"/>
          </a:p>
        </p:txBody>
      </p:sp>
      <p:sp>
        <p:nvSpPr>
          <p:cNvPr id="18" name="Text Box 19"/>
          <p:cNvSpPr txBox="1">
            <a:spLocks noChangeArrowheads="1"/>
          </p:cNvSpPr>
          <p:nvPr/>
        </p:nvSpPr>
        <p:spPr bwMode="auto">
          <a:xfrm>
            <a:off x="179418" y="1795463"/>
            <a:ext cx="1142976" cy="707886"/>
          </a:xfrm>
          <a:prstGeom prst="rect">
            <a:avLst/>
          </a:prstGeom>
          <a:noFill/>
          <a:ln w="9525">
            <a:noFill/>
            <a:miter lim="800000"/>
            <a:headEnd/>
            <a:tailEnd/>
          </a:ln>
        </p:spPr>
        <p:txBody>
          <a:bodyPr wrap="square">
            <a:spAutoFit/>
          </a:bodyPr>
          <a:lstStyle/>
          <a:p>
            <a:pPr>
              <a:spcBef>
                <a:spcPct val="50000"/>
              </a:spcBef>
            </a:pPr>
            <a:r>
              <a:rPr lang="en-US" sz="2000" dirty="0" err="1" smtClean="0"/>
              <a:t>Ligações</a:t>
            </a:r>
            <a:r>
              <a:rPr lang="en-US" sz="2000" dirty="0" smtClean="0"/>
              <a:t> </a:t>
            </a:r>
            <a:r>
              <a:rPr lang="en-US" sz="2000" dirty="0" err="1" smtClean="0"/>
              <a:t>éter</a:t>
            </a:r>
            <a:r>
              <a:rPr lang="en-US" sz="2000" dirty="0" smtClean="0"/>
              <a:t> </a:t>
            </a:r>
            <a:endParaRPr lang="en-US" sz="2000" dirty="0"/>
          </a:p>
        </p:txBody>
      </p:sp>
      <p:sp>
        <p:nvSpPr>
          <p:cNvPr id="19" name="Text Box 20"/>
          <p:cNvSpPr txBox="1">
            <a:spLocks noChangeArrowheads="1"/>
          </p:cNvSpPr>
          <p:nvPr/>
        </p:nvSpPr>
        <p:spPr bwMode="auto">
          <a:xfrm>
            <a:off x="-32" y="4105275"/>
            <a:ext cx="1463656" cy="707886"/>
          </a:xfrm>
          <a:prstGeom prst="rect">
            <a:avLst/>
          </a:prstGeom>
          <a:noFill/>
          <a:ln w="9525">
            <a:noFill/>
            <a:miter lim="800000"/>
            <a:headEnd/>
            <a:tailEnd/>
          </a:ln>
        </p:spPr>
        <p:txBody>
          <a:bodyPr wrap="square">
            <a:spAutoFit/>
          </a:bodyPr>
          <a:lstStyle/>
          <a:p>
            <a:pPr>
              <a:spcBef>
                <a:spcPct val="50000"/>
              </a:spcBef>
            </a:pPr>
            <a:r>
              <a:rPr lang="en-US" sz="2000" dirty="0" err="1" smtClean="0"/>
              <a:t>Ligações</a:t>
            </a:r>
            <a:r>
              <a:rPr lang="en-US" sz="2000" dirty="0" smtClean="0"/>
              <a:t> </a:t>
            </a:r>
            <a:r>
              <a:rPr lang="en-US" sz="2000" dirty="0" err="1" smtClean="0"/>
              <a:t>glucosídicas</a:t>
            </a:r>
            <a:endParaRPr lang="en-US" sz="2000" dirty="0"/>
          </a:p>
        </p:txBody>
      </p:sp>
      <p:sp>
        <p:nvSpPr>
          <p:cNvPr id="20" name="Text Box 21"/>
          <p:cNvSpPr txBox="1">
            <a:spLocks noChangeArrowheads="1"/>
          </p:cNvSpPr>
          <p:nvPr/>
        </p:nvSpPr>
        <p:spPr bwMode="auto">
          <a:xfrm>
            <a:off x="1209706" y="1341438"/>
            <a:ext cx="1866900" cy="400050"/>
          </a:xfrm>
          <a:prstGeom prst="rect">
            <a:avLst/>
          </a:prstGeom>
          <a:solidFill>
            <a:srgbClr val="FF0000"/>
          </a:solidFill>
          <a:ln w="38100">
            <a:solidFill>
              <a:schemeClr val="folHlink"/>
            </a:solidFill>
            <a:miter lim="800000"/>
            <a:headEnd/>
            <a:tailEnd/>
          </a:ln>
        </p:spPr>
        <p:txBody>
          <a:bodyPr>
            <a:spAutoFit/>
          </a:bodyPr>
          <a:lstStyle/>
          <a:p>
            <a:pPr algn="ctr">
              <a:spcBef>
                <a:spcPct val="50000"/>
              </a:spcBef>
            </a:pPr>
            <a:r>
              <a:rPr lang="en-US" sz="2000" b="1" dirty="0" err="1" smtClean="0"/>
              <a:t>Lignina</a:t>
            </a:r>
            <a:endParaRPr lang="en-US" sz="2000" b="1" dirty="0"/>
          </a:p>
        </p:txBody>
      </p:sp>
      <p:grpSp>
        <p:nvGrpSpPr>
          <p:cNvPr id="21" name="Group 22"/>
          <p:cNvGrpSpPr>
            <a:grpSpLocks/>
          </p:cNvGrpSpPr>
          <p:nvPr/>
        </p:nvGrpSpPr>
        <p:grpSpPr bwMode="auto">
          <a:xfrm>
            <a:off x="2260631" y="4873627"/>
            <a:ext cx="4210050" cy="1525588"/>
            <a:chOff x="1311" y="2932"/>
            <a:chExt cx="2652" cy="961"/>
          </a:xfrm>
        </p:grpSpPr>
        <p:sp>
          <p:nvSpPr>
            <p:cNvPr id="22" name="Text Box 23"/>
            <p:cNvSpPr txBox="1">
              <a:spLocks noChangeArrowheads="1"/>
            </p:cNvSpPr>
            <p:nvPr/>
          </p:nvSpPr>
          <p:spPr bwMode="auto">
            <a:xfrm>
              <a:off x="1872" y="3660"/>
              <a:ext cx="1776" cy="233"/>
            </a:xfrm>
            <a:prstGeom prst="rect">
              <a:avLst/>
            </a:prstGeom>
            <a:noFill/>
            <a:ln w="9525">
              <a:noFill/>
              <a:miter lim="800000"/>
              <a:headEnd/>
              <a:tailEnd/>
            </a:ln>
          </p:spPr>
          <p:txBody>
            <a:bodyPr>
              <a:spAutoFit/>
            </a:bodyPr>
            <a:lstStyle/>
            <a:p>
              <a:pPr algn="ctr">
                <a:spcBef>
                  <a:spcPct val="50000"/>
                </a:spcBef>
              </a:pPr>
              <a:r>
                <a:rPr lang="en-US" dirty="0" err="1" smtClean="0"/>
                <a:t>xilanases</a:t>
              </a:r>
              <a:endParaRPr lang="en-US" sz="1600" dirty="0"/>
            </a:p>
          </p:txBody>
        </p:sp>
        <p:sp>
          <p:nvSpPr>
            <p:cNvPr id="23" name="Line 24"/>
            <p:cNvSpPr>
              <a:spLocks noChangeShapeType="1"/>
            </p:cNvSpPr>
            <p:nvPr/>
          </p:nvSpPr>
          <p:spPr bwMode="auto">
            <a:xfrm rot="10800000">
              <a:off x="1488" y="3408"/>
              <a:ext cx="576" cy="252"/>
            </a:xfrm>
            <a:prstGeom prst="line">
              <a:avLst/>
            </a:prstGeom>
            <a:noFill/>
            <a:ln w="9525">
              <a:solidFill>
                <a:srgbClr val="00FF00"/>
              </a:solidFill>
              <a:round/>
              <a:headEnd/>
              <a:tailEnd type="triangle" w="med" len="med"/>
            </a:ln>
          </p:spPr>
          <p:txBody>
            <a:bodyPr/>
            <a:lstStyle/>
            <a:p>
              <a:endParaRPr lang="pt-BR"/>
            </a:p>
          </p:txBody>
        </p:sp>
        <p:sp>
          <p:nvSpPr>
            <p:cNvPr id="24" name="Line 25"/>
            <p:cNvSpPr>
              <a:spLocks noChangeShapeType="1"/>
            </p:cNvSpPr>
            <p:nvPr/>
          </p:nvSpPr>
          <p:spPr bwMode="auto">
            <a:xfrm rot="-5400000">
              <a:off x="3504" y="3420"/>
              <a:ext cx="288" cy="288"/>
            </a:xfrm>
            <a:prstGeom prst="line">
              <a:avLst/>
            </a:prstGeom>
            <a:noFill/>
            <a:ln w="9525">
              <a:solidFill>
                <a:srgbClr val="00FF00"/>
              </a:solidFill>
              <a:round/>
              <a:headEnd/>
              <a:tailEnd type="triangle" w="med" len="med"/>
            </a:ln>
          </p:spPr>
          <p:txBody>
            <a:bodyPr/>
            <a:lstStyle/>
            <a:p>
              <a:endParaRPr lang="pt-BR"/>
            </a:p>
          </p:txBody>
        </p:sp>
        <p:sp>
          <p:nvSpPr>
            <p:cNvPr id="25" name="Line 26"/>
            <p:cNvSpPr>
              <a:spLocks noChangeShapeType="1"/>
            </p:cNvSpPr>
            <p:nvPr/>
          </p:nvSpPr>
          <p:spPr bwMode="auto">
            <a:xfrm flipV="1">
              <a:off x="2592" y="3420"/>
              <a:ext cx="0" cy="240"/>
            </a:xfrm>
            <a:prstGeom prst="line">
              <a:avLst/>
            </a:prstGeom>
            <a:noFill/>
            <a:ln w="9525">
              <a:solidFill>
                <a:srgbClr val="00FF00"/>
              </a:solidFill>
              <a:round/>
              <a:headEnd/>
              <a:tailEnd type="triangle" w="med" len="med"/>
            </a:ln>
          </p:spPr>
          <p:txBody>
            <a:bodyPr/>
            <a:lstStyle/>
            <a:p>
              <a:endParaRPr lang="pt-BR"/>
            </a:p>
          </p:txBody>
        </p:sp>
        <p:sp>
          <p:nvSpPr>
            <p:cNvPr id="26" name="Text Box 27"/>
            <p:cNvSpPr txBox="1">
              <a:spLocks noChangeArrowheads="1"/>
            </p:cNvSpPr>
            <p:nvPr/>
          </p:nvSpPr>
          <p:spPr bwMode="auto">
            <a:xfrm rot="-5400000">
              <a:off x="1173" y="3071"/>
              <a:ext cx="528" cy="252"/>
            </a:xfrm>
            <a:prstGeom prst="rect">
              <a:avLst/>
            </a:prstGeom>
            <a:noFill/>
            <a:ln w="9525">
              <a:noFill/>
              <a:miter lim="800000"/>
              <a:headEnd/>
              <a:tailEnd/>
            </a:ln>
          </p:spPr>
          <p:txBody>
            <a:bodyPr>
              <a:spAutoFit/>
            </a:bodyPr>
            <a:lstStyle/>
            <a:p>
              <a:pPr>
                <a:spcBef>
                  <a:spcPct val="50000"/>
                </a:spcBef>
              </a:pPr>
              <a:r>
                <a:rPr lang="en-US" sz="2000">
                  <a:sym typeface="Wingdings" pitchFamily="2" charset="2"/>
                </a:rPr>
                <a:t></a:t>
              </a:r>
            </a:p>
          </p:txBody>
        </p:sp>
        <p:sp>
          <p:nvSpPr>
            <p:cNvPr id="27" name="Text Box 28"/>
            <p:cNvSpPr txBox="1">
              <a:spLocks noChangeArrowheads="1"/>
            </p:cNvSpPr>
            <p:nvPr/>
          </p:nvSpPr>
          <p:spPr bwMode="auto">
            <a:xfrm rot="-5400000">
              <a:off x="2373" y="3070"/>
              <a:ext cx="528" cy="252"/>
            </a:xfrm>
            <a:prstGeom prst="rect">
              <a:avLst/>
            </a:prstGeom>
            <a:noFill/>
            <a:ln w="9525">
              <a:noFill/>
              <a:miter lim="800000"/>
              <a:headEnd/>
              <a:tailEnd/>
            </a:ln>
          </p:spPr>
          <p:txBody>
            <a:bodyPr>
              <a:spAutoFit/>
            </a:bodyPr>
            <a:lstStyle/>
            <a:p>
              <a:pPr>
                <a:spcBef>
                  <a:spcPct val="50000"/>
                </a:spcBef>
              </a:pPr>
              <a:r>
                <a:rPr lang="en-US" sz="2000">
                  <a:sym typeface="Wingdings" pitchFamily="2" charset="2"/>
                </a:rPr>
                <a:t></a:t>
              </a:r>
            </a:p>
          </p:txBody>
        </p:sp>
        <p:sp>
          <p:nvSpPr>
            <p:cNvPr id="28" name="Text Box 29"/>
            <p:cNvSpPr txBox="1">
              <a:spLocks noChangeArrowheads="1"/>
            </p:cNvSpPr>
            <p:nvPr/>
          </p:nvSpPr>
          <p:spPr bwMode="auto">
            <a:xfrm rot="-5400000">
              <a:off x="3573" y="3070"/>
              <a:ext cx="528" cy="252"/>
            </a:xfrm>
            <a:prstGeom prst="rect">
              <a:avLst/>
            </a:prstGeom>
            <a:noFill/>
            <a:ln w="9525">
              <a:noFill/>
              <a:miter lim="800000"/>
              <a:headEnd/>
              <a:tailEnd/>
            </a:ln>
          </p:spPr>
          <p:txBody>
            <a:bodyPr>
              <a:spAutoFit/>
            </a:bodyPr>
            <a:lstStyle/>
            <a:p>
              <a:pPr>
                <a:spcBef>
                  <a:spcPct val="50000"/>
                </a:spcBef>
              </a:pPr>
              <a:r>
                <a:rPr lang="en-US" sz="2000">
                  <a:sym typeface="Wingdings" pitchFamily="2" charset="2"/>
                </a:rPr>
                <a:t></a:t>
              </a:r>
            </a:p>
          </p:txBody>
        </p:sp>
      </p:grpSp>
      <p:sp>
        <p:nvSpPr>
          <p:cNvPr id="29" name="Line 34"/>
          <p:cNvSpPr>
            <a:spLocks noChangeShapeType="1"/>
          </p:cNvSpPr>
          <p:nvPr/>
        </p:nvSpPr>
        <p:spPr bwMode="auto">
          <a:xfrm flipH="1" flipV="1">
            <a:off x="2236818" y="2268538"/>
            <a:ext cx="5867400" cy="304800"/>
          </a:xfrm>
          <a:prstGeom prst="line">
            <a:avLst/>
          </a:prstGeom>
          <a:noFill/>
          <a:ln w="9525">
            <a:noFill/>
            <a:round/>
            <a:headEnd/>
            <a:tailEnd type="triangle" w="med" len="med"/>
          </a:ln>
        </p:spPr>
        <p:txBody>
          <a:bodyPr>
            <a:spAutoFit/>
          </a:bodyPr>
          <a:lstStyle/>
          <a:p>
            <a:endParaRPr lang="pt-BR"/>
          </a:p>
        </p:txBody>
      </p:sp>
      <p:sp>
        <p:nvSpPr>
          <p:cNvPr id="30" name="Line 36"/>
          <p:cNvSpPr>
            <a:spLocks noChangeShapeType="1"/>
          </p:cNvSpPr>
          <p:nvPr/>
        </p:nvSpPr>
        <p:spPr bwMode="auto">
          <a:xfrm rot="10800000">
            <a:off x="5589618" y="2058988"/>
            <a:ext cx="2438400" cy="1447800"/>
          </a:xfrm>
          <a:prstGeom prst="line">
            <a:avLst/>
          </a:prstGeom>
          <a:noFill/>
          <a:ln w="9525">
            <a:noFill/>
            <a:round/>
            <a:headEnd/>
            <a:tailEnd type="triangle" w="med" len="med"/>
          </a:ln>
        </p:spPr>
        <p:txBody>
          <a:bodyPr>
            <a:spAutoFit/>
          </a:bodyPr>
          <a:lstStyle/>
          <a:p>
            <a:endParaRPr lang="pt-BR"/>
          </a:p>
        </p:txBody>
      </p:sp>
      <p:sp>
        <p:nvSpPr>
          <p:cNvPr id="31" name="AutoShape 37"/>
          <p:cNvSpPr>
            <a:spLocks noChangeArrowheads="1"/>
          </p:cNvSpPr>
          <p:nvPr/>
        </p:nvSpPr>
        <p:spPr bwMode="auto">
          <a:xfrm>
            <a:off x="2694018" y="4065588"/>
            <a:ext cx="457200" cy="381000"/>
          </a:xfrm>
          <a:prstGeom prst="plus">
            <a:avLst>
              <a:gd name="adj" fmla="val 25000"/>
            </a:avLst>
          </a:prstGeom>
          <a:solidFill>
            <a:schemeClr val="accent1"/>
          </a:solidFill>
          <a:ln w="9525">
            <a:solidFill>
              <a:schemeClr val="tx1"/>
            </a:solidFill>
            <a:miter lim="800000"/>
            <a:headEnd/>
            <a:tailEnd/>
          </a:ln>
        </p:spPr>
        <p:txBody>
          <a:bodyPr wrap="none" anchor="ctr"/>
          <a:lstStyle/>
          <a:p>
            <a:endParaRPr lang="en-US" sz="2000"/>
          </a:p>
        </p:txBody>
      </p:sp>
      <p:sp>
        <p:nvSpPr>
          <p:cNvPr id="32" name="Line 38"/>
          <p:cNvSpPr>
            <a:spLocks noChangeShapeType="1"/>
          </p:cNvSpPr>
          <p:nvPr/>
        </p:nvSpPr>
        <p:spPr bwMode="auto">
          <a:xfrm>
            <a:off x="1932018" y="4446588"/>
            <a:ext cx="0" cy="762000"/>
          </a:xfrm>
          <a:prstGeom prst="line">
            <a:avLst/>
          </a:prstGeom>
          <a:noFill/>
          <a:ln w="57150">
            <a:solidFill>
              <a:schemeClr val="folHlink"/>
            </a:solidFill>
            <a:prstDash val="sysDot"/>
            <a:round/>
            <a:headEnd/>
            <a:tailEnd/>
          </a:ln>
        </p:spPr>
        <p:txBody>
          <a:bodyPr/>
          <a:lstStyle/>
          <a:p>
            <a:endParaRPr lang="pt-BR"/>
          </a:p>
        </p:txBody>
      </p:sp>
      <p:sp>
        <p:nvSpPr>
          <p:cNvPr id="33" name="Line 39"/>
          <p:cNvSpPr>
            <a:spLocks noChangeShapeType="1"/>
          </p:cNvSpPr>
          <p:nvPr/>
        </p:nvSpPr>
        <p:spPr bwMode="auto">
          <a:xfrm>
            <a:off x="2922618" y="4446588"/>
            <a:ext cx="0" cy="762000"/>
          </a:xfrm>
          <a:prstGeom prst="line">
            <a:avLst/>
          </a:prstGeom>
          <a:noFill/>
          <a:ln w="57150">
            <a:solidFill>
              <a:schemeClr val="folHlink"/>
            </a:solidFill>
            <a:prstDash val="sysDot"/>
            <a:round/>
            <a:headEnd/>
            <a:tailEnd/>
          </a:ln>
        </p:spPr>
        <p:txBody>
          <a:bodyPr/>
          <a:lstStyle/>
          <a:p>
            <a:endParaRPr lang="pt-BR"/>
          </a:p>
        </p:txBody>
      </p:sp>
      <p:sp>
        <p:nvSpPr>
          <p:cNvPr id="35" name="Line 41"/>
          <p:cNvSpPr>
            <a:spLocks noChangeShapeType="1"/>
          </p:cNvSpPr>
          <p:nvPr/>
        </p:nvSpPr>
        <p:spPr bwMode="auto">
          <a:xfrm>
            <a:off x="6829456" y="4354513"/>
            <a:ext cx="0" cy="762000"/>
          </a:xfrm>
          <a:prstGeom prst="line">
            <a:avLst/>
          </a:prstGeom>
          <a:noFill/>
          <a:ln w="57150">
            <a:solidFill>
              <a:schemeClr val="folHlink"/>
            </a:solidFill>
            <a:prstDash val="sysDot"/>
            <a:round/>
            <a:headEnd/>
            <a:tailEnd/>
          </a:ln>
        </p:spPr>
        <p:txBody>
          <a:bodyPr/>
          <a:lstStyle/>
          <a:p>
            <a:endParaRPr lang="pt-BR"/>
          </a:p>
        </p:txBody>
      </p:sp>
      <p:grpSp>
        <p:nvGrpSpPr>
          <p:cNvPr id="36" name="Group 42"/>
          <p:cNvGrpSpPr>
            <a:grpSpLocks/>
          </p:cNvGrpSpPr>
          <p:nvPr/>
        </p:nvGrpSpPr>
        <p:grpSpPr bwMode="auto">
          <a:xfrm>
            <a:off x="1779618" y="4065588"/>
            <a:ext cx="711200" cy="400050"/>
            <a:chOff x="1008" y="2784"/>
            <a:chExt cx="448" cy="252"/>
          </a:xfrm>
        </p:grpSpPr>
        <p:sp>
          <p:nvSpPr>
            <p:cNvPr id="37" name="Oval 43"/>
            <p:cNvSpPr>
              <a:spLocks noChangeArrowheads="1"/>
            </p:cNvSpPr>
            <p:nvPr/>
          </p:nvSpPr>
          <p:spPr bwMode="auto">
            <a:xfrm>
              <a:off x="1008" y="2784"/>
              <a:ext cx="240" cy="240"/>
            </a:xfrm>
            <a:prstGeom prst="ellipse">
              <a:avLst/>
            </a:prstGeom>
            <a:solidFill>
              <a:schemeClr val="accent1"/>
            </a:solidFill>
            <a:ln w="9525">
              <a:solidFill>
                <a:schemeClr val="tx1"/>
              </a:solidFill>
              <a:round/>
              <a:headEnd/>
              <a:tailEnd/>
            </a:ln>
          </p:spPr>
          <p:txBody>
            <a:bodyPr wrap="none" anchor="ctr"/>
            <a:lstStyle/>
            <a:p>
              <a:endParaRPr lang="en-US" sz="2000"/>
            </a:p>
          </p:txBody>
        </p:sp>
        <p:sp>
          <p:nvSpPr>
            <p:cNvPr id="38" name="Text Box 44"/>
            <p:cNvSpPr txBox="1">
              <a:spLocks noChangeArrowheads="1"/>
            </p:cNvSpPr>
            <p:nvPr/>
          </p:nvSpPr>
          <p:spPr bwMode="auto">
            <a:xfrm>
              <a:off x="1024" y="2784"/>
              <a:ext cx="432" cy="252"/>
            </a:xfrm>
            <a:prstGeom prst="rect">
              <a:avLst/>
            </a:prstGeom>
            <a:noFill/>
            <a:ln w="9525">
              <a:noFill/>
              <a:miter lim="800000"/>
              <a:headEnd/>
              <a:tailEnd/>
            </a:ln>
          </p:spPr>
          <p:txBody>
            <a:bodyPr>
              <a:spAutoFit/>
            </a:bodyPr>
            <a:lstStyle/>
            <a:p>
              <a:pPr>
                <a:spcBef>
                  <a:spcPct val="50000"/>
                </a:spcBef>
              </a:pPr>
              <a:r>
                <a:rPr lang="en-US" sz="2000" b="1" dirty="0"/>
                <a:t>A</a:t>
              </a:r>
            </a:p>
          </p:txBody>
        </p:sp>
      </p:grpSp>
      <p:sp>
        <p:nvSpPr>
          <p:cNvPr id="39" name="Text Box 45"/>
          <p:cNvSpPr txBox="1">
            <a:spLocks noChangeArrowheads="1"/>
          </p:cNvSpPr>
          <p:nvPr/>
        </p:nvSpPr>
        <p:spPr bwMode="auto">
          <a:xfrm>
            <a:off x="2744092" y="4065588"/>
            <a:ext cx="685800" cy="400050"/>
          </a:xfrm>
          <a:prstGeom prst="rect">
            <a:avLst/>
          </a:prstGeom>
          <a:noFill/>
          <a:ln w="9525">
            <a:noFill/>
            <a:miter lim="800000"/>
            <a:headEnd/>
            <a:tailEnd/>
          </a:ln>
        </p:spPr>
        <p:txBody>
          <a:bodyPr>
            <a:spAutoFit/>
          </a:bodyPr>
          <a:lstStyle/>
          <a:p>
            <a:pPr>
              <a:spcBef>
                <a:spcPct val="50000"/>
              </a:spcBef>
            </a:pPr>
            <a:r>
              <a:rPr lang="en-US" sz="2000" b="1" dirty="0"/>
              <a:t>G</a:t>
            </a:r>
          </a:p>
        </p:txBody>
      </p:sp>
      <p:grpSp>
        <p:nvGrpSpPr>
          <p:cNvPr id="40" name="Group 46"/>
          <p:cNvGrpSpPr>
            <a:grpSpLocks/>
          </p:cNvGrpSpPr>
          <p:nvPr/>
        </p:nvGrpSpPr>
        <p:grpSpPr bwMode="auto">
          <a:xfrm>
            <a:off x="4303744" y="4060825"/>
            <a:ext cx="725488" cy="400050"/>
            <a:chOff x="1008" y="2784"/>
            <a:chExt cx="457" cy="252"/>
          </a:xfrm>
        </p:grpSpPr>
        <p:sp>
          <p:nvSpPr>
            <p:cNvPr id="41" name="Oval 47"/>
            <p:cNvSpPr>
              <a:spLocks noChangeArrowheads="1"/>
            </p:cNvSpPr>
            <p:nvPr/>
          </p:nvSpPr>
          <p:spPr bwMode="auto">
            <a:xfrm>
              <a:off x="1008" y="2784"/>
              <a:ext cx="240" cy="240"/>
            </a:xfrm>
            <a:prstGeom prst="ellipse">
              <a:avLst/>
            </a:prstGeom>
            <a:solidFill>
              <a:schemeClr val="accent1"/>
            </a:solidFill>
            <a:ln w="9525">
              <a:solidFill>
                <a:schemeClr val="tx1"/>
              </a:solidFill>
              <a:round/>
              <a:headEnd/>
              <a:tailEnd/>
            </a:ln>
          </p:spPr>
          <p:txBody>
            <a:bodyPr wrap="none" anchor="ctr"/>
            <a:lstStyle/>
            <a:p>
              <a:endParaRPr lang="en-US" sz="2000"/>
            </a:p>
          </p:txBody>
        </p:sp>
        <p:sp>
          <p:nvSpPr>
            <p:cNvPr id="42" name="Text Box 48"/>
            <p:cNvSpPr txBox="1">
              <a:spLocks noChangeArrowheads="1"/>
            </p:cNvSpPr>
            <p:nvPr/>
          </p:nvSpPr>
          <p:spPr bwMode="auto">
            <a:xfrm>
              <a:off x="1033" y="2784"/>
              <a:ext cx="432" cy="252"/>
            </a:xfrm>
            <a:prstGeom prst="rect">
              <a:avLst/>
            </a:prstGeom>
            <a:noFill/>
            <a:ln w="9525">
              <a:noFill/>
              <a:miter lim="800000"/>
              <a:headEnd/>
              <a:tailEnd/>
            </a:ln>
          </p:spPr>
          <p:txBody>
            <a:bodyPr>
              <a:spAutoFit/>
            </a:bodyPr>
            <a:lstStyle/>
            <a:p>
              <a:pPr>
                <a:spcBef>
                  <a:spcPct val="50000"/>
                </a:spcBef>
              </a:pPr>
              <a:r>
                <a:rPr lang="en-US" sz="2000" b="1" dirty="0"/>
                <a:t>A</a:t>
              </a:r>
            </a:p>
          </p:txBody>
        </p:sp>
      </p:grpSp>
      <p:grpSp>
        <p:nvGrpSpPr>
          <p:cNvPr id="43" name="Group 49"/>
          <p:cNvGrpSpPr>
            <a:grpSpLocks/>
          </p:cNvGrpSpPr>
          <p:nvPr/>
        </p:nvGrpSpPr>
        <p:grpSpPr bwMode="auto">
          <a:xfrm>
            <a:off x="6599269" y="4021138"/>
            <a:ext cx="725488" cy="400050"/>
            <a:chOff x="1008" y="2784"/>
            <a:chExt cx="457" cy="252"/>
          </a:xfrm>
        </p:grpSpPr>
        <p:sp>
          <p:nvSpPr>
            <p:cNvPr id="44" name="Oval 50"/>
            <p:cNvSpPr>
              <a:spLocks noChangeArrowheads="1"/>
            </p:cNvSpPr>
            <p:nvPr/>
          </p:nvSpPr>
          <p:spPr bwMode="auto">
            <a:xfrm>
              <a:off x="1008" y="2784"/>
              <a:ext cx="240" cy="240"/>
            </a:xfrm>
            <a:prstGeom prst="ellipse">
              <a:avLst/>
            </a:prstGeom>
            <a:solidFill>
              <a:schemeClr val="accent1"/>
            </a:solidFill>
            <a:ln w="9525">
              <a:solidFill>
                <a:schemeClr val="tx1"/>
              </a:solidFill>
              <a:round/>
              <a:headEnd/>
              <a:tailEnd/>
            </a:ln>
          </p:spPr>
          <p:txBody>
            <a:bodyPr wrap="none" anchor="ctr"/>
            <a:lstStyle/>
            <a:p>
              <a:endParaRPr lang="en-US" sz="2000"/>
            </a:p>
          </p:txBody>
        </p:sp>
        <p:sp>
          <p:nvSpPr>
            <p:cNvPr id="45" name="Text Box 51"/>
            <p:cNvSpPr txBox="1">
              <a:spLocks noChangeArrowheads="1"/>
            </p:cNvSpPr>
            <p:nvPr/>
          </p:nvSpPr>
          <p:spPr bwMode="auto">
            <a:xfrm>
              <a:off x="1033" y="2784"/>
              <a:ext cx="432" cy="252"/>
            </a:xfrm>
            <a:prstGeom prst="rect">
              <a:avLst/>
            </a:prstGeom>
            <a:noFill/>
            <a:ln w="9525">
              <a:noFill/>
              <a:miter lim="800000"/>
              <a:headEnd/>
              <a:tailEnd/>
            </a:ln>
          </p:spPr>
          <p:txBody>
            <a:bodyPr>
              <a:spAutoFit/>
            </a:bodyPr>
            <a:lstStyle/>
            <a:p>
              <a:pPr>
                <a:spcBef>
                  <a:spcPct val="50000"/>
                </a:spcBef>
              </a:pPr>
              <a:r>
                <a:rPr lang="en-US" sz="2000" b="1" dirty="0"/>
                <a:t>A</a:t>
              </a:r>
            </a:p>
          </p:txBody>
        </p:sp>
      </p:grpSp>
      <p:sp>
        <p:nvSpPr>
          <p:cNvPr id="46" name="Line 52"/>
          <p:cNvSpPr>
            <a:spLocks noChangeShapeType="1"/>
          </p:cNvSpPr>
          <p:nvPr/>
        </p:nvSpPr>
        <p:spPr bwMode="auto">
          <a:xfrm flipH="1" flipV="1">
            <a:off x="2265393" y="3486150"/>
            <a:ext cx="5867400" cy="304800"/>
          </a:xfrm>
          <a:prstGeom prst="line">
            <a:avLst/>
          </a:prstGeom>
          <a:noFill/>
          <a:ln w="9525">
            <a:solidFill>
              <a:schemeClr val="tx1"/>
            </a:solidFill>
            <a:round/>
            <a:headEnd/>
            <a:tailEnd type="triangle" w="med" len="med"/>
          </a:ln>
        </p:spPr>
        <p:txBody>
          <a:bodyPr/>
          <a:lstStyle/>
          <a:p>
            <a:endParaRPr lang="pt-BR"/>
          </a:p>
        </p:txBody>
      </p:sp>
      <p:grpSp>
        <p:nvGrpSpPr>
          <p:cNvPr id="47" name="Group 53"/>
          <p:cNvGrpSpPr>
            <a:grpSpLocks/>
          </p:cNvGrpSpPr>
          <p:nvPr/>
        </p:nvGrpSpPr>
        <p:grpSpPr bwMode="auto">
          <a:xfrm>
            <a:off x="1741518" y="3141663"/>
            <a:ext cx="7259638" cy="809625"/>
            <a:chOff x="910" y="2704"/>
            <a:chExt cx="4573" cy="510"/>
          </a:xfrm>
        </p:grpSpPr>
        <p:sp>
          <p:nvSpPr>
            <p:cNvPr id="48" name="Text Box 54"/>
            <p:cNvSpPr txBox="1">
              <a:spLocks noChangeArrowheads="1"/>
            </p:cNvSpPr>
            <p:nvPr/>
          </p:nvSpPr>
          <p:spPr bwMode="auto">
            <a:xfrm rot="10800000">
              <a:off x="910" y="2790"/>
              <a:ext cx="528" cy="252"/>
            </a:xfrm>
            <a:prstGeom prst="rect">
              <a:avLst/>
            </a:prstGeom>
            <a:noFill/>
            <a:ln w="9525" algn="ctr">
              <a:noFill/>
              <a:miter lim="800000"/>
              <a:headEnd/>
              <a:tailEnd/>
            </a:ln>
          </p:spPr>
          <p:txBody>
            <a:bodyPr>
              <a:spAutoFit/>
            </a:bodyPr>
            <a:lstStyle/>
            <a:p>
              <a:pPr>
                <a:spcBef>
                  <a:spcPct val="50000"/>
                </a:spcBef>
              </a:pPr>
              <a:r>
                <a:rPr lang="en-US" sz="2000" dirty="0">
                  <a:solidFill>
                    <a:srgbClr val="66FF66"/>
                  </a:solidFill>
                  <a:sym typeface="Wingdings" pitchFamily="2" charset="2"/>
                </a:rPr>
                <a:t></a:t>
              </a:r>
            </a:p>
          </p:txBody>
        </p:sp>
        <p:sp>
          <p:nvSpPr>
            <p:cNvPr id="49" name="Rectangle 55"/>
            <p:cNvSpPr>
              <a:spLocks noChangeArrowheads="1"/>
            </p:cNvSpPr>
            <p:nvPr/>
          </p:nvSpPr>
          <p:spPr bwMode="auto">
            <a:xfrm>
              <a:off x="4842" y="2704"/>
              <a:ext cx="641" cy="407"/>
            </a:xfrm>
            <a:prstGeom prst="rect">
              <a:avLst/>
            </a:prstGeom>
            <a:noFill/>
            <a:ln w="9525">
              <a:noFill/>
              <a:miter lim="800000"/>
              <a:headEnd/>
              <a:tailEnd/>
            </a:ln>
          </p:spPr>
          <p:txBody>
            <a:bodyPr wrap="none">
              <a:spAutoFit/>
            </a:bodyPr>
            <a:lstStyle/>
            <a:p>
              <a:r>
                <a:rPr lang="en-US" sz="1800" b="1">
                  <a:solidFill>
                    <a:srgbClr val="66FF66"/>
                  </a:solidFill>
                </a:rPr>
                <a:t/>
              </a:r>
              <a:br>
                <a:rPr lang="en-US" sz="1800" b="1">
                  <a:solidFill>
                    <a:srgbClr val="66FF66"/>
                  </a:solidFill>
                </a:rPr>
              </a:br>
              <a:r>
                <a:rPr lang="en-US" sz="1800" b="1">
                  <a:solidFill>
                    <a:srgbClr val="66FF66"/>
                  </a:solidFill>
                </a:rPr>
                <a:t>Esterase</a:t>
              </a:r>
            </a:p>
          </p:txBody>
        </p:sp>
        <p:sp>
          <p:nvSpPr>
            <p:cNvPr id="50" name="Text Box 56"/>
            <p:cNvSpPr txBox="1">
              <a:spLocks noChangeArrowheads="1"/>
            </p:cNvSpPr>
            <p:nvPr/>
          </p:nvSpPr>
          <p:spPr bwMode="auto">
            <a:xfrm rot="10800000">
              <a:off x="1487" y="2818"/>
              <a:ext cx="528" cy="252"/>
            </a:xfrm>
            <a:prstGeom prst="rect">
              <a:avLst/>
            </a:prstGeom>
            <a:noFill/>
            <a:ln w="9525" algn="ctr">
              <a:noFill/>
              <a:miter lim="800000"/>
              <a:headEnd/>
              <a:tailEnd/>
            </a:ln>
          </p:spPr>
          <p:txBody>
            <a:bodyPr>
              <a:spAutoFit/>
            </a:bodyPr>
            <a:lstStyle/>
            <a:p>
              <a:pPr>
                <a:spcBef>
                  <a:spcPct val="50000"/>
                </a:spcBef>
              </a:pPr>
              <a:r>
                <a:rPr lang="en-US" sz="2000">
                  <a:solidFill>
                    <a:srgbClr val="66FF66"/>
                  </a:solidFill>
                  <a:sym typeface="Wingdings" pitchFamily="2" charset="2"/>
                </a:rPr>
                <a:t></a:t>
              </a:r>
            </a:p>
          </p:txBody>
        </p:sp>
        <p:sp>
          <p:nvSpPr>
            <p:cNvPr id="51" name="Text Box 57"/>
            <p:cNvSpPr txBox="1">
              <a:spLocks noChangeArrowheads="1"/>
            </p:cNvSpPr>
            <p:nvPr/>
          </p:nvSpPr>
          <p:spPr bwMode="auto">
            <a:xfrm rot="10800000">
              <a:off x="3887" y="2962"/>
              <a:ext cx="529" cy="252"/>
            </a:xfrm>
            <a:prstGeom prst="rect">
              <a:avLst/>
            </a:prstGeom>
            <a:noFill/>
            <a:ln w="9525">
              <a:noFill/>
              <a:miter lim="800000"/>
              <a:headEnd/>
              <a:tailEnd/>
            </a:ln>
          </p:spPr>
          <p:txBody>
            <a:bodyPr>
              <a:spAutoFit/>
            </a:bodyPr>
            <a:lstStyle/>
            <a:p>
              <a:pPr>
                <a:spcBef>
                  <a:spcPct val="50000"/>
                </a:spcBef>
              </a:pPr>
              <a:r>
                <a:rPr lang="en-US" sz="2000">
                  <a:solidFill>
                    <a:srgbClr val="66FF66"/>
                  </a:solidFill>
                  <a:sym typeface="Wingdings" pitchFamily="2" charset="2"/>
                </a:rPr>
                <a:t></a:t>
              </a:r>
            </a:p>
          </p:txBody>
        </p:sp>
        <p:sp>
          <p:nvSpPr>
            <p:cNvPr id="52" name="Text Box 58"/>
            <p:cNvSpPr txBox="1">
              <a:spLocks noChangeArrowheads="1"/>
            </p:cNvSpPr>
            <p:nvPr/>
          </p:nvSpPr>
          <p:spPr bwMode="auto">
            <a:xfrm rot="10800000">
              <a:off x="2447" y="2866"/>
              <a:ext cx="528" cy="252"/>
            </a:xfrm>
            <a:prstGeom prst="rect">
              <a:avLst/>
            </a:prstGeom>
            <a:noFill/>
            <a:ln w="9525" algn="ctr">
              <a:noFill/>
              <a:miter lim="800000"/>
              <a:headEnd/>
              <a:tailEnd/>
            </a:ln>
          </p:spPr>
          <p:txBody>
            <a:bodyPr>
              <a:spAutoFit/>
            </a:bodyPr>
            <a:lstStyle/>
            <a:p>
              <a:pPr>
                <a:spcBef>
                  <a:spcPct val="50000"/>
                </a:spcBef>
              </a:pPr>
              <a:r>
                <a:rPr lang="en-US" sz="2000">
                  <a:solidFill>
                    <a:srgbClr val="66FF66"/>
                  </a:solidFill>
                  <a:sym typeface="Wingdings" pitchFamily="2" charset="2"/>
                </a:rPr>
                <a:t></a:t>
              </a:r>
            </a:p>
          </p:txBody>
        </p:sp>
      </p:grpSp>
      <p:sp>
        <p:nvSpPr>
          <p:cNvPr id="53" name="AutoShape 60"/>
          <p:cNvSpPr>
            <a:spLocks/>
          </p:cNvSpPr>
          <p:nvPr/>
        </p:nvSpPr>
        <p:spPr bwMode="auto">
          <a:xfrm>
            <a:off x="1101756" y="3071813"/>
            <a:ext cx="171450" cy="838200"/>
          </a:xfrm>
          <a:prstGeom prst="leftBrace">
            <a:avLst>
              <a:gd name="adj1" fmla="val 40741"/>
              <a:gd name="adj2" fmla="val 50000"/>
            </a:avLst>
          </a:prstGeom>
          <a:noFill/>
          <a:ln w="9525">
            <a:solidFill>
              <a:schemeClr val="tx1"/>
            </a:solidFill>
            <a:round/>
            <a:headEnd/>
            <a:tailEnd/>
          </a:ln>
        </p:spPr>
        <p:txBody>
          <a:bodyPr wrap="none" anchor="ctr"/>
          <a:lstStyle/>
          <a:p>
            <a:endParaRPr lang="en-US" sz="2000"/>
          </a:p>
        </p:txBody>
      </p:sp>
      <p:sp>
        <p:nvSpPr>
          <p:cNvPr id="54" name="Text Box 61"/>
          <p:cNvSpPr txBox="1">
            <a:spLocks noChangeArrowheads="1"/>
          </p:cNvSpPr>
          <p:nvPr/>
        </p:nvSpPr>
        <p:spPr bwMode="auto">
          <a:xfrm>
            <a:off x="179418" y="3130550"/>
            <a:ext cx="1071538" cy="707886"/>
          </a:xfrm>
          <a:prstGeom prst="rect">
            <a:avLst/>
          </a:prstGeom>
          <a:noFill/>
          <a:ln w="9525">
            <a:noFill/>
            <a:miter lim="800000"/>
            <a:headEnd/>
            <a:tailEnd/>
          </a:ln>
        </p:spPr>
        <p:txBody>
          <a:bodyPr wrap="square">
            <a:spAutoFit/>
          </a:bodyPr>
          <a:lstStyle/>
          <a:p>
            <a:pPr>
              <a:spcBef>
                <a:spcPct val="50000"/>
              </a:spcBef>
            </a:pPr>
            <a:r>
              <a:rPr lang="en-US" sz="2000" dirty="0" err="1" smtClean="0"/>
              <a:t>Ligações</a:t>
            </a:r>
            <a:r>
              <a:rPr lang="en-US" sz="2000" dirty="0" smtClean="0"/>
              <a:t> </a:t>
            </a:r>
            <a:r>
              <a:rPr lang="en-US" sz="2000" dirty="0" err="1" smtClean="0"/>
              <a:t>éster</a:t>
            </a:r>
            <a:r>
              <a:rPr lang="en-US" sz="2000" dirty="0" smtClean="0"/>
              <a:t> </a:t>
            </a:r>
            <a:endParaRPr lang="en-US" sz="2000" dirty="0"/>
          </a:p>
        </p:txBody>
      </p:sp>
      <p:grpSp>
        <p:nvGrpSpPr>
          <p:cNvPr id="55" name="Group 62"/>
          <p:cNvGrpSpPr>
            <a:grpSpLocks/>
          </p:cNvGrpSpPr>
          <p:nvPr/>
        </p:nvGrpSpPr>
        <p:grpSpPr bwMode="auto">
          <a:xfrm>
            <a:off x="4311681" y="2757488"/>
            <a:ext cx="685800" cy="400050"/>
            <a:chOff x="4033" y="1866"/>
            <a:chExt cx="432" cy="252"/>
          </a:xfrm>
        </p:grpSpPr>
        <p:sp>
          <p:nvSpPr>
            <p:cNvPr id="56" name="AutoShape 63"/>
            <p:cNvSpPr>
              <a:spLocks noChangeArrowheads="1"/>
            </p:cNvSpPr>
            <p:nvPr/>
          </p:nvSpPr>
          <p:spPr bwMode="auto">
            <a:xfrm>
              <a:off x="4046" y="1866"/>
              <a:ext cx="240" cy="240"/>
            </a:xfrm>
            <a:prstGeom prst="hexagon">
              <a:avLst>
                <a:gd name="adj" fmla="val 25000"/>
                <a:gd name="vf" fmla="val 115470"/>
              </a:avLst>
            </a:prstGeom>
            <a:solidFill>
              <a:schemeClr val="accent1"/>
            </a:solidFill>
            <a:ln w="31750">
              <a:solidFill>
                <a:srgbClr val="FF3300"/>
              </a:solidFill>
              <a:miter lim="800000"/>
              <a:headEnd/>
              <a:tailEnd/>
            </a:ln>
          </p:spPr>
          <p:txBody>
            <a:bodyPr wrap="none" anchor="ctr"/>
            <a:lstStyle/>
            <a:p>
              <a:endParaRPr lang="en-US" sz="2000"/>
            </a:p>
          </p:txBody>
        </p:sp>
        <p:sp>
          <p:nvSpPr>
            <p:cNvPr id="57" name="Text Box 64"/>
            <p:cNvSpPr txBox="1">
              <a:spLocks noChangeArrowheads="1"/>
            </p:cNvSpPr>
            <p:nvPr/>
          </p:nvSpPr>
          <p:spPr bwMode="auto">
            <a:xfrm>
              <a:off x="4033" y="1866"/>
              <a:ext cx="432" cy="252"/>
            </a:xfrm>
            <a:prstGeom prst="rect">
              <a:avLst/>
            </a:prstGeom>
            <a:noFill/>
            <a:ln w="9525">
              <a:noFill/>
              <a:miter lim="800000"/>
              <a:headEnd/>
              <a:tailEnd/>
            </a:ln>
          </p:spPr>
          <p:txBody>
            <a:bodyPr>
              <a:spAutoFit/>
            </a:bodyPr>
            <a:lstStyle/>
            <a:p>
              <a:pPr>
                <a:spcBef>
                  <a:spcPct val="50000"/>
                </a:spcBef>
              </a:pPr>
              <a:r>
                <a:rPr lang="en-US" sz="2000" b="1" dirty="0" smtClean="0"/>
                <a:t>AF</a:t>
              </a:r>
              <a:endParaRPr lang="en-US" sz="2000" b="1" dirty="0"/>
            </a:p>
          </p:txBody>
        </p:sp>
      </p:grpSp>
      <p:grpSp>
        <p:nvGrpSpPr>
          <p:cNvPr id="58" name="Group 65"/>
          <p:cNvGrpSpPr>
            <a:grpSpLocks/>
          </p:cNvGrpSpPr>
          <p:nvPr/>
        </p:nvGrpSpPr>
        <p:grpSpPr bwMode="auto">
          <a:xfrm>
            <a:off x="2695608" y="2668588"/>
            <a:ext cx="685800" cy="400050"/>
            <a:chOff x="4024" y="1866"/>
            <a:chExt cx="432" cy="252"/>
          </a:xfrm>
        </p:grpSpPr>
        <p:sp>
          <p:nvSpPr>
            <p:cNvPr id="59" name="AutoShape 66"/>
            <p:cNvSpPr>
              <a:spLocks noChangeArrowheads="1"/>
            </p:cNvSpPr>
            <p:nvPr/>
          </p:nvSpPr>
          <p:spPr bwMode="auto">
            <a:xfrm>
              <a:off x="4046" y="1866"/>
              <a:ext cx="240" cy="240"/>
            </a:xfrm>
            <a:prstGeom prst="hexagon">
              <a:avLst>
                <a:gd name="adj" fmla="val 25000"/>
                <a:gd name="vf" fmla="val 115470"/>
              </a:avLst>
            </a:prstGeom>
            <a:solidFill>
              <a:schemeClr val="accent1"/>
            </a:solidFill>
            <a:ln w="31750">
              <a:solidFill>
                <a:srgbClr val="FF3300"/>
              </a:solidFill>
              <a:miter lim="800000"/>
              <a:headEnd/>
              <a:tailEnd/>
            </a:ln>
          </p:spPr>
          <p:txBody>
            <a:bodyPr wrap="none" anchor="ctr"/>
            <a:lstStyle/>
            <a:p>
              <a:endParaRPr lang="en-US" sz="2000"/>
            </a:p>
          </p:txBody>
        </p:sp>
        <p:sp>
          <p:nvSpPr>
            <p:cNvPr id="60" name="Text Box 67"/>
            <p:cNvSpPr txBox="1">
              <a:spLocks noChangeArrowheads="1"/>
            </p:cNvSpPr>
            <p:nvPr/>
          </p:nvSpPr>
          <p:spPr bwMode="auto">
            <a:xfrm>
              <a:off x="4024" y="1866"/>
              <a:ext cx="432" cy="252"/>
            </a:xfrm>
            <a:prstGeom prst="rect">
              <a:avLst/>
            </a:prstGeom>
            <a:noFill/>
            <a:ln w="9525">
              <a:noFill/>
              <a:miter lim="800000"/>
              <a:headEnd/>
              <a:tailEnd/>
            </a:ln>
          </p:spPr>
          <p:txBody>
            <a:bodyPr>
              <a:spAutoFit/>
            </a:bodyPr>
            <a:lstStyle/>
            <a:p>
              <a:pPr>
                <a:spcBef>
                  <a:spcPct val="50000"/>
                </a:spcBef>
              </a:pPr>
              <a:r>
                <a:rPr lang="en-US" sz="2000" b="1" dirty="0" smtClean="0"/>
                <a:t>AF</a:t>
              </a:r>
              <a:endParaRPr lang="en-US" sz="2000" b="1" dirty="0"/>
            </a:p>
          </p:txBody>
        </p:sp>
      </p:grpSp>
      <p:grpSp>
        <p:nvGrpSpPr>
          <p:cNvPr id="61" name="Group 68"/>
          <p:cNvGrpSpPr>
            <a:grpSpLocks/>
          </p:cNvGrpSpPr>
          <p:nvPr/>
        </p:nvGrpSpPr>
        <p:grpSpPr bwMode="auto">
          <a:xfrm>
            <a:off x="1668495" y="2714625"/>
            <a:ext cx="685800" cy="400050"/>
            <a:chOff x="4021" y="1864"/>
            <a:chExt cx="432" cy="252"/>
          </a:xfrm>
        </p:grpSpPr>
        <p:sp>
          <p:nvSpPr>
            <p:cNvPr id="62" name="AutoShape 69"/>
            <p:cNvSpPr>
              <a:spLocks noChangeArrowheads="1"/>
            </p:cNvSpPr>
            <p:nvPr/>
          </p:nvSpPr>
          <p:spPr bwMode="auto">
            <a:xfrm>
              <a:off x="4046" y="1866"/>
              <a:ext cx="240" cy="240"/>
            </a:xfrm>
            <a:prstGeom prst="hexagon">
              <a:avLst>
                <a:gd name="adj" fmla="val 25000"/>
                <a:gd name="vf" fmla="val 115470"/>
              </a:avLst>
            </a:prstGeom>
            <a:solidFill>
              <a:schemeClr val="accent1"/>
            </a:solidFill>
            <a:ln w="31750">
              <a:solidFill>
                <a:srgbClr val="FF3300"/>
              </a:solidFill>
              <a:miter lim="800000"/>
              <a:headEnd/>
              <a:tailEnd/>
            </a:ln>
          </p:spPr>
          <p:txBody>
            <a:bodyPr wrap="none" anchor="ctr"/>
            <a:lstStyle/>
            <a:p>
              <a:endParaRPr lang="en-US" sz="2000"/>
            </a:p>
          </p:txBody>
        </p:sp>
        <p:sp>
          <p:nvSpPr>
            <p:cNvPr id="63" name="Text Box 70"/>
            <p:cNvSpPr txBox="1">
              <a:spLocks noChangeArrowheads="1"/>
            </p:cNvSpPr>
            <p:nvPr/>
          </p:nvSpPr>
          <p:spPr bwMode="auto">
            <a:xfrm>
              <a:off x="4021" y="1864"/>
              <a:ext cx="432" cy="252"/>
            </a:xfrm>
            <a:prstGeom prst="rect">
              <a:avLst/>
            </a:prstGeom>
            <a:noFill/>
            <a:ln w="9525">
              <a:noFill/>
              <a:miter lim="800000"/>
              <a:headEnd/>
              <a:tailEnd/>
            </a:ln>
          </p:spPr>
          <p:txBody>
            <a:bodyPr>
              <a:spAutoFit/>
            </a:bodyPr>
            <a:lstStyle/>
            <a:p>
              <a:pPr>
                <a:spcBef>
                  <a:spcPct val="50000"/>
                </a:spcBef>
              </a:pPr>
              <a:r>
                <a:rPr lang="en-US" sz="2000" b="1" dirty="0" smtClean="0"/>
                <a:t>AF</a:t>
              </a:r>
              <a:endParaRPr lang="en-US" sz="2000" b="1"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466725" y="122238"/>
            <a:ext cx="8229600" cy="11398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Efeito</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da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enzima</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xilanase</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esterase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sobre</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 degradabilidade</a:t>
            </a:r>
            <a:r>
              <a:rPr kumimoji="0" lang="en-US" sz="3200" b="0" i="0" u="none" strike="noStrike" kern="1200" cap="none" spc="0" normalizeH="0" noProof="0" dirty="0" smtClean="0">
                <a:ln>
                  <a:noFill/>
                </a:ln>
                <a:solidFill>
                  <a:schemeClr val="tx1"/>
                </a:solidFill>
                <a:effectLst/>
                <a:uLnTx/>
                <a:uFillTx/>
                <a:latin typeface="+mj-lt"/>
                <a:ea typeface="+mj-ea"/>
                <a:cs typeface="+mj-cs"/>
              </a:rPr>
              <a:t> do FDN (24 </a:t>
            </a:r>
            <a:r>
              <a:rPr kumimoji="0" lang="en-US" sz="3200" b="0" i="0" u="none" strike="noStrike" kern="1200" cap="none" spc="0" normalizeH="0" noProof="0" dirty="0" err="1" smtClean="0">
                <a:ln>
                  <a:noFill/>
                </a:ln>
                <a:solidFill>
                  <a:schemeClr val="tx1"/>
                </a:solidFill>
                <a:effectLst/>
                <a:uLnTx/>
                <a:uFillTx/>
                <a:latin typeface="+mj-lt"/>
                <a:ea typeface="+mj-ea"/>
                <a:cs typeface="+mj-cs"/>
              </a:rPr>
              <a:t>horas</a:t>
            </a:r>
            <a:r>
              <a:rPr kumimoji="0" lang="en-US" sz="3200" b="0" i="0" u="none" strike="noStrike" kern="1200" cap="none" spc="0" normalizeH="0" noProof="0" dirty="0" smtClean="0">
                <a:ln>
                  <a:noFill/>
                </a:ln>
                <a:solidFill>
                  <a:schemeClr val="tx1"/>
                </a:solidFill>
                <a:effectLst/>
                <a:uLnTx/>
                <a:uFillTx/>
                <a:latin typeface="+mj-lt"/>
                <a:ea typeface="+mj-ea"/>
                <a:cs typeface="+mj-cs"/>
              </a:rPr>
              <a:t>)</a:t>
            </a:r>
            <a:endParaRPr kumimoji="0" lang="en-US" sz="32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9" name="Object 2"/>
          <p:cNvGraphicFramePr>
            <a:graphicFrameLocks noChangeAspect="1"/>
          </p:cNvGraphicFramePr>
          <p:nvPr/>
        </p:nvGraphicFramePr>
        <p:xfrm>
          <a:off x="-28051" y="2214554"/>
          <a:ext cx="9172051" cy="439420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11"/>
          <p:cNvSpPr>
            <a:spLocks noChangeArrowheads="1"/>
          </p:cNvSpPr>
          <p:nvPr/>
        </p:nvSpPr>
        <p:spPr bwMode="auto">
          <a:xfrm>
            <a:off x="3243263" y="1262063"/>
            <a:ext cx="2964273" cy="400110"/>
          </a:xfrm>
          <a:prstGeom prst="rect">
            <a:avLst/>
          </a:prstGeom>
          <a:noFill/>
          <a:ln w="12700" cap="sq">
            <a:noFill/>
            <a:miter lim="800000"/>
            <a:headEnd/>
            <a:tailEnd/>
          </a:ln>
        </p:spPr>
        <p:txBody>
          <a:bodyPr wrap="none">
            <a:spAutoFit/>
          </a:bodyPr>
          <a:lstStyle/>
          <a:p>
            <a:pPr>
              <a:spcBef>
                <a:spcPct val="20000"/>
              </a:spcBef>
              <a:buClr>
                <a:schemeClr val="hlink"/>
              </a:buClr>
              <a:buSzPct val="75000"/>
              <a:buFont typeface="Wingdings" pitchFamily="2" charset="2"/>
              <a:buNone/>
            </a:pPr>
            <a:r>
              <a:rPr lang="en-US" sz="2000"/>
              <a:t>(Eun &amp; Beauchemin, 2006)</a:t>
            </a:r>
          </a:p>
        </p:txBody>
      </p:sp>
      <p:grpSp>
        <p:nvGrpSpPr>
          <p:cNvPr id="5" name="Group 16"/>
          <p:cNvGrpSpPr>
            <a:grpSpLocks/>
          </p:cNvGrpSpPr>
          <p:nvPr/>
        </p:nvGrpSpPr>
        <p:grpSpPr bwMode="auto">
          <a:xfrm>
            <a:off x="6357224" y="2942499"/>
            <a:ext cx="1230313" cy="746124"/>
            <a:chOff x="4632" y="1936"/>
            <a:chExt cx="775" cy="470"/>
          </a:xfrm>
        </p:grpSpPr>
        <p:sp>
          <p:nvSpPr>
            <p:cNvPr id="6" name="AutoShape 13"/>
            <p:cNvSpPr>
              <a:spLocks/>
            </p:cNvSpPr>
            <p:nvPr/>
          </p:nvSpPr>
          <p:spPr bwMode="auto">
            <a:xfrm>
              <a:off x="4632" y="2107"/>
              <a:ext cx="40" cy="299"/>
            </a:xfrm>
            <a:prstGeom prst="rightBrace">
              <a:avLst>
                <a:gd name="adj1" fmla="val 33929"/>
                <a:gd name="adj2" fmla="val 50000"/>
              </a:avLst>
            </a:prstGeom>
            <a:noFill/>
            <a:ln w="12700" cap="sq">
              <a:solidFill>
                <a:schemeClr val="tx1"/>
              </a:solidFill>
              <a:round/>
              <a:headEnd/>
              <a:tailEnd/>
            </a:ln>
          </p:spPr>
          <p:txBody>
            <a:bodyPr wrap="none" anchor="ctr"/>
            <a:lstStyle/>
            <a:p>
              <a:endParaRPr lang="en-US"/>
            </a:p>
          </p:txBody>
        </p:sp>
        <p:sp>
          <p:nvSpPr>
            <p:cNvPr id="7" name="Text Box 14"/>
            <p:cNvSpPr txBox="1">
              <a:spLocks noChangeArrowheads="1"/>
            </p:cNvSpPr>
            <p:nvPr/>
          </p:nvSpPr>
          <p:spPr bwMode="auto">
            <a:xfrm>
              <a:off x="4767" y="2011"/>
              <a:ext cx="640" cy="231"/>
            </a:xfrm>
            <a:prstGeom prst="rect">
              <a:avLst/>
            </a:prstGeom>
            <a:noFill/>
            <a:ln w="12700" cap="sq">
              <a:noFill/>
              <a:miter lim="800000"/>
              <a:headEnd/>
              <a:tailEnd/>
            </a:ln>
          </p:spPr>
          <p:txBody>
            <a:bodyPr>
              <a:spAutoFit/>
            </a:bodyPr>
            <a:lstStyle/>
            <a:p>
              <a:pPr>
                <a:spcBef>
                  <a:spcPct val="50000"/>
                </a:spcBef>
              </a:pPr>
              <a:r>
                <a:rPr lang="en-US" dirty="0"/>
                <a:t>&gt;25% </a:t>
              </a:r>
              <a:r>
                <a:rPr lang="en-US" dirty="0">
                  <a:cs typeface="Arial" pitchFamily="34" charset="0"/>
                </a:rPr>
                <a:t>↑</a:t>
              </a:r>
            </a:p>
          </p:txBody>
        </p:sp>
        <p:sp>
          <p:nvSpPr>
            <p:cNvPr id="8" name="AutoShape 15"/>
            <p:cNvSpPr>
              <a:spLocks/>
            </p:cNvSpPr>
            <p:nvPr/>
          </p:nvSpPr>
          <p:spPr bwMode="auto">
            <a:xfrm>
              <a:off x="4663" y="1936"/>
              <a:ext cx="72" cy="307"/>
            </a:xfrm>
            <a:prstGeom prst="rightBrace">
              <a:avLst>
                <a:gd name="adj1" fmla="val 35532"/>
                <a:gd name="adj2" fmla="val 50000"/>
              </a:avLst>
            </a:prstGeom>
            <a:noFill/>
            <a:ln w="12700" cap="sq">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Inoculantes </a:t>
            </a:r>
            <a:r>
              <a:rPr lang="en-US" dirty="0" err="1" smtClean="0"/>
              <a:t>Microbianos</a:t>
            </a:r>
            <a:endParaRPr lang="pt-BR" dirty="0"/>
          </a:p>
        </p:txBody>
      </p:sp>
      <p:sp>
        <p:nvSpPr>
          <p:cNvPr id="3" name="Espaço Reservado para Conteúdo 2"/>
          <p:cNvSpPr>
            <a:spLocks noGrp="1"/>
          </p:cNvSpPr>
          <p:nvPr>
            <p:ph idx="1"/>
          </p:nvPr>
        </p:nvSpPr>
        <p:spPr/>
        <p:txBody>
          <a:bodyPr>
            <a:normAutofit fontScale="85000" lnSpcReduction="20000"/>
          </a:bodyPr>
          <a:lstStyle/>
          <a:p>
            <a:pPr>
              <a:lnSpc>
                <a:spcPct val="150000"/>
              </a:lnSpc>
            </a:pPr>
            <a:r>
              <a:rPr lang="en-US" dirty="0" err="1" smtClean="0"/>
              <a:t>Bactérias</a:t>
            </a:r>
            <a:r>
              <a:rPr lang="en-US" dirty="0" smtClean="0"/>
              <a:t> </a:t>
            </a:r>
            <a:r>
              <a:rPr lang="en-US" dirty="0" err="1" smtClean="0"/>
              <a:t>Homofermentativas</a:t>
            </a:r>
            <a:endParaRPr lang="en-US" dirty="0" smtClean="0"/>
          </a:p>
          <a:p>
            <a:pPr>
              <a:lnSpc>
                <a:spcPct val="150000"/>
              </a:lnSpc>
              <a:buNone/>
            </a:pPr>
            <a:r>
              <a:rPr lang="en-US" dirty="0"/>
              <a:t> </a:t>
            </a:r>
            <a:r>
              <a:rPr lang="en-US" dirty="0" smtClean="0"/>
              <a:t>- </a:t>
            </a:r>
            <a:r>
              <a:rPr lang="en-US" i="1" dirty="0" smtClean="0"/>
              <a:t>Lactobacillus </a:t>
            </a:r>
            <a:r>
              <a:rPr lang="en-US" i="1" dirty="0" err="1" smtClean="0"/>
              <a:t>plantarum</a:t>
            </a:r>
            <a:endParaRPr lang="en-US" i="1" dirty="0" smtClean="0"/>
          </a:p>
          <a:p>
            <a:pPr>
              <a:lnSpc>
                <a:spcPct val="150000"/>
              </a:lnSpc>
              <a:buNone/>
            </a:pPr>
            <a:endParaRPr lang="en-US" dirty="0" smtClean="0"/>
          </a:p>
          <a:p>
            <a:pPr>
              <a:lnSpc>
                <a:spcPct val="150000"/>
              </a:lnSpc>
            </a:pPr>
            <a:r>
              <a:rPr lang="en-US" dirty="0" err="1" smtClean="0"/>
              <a:t>Bactérias</a:t>
            </a:r>
            <a:r>
              <a:rPr lang="en-US" dirty="0" smtClean="0"/>
              <a:t> </a:t>
            </a:r>
            <a:r>
              <a:rPr lang="en-US" dirty="0" err="1" smtClean="0"/>
              <a:t>Heterofermentativas</a:t>
            </a:r>
            <a:endParaRPr lang="en-US" dirty="0" smtClean="0"/>
          </a:p>
          <a:p>
            <a:pPr>
              <a:lnSpc>
                <a:spcPct val="150000"/>
              </a:lnSpc>
              <a:buNone/>
            </a:pPr>
            <a:r>
              <a:rPr lang="en-US" dirty="0"/>
              <a:t> </a:t>
            </a:r>
            <a:r>
              <a:rPr lang="en-US" dirty="0" smtClean="0"/>
              <a:t>- </a:t>
            </a:r>
            <a:r>
              <a:rPr lang="en-US" i="1" dirty="0" smtClean="0"/>
              <a:t>Lactobacillus </a:t>
            </a:r>
            <a:r>
              <a:rPr lang="en-US" i="1" dirty="0" err="1" smtClean="0"/>
              <a:t>buchneri</a:t>
            </a:r>
            <a:endParaRPr lang="en-US" i="1" dirty="0" smtClean="0"/>
          </a:p>
          <a:p>
            <a:pPr>
              <a:lnSpc>
                <a:spcPct val="150000"/>
              </a:lnSpc>
              <a:buNone/>
            </a:pPr>
            <a:endParaRPr lang="en-US" dirty="0" smtClean="0"/>
          </a:p>
          <a:p>
            <a:pPr>
              <a:lnSpc>
                <a:spcPct val="150000"/>
              </a:lnSpc>
            </a:pPr>
            <a:r>
              <a:rPr lang="en-US" dirty="0" err="1" smtClean="0"/>
              <a:t>Combinações</a:t>
            </a:r>
            <a:endParaRPr lang="pt-BR" dirty="0"/>
          </a:p>
        </p:txBody>
      </p:sp>
      <p:pic>
        <p:nvPicPr>
          <p:cNvPr id="4" name="Imagem 3" descr="Lactobacillus-plantarumjpg.jpg"/>
          <p:cNvPicPr>
            <a:picLocks noChangeAspect="1"/>
          </p:cNvPicPr>
          <p:nvPr/>
        </p:nvPicPr>
        <p:blipFill>
          <a:blip r:embed="rId3" cstate="print"/>
          <a:stretch>
            <a:fillRect/>
          </a:stretch>
        </p:blipFill>
        <p:spPr>
          <a:xfrm>
            <a:off x="6072198" y="1571612"/>
            <a:ext cx="1500198" cy="1500198"/>
          </a:xfrm>
          <a:prstGeom prst="rect">
            <a:avLst/>
          </a:prstGeom>
        </p:spPr>
      </p:pic>
      <p:pic>
        <p:nvPicPr>
          <p:cNvPr id="5" name="Imagem 4" descr="l buchneri.jpg"/>
          <p:cNvPicPr>
            <a:picLocks noChangeAspect="1"/>
          </p:cNvPicPr>
          <p:nvPr/>
        </p:nvPicPr>
        <p:blipFill>
          <a:blip r:embed="rId4" cstate="print"/>
          <a:srcRect b="20833"/>
          <a:stretch>
            <a:fillRect/>
          </a:stretch>
        </p:blipFill>
        <p:spPr>
          <a:xfrm>
            <a:off x="6038363" y="3643314"/>
            <a:ext cx="1534033" cy="1428760"/>
          </a:xfrm>
          <a:prstGeom prst="flowChartConnector">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0050"/>
            <a:ext cx="8229600" cy="1143000"/>
          </a:xfrm>
        </p:spPr>
        <p:txBody>
          <a:bodyPr/>
          <a:lstStyle/>
          <a:p>
            <a:r>
              <a:rPr lang="en-US" dirty="0" err="1" smtClean="0"/>
              <a:t>Silagem</a:t>
            </a:r>
            <a:r>
              <a:rPr lang="en-US" dirty="0" smtClean="0"/>
              <a:t> de </a:t>
            </a:r>
            <a:r>
              <a:rPr lang="en-US" dirty="0" err="1" smtClean="0"/>
              <a:t>sorgo</a:t>
            </a:r>
            <a:endParaRPr lang="pt-BR" dirty="0"/>
          </a:p>
        </p:txBody>
      </p:sp>
      <p:sp>
        <p:nvSpPr>
          <p:cNvPr id="3" name="Espaço Reservado para Conteúdo 2"/>
          <p:cNvSpPr>
            <a:spLocks noGrp="1"/>
          </p:cNvSpPr>
          <p:nvPr>
            <p:ph idx="1"/>
          </p:nvPr>
        </p:nvSpPr>
        <p:spPr>
          <a:xfrm>
            <a:off x="457200" y="1974871"/>
            <a:ext cx="8229600" cy="4525963"/>
          </a:xfrm>
        </p:spPr>
        <p:txBody>
          <a:bodyPr/>
          <a:lstStyle/>
          <a:p>
            <a:r>
              <a:rPr lang="en-US" dirty="0" err="1" smtClean="0"/>
              <a:t>Bactérias</a:t>
            </a:r>
            <a:r>
              <a:rPr lang="en-US" dirty="0" smtClean="0"/>
              <a:t> </a:t>
            </a:r>
            <a:r>
              <a:rPr lang="en-US" dirty="0" err="1" smtClean="0"/>
              <a:t>homofermentativas</a:t>
            </a:r>
            <a:endParaRPr lang="en-US" dirty="0" smtClean="0"/>
          </a:p>
          <a:p>
            <a:pPr>
              <a:buNone/>
            </a:pPr>
            <a:endParaRPr lang="en-US" dirty="0" smtClean="0"/>
          </a:p>
          <a:p>
            <a:r>
              <a:rPr lang="en-US" dirty="0" smtClean="0"/>
              <a:t>Dose: </a:t>
            </a:r>
            <a:r>
              <a:rPr lang="pt-BR" dirty="0"/>
              <a:t>8x10</a:t>
            </a:r>
            <a:r>
              <a:rPr lang="pt-BR" baseline="30000" dirty="0"/>
              <a:t>5</a:t>
            </a:r>
            <a:r>
              <a:rPr lang="pt-BR" dirty="0"/>
              <a:t> e 9x10</a:t>
            </a:r>
            <a:r>
              <a:rPr lang="pt-BR" baseline="30000" dirty="0"/>
              <a:t>10</a:t>
            </a:r>
            <a:r>
              <a:rPr lang="pt-BR" dirty="0"/>
              <a:t> </a:t>
            </a:r>
            <a:r>
              <a:rPr lang="pt-BR" dirty="0" err="1"/>
              <a:t>ufc</a:t>
            </a:r>
            <a:r>
              <a:rPr lang="pt-BR" dirty="0"/>
              <a:t>/g de forragem</a:t>
            </a:r>
          </a:p>
        </p:txBody>
      </p:sp>
      <p:pic>
        <p:nvPicPr>
          <p:cNvPr id="4" name="Imagem 3" descr="sorgo.jpg"/>
          <p:cNvPicPr>
            <a:picLocks noChangeAspect="1"/>
          </p:cNvPicPr>
          <p:nvPr/>
        </p:nvPicPr>
        <p:blipFill>
          <a:blip r:embed="rId2" cstate="print"/>
          <a:stretch>
            <a:fillRect/>
          </a:stretch>
        </p:blipFill>
        <p:spPr>
          <a:xfrm>
            <a:off x="7424848" y="3429000"/>
            <a:ext cx="1719152" cy="2595582"/>
          </a:xfrm>
          <a:prstGeom prst="rect">
            <a:avLst/>
          </a:prstGeom>
          <a:ln>
            <a:noFill/>
          </a:ln>
          <a:effectLst>
            <a:softEdge rad="112500"/>
          </a:effectLst>
        </p:spPr>
      </p:pic>
      <p:pic>
        <p:nvPicPr>
          <p:cNvPr id="7" name="Imagem 6" descr="sorghum.jpg"/>
          <p:cNvPicPr>
            <a:picLocks noChangeAspect="1"/>
          </p:cNvPicPr>
          <p:nvPr/>
        </p:nvPicPr>
        <p:blipFill>
          <a:blip r:embed="rId3" cstate="print"/>
          <a:stretch>
            <a:fillRect/>
          </a:stretch>
        </p:blipFill>
        <p:spPr>
          <a:xfrm>
            <a:off x="4214810" y="4714882"/>
            <a:ext cx="3214677" cy="21431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314325" y="600075"/>
          <a:ext cx="8515350"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2857488" y="285728"/>
            <a:ext cx="3786214" cy="369332"/>
          </a:xfrm>
          <a:prstGeom prst="rect">
            <a:avLst/>
          </a:prstGeom>
          <a:noFill/>
        </p:spPr>
        <p:txBody>
          <a:bodyPr wrap="square" rtlCol="0">
            <a:spAutoFit/>
          </a:bodyPr>
          <a:lstStyle/>
          <a:p>
            <a:pPr algn="ctr"/>
            <a:r>
              <a:rPr lang="en-US" b="1" dirty="0" smtClean="0"/>
              <a:t>SILAGEM DE SORGO</a:t>
            </a:r>
            <a:endParaRPr lang="pt-BR" b="1" dirty="0"/>
          </a:p>
        </p:txBody>
      </p:sp>
      <p:sp>
        <p:nvSpPr>
          <p:cNvPr id="4" name="CaixaDeTexto 3"/>
          <p:cNvSpPr txBox="1"/>
          <p:nvPr/>
        </p:nvSpPr>
        <p:spPr>
          <a:xfrm>
            <a:off x="285720" y="6143644"/>
            <a:ext cx="8858280" cy="923330"/>
          </a:xfrm>
          <a:prstGeom prst="rect">
            <a:avLst/>
          </a:prstGeom>
          <a:noFill/>
        </p:spPr>
        <p:txBody>
          <a:bodyPr wrap="square" rtlCol="0">
            <a:spAutoFit/>
          </a:bodyPr>
          <a:lstStyle/>
          <a:p>
            <a:pPr algn="just"/>
            <a:r>
              <a:rPr lang="pt-BR" b="1" dirty="0" smtClean="0"/>
              <a:t>Figura 5. </a:t>
            </a:r>
            <a:r>
              <a:rPr lang="pt-BR" dirty="0" err="1" smtClean="0"/>
              <a:t>Frequência</a:t>
            </a:r>
            <a:r>
              <a:rPr lang="pt-BR" dirty="0" smtClean="0"/>
              <a:t> de respostas favoráveis em silagens de sorgo aditivadas com inoculantes microbiológicos.</a:t>
            </a:r>
          </a:p>
          <a:p>
            <a:pPr algn="just"/>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571472" y="500042"/>
          <a:ext cx="8001056" cy="5500726"/>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2857488" y="214290"/>
            <a:ext cx="3786214" cy="369332"/>
          </a:xfrm>
          <a:prstGeom prst="rect">
            <a:avLst/>
          </a:prstGeom>
          <a:noFill/>
        </p:spPr>
        <p:txBody>
          <a:bodyPr wrap="square" rtlCol="0">
            <a:spAutoFit/>
          </a:bodyPr>
          <a:lstStyle/>
          <a:p>
            <a:pPr algn="ctr"/>
            <a:r>
              <a:rPr lang="en-US" b="1" dirty="0" smtClean="0"/>
              <a:t>SILAGEM DE SORGO</a:t>
            </a:r>
            <a:endParaRPr lang="pt-BR" b="1" dirty="0"/>
          </a:p>
        </p:txBody>
      </p:sp>
      <p:sp>
        <p:nvSpPr>
          <p:cNvPr id="4" name="CaixaDeTexto 3"/>
          <p:cNvSpPr txBox="1"/>
          <p:nvPr/>
        </p:nvSpPr>
        <p:spPr>
          <a:xfrm>
            <a:off x="142844" y="6000768"/>
            <a:ext cx="9001156" cy="1200329"/>
          </a:xfrm>
          <a:prstGeom prst="rect">
            <a:avLst/>
          </a:prstGeom>
          <a:noFill/>
        </p:spPr>
        <p:txBody>
          <a:bodyPr wrap="square" rtlCol="0">
            <a:spAutoFit/>
          </a:bodyPr>
          <a:lstStyle/>
          <a:p>
            <a:pPr algn="just"/>
            <a:r>
              <a:rPr lang="pt-BR" b="1" dirty="0" smtClean="0"/>
              <a:t>Figura 6. </a:t>
            </a:r>
            <a:r>
              <a:rPr lang="pt-BR" dirty="0" smtClean="0"/>
              <a:t>Média geral e média dos resultados contendo respostas favoráveis nos valores do diferencial de resposta (∆) entre as silagens de sorgo aditivadas com inoculantes microbiológicos em relação às silagens controle</a:t>
            </a:r>
          </a:p>
          <a:p>
            <a:pPr algn="just"/>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457200" y="-24"/>
            <a:ext cx="8229600" cy="1143000"/>
          </a:xfrm>
        </p:spPr>
        <p:txBody>
          <a:bodyPr>
            <a:normAutofit/>
          </a:bodyPr>
          <a:lstStyle/>
          <a:p>
            <a:r>
              <a:rPr lang="en-US" sz="3200" dirty="0" smtClean="0"/>
              <a:t>Silva et al. (2005) – </a:t>
            </a:r>
            <a:r>
              <a:rPr lang="en-US" sz="3200" dirty="0" err="1" smtClean="0"/>
              <a:t>silagem</a:t>
            </a:r>
            <a:r>
              <a:rPr lang="en-US" sz="3200" dirty="0" smtClean="0"/>
              <a:t> de </a:t>
            </a:r>
            <a:r>
              <a:rPr lang="en-US" sz="3200" dirty="0" err="1" smtClean="0"/>
              <a:t>sorgo</a:t>
            </a:r>
            <a:endParaRPr lang="pt-BR" sz="3200" dirty="0"/>
          </a:p>
        </p:txBody>
      </p:sp>
      <p:sp>
        <p:nvSpPr>
          <p:cNvPr id="4" name="CaixaDeTexto 3"/>
          <p:cNvSpPr txBox="1"/>
          <p:nvPr/>
        </p:nvSpPr>
        <p:spPr>
          <a:xfrm>
            <a:off x="357158" y="851584"/>
            <a:ext cx="8358246" cy="1077218"/>
          </a:xfrm>
          <a:prstGeom prst="rect">
            <a:avLst/>
          </a:prstGeom>
          <a:noFill/>
        </p:spPr>
        <p:txBody>
          <a:bodyPr wrap="square" rtlCol="0">
            <a:spAutoFit/>
          </a:bodyPr>
          <a:lstStyle/>
          <a:p>
            <a:pPr>
              <a:buFont typeface="Wingdings" pitchFamily="2" charset="2"/>
              <a:buChar char="ü"/>
            </a:pPr>
            <a:r>
              <a:rPr lang="en-US" sz="1600" dirty="0" smtClean="0"/>
              <a:t> </a:t>
            </a:r>
            <a:r>
              <a:rPr lang="en-US" sz="1600" b="1" dirty="0" smtClean="0"/>
              <a:t>Inoculante 1</a:t>
            </a:r>
            <a:r>
              <a:rPr lang="en-US" sz="1600" dirty="0" smtClean="0"/>
              <a:t> : </a:t>
            </a:r>
            <a:r>
              <a:rPr lang="en-US" sz="1600" i="1" dirty="0" smtClean="0"/>
              <a:t>Lactobacillus </a:t>
            </a:r>
            <a:r>
              <a:rPr lang="en-US" sz="1600" i="1" dirty="0" err="1" smtClean="0"/>
              <a:t>plantarum</a:t>
            </a:r>
            <a:r>
              <a:rPr lang="en-US" sz="1600" i="1" dirty="0" smtClean="0"/>
              <a:t> </a:t>
            </a:r>
            <a:r>
              <a:rPr lang="en-US" sz="1600" dirty="0" smtClean="0"/>
              <a:t>+ </a:t>
            </a:r>
            <a:r>
              <a:rPr lang="en-US" sz="1600" i="1" dirty="0" smtClean="0"/>
              <a:t>Lactobacillus </a:t>
            </a:r>
            <a:r>
              <a:rPr lang="en-US" sz="1600" dirty="0" smtClean="0"/>
              <a:t>sp. + </a:t>
            </a:r>
            <a:r>
              <a:rPr lang="en-US" sz="1600" i="1" dirty="0" err="1" smtClean="0"/>
              <a:t>Enterococcus</a:t>
            </a:r>
            <a:r>
              <a:rPr lang="en-US" sz="1600" i="1" dirty="0" smtClean="0"/>
              <a:t> </a:t>
            </a:r>
            <a:r>
              <a:rPr lang="en-US" sz="1600" i="1" dirty="0" err="1" smtClean="0"/>
              <a:t>faecium</a:t>
            </a:r>
            <a:r>
              <a:rPr lang="en-US" sz="1600" i="1" dirty="0" smtClean="0"/>
              <a:t> </a:t>
            </a:r>
            <a:r>
              <a:rPr lang="en-US" sz="1600" dirty="0" smtClean="0"/>
              <a:t>+ </a:t>
            </a:r>
            <a:r>
              <a:rPr lang="en-US" sz="1600" i="1" dirty="0" err="1" smtClean="0"/>
              <a:t>Enterococcus</a:t>
            </a:r>
            <a:r>
              <a:rPr lang="en-US" sz="1600" i="1" dirty="0" smtClean="0"/>
              <a:t> </a:t>
            </a:r>
            <a:r>
              <a:rPr lang="en-US" sz="1600" dirty="0" smtClean="0"/>
              <a:t>sp. + </a:t>
            </a:r>
            <a:r>
              <a:rPr lang="en-US" sz="1600" i="1" dirty="0" err="1" smtClean="0"/>
              <a:t>Pediococcus</a:t>
            </a:r>
            <a:r>
              <a:rPr lang="en-US" sz="1600" i="1" dirty="0" smtClean="0"/>
              <a:t> </a:t>
            </a:r>
            <a:r>
              <a:rPr lang="en-US" sz="1600" dirty="0" smtClean="0"/>
              <a:t>sp. (5,26 x 10</a:t>
            </a:r>
            <a:r>
              <a:rPr lang="en-US" sz="1600" baseline="30000" dirty="0" smtClean="0"/>
              <a:t>10</a:t>
            </a:r>
            <a:r>
              <a:rPr lang="en-US" sz="1600" dirty="0" smtClean="0"/>
              <a:t>)  </a:t>
            </a:r>
          </a:p>
          <a:p>
            <a:pPr>
              <a:buFont typeface="Wingdings" pitchFamily="2" charset="2"/>
              <a:buChar char="ü"/>
            </a:pPr>
            <a:r>
              <a:rPr lang="en-US" sz="1600" dirty="0" smtClean="0"/>
              <a:t> </a:t>
            </a:r>
            <a:r>
              <a:rPr lang="en-US" sz="1600" b="1" dirty="0" smtClean="0"/>
              <a:t>Inoculante 2</a:t>
            </a:r>
            <a:r>
              <a:rPr lang="en-US" sz="1600" dirty="0" smtClean="0"/>
              <a:t>: </a:t>
            </a:r>
            <a:r>
              <a:rPr lang="en-US" sz="1600" i="1" dirty="0" err="1" smtClean="0"/>
              <a:t>Enterococcus</a:t>
            </a:r>
            <a:r>
              <a:rPr lang="en-US" sz="1600" i="1" dirty="0" smtClean="0"/>
              <a:t> </a:t>
            </a:r>
            <a:r>
              <a:rPr lang="en-US" sz="1600" i="1" dirty="0" err="1" smtClean="0"/>
              <a:t>faecium</a:t>
            </a:r>
            <a:r>
              <a:rPr lang="en-US" sz="1600" i="1" dirty="0" smtClean="0"/>
              <a:t> </a:t>
            </a:r>
            <a:r>
              <a:rPr lang="en-US" sz="1600" dirty="0" smtClean="0"/>
              <a:t>(10</a:t>
            </a:r>
            <a:r>
              <a:rPr lang="en-US" sz="1600" baseline="30000" dirty="0" smtClean="0"/>
              <a:t>7</a:t>
            </a:r>
            <a:r>
              <a:rPr lang="en-US" sz="1600" dirty="0" smtClean="0"/>
              <a:t>)  + </a:t>
            </a:r>
            <a:r>
              <a:rPr lang="en-US" sz="1600" i="1" dirty="0" smtClean="0"/>
              <a:t>Lactobacillus </a:t>
            </a:r>
            <a:r>
              <a:rPr lang="en-US" sz="1600" i="1" dirty="0" err="1" smtClean="0"/>
              <a:t>plantarum</a:t>
            </a:r>
            <a:r>
              <a:rPr lang="en-US" sz="1600" i="1" dirty="0" smtClean="0"/>
              <a:t> </a:t>
            </a:r>
            <a:r>
              <a:rPr lang="en-US" sz="1600" dirty="0" smtClean="0"/>
              <a:t>(10</a:t>
            </a:r>
            <a:r>
              <a:rPr lang="en-US" sz="1600" baseline="30000" dirty="0" smtClean="0"/>
              <a:t>7</a:t>
            </a:r>
            <a:r>
              <a:rPr lang="en-US" sz="1600" dirty="0" smtClean="0"/>
              <a:t>) + </a:t>
            </a:r>
            <a:r>
              <a:rPr lang="en-US" sz="1600" i="1" dirty="0" err="1" smtClean="0"/>
              <a:t>Pediococcus</a:t>
            </a:r>
            <a:r>
              <a:rPr lang="en-US" sz="1600" i="1" dirty="0" smtClean="0"/>
              <a:t> </a:t>
            </a:r>
            <a:r>
              <a:rPr lang="en-US" sz="1600" i="1" dirty="0" err="1" smtClean="0"/>
              <a:t>acidilactici</a:t>
            </a:r>
            <a:r>
              <a:rPr lang="en-US" sz="1600" i="1" dirty="0" smtClean="0"/>
              <a:t> </a:t>
            </a:r>
            <a:r>
              <a:rPr lang="en-US" sz="1600" dirty="0" smtClean="0"/>
              <a:t>(10</a:t>
            </a:r>
            <a:r>
              <a:rPr lang="en-US" sz="1600" baseline="30000" dirty="0" smtClean="0"/>
              <a:t>6</a:t>
            </a:r>
            <a:r>
              <a:rPr lang="en-US" sz="1600" dirty="0" smtClean="0"/>
              <a:t>) + </a:t>
            </a:r>
            <a:r>
              <a:rPr lang="en-US" sz="1600" dirty="0" err="1" smtClean="0"/>
              <a:t>enzimas</a:t>
            </a:r>
            <a:r>
              <a:rPr lang="en-US" sz="1600" dirty="0" smtClean="0"/>
              <a:t> </a:t>
            </a:r>
            <a:r>
              <a:rPr lang="en-US" sz="1600" dirty="0" err="1" smtClean="0"/>
              <a:t>amilolíticas</a:t>
            </a:r>
            <a:r>
              <a:rPr lang="en-US" sz="1600" dirty="0" smtClean="0"/>
              <a:t> (1,5%) + celulolíticas (1,5%) e </a:t>
            </a:r>
            <a:r>
              <a:rPr lang="en-US" sz="1600" dirty="0" err="1" smtClean="0"/>
              <a:t>proteolíticas</a:t>
            </a:r>
            <a:r>
              <a:rPr lang="en-US" sz="1600" dirty="0" smtClean="0"/>
              <a:t> (2%)</a:t>
            </a:r>
            <a:endParaRPr lang="pt-BR" sz="1600" dirty="0"/>
          </a:p>
        </p:txBody>
      </p:sp>
      <p:graphicFrame>
        <p:nvGraphicFramePr>
          <p:cNvPr id="5" name="Tabela 4"/>
          <p:cNvGraphicFramePr>
            <a:graphicFrameLocks noGrp="1"/>
          </p:cNvGraphicFramePr>
          <p:nvPr/>
        </p:nvGraphicFramePr>
        <p:xfrm>
          <a:off x="357159" y="2071678"/>
          <a:ext cx="8143931" cy="4357717"/>
        </p:xfrm>
        <a:graphic>
          <a:graphicData uri="http://schemas.openxmlformats.org/drawingml/2006/table">
            <a:tbl>
              <a:tblPr/>
              <a:tblGrid>
                <a:gridCol w="2057642"/>
                <a:gridCol w="1624455"/>
                <a:gridCol w="2230917"/>
                <a:gridCol w="2230917"/>
              </a:tblGrid>
              <a:tr h="809841">
                <a:tc>
                  <a:txBody>
                    <a:bodyPr/>
                    <a:lstStyle/>
                    <a:p>
                      <a:pPr algn="l" fontAlgn="b"/>
                      <a:r>
                        <a:rPr lang="pt-BR" sz="2400" b="1" i="0" u="none" strike="noStrike" dirty="0">
                          <a:solidFill>
                            <a:srgbClr val="000000"/>
                          </a:solidFill>
                          <a:latin typeface="Arial"/>
                        </a:rPr>
                        <a:t>Variável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latin typeface="Arial"/>
                        </a:rPr>
                        <a:t>Controle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latin typeface="Arial"/>
                        </a:rPr>
                        <a:t>Inoculante 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latin typeface="Arial"/>
                        </a:rPr>
                        <a:t>Inoculante 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4097">
                <a:tc>
                  <a:txBody>
                    <a:bodyPr/>
                    <a:lstStyle/>
                    <a:p>
                      <a:pPr algn="l" fontAlgn="b"/>
                      <a:r>
                        <a:rPr lang="pt-BR" sz="2400" b="0" i="0" u="none" strike="noStrike">
                          <a:solidFill>
                            <a:srgbClr val="000000"/>
                          </a:solidFill>
                          <a:latin typeface="Arial"/>
                        </a:rPr>
                        <a:t>MS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400" b="0" i="0" u="none" strike="noStrike">
                          <a:solidFill>
                            <a:srgbClr val="000000"/>
                          </a:solidFill>
                          <a:latin typeface="Arial"/>
                        </a:rPr>
                        <a:t>26,52</a:t>
                      </a:r>
                      <a:r>
                        <a:rPr lang="pt-BR" sz="2400" b="0" i="0" u="none" strike="noStrike" baseline="30000">
                          <a:solidFill>
                            <a:srgbClr val="000000"/>
                          </a:solidFill>
                          <a:latin typeface="Arial"/>
                        </a:rPr>
                        <a:t>a</a:t>
                      </a:r>
                      <a:endParaRPr lang="pt-BR" sz="2400" b="0" i="0" u="none" strike="noStrike">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400" b="0" i="0" u="none" strike="noStrike">
                          <a:solidFill>
                            <a:srgbClr val="000000"/>
                          </a:solidFill>
                          <a:latin typeface="Arial"/>
                        </a:rPr>
                        <a:t>23,45</a:t>
                      </a:r>
                      <a:r>
                        <a:rPr lang="pt-BR" sz="2400" b="0" i="0" u="none" strike="noStrike" baseline="30000">
                          <a:solidFill>
                            <a:srgbClr val="000000"/>
                          </a:solidFill>
                          <a:latin typeface="Arial"/>
                        </a:rPr>
                        <a:t>c</a:t>
                      </a:r>
                      <a:endParaRPr lang="pt-BR" sz="2400" b="0" i="0" u="none" strike="noStrike">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400" b="0" i="0" u="none" strike="noStrike">
                          <a:solidFill>
                            <a:srgbClr val="000000"/>
                          </a:solidFill>
                          <a:latin typeface="Arial"/>
                        </a:rPr>
                        <a:t>24,37</a:t>
                      </a:r>
                      <a:r>
                        <a:rPr lang="pt-BR" sz="2400" b="0" i="0" u="none" strike="noStrike" baseline="30000">
                          <a:solidFill>
                            <a:srgbClr val="000000"/>
                          </a:solidFill>
                          <a:latin typeface="Arial"/>
                        </a:rPr>
                        <a:t>b</a:t>
                      </a:r>
                      <a:endParaRPr lang="pt-BR" sz="2400" b="0" i="0" u="none" strike="noStrike">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964097">
                <a:tc>
                  <a:txBody>
                    <a:bodyPr/>
                    <a:lstStyle/>
                    <a:p>
                      <a:pPr algn="l" fontAlgn="b"/>
                      <a:r>
                        <a:rPr lang="pt-BR" sz="2400" b="0" i="0" u="none" strike="noStrike" dirty="0">
                          <a:solidFill>
                            <a:srgbClr val="000000"/>
                          </a:solidFill>
                          <a:latin typeface="Arial"/>
                        </a:rPr>
                        <a:t>FDN, % MS</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57,69</a:t>
                      </a:r>
                      <a:r>
                        <a:rPr lang="pt-BR" sz="2400" b="0" i="0" u="none" strike="noStrike" baseline="30000">
                          <a:solidFill>
                            <a:srgbClr val="000000"/>
                          </a:solidFill>
                          <a:latin typeface="Arial"/>
                        </a:rPr>
                        <a:t>b</a:t>
                      </a:r>
                      <a:endParaRPr lang="pt-BR" sz="24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60,94</a:t>
                      </a:r>
                      <a:r>
                        <a:rPr lang="pt-BR" sz="2400" b="0" i="0" u="none" strike="noStrike" baseline="30000">
                          <a:solidFill>
                            <a:srgbClr val="000000"/>
                          </a:solidFill>
                          <a:latin typeface="Arial"/>
                        </a:rPr>
                        <a:t>a</a:t>
                      </a:r>
                      <a:endParaRPr lang="pt-BR" sz="24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59,28</a:t>
                      </a:r>
                      <a:r>
                        <a:rPr lang="pt-BR" sz="2400" b="0" i="0" u="none" strike="noStrike" baseline="30000">
                          <a:solidFill>
                            <a:srgbClr val="000000"/>
                          </a:solidFill>
                          <a:latin typeface="Arial"/>
                        </a:rPr>
                        <a:t>a</a:t>
                      </a:r>
                      <a:endParaRPr lang="pt-BR" sz="2400" b="0" i="0" u="none" strike="noStrike">
                        <a:solidFill>
                          <a:srgbClr val="000000"/>
                        </a:solidFill>
                        <a:latin typeface="Arial"/>
                      </a:endParaRPr>
                    </a:p>
                  </a:txBody>
                  <a:tcPr marL="9525" marR="9525" marT="9525" marB="0" anchor="b">
                    <a:lnL>
                      <a:noFill/>
                    </a:lnL>
                    <a:lnR>
                      <a:noFill/>
                    </a:lnR>
                    <a:lnT>
                      <a:noFill/>
                    </a:lnT>
                    <a:lnB>
                      <a:noFill/>
                    </a:lnB>
                  </a:tcPr>
                </a:tc>
              </a:tr>
              <a:tr h="809841">
                <a:tc>
                  <a:txBody>
                    <a:bodyPr/>
                    <a:lstStyle/>
                    <a:p>
                      <a:pPr algn="l" fontAlgn="b"/>
                      <a:r>
                        <a:rPr lang="pt-BR" sz="2400" b="0" i="0" u="none" strike="noStrike">
                          <a:solidFill>
                            <a:srgbClr val="000000"/>
                          </a:solidFill>
                          <a:latin typeface="Arial"/>
                        </a:rPr>
                        <a:t>CEL, % MS</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27,35</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28,7</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29,28</a:t>
                      </a:r>
                    </a:p>
                  </a:txBody>
                  <a:tcPr marL="9525" marR="9525" marT="9525" marB="0" anchor="b">
                    <a:lnL>
                      <a:noFill/>
                    </a:lnL>
                    <a:lnR>
                      <a:noFill/>
                    </a:lnR>
                    <a:lnT>
                      <a:noFill/>
                    </a:lnT>
                    <a:lnB>
                      <a:noFill/>
                    </a:lnB>
                  </a:tcPr>
                </a:tc>
              </a:tr>
              <a:tr h="809841">
                <a:tc>
                  <a:txBody>
                    <a:bodyPr/>
                    <a:lstStyle/>
                    <a:p>
                      <a:pPr algn="l" fontAlgn="b"/>
                      <a:r>
                        <a:rPr lang="pt-BR" sz="2400" b="0" i="0" u="none" strike="noStrike">
                          <a:solidFill>
                            <a:srgbClr val="000000"/>
                          </a:solidFill>
                          <a:latin typeface="Arial"/>
                        </a:rPr>
                        <a:t>DIVMS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400" b="0" i="0" u="none" strike="noStrike">
                          <a:solidFill>
                            <a:srgbClr val="000000"/>
                          </a:solidFill>
                          <a:latin typeface="Arial"/>
                        </a:rPr>
                        <a:t>60,01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400" b="0" i="0" u="none" strike="noStrike">
                          <a:solidFill>
                            <a:srgbClr val="000000"/>
                          </a:solidFill>
                          <a:latin typeface="Arial"/>
                        </a:rPr>
                        <a:t>60,89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400" b="0" i="0" u="none" strike="noStrike" dirty="0">
                          <a:solidFill>
                            <a:srgbClr val="000000"/>
                          </a:solidFill>
                          <a:latin typeface="Arial"/>
                        </a:rPr>
                        <a:t>60,63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6" name="CaixaDeTexto 5"/>
          <p:cNvSpPr txBox="1"/>
          <p:nvPr/>
        </p:nvSpPr>
        <p:spPr>
          <a:xfrm>
            <a:off x="357158" y="6500834"/>
            <a:ext cx="2857520" cy="369332"/>
          </a:xfrm>
          <a:prstGeom prst="rect">
            <a:avLst/>
          </a:prstGeom>
          <a:noFill/>
        </p:spPr>
        <p:txBody>
          <a:bodyPr wrap="square" rtlCol="0">
            <a:spAutoFit/>
          </a:bodyPr>
          <a:lstStyle/>
          <a:p>
            <a:r>
              <a:rPr lang="en-US" dirty="0" smtClean="0"/>
              <a:t>Local: UFV</a:t>
            </a:r>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Silagem</a:t>
            </a:r>
            <a:r>
              <a:rPr lang="en-US" dirty="0" smtClean="0"/>
              <a:t> de </a:t>
            </a:r>
            <a:r>
              <a:rPr lang="en-US" dirty="0" err="1" smtClean="0"/>
              <a:t>cana</a:t>
            </a:r>
            <a:r>
              <a:rPr lang="en-US" dirty="0" smtClean="0"/>
              <a:t>-de-</a:t>
            </a:r>
            <a:r>
              <a:rPr lang="en-US" dirty="0" err="1" smtClean="0"/>
              <a:t>açúcar</a:t>
            </a:r>
            <a:endParaRPr lang="pt-BR" dirty="0"/>
          </a:p>
        </p:txBody>
      </p:sp>
      <p:sp>
        <p:nvSpPr>
          <p:cNvPr id="3" name="Espaço Reservado para Conteúdo 2"/>
          <p:cNvSpPr>
            <a:spLocks noGrp="1"/>
          </p:cNvSpPr>
          <p:nvPr>
            <p:ph idx="1"/>
          </p:nvPr>
        </p:nvSpPr>
        <p:spPr/>
        <p:txBody>
          <a:bodyPr>
            <a:normAutofit fontScale="92500" lnSpcReduction="10000"/>
          </a:bodyPr>
          <a:lstStyle/>
          <a:p>
            <a:pPr>
              <a:lnSpc>
                <a:spcPct val="150000"/>
              </a:lnSpc>
            </a:pPr>
            <a:r>
              <a:rPr lang="en-US" dirty="0" err="1" smtClean="0"/>
              <a:t>Bactérias</a:t>
            </a:r>
            <a:r>
              <a:rPr lang="en-US" dirty="0" smtClean="0"/>
              <a:t> </a:t>
            </a:r>
            <a:r>
              <a:rPr lang="en-US" dirty="0" err="1" smtClean="0"/>
              <a:t>heterofermentativas</a:t>
            </a:r>
            <a:endParaRPr lang="en-US" dirty="0" smtClean="0"/>
          </a:p>
          <a:p>
            <a:pPr>
              <a:lnSpc>
                <a:spcPct val="150000"/>
              </a:lnSpc>
              <a:buFont typeface="Wingdings" pitchFamily="2" charset="2"/>
              <a:buChar char="ü"/>
            </a:pPr>
            <a:r>
              <a:rPr lang="en-US" dirty="0"/>
              <a:t> </a:t>
            </a:r>
            <a:r>
              <a:rPr lang="en-US" dirty="0" smtClean="0"/>
              <a:t>Dose: </a:t>
            </a:r>
            <a:r>
              <a:rPr lang="pt-BR" dirty="0"/>
              <a:t>2,5x10</a:t>
            </a:r>
            <a:r>
              <a:rPr lang="pt-BR" baseline="30000" dirty="0"/>
              <a:t>4</a:t>
            </a:r>
            <a:r>
              <a:rPr lang="pt-BR" dirty="0"/>
              <a:t> a 3,64x10</a:t>
            </a:r>
            <a:r>
              <a:rPr lang="pt-BR" baseline="30000" dirty="0"/>
              <a:t>5</a:t>
            </a:r>
            <a:r>
              <a:rPr lang="pt-BR" dirty="0"/>
              <a:t> </a:t>
            </a:r>
            <a:r>
              <a:rPr lang="pt-BR" dirty="0" err="1"/>
              <a:t>ufc</a:t>
            </a:r>
            <a:r>
              <a:rPr lang="pt-BR" dirty="0"/>
              <a:t>/g de forragem</a:t>
            </a:r>
            <a:endParaRPr lang="en-US" dirty="0" smtClean="0"/>
          </a:p>
          <a:p>
            <a:pPr>
              <a:lnSpc>
                <a:spcPct val="150000"/>
              </a:lnSpc>
            </a:pPr>
            <a:r>
              <a:rPr lang="en-US" dirty="0" err="1" smtClean="0"/>
              <a:t>Bactérias</a:t>
            </a:r>
            <a:r>
              <a:rPr lang="en-US" dirty="0" smtClean="0"/>
              <a:t> </a:t>
            </a:r>
            <a:r>
              <a:rPr lang="en-US" dirty="0" err="1" smtClean="0"/>
              <a:t>homofermentativas</a:t>
            </a:r>
            <a:endParaRPr lang="en-US" dirty="0" smtClean="0"/>
          </a:p>
          <a:p>
            <a:pPr>
              <a:lnSpc>
                <a:spcPct val="150000"/>
              </a:lnSpc>
              <a:buFont typeface="Wingdings" pitchFamily="2" charset="2"/>
              <a:buChar char="ü"/>
            </a:pPr>
            <a:r>
              <a:rPr lang="en-US" dirty="0" smtClean="0"/>
              <a:t>Dose: </a:t>
            </a:r>
            <a:r>
              <a:rPr lang="pt-BR" dirty="0"/>
              <a:t>1,5x10</a:t>
            </a:r>
            <a:r>
              <a:rPr lang="pt-BR" baseline="30000" dirty="0"/>
              <a:t>5</a:t>
            </a:r>
            <a:r>
              <a:rPr lang="pt-BR" dirty="0"/>
              <a:t> e 1x10</a:t>
            </a:r>
            <a:r>
              <a:rPr lang="pt-BR" baseline="30000" dirty="0"/>
              <a:t>6</a:t>
            </a:r>
            <a:r>
              <a:rPr lang="pt-BR" dirty="0"/>
              <a:t> </a:t>
            </a:r>
            <a:r>
              <a:rPr lang="pt-BR" dirty="0" err="1"/>
              <a:t>ufc</a:t>
            </a:r>
            <a:r>
              <a:rPr lang="pt-BR" dirty="0"/>
              <a:t>/g de forragem</a:t>
            </a:r>
            <a:endParaRPr lang="en-US" dirty="0" smtClean="0"/>
          </a:p>
          <a:p>
            <a:pPr>
              <a:lnSpc>
                <a:spcPct val="150000"/>
              </a:lnSpc>
            </a:pPr>
            <a:r>
              <a:rPr lang="en-US" dirty="0" err="1" smtClean="0"/>
              <a:t>Combinações</a:t>
            </a:r>
            <a:endParaRPr lang="en-US" dirty="0" smtClean="0"/>
          </a:p>
          <a:p>
            <a:pPr>
              <a:lnSpc>
                <a:spcPct val="150000"/>
              </a:lnSpc>
              <a:buFont typeface="Wingdings" pitchFamily="2" charset="2"/>
              <a:buChar char="ü"/>
            </a:pPr>
            <a:r>
              <a:rPr lang="en-US" dirty="0" smtClean="0"/>
              <a:t>Dose: </a:t>
            </a:r>
            <a:r>
              <a:rPr lang="pt-BR" dirty="0"/>
              <a:t>1,5x10</a:t>
            </a:r>
            <a:r>
              <a:rPr lang="pt-BR" baseline="30000" dirty="0"/>
              <a:t>5</a:t>
            </a:r>
            <a:r>
              <a:rPr lang="pt-BR" dirty="0"/>
              <a:t> </a:t>
            </a:r>
            <a:r>
              <a:rPr lang="pt-BR" dirty="0" err="1"/>
              <a:t>ufc</a:t>
            </a:r>
            <a:r>
              <a:rPr lang="pt-BR" dirty="0"/>
              <a:t>/g de forragem</a:t>
            </a:r>
          </a:p>
        </p:txBody>
      </p:sp>
      <p:pic>
        <p:nvPicPr>
          <p:cNvPr id="4" name="Imagem 3" descr="Churrasco - 5 anos 003.jpg"/>
          <p:cNvPicPr>
            <a:picLocks noChangeAspect="1"/>
          </p:cNvPicPr>
          <p:nvPr/>
        </p:nvPicPr>
        <p:blipFill>
          <a:blip r:embed="rId2" cstate="print"/>
          <a:srcRect l="11328"/>
          <a:stretch>
            <a:fillRect/>
          </a:stretch>
        </p:blipFill>
        <p:spPr>
          <a:xfrm>
            <a:off x="6273449" y="4396883"/>
            <a:ext cx="2857488" cy="24168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noGrp="1"/>
          </p:cNvGraphicFramePr>
          <p:nvPr/>
        </p:nvGraphicFramePr>
        <p:xfrm>
          <a:off x="285720" y="571480"/>
          <a:ext cx="8515350"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1857356" y="142852"/>
            <a:ext cx="6000792" cy="369332"/>
          </a:xfrm>
          <a:prstGeom prst="rect">
            <a:avLst/>
          </a:prstGeom>
          <a:noFill/>
        </p:spPr>
        <p:txBody>
          <a:bodyPr wrap="square" rtlCol="0">
            <a:spAutoFit/>
          </a:bodyPr>
          <a:lstStyle/>
          <a:p>
            <a:pPr algn="ctr"/>
            <a:r>
              <a:rPr lang="en-US" b="1" dirty="0" smtClean="0"/>
              <a:t>SILAGEM DE CANA-DE-AÇÚCAR - </a:t>
            </a:r>
            <a:r>
              <a:rPr lang="en-US" b="1" dirty="0" err="1" smtClean="0"/>
              <a:t>Heterofermentativas</a:t>
            </a:r>
            <a:endParaRPr lang="pt-BR" b="1" dirty="0"/>
          </a:p>
        </p:txBody>
      </p:sp>
      <p:sp>
        <p:nvSpPr>
          <p:cNvPr id="5" name="CaixaDeTexto 4"/>
          <p:cNvSpPr txBox="1"/>
          <p:nvPr/>
        </p:nvSpPr>
        <p:spPr>
          <a:xfrm>
            <a:off x="357158" y="6215082"/>
            <a:ext cx="8786842" cy="1200329"/>
          </a:xfrm>
          <a:prstGeom prst="rect">
            <a:avLst/>
          </a:prstGeom>
          <a:noFill/>
        </p:spPr>
        <p:txBody>
          <a:bodyPr wrap="square" rtlCol="0">
            <a:spAutoFit/>
          </a:bodyPr>
          <a:lstStyle/>
          <a:p>
            <a:r>
              <a:rPr lang="pt-BR" b="1" dirty="0" smtClean="0"/>
              <a:t>Figura 7.  </a:t>
            </a:r>
            <a:r>
              <a:rPr lang="pt-BR" dirty="0" err="1" smtClean="0"/>
              <a:t>Frequência</a:t>
            </a:r>
            <a:r>
              <a:rPr lang="pt-BR" dirty="0" smtClean="0"/>
              <a:t> de respostas favoráveis em silagens de cana-de-açúcar aditivadas com inoculantes microbiológicos à base de bactérias </a:t>
            </a:r>
            <a:r>
              <a:rPr lang="pt-BR" dirty="0" err="1" smtClean="0"/>
              <a:t>heterofermentativas</a:t>
            </a:r>
            <a:endParaRPr lang="pt-BR" dirty="0" smtClean="0"/>
          </a:p>
          <a:p>
            <a:r>
              <a:rPr lang="pt-BR" b="1" dirty="0" smtClean="0"/>
              <a:t> </a:t>
            </a:r>
            <a:endParaRPr lang="pt-BR" dirty="0" smtClean="0"/>
          </a:p>
          <a:p>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571472" y="642918"/>
          <a:ext cx="8115327" cy="5505468"/>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1857356" y="142852"/>
            <a:ext cx="6000792" cy="369332"/>
          </a:xfrm>
          <a:prstGeom prst="rect">
            <a:avLst/>
          </a:prstGeom>
          <a:noFill/>
        </p:spPr>
        <p:txBody>
          <a:bodyPr wrap="square" rtlCol="0">
            <a:spAutoFit/>
          </a:bodyPr>
          <a:lstStyle/>
          <a:p>
            <a:pPr algn="ctr"/>
            <a:r>
              <a:rPr lang="en-US" b="1" dirty="0" smtClean="0"/>
              <a:t>SILAGEM DE CANA-DE-AÇÚCAR - </a:t>
            </a:r>
            <a:r>
              <a:rPr lang="en-US" b="1" dirty="0" err="1" smtClean="0"/>
              <a:t>Heterofermentativas</a:t>
            </a:r>
            <a:endParaRPr lang="pt-BR" b="1" dirty="0"/>
          </a:p>
        </p:txBody>
      </p:sp>
      <p:sp>
        <p:nvSpPr>
          <p:cNvPr id="4" name="CaixaDeTexto 3"/>
          <p:cNvSpPr txBox="1"/>
          <p:nvPr/>
        </p:nvSpPr>
        <p:spPr>
          <a:xfrm>
            <a:off x="428596" y="6143644"/>
            <a:ext cx="8286808" cy="923330"/>
          </a:xfrm>
          <a:prstGeom prst="rect">
            <a:avLst/>
          </a:prstGeom>
          <a:noFill/>
        </p:spPr>
        <p:txBody>
          <a:bodyPr wrap="square" rtlCol="0">
            <a:spAutoFit/>
          </a:bodyPr>
          <a:lstStyle/>
          <a:p>
            <a:pPr algn="just"/>
            <a:r>
              <a:rPr lang="pt-BR" b="1" dirty="0" smtClean="0"/>
              <a:t>Figura 8. </a:t>
            </a:r>
            <a:r>
              <a:rPr lang="pt-BR" dirty="0" err="1" smtClean="0"/>
              <a:t>Frequência</a:t>
            </a:r>
            <a:r>
              <a:rPr lang="pt-BR" dirty="0" smtClean="0"/>
              <a:t> de respostas favoráveis em silagens de cana-de-açúcar aditivadas com inoculantes microbiológicos à base de bactérias </a:t>
            </a:r>
            <a:r>
              <a:rPr lang="pt-BR" dirty="0" err="1" smtClean="0"/>
              <a:t>heterofermentativas</a:t>
            </a:r>
            <a:endParaRPr lang="pt-BR" dirty="0" smtClean="0"/>
          </a:p>
          <a:p>
            <a:pPr algn="just"/>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500034" y="500042"/>
          <a:ext cx="8043889" cy="5219716"/>
        </p:xfrm>
        <a:graphic>
          <a:graphicData uri="http://schemas.openxmlformats.org/drawingml/2006/chart">
            <c:chart xmlns:c="http://schemas.openxmlformats.org/drawingml/2006/chart" xmlns:r="http://schemas.openxmlformats.org/officeDocument/2006/relationships" r:id="rId3"/>
          </a:graphicData>
        </a:graphic>
      </p:graphicFrame>
      <p:sp>
        <p:nvSpPr>
          <p:cNvPr id="3" name="CaixaDeTexto 2"/>
          <p:cNvSpPr txBox="1"/>
          <p:nvPr/>
        </p:nvSpPr>
        <p:spPr>
          <a:xfrm>
            <a:off x="1857356" y="142852"/>
            <a:ext cx="6000792" cy="369332"/>
          </a:xfrm>
          <a:prstGeom prst="rect">
            <a:avLst/>
          </a:prstGeom>
          <a:noFill/>
        </p:spPr>
        <p:txBody>
          <a:bodyPr wrap="square" rtlCol="0">
            <a:spAutoFit/>
          </a:bodyPr>
          <a:lstStyle/>
          <a:p>
            <a:pPr algn="ctr"/>
            <a:r>
              <a:rPr lang="en-US" b="1" dirty="0" smtClean="0"/>
              <a:t>SILAGEM DE CANA-DE-AÇÚCAR - </a:t>
            </a:r>
            <a:r>
              <a:rPr lang="en-US" b="1" dirty="0" err="1" smtClean="0"/>
              <a:t>Heterofermentativas</a:t>
            </a:r>
            <a:endParaRPr lang="pt-BR" b="1" dirty="0"/>
          </a:p>
        </p:txBody>
      </p:sp>
      <p:sp>
        <p:nvSpPr>
          <p:cNvPr id="4" name="CaixaDeTexto 3"/>
          <p:cNvSpPr txBox="1"/>
          <p:nvPr/>
        </p:nvSpPr>
        <p:spPr>
          <a:xfrm>
            <a:off x="0" y="5857892"/>
            <a:ext cx="9144000" cy="1200329"/>
          </a:xfrm>
          <a:prstGeom prst="rect">
            <a:avLst/>
          </a:prstGeom>
          <a:noFill/>
        </p:spPr>
        <p:txBody>
          <a:bodyPr wrap="square" rtlCol="0">
            <a:spAutoFit/>
          </a:bodyPr>
          <a:lstStyle/>
          <a:p>
            <a:pPr algn="just"/>
            <a:r>
              <a:rPr lang="pt-BR" b="1" dirty="0" smtClean="0"/>
              <a:t>Figura 9. </a:t>
            </a:r>
            <a:r>
              <a:rPr lang="pt-BR" dirty="0" smtClean="0"/>
              <a:t>Média geral e média dos resultados contendo respostas favoráveis nos valores do diferencial de resposta entre as silagens de cana-de-açúcar  aditivadas com inoculantes microbiológicos à base de bactérias </a:t>
            </a:r>
            <a:r>
              <a:rPr lang="pt-BR" dirty="0" err="1" smtClean="0"/>
              <a:t>heterofermentativas</a:t>
            </a:r>
            <a:r>
              <a:rPr lang="pt-BR" dirty="0" smtClean="0"/>
              <a:t> e as silagens controle.</a:t>
            </a:r>
          </a:p>
          <a:p>
            <a:pPr algn="just"/>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500034" y="571480"/>
          <a:ext cx="8115327" cy="5576906"/>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1857356" y="142852"/>
            <a:ext cx="6000792" cy="369332"/>
          </a:xfrm>
          <a:prstGeom prst="rect">
            <a:avLst/>
          </a:prstGeom>
          <a:noFill/>
        </p:spPr>
        <p:txBody>
          <a:bodyPr wrap="square" rtlCol="0">
            <a:spAutoFit/>
          </a:bodyPr>
          <a:lstStyle/>
          <a:p>
            <a:pPr algn="ctr"/>
            <a:r>
              <a:rPr lang="en-US" b="1" dirty="0" smtClean="0"/>
              <a:t>SILAGEM DE CANA-DE-AÇÚCAR - </a:t>
            </a:r>
            <a:r>
              <a:rPr lang="en-US" b="1" dirty="0" err="1" smtClean="0"/>
              <a:t>Heterofermentativas</a:t>
            </a:r>
            <a:endParaRPr lang="pt-BR" b="1" dirty="0"/>
          </a:p>
        </p:txBody>
      </p:sp>
      <p:sp>
        <p:nvSpPr>
          <p:cNvPr id="4" name="CaixaDeTexto 3"/>
          <p:cNvSpPr txBox="1"/>
          <p:nvPr/>
        </p:nvSpPr>
        <p:spPr>
          <a:xfrm>
            <a:off x="285720" y="6000768"/>
            <a:ext cx="8643998" cy="1200329"/>
          </a:xfrm>
          <a:prstGeom prst="rect">
            <a:avLst/>
          </a:prstGeom>
          <a:noFill/>
        </p:spPr>
        <p:txBody>
          <a:bodyPr wrap="square" rtlCol="0">
            <a:spAutoFit/>
          </a:bodyPr>
          <a:lstStyle/>
          <a:p>
            <a:pPr algn="just"/>
            <a:r>
              <a:rPr lang="pt-BR" b="1" dirty="0" smtClean="0"/>
              <a:t>Figura 10. </a:t>
            </a:r>
            <a:r>
              <a:rPr lang="pt-BR" dirty="0" smtClean="0"/>
              <a:t>Média geral e média dos resultados contendo respostas favoráveis nos valores do diferencial de resposta entre as silagens de cana-de-açúcar  aditivadas com inoculantes microbiológicos à base de bactérias </a:t>
            </a:r>
            <a:r>
              <a:rPr lang="pt-BR" dirty="0" err="1" smtClean="0"/>
              <a:t>heterofermentativas</a:t>
            </a:r>
            <a:r>
              <a:rPr lang="pt-BR" dirty="0" smtClean="0"/>
              <a:t> e as silagens controle.</a:t>
            </a:r>
          </a:p>
          <a:p>
            <a:pPr algn="just"/>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71414"/>
            <a:ext cx="8229600" cy="1143000"/>
          </a:xfrm>
        </p:spPr>
        <p:txBody>
          <a:bodyPr>
            <a:normAutofit/>
          </a:bodyPr>
          <a:lstStyle/>
          <a:p>
            <a:r>
              <a:rPr lang="en-US" sz="3200" dirty="0" smtClean="0"/>
              <a:t>Pedroso et al. (2006) – </a:t>
            </a:r>
            <a:r>
              <a:rPr lang="en-US" sz="3200" dirty="0" err="1" smtClean="0"/>
              <a:t>silagem</a:t>
            </a:r>
            <a:r>
              <a:rPr lang="en-US" sz="3200" dirty="0" smtClean="0"/>
              <a:t> de </a:t>
            </a:r>
            <a:r>
              <a:rPr lang="en-US" sz="3200" dirty="0" err="1" smtClean="0"/>
              <a:t>cana</a:t>
            </a:r>
            <a:r>
              <a:rPr lang="en-US" sz="3200" dirty="0" smtClean="0"/>
              <a:t/>
            </a:r>
            <a:br>
              <a:rPr lang="en-US" sz="3200" dirty="0" smtClean="0"/>
            </a:br>
            <a:endParaRPr lang="pt-BR" sz="3200" baseline="30000" dirty="0"/>
          </a:p>
        </p:txBody>
      </p:sp>
      <p:sp>
        <p:nvSpPr>
          <p:cNvPr id="5" name="CaixaDeTexto 4"/>
          <p:cNvSpPr txBox="1"/>
          <p:nvPr/>
        </p:nvSpPr>
        <p:spPr>
          <a:xfrm>
            <a:off x="642910" y="857232"/>
            <a:ext cx="6786610" cy="646331"/>
          </a:xfrm>
          <a:prstGeom prst="rect">
            <a:avLst/>
          </a:prstGeom>
          <a:noFill/>
        </p:spPr>
        <p:txBody>
          <a:bodyPr wrap="square" rtlCol="0">
            <a:spAutoFit/>
          </a:bodyPr>
          <a:lstStyle/>
          <a:p>
            <a:pPr>
              <a:buFont typeface="Wingdings" pitchFamily="2" charset="2"/>
              <a:buChar char="ü"/>
            </a:pPr>
            <a:r>
              <a:rPr lang="en-US" dirty="0" smtClean="0"/>
              <a:t> </a:t>
            </a:r>
            <a:r>
              <a:rPr lang="en-US" i="1" dirty="0" smtClean="0"/>
              <a:t>Lactobacillus </a:t>
            </a:r>
            <a:r>
              <a:rPr lang="en-US" i="1" dirty="0" err="1" smtClean="0"/>
              <a:t>buchneri</a:t>
            </a:r>
            <a:r>
              <a:rPr lang="en-US" i="1" dirty="0" smtClean="0"/>
              <a:t> </a:t>
            </a:r>
            <a:r>
              <a:rPr lang="en-US" dirty="0" smtClean="0"/>
              <a:t>(LB) – 3,64 x 10</a:t>
            </a:r>
            <a:r>
              <a:rPr lang="en-US" baseline="30000" dirty="0" smtClean="0"/>
              <a:t>5</a:t>
            </a:r>
          </a:p>
          <a:p>
            <a:pPr>
              <a:buFont typeface="Wingdings" pitchFamily="2" charset="2"/>
              <a:buChar char="ü"/>
            </a:pPr>
            <a:r>
              <a:rPr lang="en-US" baseline="30000" dirty="0" smtClean="0"/>
              <a:t> </a:t>
            </a:r>
            <a:r>
              <a:rPr lang="en-US" dirty="0" err="1" smtClean="0"/>
              <a:t>Novilhas</a:t>
            </a:r>
            <a:r>
              <a:rPr lang="en-US" dirty="0" smtClean="0"/>
              <a:t> </a:t>
            </a:r>
            <a:r>
              <a:rPr lang="en-US" dirty="0" err="1" smtClean="0"/>
              <a:t>Holandesas</a:t>
            </a:r>
            <a:endParaRPr lang="pt-BR" dirty="0"/>
          </a:p>
        </p:txBody>
      </p:sp>
      <p:graphicFrame>
        <p:nvGraphicFramePr>
          <p:cNvPr id="6" name="Tabela 5"/>
          <p:cNvGraphicFramePr>
            <a:graphicFrameLocks noGrp="1"/>
          </p:cNvGraphicFramePr>
          <p:nvPr/>
        </p:nvGraphicFramePr>
        <p:xfrm>
          <a:off x="642908" y="1643048"/>
          <a:ext cx="8143933" cy="4786348"/>
        </p:xfrm>
        <a:graphic>
          <a:graphicData uri="http://schemas.openxmlformats.org/drawingml/2006/table">
            <a:tbl>
              <a:tblPr/>
              <a:tblGrid>
                <a:gridCol w="4628629"/>
                <a:gridCol w="1972428"/>
                <a:gridCol w="1542876"/>
              </a:tblGrid>
              <a:tr h="654382">
                <a:tc>
                  <a:txBody>
                    <a:bodyPr/>
                    <a:lstStyle/>
                    <a:p>
                      <a:pPr algn="l" fontAlgn="b"/>
                      <a:r>
                        <a:rPr lang="pt-BR" sz="2400" b="1" i="0" u="none" strike="noStrike" dirty="0">
                          <a:solidFill>
                            <a:srgbClr val="000000"/>
                          </a:solidFill>
                          <a:latin typeface="Arial"/>
                        </a:rPr>
                        <a:t>Variável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latin typeface="Arial"/>
                        </a:rPr>
                        <a:t>Controle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latin typeface="Arial"/>
                        </a:rPr>
                        <a:t>LB</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9455">
                <a:tc>
                  <a:txBody>
                    <a:bodyPr/>
                    <a:lstStyle/>
                    <a:p>
                      <a:pPr algn="l" fontAlgn="b"/>
                      <a:r>
                        <a:rPr lang="pt-BR" sz="2400" b="0" i="0" u="none" strike="noStrike">
                          <a:solidFill>
                            <a:srgbClr val="000000"/>
                          </a:solidFill>
                          <a:latin typeface="Arial"/>
                        </a:rPr>
                        <a:t>Peso inicial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400" b="0" i="0" u="none" strike="noStrike">
                          <a:solidFill>
                            <a:srgbClr val="000000"/>
                          </a:solidFill>
                          <a:latin typeface="Arial"/>
                        </a:rPr>
                        <a:t>387,3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400" b="0" i="0" u="none" strike="noStrike">
                          <a:solidFill>
                            <a:srgbClr val="000000"/>
                          </a:solidFill>
                          <a:latin typeface="Arial"/>
                        </a:rPr>
                        <a:t>391,4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747867">
                <a:tc>
                  <a:txBody>
                    <a:bodyPr/>
                    <a:lstStyle/>
                    <a:p>
                      <a:pPr algn="l" fontAlgn="b"/>
                      <a:r>
                        <a:rPr lang="pt-BR" sz="2400" b="0" i="0" u="none" strike="noStrike">
                          <a:solidFill>
                            <a:srgbClr val="000000"/>
                          </a:solidFill>
                          <a:latin typeface="Arial"/>
                        </a:rPr>
                        <a:t>Peso final </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443,5</a:t>
                      </a:r>
                      <a:r>
                        <a:rPr lang="pt-BR" sz="2400" b="0" i="0" u="none" strike="noStrike" baseline="30000">
                          <a:solidFill>
                            <a:srgbClr val="000000"/>
                          </a:solidFill>
                          <a:latin typeface="Arial"/>
                        </a:rPr>
                        <a:t>a</a:t>
                      </a:r>
                      <a:endParaRPr lang="pt-BR" sz="24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465,8</a:t>
                      </a:r>
                      <a:r>
                        <a:rPr lang="pt-BR" sz="2400" b="0" i="0" u="none" strike="noStrike" baseline="30000">
                          <a:solidFill>
                            <a:srgbClr val="000000"/>
                          </a:solidFill>
                          <a:latin typeface="Arial"/>
                        </a:rPr>
                        <a:t>b</a:t>
                      </a:r>
                      <a:endParaRPr lang="pt-BR" sz="2400" b="0" i="0" u="none" strike="noStrike">
                        <a:solidFill>
                          <a:srgbClr val="000000"/>
                        </a:solidFill>
                        <a:latin typeface="Arial"/>
                      </a:endParaRPr>
                    </a:p>
                  </a:txBody>
                  <a:tcPr marL="9525" marR="9525" marT="9525" marB="0" anchor="b">
                    <a:lnL>
                      <a:noFill/>
                    </a:lnL>
                    <a:lnR>
                      <a:noFill/>
                    </a:lnR>
                    <a:lnT>
                      <a:noFill/>
                    </a:lnT>
                    <a:lnB>
                      <a:noFill/>
                    </a:lnB>
                  </a:tcPr>
                </a:tc>
              </a:tr>
              <a:tr h="747867">
                <a:tc>
                  <a:txBody>
                    <a:bodyPr/>
                    <a:lstStyle/>
                    <a:p>
                      <a:pPr algn="l" fontAlgn="b"/>
                      <a:r>
                        <a:rPr lang="pt-BR" sz="2400" b="0" i="0" u="none" strike="noStrike">
                          <a:solidFill>
                            <a:srgbClr val="000000"/>
                          </a:solidFill>
                          <a:latin typeface="Arial"/>
                        </a:rPr>
                        <a:t>Ganho de peso (kg/dia)</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0,94</a:t>
                      </a:r>
                      <a:r>
                        <a:rPr lang="pt-BR" sz="2400" b="0" i="0" u="none" strike="noStrike" baseline="30000">
                          <a:solidFill>
                            <a:srgbClr val="000000"/>
                          </a:solidFill>
                          <a:latin typeface="Arial"/>
                        </a:rPr>
                        <a:t>b</a:t>
                      </a:r>
                      <a:endParaRPr lang="pt-BR" sz="24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1,24</a:t>
                      </a:r>
                      <a:r>
                        <a:rPr lang="pt-BR" sz="2400" b="0" i="0" u="none" strike="noStrike" baseline="30000">
                          <a:solidFill>
                            <a:srgbClr val="000000"/>
                          </a:solidFill>
                          <a:latin typeface="Arial"/>
                        </a:rPr>
                        <a:t>b</a:t>
                      </a:r>
                      <a:endParaRPr lang="pt-BR" sz="2400" b="0" i="0" u="none" strike="noStrike">
                        <a:solidFill>
                          <a:srgbClr val="000000"/>
                        </a:solidFill>
                        <a:latin typeface="Arial"/>
                      </a:endParaRPr>
                    </a:p>
                  </a:txBody>
                  <a:tcPr marL="9525" marR="9525" marT="9525" marB="0" anchor="b">
                    <a:lnL>
                      <a:noFill/>
                    </a:lnL>
                    <a:lnR>
                      <a:noFill/>
                    </a:lnR>
                    <a:lnT>
                      <a:noFill/>
                    </a:lnT>
                    <a:lnB>
                      <a:noFill/>
                    </a:lnB>
                  </a:tcPr>
                </a:tc>
              </a:tr>
              <a:tr h="629455">
                <a:tc>
                  <a:txBody>
                    <a:bodyPr/>
                    <a:lstStyle/>
                    <a:p>
                      <a:pPr algn="l" fontAlgn="b"/>
                      <a:r>
                        <a:rPr lang="pt-BR" sz="2400" b="0" i="0" u="none" strike="noStrike">
                          <a:solidFill>
                            <a:srgbClr val="000000"/>
                          </a:solidFill>
                          <a:latin typeface="Arial"/>
                        </a:rPr>
                        <a:t>CMS, kg/dia</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8,72</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9,61</a:t>
                      </a:r>
                    </a:p>
                  </a:txBody>
                  <a:tcPr marL="9525" marR="9525" marT="9525" marB="0" anchor="b">
                    <a:lnL>
                      <a:noFill/>
                    </a:lnL>
                    <a:lnR>
                      <a:noFill/>
                    </a:lnR>
                    <a:lnT>
                      <a:noFill/>
                    </a:lnT>
                    <a:lnB>
                      <a:noFill/>
                    </a:lnB>
                  </a:tcPr>
                </a:tc>
              </a:tr>
              <a:tr h="629455">
                <a:tc>
                  <a:txBody>
                    <a:bodyPr/>
                    <a:lstStyle/>
                    <a:p>
                      <a:pPr algn="l" fontAlgn="b"/>
                      <a:r>
                        <a:rPr lang="pt-BR" sz="2400" b="0" i="0" u="none" strike="noStrike">
                          <a:solidFill>
                            <a:srgbClr val="000000"/>
                          </a:solidFill>
                          <a:latin typeface="Arial"/>
                        </a:rPr>
                        <a:t>CMS, % PV</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2,15</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2,35</a:t>
                      </a:r>
                    </a:p>
                  </a:txBody>
                  <a:tcPr marL="9525" marR="9525" marT="9525" marB="0" anchor="b">
                    <a:lnL>
                      <a:noFill/>
                    </a:lnL>
                    <a:lnR>
                      <a:noFill/>
                    </a:lnR>
                    <a:lnT>
                      <a:noFill/>
                    </a:lnT>
                    <a:lnB>
                      <a:noFill/>
                    </a:lnB>
                  </a:tcPr>
                </a:tc>
              </a:tr>
              <a:tr h="747867">
                <a:tc>
                  <a:txBody>
                    <a:bodyPr/>
                    <a:lstStyle/>
                    <a:p>
                      <a:pPr algn="l" fontAlgn="b"/>
                      <a:r>
                        <a:rPr lang="pt-BR" sz="2400" b="0" i="0" u="none" strike="noStrike">
                          <a:solidFill>
                            <a:srgbClr val="000000"/>
                          </a:solidFill>
                          <a:latin typeface="Arial"/>
                        </a:rPr>
                        <a:t>CA, kg MS/kg GP</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400" b="0" i="0" u="none" strike="noStrike">
                          <a:solidFill>
                            <a:srgbClr val="000000"/>
                          </a:solidFill>
                          <a:latin typeface="Arial"/>
                        </a:rPr>
                        <a:t>9,37</a:t>
                      </a:r>
                      <a:r>
                        <a:rPr lang="pt-BR" sz="2400" b="0" i="0" u="none" strike="noStrike" baseline="30000">
                          <a:solidFill>
                            <a:srgbClr val="000000"/>
                          </a:solidFill>
                          <a:latin typeface="Arial"/>
                        </a:rPr>
                        <a:t>a</a:t>
                      </a:r>
                      <a:endParaRPr lang="pt-BR" sz="2400" b="0" i="0" u="none" strike="noStrike">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400" b="0" i="0" u="none" strike="noStrike" dirty="0">
                          <a:solidFill>
                            <a:srgbClr val="000000"/>
                          </a:solidFill>
                          <a:latin typeface="Arial"/>
                        </a:rPr>
                        <a:t>7,73</a:t>
                      </a:r>
                      <a:r>
                        <a:rPr lang="pt-BR" sz="2400" b="0" i="0" u="none" strike="noStrike" baseline="30000" dirty="0">
                          <a:solidFill>
                            <a:srgbClr val="000000"/>
                          </a:solidFill>
                          <a:latin typeface="Arial"/>
                        </a:rPr>
                        <a:t>b</a:t>
                      </a:r>
                      <a:endParaRPr lang="pt-BR" sz="2400" b="0" i="0" u="none" strike="noStrike" dirty="0">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Insucesso</a:t>
            </a:r>
            <a:r>
              <a:rPr lang="en-US" dirty="0" smtClean="0"/>
              <a:t> do </a:t>
            </a:r>
            <a:r>
              <a:rPr lang="en-US" dirty="0" err="1" smtClean="0"/>
              <a:t>uso</a:t>
            </a:r>
            <a:r>
              <a:rPr lang="en-US" dirty="0" smtClean="0"/>
              <a:t> de inoculantes </a:t>
            </a:r>
            <a:r>
              <a:rPr lang="en-US" dirty="0" err="1" smtClean="0"/>
              <a:t>microbianos</a:t>
            </a:r>
            <a:endParaRPr lang="pt-BR" dirty="0"/>
          </a:p>
        </p:txBody>
      </p:sp>
      <p:sp>
        <p:nvSpPr>
          <p:cNvPr id="3" name="Espaço Reservado para Conteúdo 2"/>
          <p:cNvSpPr>
            <a:spLocks noGrp="1"/>
          </p:cNvSpPr>
          <p:nvPr>
            <p:ph idx="1"/>
          </p:nvPr>
        </p:nvSpPr>
        <p:spPr>
          <a:xfrm>
            <a:off x="457200" y="1689119"/>
            <a:ext cx="8229600" cy="4525963"/>
          </a:xfrm>
        </p:spPr>
        <p:txBody>
          <a:bodyPr>
            <a:normAutofit lnSpcReduction="10000"/>
          </a:bodyPr>
          <a:lstStyle/>
          <a:p>
            <a:pPr>
              <a:lnSpc>
                <a:spcPct val="150000"/>
              </a:lnSpc>
            </a:pPr>
            <a:r>
              <a:rPr lang="en-US" dirty="0" err="1" smtClean="0"/>
              <a:t>População</a:t>
            </a:r>
            <a:r>
              <a:rPr lang="en-US" dirty="0" smtClean="0"/>
              <a:t> </a:t>
            </a:r>
            <a:r>
              <a:rPr lang="en-US" dirty="0" err="1" smtClean="0"/>
              <a:t>epífita</a:t>
            </a:r>
            <a:endParaRPr lang="en-US" dirty="0" smtClean="0"/>
          </a:p>
          <a:p>
            <a:pPr>
              <a:lnSpc>
                <a:spcPct val="150000"/>
              </a:lnSpc>
            </a:pPr>
            <a:r>
              <a:rPr lang="en-US" dirty="0" err="1" smtClean="0"/>
              <a:t>Teor</a:t>
            </a:r>
            <a:r>
              <a:rPr lang="en-US" dirty="0" smtClean="0"/>
              <a:t> de </a:t>
            </a:r>
            <a:r>
              <a:rPr lang="en-US" dirty="0" err="1" smtClean="0"/>
              <a:t>açúcares</a:t>
            </a:r>
            <a:r>
              <a:rPr lang="en-US" dirty="0" smtClean="0"/>
              <a:t> da </a:t>
            </a:r>
            <a:r>
              <a:rPr lang="en-US" dirty="0" err="1" smtClean="0"/>
              <a:t>forragem</a:t>
            </a:r>
            <a:endParaRPr lang="en-US" dirty="0" smtClean="0"/>
          </a:p>
          <a:p>
            <a:pPr>
              <a:lnSpc>
                <a:spcPct val="150000"/>
              </a:lnSpc>
            </a:pPr>
            <a:r>
              <a:rPr lang="en-US" dirty="0" err="1" smtClean="0"/>
              <a:t>Excesso</a:t>
            </a:r>
            <a:r>
              <a:rPr lang="en-US" dirty="0" smtClean="0"/>
              <a:t> de </a:t>
            </a:r>
            <a:r>
              <a:rPr lang="en-US" dirty="0" err="1" smtClean="0"/>
              <a:t>oxigênio</a:t>
            </a:r>
            <a:endParaRPr lang="en-US" dirty="0" smtClean="0"/>
          </a:p>
          <a:p>
            <a:pPr>
              <a:lnSpc>
                <a:spcPct val="150000"/>
              </a:lnSpc>
            </a:pPr>
            <a:r>
              <a:rPr lang="en-US" dirty="0" err="1" smtClean="0"/>
              <a:t>Atividade</a:t>
            </a:r>
            <a:r>
              <a:rPr lang="en-US" dirty="0" smtClean="0"/>
              <a:t> de </a:t>
            </a:r>
            <a:r>
              <a:rPr lang="en-US" dirty="0" err="1" smtClean="0"/>
              <a:t>água</a:t>
            </a:r>
            <a:endParaRPr lang="en-US" dirty="0" smtClean="0"/>
          </a:p>
          <a:p>
            <a:pPr>
              <a:lnSpc>
                <a:spcPct val="160000"/>
              </a:lnSpc>
            </a:pPr>
            <a:r>
              <a:rPr lang="en-US" dirty="0" err="1" smtClean="0"/>
              <a:t>Problemas</a:t>
            </a:r>
            <a:r>
              <a:rPr lang="en-US" dirty="0" smtClean="0"/>
              <a:t> </a:t>
            </a:r>
            <a:r>
              <a:rPr lang="en-US" dirty="0" err="1" smtClean="0"/>
              <a:t>na</a:t>
            </a:r>
            <a:r>
              <a:rPr lang="en-US" dirty="0" smtClean="0"/>
              <a:t> </a:t>
            </a:r>
            <a:r>
              <a:rPr lang="en-US" dirty="0" err="1" smtClean="0"/>
              <a:t>aplicação</a:t>
            </a:r>
            <a:r>
              <a:rPr lang="en-US" dirty="0" smtClean="0"/>
              <a:t> do </a:t>
            </a:r>
            <a:r>
              <a:rPr lang="en-US" dirty="0" err="1" smtClean="0"/>
              <a:t>produto</a:t>
            </a:r>
            <a:endParaRPr lang="en-US" dirty="0" smtClean="0"/>
          </a:p>
          <a:p>
            <a:pPr algn="r">
              <a:lnSpc>
                <a:spcPct val="160000"/>
              </a:lnSpc>
              <a:buNone/>
            </a:pPr>
            <a:r>
              <a:rPr lang="pt-BR" sz="1900" dirty="0"/>
              <a:t>(</a:t>
            </a:r>
            <a:r>
              <a:rPr lang="pt-BR" sz="1900" dirty="0" err="1"/>
              <a:t>Muck</a:t>
            </a:r>
            <a:r>
              <a:rPr lang="pt-BR" sz="1900" dirty="0"/>
              <a:t> &amp; </a:t>
            </a:r>
            <a:r>
              <a:rPr lang="pt-BR" sz="1900" dirty="0" err="1"/>
              <a:t>Kung</a:t>
            </a:r>
            <a:r>
              <a:rPr lang="pt-BR" sz="1900" dirty="0"/>
              <a:t> Jr., 1997; </a:t>
            </a:r>
            <a:r>
              <a:rPr lang="pt-BR" sz="1900" dirty="0" err="1"/>
              <a:t>Kung</a:t>
            </a:r>
            <a:r>
              <a:rPr lang="pt-BR" sz="1900" dirty="0"/>
              <a:t> Jr. </a:t>
            </a:r>
            <a:r>
              <a:rPr lang="pt-BR" sz="1900" dirty="0" err="1"/>
              <a:t>et</a:t>
            </a:r>
            <a:r>
              <a:rPr lang="pt-BR" sz="1900" dirty="0"/>
              <a:t> </a:t>
            </a:r>
            <a:r>
              <a:rPr lang="pt-BR" sz="1900" dirty="0" err="1"/>
              <a:t>al</a:t>
            </a:r>
            <a:r>
              <a:rPr lang="pt-BR" sz="1900" dirty="0"/>
              <a:t>, 2003).</a:t>
            </a:r>
            <a:endParaRPr lang="en-US" sz="19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857356" y="142852"/>
            <a:ext cx="6000792" cy="369332"/>
          </a:xfrm>
          <a:prstGeom prst="rect">
            <a:avLst/>
          </a:prstGeom>
          <a:noFill/>
        </p:spPr>
        <p:txBody>
          <a:bodyPr wrap="square" rtlCol="0">
            <a:spAutoFit/>
          </a:bodyPr>
          <a:lstStyle/>
          <a:p>
            <a:pPr algn="ctr"/>
            <a:r>
              <a:rPr lang="en-US" b="1" dirty="0" smtClean="0"/>
              <a:t>SILAGEM DE CANA-DE-AÇÚCAR - </a:t>
            </a:r>
            <a:r>
              <a:rPr lang="en-US" b="1" dirty="0" err="1" smtClean="0"/>
              <a:t>Homofermentativas</a:t>
            </a:r>
            <a:endParaRPr lang="pt-BR" b="1" dirty="0"/>
          </a:p>
        </p:txBody>
      </p:sp>
      <p:graphicFrame>
        <p:nvGraphicFramePr>
          <p:cNvPr id="4" name="Gráfico 3"/>
          <p:cNvGraphicFramePr>
            <a:graphicFrameLocks noGrp="1"/>
          </p:cNvGraphicFramePr>
          <p:nvPr/>
        </p:nvGraphicFramePr>
        <p:xfrm>
          <a:off x="571472" y="642918"/>
          <a:ext cx="8258203" cy="5472131"/>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357158" y="6072206"/>
            <a:ext cx="8572560" cy="923330"/>
          </a:xfrm>
          <a:prstGeom prst="rect">
            <a:avLst/>
          </a:prstGeom>
          <a:noFill/>
        </p:spPr>
        <p:txBody>
          <a:bodyPr wrap="square" rtlCol="0">
            <a:spAutoFit/>
          </a:bodyPr>
          <a:lstStyle/>
          <a:p>
            <a:pPr algn="just"/>
            <a:r>
              <a:rPr lang="pt-BR" b="1" dirty="0" smtClean="0"/>
              <a:t>Figura 11. </a:t>
            </a:r>
            <a:r>
              <a:rPr lang="pt-BR" dirty="0" err="1" smtClean="0"/>
              <a:t>Frequência</a:t>
            </a:r>
            <a:r>
              <a:rPr lang="pt-BR" dirty="0" smtClean="0"/>
              <a:t> de respostas favoráveis em silagens de cana-de-açúcar aditivadas com inoculantes microbiológicos à base de bactérias </a:t>
            </a:r>
            <a:r>
              <a:rPr lang="pt-BR" dirty="0" err="1" smtClean="0"/>
              <a:t>homofermentativas</a:t>
            </a:r>
            <a:endParaRPr lang="pt-BR" dirty="0" smtClean="0"/>
          </a:p>
          <a:p>
            <a:pPr algn="just"/>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857356" y="142852"/>
            <a:ext cx="6000792" cy="369332"/>
          </a:xfrm>
          <a:prstGeom prst="rect">
            <a:avLst/>
          </a:prstGeom>
          <a:noFill/>
        </p:spPr>
        <p:txBody>
          <a:bodyPr wrap="square" rtlCol="0">
            <a:spAutoFit/>
          </a:bodyPr>
          <a:lstStyle/>
          <a:p>
            <a:pPr algn="ctr"/>
            <a:r>
              <a:rPr lang="en-US" b="1" dirty="0" smtClean="0"/>
              <a:t>SILAGEM DE CANA-DE-AÇÚCAR - </a:t>
            </a:r>
            <a:r>
              <a:rPr lang="en-US" b="1" dirty="0" err="1" smtClean="0"/>
              <a:t>Homofermentativas</a:t>
            </a:r>
            <a:endParaRPr lang="pt-BR" b="1" dirty="0"/>
          </a:p>
        </p:txBody>
      </p:sp>
      <p:graphicFrame>
        <p:nvGraphicFramePr>
          <p:cNvPr id="4" name="Gráfico 3"/>
          <p:cNvGraphicFramePr>
            <a:graphicFrameLocks noGrp="1"/>
          </p:cNvGraphicFramePr>
          <p:nvPr/>
        </p:nvGraphicFramePr>
        <p:xfrm>
          <a:off x="500034" y="500042"/>
          <a:ext cx="8186765" cy="543403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14282" y="5910144"/>
            <a:ext cx="8929718" cy="1200329"/>
          </a:xfrm>
          <a:prstGeom prst="rect">
            <a:avLst/>
          </a:prstGeom>
          <a:noFill/>
        </p:spPr>
        <p:txBody>
          <a:bodyPr wrap="square" rtlCol="0">
            <a:spAutoFit/>
          </a:bodyPr>
          <a:lstStyle/>
          <a:p>
            <a:pPr algn="just"/>
            <a:r>
              <a:rPr lang="pt-BR" b="1" dirty="0" smtClean="0"/>
              <a:t>Figura 12. </a:t>
            </a:r>
            <a:r>
              <a:rPr lang="pt-BR" dirty="0" smtClean="0"/>
              <a:t>Média geral e média dos resultados com respostas favoráveis nos valores do diferencial de resposta entre as silagens de cana-de-açúcar  aditivadas com inoculantes microbiológicos à base de bactérias </a:t>
            </a:r>
            <a:r>
              <a:rPr lang="pt-BR" dirty="0" err="1" smtClean="0"/>
              <a:t>homofermentativas</a:t>
            </a:r>
            <a:r>
              <a:rPr lang="pt-BR" dirty="0" smtClean="0"/>
              <a:t> e as silagens controle.</a:t>
            </a:r>
          </a:p>
          <a:p>
            <a:pPr algn="just"/>
            <a:endParaRPr lang="pt-B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14"/>
            <a:ext cx="8229600" cy="1143000"/>
          </a:xfrm>
        </p:spPr>
        <p:txBody>
          <a:bodyPr>
            <a:normAutofit/>
          </a:bodyPr>
          <a:lstStyle/>
          <a:p>
            <a:r>
              <a:rPr lang="en-US" sz="3200" dirty="0" smtClean="0"/>
              <a:t>Schmidt et al. (2006) – </a:t>
            </a:r>
            <a:r>
              <a:rPr lang="en-US" sz="3200" dirty="0" err="1" smtClean="0"/>
              <a:t>silagem</a:t>
            </a:r>
            <a:r>
              <a:rPr lang="en-US" sz="3200" dirty="0" smtClean="0"/>
              <a:t> de </a:t>
            </a:r>
            <a:r>
              <a:rPr lang="en-US" sz="3200" dirty="0" err="1" smtClean="0"/>
              <a:t>cana</a:t>
            </a:r>
            <a:r>
              <a:rPr lang="en-US" sz="3200" dirty="0" smtClean="0"/>
              <a:t/>
            </a:r>
            <a:br>
              <a:rPr lang="en-US" sz="3200" dirty="0" smtClean="0"/>
            </a:br>
            <a:endParaRPr lang="pt-BR" sz="3200" baseline="30000" dirty="0"/>
          </a:p>
        </p:txBody>
      </p:sp>
      <p:graphicFrame>
        <p:nvGraphicFramePr>
          <p:cNvPr id="3" name="Tabela 2"/>
          <p:cNvGraphicFramePr>
            <a:graphicFrameLocks noGrp="1"/>
          </p:cNvGraphicFramePr>
          <p:nvPr/>
        </p:nvGraphicFramePr>
        <p:xfrm>
          <a:off x="714348" y="1571612"/>
          <a:ext cx="7643866" cy="5072102"/>
        </p:xfrm>
        <a:graphic>
          <a:graphicData uri="http://schemas.openxmlformats.org/drawingml/2006/table">
            <a:tbl>
              <a:tblPr/>
              <a:tblGrid>
                <a:gridCol w="3620430"/>
                <a:gridCol w="1486492"/>
                <a:gridCol w="1268472"/>
                <a:gridCol w="1268472"/>
              </a:tblGrid>
              <a:tr h="416071">
                <a:tc>
                  <a:txBody>
                    <a:bodyPr/>
                    <a:lstStyle/>
                    <a:p>
                      <a:pPr algn="l" fontAlgn="b"/>
                      <a:r>
                        <a:rPr lang="pt-BR" sz="2000" b="1" i="0" u="none" strike="noStrike" dirty="0">
                          <a:solidFill>
                            <a:srgbClr val="000000"/>
                          </a:solidFill>
                          <a:latin typeface="Arial"/>
                        </a:rPr>
                        <a:t>Variável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a:solidFill>
                            <a:srgbClr val="000000"/>
                          </a:solidFill>
                          <a:latin typeface="Arial"/>
                        </a:rPr>
                        <a:t>Controle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latin typeface="Arial"/>
                        </a:rPr>
                        <a:t>LP</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a:solidFill>
                            <a:srgbClr val="000000"/>
                          </a:solidFill>
                          <a:latin typeface="Arial"/>
                        </a:rPr>
                        <a:t>LB</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071">
                <a:tc>
                  <a:txBody>
                    <a:bodyPr/>
                    <a:lstStyle/>
                    <a:p>
                      <a:pPr algn="l" fontAlgn="b"/>
                      <a:r>
                        <a:rPr lang="pt-BR" sz="2000" b="0" i="0" u="none" strike="noStrike">
                          <a:solidFill>
                            <a:srgbClr val="000000"/>
                          </a:solidFill>
                          <a:latin typeface="Arial"/>
                        </a:rPr>
                        <a:t>MS, % MS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000" b="0" i="0" u="none" strike="noStrike">
                          <a:solidFill>
                            <a:srgbClr val="000000"/>
                          </a:solidFill>
                          <a:latin typeface="Arial"/>
                        </a:rPr>
                        <a:t>30,9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000" b="0" i="0" u="none" strike="noStrike">
                          <a:solidFill>
                            <a:srgbClr val="000000"/>
                          </a:solidFill>
                          <a:latin typeface="Arial"/>
                        </a:rPr>
                        <a:t>30,1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000" b="0" i="0" u="none" strike="noStrike">
                          <a:solidFill>
                            <a:srgbClr val="000000"/>
                          </a:solidFill>
                          <a:latin typeface="Arial"/>
                        </a:rPr>
                        <a:t>30,3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416071">
                <a:tc>
                  <a:txBody>
                    <a:bodyPr/>
                    <a:lstStyle/>
                    <a:p>
                      <a:pPr algn="l" fontAlgn="b"/>
                      <a:r>
                        <a:rPr lang="pt-BR" sz="2000" b="0" i="0" u="none" strike="noStrike">
                          <a:solidFill>
                            <a:srgbClr val="000000"/>
                          </a:solidFill>
                          <a:latin typeface="Arial"/>
                        </a:rPr>
                        <a:t>FDN,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66</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67,9</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66,1</a:t>
                      </a:r>
                    </a:p>
                  </a:txBody>
                  <a:tcPr marL="9525" marR="9525" marT="9525" marB="0" anchor="b">
                    <a:lnL>
                      <a:noFill/>
                    </a:lnL>
                    <a:lnR>
                      <a:noFill/>
                    </a:lnR>
                    <a:lnT>
                      <a:noFill/>
                    </a:lnT>
                    <a:lnB>
                      <a:noFill/>
                    </a:lnB>
                  </a:tcPr>
                </a:tc>
              </a:tr>
              <a:tr h="416071">
                <a:tc>
                  <a:txBody>
                    <a:bodyPr/>
                    <a:lstStyle/>
                    <a:p>
                      <a:pPr algn="l" fontAlgn="b"/>
                      <a:r>
                        <a:rPr lang="pt-BR" sz="2000" b="0" i="0" u="none" strike="noStrike">
                          <a:solidFill>
                            <a:srgbClr val="000000"/>
                          </a:solidFill>
                          <a:latin typeface="Arial"/>
                        </a:rPr>
                        <a:t>FDA,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42,8</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44,2</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42,9</a:t>
                      </a:r>
                    </a:p>
                  </a:txBody>
                  <a:tcPr marL="9525" marR="9525" marT="9525" marB="0" anchor="b">
                    <a:lnL>
                      <a:noFill/>
                    </a:lnL>
                    <a:lnR>
                      <a:noFill/>
                    </a:lnR>
                    <a:lnT>
                      <a:noFill/>
                    </a:lnT>
                    <a:lnB>
                      <a:noFill/>
                    </a:lnB>
                  </a:tcPr>
                </a:tc>
              </a:tr>
              <a:tr h="416071">
                <a:tc>
                  <a:txBody>
                    <a:bodyPr/>
                    <a:lstStyle/>
                    <a:p>
                      <a:pPr algn="l" fontAlgn="b"/>
                      <a:r>
                        <a:rPr lang="pt-BR" sz="2000" b="0" i="0" u="none" strike="noStrike" dirty="0" smtClean="0">
                          <a:solidFill>
                            <a:srgbClr val="000000"/>
                          </a:solidFill>
                          <a:latin typeface="Arial"/>
                        </a:rPr>
                        <a:t>DIVMS</a:t>
                      </a:r>
                      <a:endParaRPr lang="pt-BR" sz="20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41,9</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41,1</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41,4</a:t>
                      </a:r>
                    </a:p>
                  </a:txBody>
                  <a:tcPr marL="9525" marR="9525" marT="9525" marB="0" anchor="b">
                    <a:lnL>
                      <a:noFill/>
                    </a:lnL>
                    <a:lnR>
                      <a:noFill/>
                    </a:lnR>
                    <a:lnT>
                      <a:noFill/>
                    </a:lnT>
                    <a:lnB>
                      <a:noFill/>
                    </a:lnB>
                  </a:tcPr>
                </a:tc>
              </a:tr>
              <a:tr h="416071">
                <a:tc>
                  <a:txBody>
                    <a:bodyPr/>
                    <a:lstStyle/>
                    <a:p>
                      <a:pPr algn="l" fontAlgn="b"/>
                      <a:r>
                        <a:rPr lang="pt-BR" sz="2000" b="0" i="0" u="none" strike="noStrike">
                          <a:solidFill>
                            <a:srgbClr val="000000"/>
                          </a:solidFill>
                          <a:latin typeface="Arial"/>
                        </a:rPr>
                        <a:t>CHO,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3,76</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4,87</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3,19</a:t>
                      </a:r>
                    </a:p>
                  </a:txBody>
                  <a:tcPr marL="9525" marR="9525" marT="9525" marB="0" anchor="b">
                    <a:lnL>
                      <a:noFill/>
                    </a:lnL>
                    <a:lnR>
                      <a:noFill/>
                    </a:lnR>
                    <a:lnT>
                      <a:noFill/>
                    </a:lnT>
                    <a:lnB>
                      <a:noFill/>
                    </a:lnB>
                  </a:tcPr>
                </a:tc>
              </a:tr>
              <a:tr h="495321">
                <a:tc>
                  <a:txBody>
                    <a:bodyPr/>
                    <a:lstStyle/>
                    <a:p>
                      <a:pPr algn="l" fontAlgn="b"/>
                      <a:r>
                        <a:rPr lang="pt-BR" sz="2000" b="0" i="0" u="none" strike="noStrike">
                          <a:solidFill>
                            <a:srgbClr val="000000"/>
                          </a:solidFill>
                          <a:latin typeface="Arial"/>
                        </a:rPr>
                        <a:t>pH</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3,31</a:t>
                      </a:r>
                      <a:r>
                        <a:rPr lang="pt-BR" sz="2000" b="0" i="0" u="none" strike="noStrike" baseline="30000">
                          <a:solidFill>
                            <a:srgbClr val="000000"/>
                          </a:solidFill>
                          <a:latin typeface="Arial"/>
                        </a:rPr>
                        <a:t>b</a:t>
                      </a:r>
                      <a:endParaRPr lang="pt-BR" sz="2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3,35</a:t>
                      </a:r>
                      <a:r>
                        <a:rPr lang="pt-BR" sz="2000" b="0" i="0" u="none" strike="noStrike" baseline="30000">
                          <a:solidFill>
                            <a:srgbClr val="000000"/>
                          </a:solidFill>
                          <a:latin typeface="Arial"/>
                        </a:rPr>
                        <a:t>ab</a:t>
                      </a:r>
                      <a:endParaRPr lang="pt-BR" sz="2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3,46</a:t>
                      </a:r>
                      <a:r>
                        <a:rPr lang="pt-BR" sz="2000" b="0" i="0" u="none" strike="noStrike" baseline="30000">
                          <a:solidFill>
                            <a:srgbClr val="000000"/>
                          </a:solidFill>
                          <a:latin typeface="Arial"/>
                        </a:rPr>
                        <a:t>a</a:t>
                      </a:r>
                      <a:endParaRPr lang="pt-BR" sz="2000" b="0" i="0" u="none" strike="noStrike">
                        <a:solidFill>
                          <a:srgbClr val="000000"/>
                        </a:solidFill>
                        <a:latin typeface="Arial"/>
                      </a:endParaRPr>
                    </a:p>
                  </a:txBody>
                  <a:tcPr marL="9525" marR="9525" marT="9525" marB="0" anchor="b">
                    <a:lnL>
                      <a:noFill/>
                    </a:lnL>
                    <a:lnR>
                      <a:noFill/>
                    </a:lnR>
                    <a:lnT>
                      <a:noFill/>
                    </a:lnT>
                    <a:lnB>
                      <a:noFill/>
                    </a:lnB>
                  </a:tcPr>
                </a:tc>
              </a:tr>
              <a:tr h="416071">
                <a:tc>
                  <a:txBody>
                    <a:bodyPr/>
                    <a:lstStyle/>
                    <a:p>
                      <a:pPr algn="l" fontAlgn="b"/>
                      <a:r>
                        <a:rPr lang="pt-BR" sz="2000" b="0" i="0" u="none" strike="noStrike">
                          <a:solidFill>
                            <a:srgbClr val="000000"/>
                          </a:solidFill>
                          <a:latin typeface="Arial"/>
                        </a:rPr>
                        <a:t>Etanol,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0,41</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0,29</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0,33</a:t>
                      </a:r>
                    </a:p>
                  </a:txBody>
                  <a:tcPr marL="9525" marR="9525" marT="9525" marB="0" anchor="b">
                    <a:lnL>
                      <a:noFill/>
                    </a:lnL>
                    <a:lnR>
                      <a:noFill/>
                    </a:lnR>
                    <a:lnT>
                      <a:noFill/>
                    </a:lnT>
                    <a:lnB>
                      <a:noFill/>
                    </a:lnB>
                  </a:tcPr>
                </a:tc>
              </a:tr>
              <a:tr h="416071">
                <a:tc>
                  <a:txBody>
                    <a:bodyPr/>
                    <a:lstStyle/>
                    <a:p>
                      <a:pPr algn="l" fontAlgn="b"/>
                      <a:r>
                        <a:rPr lang="pt-BR" sz="2000" b="0" i="0" u="none" strike="noStrike">
                          <a:solidFill>
                            <a:srgbClr val="000000"/>
                          </a:solidFill>
                          <a:latin typeface="Arial"/>
                        </a:rPr>
                        <a:t>Ácido lático,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1,08</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0,84</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0,87</a:t>
                      </a:r>
                    </a:p>
                  </a:txBody>
                  <a:tcPr marL="9525" marR="9525" marT="9525" marB="0" anchor="b">
                    <a:lnL>
                      <a:noFill/>
                    </a:lnL>
                    <a:lnR>
                      <a:noFill/>
                    </a:lnR>
                    <a:lnT>
                      <a:noFill/>
                    </a:lnT>
                    <a:lnB>
                      <a:noFill/>
                    </a:lnB>
                  </a:tcPr>
                </a:tc>
              </a:tr>
              <a:tr h="416071">
                <a:tc>
                  <a:txBody>
                    <a:bodyPr/>
                    <a:lstStyle/>
                    <a:p>
                      <a:pPr algn="l" fontAlgn="b"/>
                      <a:r>
                        <a:rPr lang="pt-BR" sz="2000" b="0" i="0" u="none" strike="noStrike">
                          <a:solidFill>
                            <a:srgbClr val="000000"/>
                          </a:solidFill>
                          <a:latin typeface="Arial"/>
                        </a:rPr>
                        <a:t>Ácido acético,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2,18</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2,33</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2,96</a:t>
                      </a:r>
                    </a:p>
                  </a:txBody>
                  <a:tcPr marL="9525" marR="9525" marT="9525" marB="0" anchor="b">
                    <a:lnL>
                      <a:noFill/>
                    </a:lnL>
                    <a:lnR>
                      <a:noFill/>
                    </a:lnR>
                    <a:lnT>
                      <a:noFill/>
                    </a:lnT>
                    <a:lnB>
                      <a:noFill/>
                    </a:lnB>
                  </a:tcPr>
                </a:tc>
              </a:tr>
              <a:tr h="416071">
                <a:tc>
                  <a:txBody>
                    <a:bodyPr/>
                    <a:lstStyle/>
                    <a:p>
                      <a:pPr algn="l" fontAlgn="b"/>
                      <a:r>
                        <a:rPr lang="pt-BR" sz="2000" b="0" i="0" u="none" strike="noStrike">
                          <a:solidFill>
                            <a:srgbClr val="000000"/>
                          </a:solidFill>
                          <a:latin typeface="Arial"/>
                        </a:rPr>
                        <a:t>Ácido propiônico,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0,23</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0,17</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0,2</a:t>
                      </a:r>
                    </a:p>
                  </a:txBody>
                  <a:tcPr marL="9525" marR="9525" marT="9525" marB="0" anchor="b">
                    <a:lnL>
                      <a:noFill/>
                    </a:lnL>
                    <a:lnR>
                      <a:noFill/>
                    </a:lnR>
                    <a:lnT>
                      <a:noFill/>
                    </a:lnT>
                    <a:lnB>
                      <a:noFill/>
                    </a:lnB>
                  </a:tcPr>
                </a:tc>
              </a:tr>
              <a:tr h="416071">
                <a:tc>
                  <a:txBody>
                    <a:bodyPr/>
                    <a:lstStyle/>
                    <a:p>
                      <a:pPr algn="l" fontAlgn="b"/>
                      <a:r>
                        <a:rPr lang="pt-BR" sz="2000" b="0" i="0" u="none" strike="noStrike">
                          <a:solidFill>
                            <a:srgbClr val="000000"/>
                          </a:solidFill>
                          <a:latin typeface="Arial"/>
                        </a:rPr>
                        <a:t>Consumo MS, kg/dia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latin typeface="Arial"/>
                        </a:rPr>
                        <a:t>6,9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latin typeface="Arial"/>
                        </a:rPr>
                        <a:t>6,89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latin typeface="Arial"/>
                        </a:rPr>
                        <a:t>7,03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4" name="CaixaDeTexto 3"/>
          <p:cNvSpPr txBox="1"/>
          <p:nvPr/>
        </p:nvSpPr>
        <p:spPr>
          <a:xfrm>
            <a:off x="642910" y="857232"/>
            <a:ext cx="6786610" cy="646331"/>
          </a:xfrm>
          <a:prstGeom prst="rect">
            <a:avLst/>
          </a:prstGeom>
          <a:noFill/>
        </p:spPr>
        <p:txBody>
          <a:bodyPr wrap="square" rtlCol="0">
            <a:spAutoFit/>
          </a:bodyPr>
          <a:lstStyle/>
          <a:p>
            <a:pPr>
              <a:buFont typeface="Wingdings" pitchFamily="2" charset="2"/>
              <a:buChar char="ü"/>
            </a:pPr>
            <a:r>
              <a:rPr lang="en-US" i="1" dirty="0" smtClean="0"/>
              <a:t>Lactobacillus </a:t>
            </a:r>
            <a:r>
              <a:rPr lang="en-US" i="1" dirty="0" err="1" smtClean="0"/>
              <a:t>plantarum</a:t>
            </a:r>
            <a:r>
              <a:rPr lang="en-US" i="1" dirty="0" smtClean="0"/>
              <a:t> </a:t>
            </a:r>
            <a:r>
              <a:rPr lang="en-US" dirty="0" smtClean="0"/>
              <a:t>(LP) – 1 x 10</a:t>
            </a:r>
            <a:r>
              <a:rPr lang="en-US" baseline="30000" dirty="0" smtClean="0"/>
              <a:t>6</a:t>
            </a:r>
          </a:p>
          <a:p>
            <a:pPr>
              <a:buFont typeface="Wingdings" pitchFamily="2" charset="2"/>
              <a:buChar char="ü"/>
            </a:pPr>
            <a:r>
              <a:rPr lang="en-US" dirty="0" smtClean="0"/>
              <a:t> </a:t>
            </a:r>
            <a:r>
              <a:rPr lang="en-US" i="1" dirty="0" smtClean="0"/>
              <a:t>Lactobacillus </a:t>
            </a:r>
            <a:r>
              <a:rPr lang="en-US" i="1" dirty="0" err="1" smtClean="0"/>
              <a:t>buchneri</a:t>
            </a:r>
            <a:r>
              <a:rPr lang="en-US" i="1" dirty="0" smtClean="0"/>
              <a:t> </a:t>
            </a:r>
            <a:r>
              <a:rPr lang="en-US" dirty="0" smtClean="0"/>
              <a:t>(LB) – 3,6 x 10</a:t>
            </a:r>
            <a:r>
              <a:rPr lang="en-US" baseline="30000" dirty="0" smtClean="0"/>
              <a:t>5</a:t>
            </a:r>
            <a:endParaRPr lang="pt-B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14"/>
            <a:ext cx="8229600" cy="1143000"/>
          </a:xfrm>
        </p:spPr>
        <p:txBody>
          <a:bodyPr>
            <a:normAutofit/>
          </a:bodyPr>
          <a:lstStyle/>
          <a:p>
            <a:r>
              <a:rPr lang="en-US" sz="3200" dirty="0" err="1" smtClean="0"/>
              <a:t>Siqueira</a:t>
            </a:r>
            <a:r>
              <a:rPr lang="en-US" sz="3200" dirty="0" smtClean="0"/>
              <a:t> et al. (2007) – </a:t>
            </a:r>
            <a:r>
              <a:rPr lang="en-US" sz="3200" dirty="0" err="1" smtClean="0"/>
              <a:t>silagem</a:t>
            </a:r>
            <a:r>
              <a:rPr lang="en-US" sz="3200" dirty="0" smtClean="0"/>
              <a:t> de </a:t>
            </a:r>
            <a:r>
              <a:rPr lang="en-US" sz="3200" dirty="0" err="1" smtClean="0"/>
              <a:t>cana</a:t>
            </a:r>
            <a:endParaRPr lang="pt-BR" sz="3200" dirty="0"/>
          </a:p>
        </p:txBody>
      </p:sp>
      <p:sp>
        <p:nvSpPr>
          <p:cNvPr id="3" name="Espaço Reservado para Conteúdo 2"/>
          <p:cNvSpPr>
            <a:spLocks noGrp="1"/>
          </p:cNvSpPr>
          <p:nvPr>
            <p:ph idx="1"/>
          </p:nvPr>
        </p:nvSpPr>
        <p:spPr>
          <a:xfrm>
            <a:off x="785786" y="1171572"/>
            <a:ext cx="8229600" cy="685792"/>
          </a:xfrm>
        </p:spPr>
        <p:txBody>
          <a:bodyPr>
            <a:noAutofit/>
          </a:bodyPr>
          <a:lstStyle/>
          <a:p>
            <a:pPr>
              <a:buFont typeface="Wingdings" pitchFamily="2" charset="2"/>
              <a:buChar char="ü"/>
            </a:pPr>
            <a:r>
              <a:rPr lang="en-US" sz="1800" dirty="0" smtClean="0"/>
              <a:t> </a:t>
            </a:r>
            <a:r>
              <a:rPr lang="en-US" sz="1800" i="1" dirty="0" smtClean="0"/>
              <a:t>Lactobacillus </a:t>
            </a:r>
            <a:r>
              <a:rPr lang="en-US" sz="1800" i="1" dirty="0" err="1" smtClean="0"/>
              <a:t>plantarum</a:t>
            </a:r>
            <a:r>
              <a:rPr lang="en-US" sz="1800" i="1" dirty="0" smtClean="0"/>
              <a:t> </a:t>
            </a:r>
            <a:r>
              <a:rPr lang="en-US" sz="1800" dirty="0" smtClean="0"/>
              <a:t>+ </a:t>
            </a:r>
            <a:r>
              <a:rPr lang="en-US" sz="1800" i="1" dirty="0" err="1" smtClean="0"/>
              <a:t>Pediococcus</a:t>
            </a:r>
            <a:r>
              <a:rPr lang="en-US" sz="1800" i="1" dirty="0" smtClean="0"/>
              <a:t> </a:t>
            </a:r>
            <a:r>
              <a:rPr lang="en-US" sz="1800" i="1" dirty="0" err="1" smtClean="0"/>
              <a:t>acidipropionici</a:t>
            </a:r>
            <a:r>
              <a:rPr lang="en-US" sz="1800" i="1" dirty="0" smtClean="0"/>
              <a:t> </a:t>
            </a:r>
            <a:r>
              <a:rPr lang="en-US" sz="1800" dirty="0" smtClean="0"/>
              <a:t>(LPPA) – 1,5 x 10</a:t>
            </a:r>
            <a:r>
              <a:rPr lang="en-US" sz="1800" baseline="30000" dirty="0" smtClean="0"/>
              <a:t>5</a:t>
            </a:r>
          </a:p>
          <a:p>
            <a:pPr>
              <a:buFont typeface="Wingdings" pitchFamily="2" charset="2"/>
              <a:buChar char="ü"/>
            </a:pPr>
            <a:r>
              <a:rPr lang="en-US" sz="1800" i="1" dirty="0" smtClean="0"/>
              <a:t>Lactobacillus </a:t>
            </a:r>
            <a:r>
              <a:rPr lang="en-US" sz="1800" i="1" dirty="0" err="1" smtClean="0"/>
              <a:t>buchneri</a:t>
            </a:r>
            <a:r>
              <a:rPr lang="en-US" sz="1800" i="1" dirty="0" smtClean="0"/>
              <a:t> </a:t>
            </a:r>
            <a:r>
              <a:rPr lang="en-US" sz="1800" dirty="0" smtClean="0"/>
              <a:t>(LB) – 5 x 10</a:t>
            </a:r>
            <a:r>
              <a:rPr lang="en-US" sz="1800" baseline="30000" dirty="0" smtClean="0"/>
              <a:t>4</a:t>
            </a:r>
            <a:endParaRPr lang="pt-BR" sz="1800" baseline="30000" dirty="0"/>
          </a:p>
        </p:txBody>
      </p:sp>
      <p:graphicFrame>
        <p:nvGraphicFramePr>
          <p:cNvPr id="4" name="Tabela 3"/>
          <p:cNvGraphicFramePr>
            <a:graphicFrameLocks noGrp="1"/>
          </p:cNvGraphicFramePr>
          <p:nvPr/>
        </p:nvGraphicFramePr>
        <p:xfrm>
          <a:off x="857224" y="2214556"/>
          <a:ext cx="7669453" cy="3714773"/>
        </p:xfrm>
        <a:graphic>
          <a:graphicData uri="http://schemas.openxmlformats.org/drawingml/2006/table">
            <a:tbl>
              <a:tblPr/>
              <a:tblGrid>
                <a:gridCol w="4475163"/>
                <a:gridCol w="1338390"/>
                <a:gridCol w="927950"/>
                <a:gridCol w="927950"/>
              </a:tblGrid>
              <a:tr h="467128">
                <a:tc>
                  <a:txBody>
                    <a:bodyPr/>
                    <a:lstStyle/>
                    <a:p>
                      <a:pPr algn="l" fontAlgn="b"/>
                      <a:r>
                        <a:rPr lang="pt-BR" sz="2400" b="1" i="0" u="none" strike="noStrike" dirty="0">
                          <a:solidFill>
                            <a:srgbClr val="000000"/>
                          </a:solidFill>
                          <a:latin typeface="Arial"/>
                        </a:rPr>
                        <a:t>Variável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latin typeface="Arial"/>
                        </a:rPr>
                        <a:t>Controle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latin typeface="Arial"/>
                        </a:rPr>
                        <a:t>LPPA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1" i="0" u="none" strike="noStrike">
                          <a:solidFill>
                            <a:srgbClr val="000000"/>
                          </a:solidFill>
                          <a:latin typeface="Arial"/>
                        </a:rPr>
                        <a:t>LB</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859">
                <a:tc>
                  <a:txBody>
                    <a:bodyPr/>
                    <a:lstStyle/>
                    <a:p>
                      <a:pPr algn="l" fontAlgn="b"/>
                      <a:r>
                        <a:rPr lang="pt-BR" sz="2400" b="0" i="0" u="none" strike="noStrike">
                          <a:solidFill>
                            <a:srgbClr val="000000"/>
                          </a:solidFill>
                          <a:latin typeface="Arial"/>
                        </a:rPr>
                        <a:t>MS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400" b="0" i="0" u="none" strike="noStrike">
                          <a:solidFill>
                            <a:srgbClr val="000000"/>
                          </a:solidFill>
                          <a:latin typeface="Arial"/>
                        </a:rPr>
                        <a:t>27,4</a:t>
                      </a:r>
                      <a:r>
                        <a:rPr lang="pt-BR" sz="2400" b="0" i="0" u="none" strike="noStrike" baseline="30000">
                          <a:solidFill>
                            <a:srgbClr val="000000"/>
                          </a:solidFill>
                          <a:latin typeface="Arial"/>
                        </a:rPr>
                        <a:t>b</a:t>
                      </a:r>
                      <a:endParaRPr lang="pt-BR" sz="2400" b="0" i="0" u="none" strike="noStrike">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400" b="0" i="0" u="none" strike="noStrike">
                          <a:solidFill>
                            <a:srgbClr val="000000"/>
                          </a:solidFill>
                          <a:latin typeface="Arial"/>
                        </a:rPr>
                        <a:t>28,0</a:t>
                      </a:r>
                      <a:r>
                        <a:rPr lang="pt-BR" sz="2400" b="0" i="0" u="none" strike="noStrike" baseline="30000">
                          <a:solidFill>
                            <a:srgbClr val="000000"/>
                          </a:solidFill>
                          <a:latin typeface="Arial"/>
                        </a:rPr>
                        <a:t>b</a:t>
                      </a:r>
                      <a:endParaRPr lang="pt-BR" sz="2400" b="0" i="0" u="none" strike="noStrike">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400" b="0" i="0" u="none" strike="noStrike">
                          <a:solidFill>
                            <a:srgbClr val="000000"/>
                          </a:solidFill>
                          <a:latin typeface="Arial"/>
                        </a:rPr>
                        <a:t>31,9</a:t>
                      </a:r>
                      <a:r>
                        <a:rPr lang="pt-BR" sz="2400" b="0" i="0" u="none" strike="noStrike" baseline="30000">
                          <a:solidFill>
                            <a:srgbClr val="000000"/>
                          </a:solidFill>
                          <a:latin typeface="Arial"/>
                        </a:rPr>
                        <a:t>a</a:t>
                      </a:r>
                      <a:endParaRPr lang="pt-BR" sz="2400" b="0" i="0" u="none" strike="noStrike">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578350">
                <a:tc>
                  <a:txBody>
                    <a:bodyPr/>
                    <a:lstStyle/>
                    <a:p>
                      <a:pPr algn="l" fontAlgn="b"/>
                      <a:r>
                        <a:rPr lang="pt-BR" sz="2400" b="0" i="0" u="none" strike="noStrike" dirty="0">
                          <a:solidFill>
                            <a:srgbClr val="000000"/>
                          </a:solidFill>
                          <a:latin typeface="Arial"/>
                        </a:rPr>
                        <a:t>N-NH</a:t>
                      </a:r>
                      <a:r>
                        <a:rPr lang="pt-BR" sz="2400" b="0" i="0" u="none" strike="noStrike" baseline="-25000" dirty="0">
                          <a:solidFill>
                            <a:srgbClr val="000000"/>
                          </a:solidFill>
                          <a:latin typeface="Arial"/>
                        </a:rPr>
                        <a:t>3, </a:t>
                      </a:r>
                      <a:r>
                        <a:rPr lang="pt-BR" sz="2400" b="0" i="0" u="none" strike="noStrike" dirty="0">
                          <a:solidFill>
                            <a:srgbClr val="000000"/>
                          </a:solidFill>
                          <a:latin typeface="Arial"/>
                        </a:rPr>
                        <a:t>% N total</a:t>
                      </a:r>
                    </a:p>
                  </a:txBody>
                  <a:tcPr marL="9525" marR="9525" marT="9525" marB="0" anchor="b">
                    <a:lnL>
                      <a:noFill/>
                    </a:lnL>
                    <a:lnR>
                      <a:noFill/>
                    </a:lnR>
                    <a:lnT>
                      <a:noFill/>
                    </a:lnT>
                    <a:lnB>
                      <a:noFill/>
                    </a:lnB>
                  </a:tcPr>
                </a:tc>
                <a:tc>
                  <a:txBody>
                    <a:bodyPr/>
                    <a:lstStyle/>
                    <a:p>
                      <a:pPr algn="ctr" fontAlgn="b"/>
                      <a:r>
                        <a:rPr lang="pt-BR" sz="2400" b="0" i="0" u="none" strike="noStrike" dirty="0">
                          <a:solidFill>
                            <a:srgbClr val="000000"/>
                          </a:solidFill>
                          <a:latin typeface="Arial"/>
                        </a:rPr>
                        <a:t>2,9</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4,0</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4,8</a:t>
                      </a:r>
                    </a:p>
                  </a:txBody>
                  <a:tcPr marL="9525" marR="9525" marT="9525" marB="0" anchor="b">
                    <a:lnL>
                      <a:noFill/>
                    </a:lnL>
                    <a:lnR>
                      <a:noFill/>
                    </a:lnR>
                    <a:lnT>
                      <a:noFill/>
                    </a:lnT>
                    <a:lnB>
                      <a:noFill/>
                    </a:lnB>
                  </a:tcPr>
                </a:tc>
              </a:tr>
              <a:tr h="533859">
                <a:tc>
                  <a:txBody>
                    <a:bodyPr/>
                    <a:lstStyle/>
                    <a:p>
                      <a:pPr algn="l" fontAlgn="b"/>
                      <a:r>
                        <a:rPr lang="pt-BR" sz="2400" b="0" i="0" u="none" strike="noStrike">
                          <a:solidFill>
                            <a:srgbClr val="000000"/>
                          </a:solidFill>
                          <a:latin typeface="Arial"/>
                        </a:rPr>
                        <a:t>pH</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6,1</a:t>
                      </a:r>
                      <a:r>
                        <a:rPr lang="pt-BR" sz="2400" b="0" i="0" u="none" strike="noStrike" baseline="30000">
                          <a:solidFill>
                            <a:srgbClr val="000000"/>
                          </a:solidFill>
                          <a:latin typeface="Arial"/>
                        </a:rPr>
                        <a:t>a</a:t>
                      </a:r>
                      <a:endParaRPr lang="pt-BR" sz="24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3,9</a:t>
                      </a:r>
                      <a:r>
                        <a:rPr lang="pt-BR" sz="2400" b="0" i="0" u="none" strike="noStrike" baseline="30000">
                          <a:solidFill>
                            <a:srgbClr val="000000"/>
                          </a:solidFill>
                          <a:latin typeface="Arial"/>
                        </a:rPr>
                        <a:t>b</a:t>
                      </a:r>
                      <a:endParaRPr lang="pt-BR" sz="24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3,7</a:t>
                      </a:r>
                      <a:r>
                        <a:rPr lang="pt-BR" sz="2400" b="0" i="0" u="none" strike="noStrike" baseline="30000">
                          <a:solidFill>
                            <a:srgbClr val="000000"/>
                          </a:solidFill>
                          <a:latin typeface="Arial"/>
                        </a:rPr>
                        <a:t>b</a:t>
                      </a:r>
                      <a:endParaRPr lang="pt-BR" sz="2400" b="0" i="0" u="none" strike="noStrike">
                        <a:solidFill>
                          <a:srgbClr val="000000"/>
                        </a:solidFill>
                        <a:latin typeface="Arial"/>
                      </a:endParaRPr>
                    </a:p>
                  </a:txBody>
                  <a:tcPr marL="9525" marR="9525" marT="9525" marB="0" anchor="b">
                    <a:lnL>
                      <a:noFill/>
                    </a:lnL>
                    <a:lnR>
                      <a:noFill/>
                    </a:lnR>
                    <a:lnT>
                      <a:noFill/>
                    </a:lnT>
                    <a:lnB>
                      <a:noFill/>
                    </a:lnB>
                  </a:tcPr>
                </a:tc>
              </a:tr>
              <a:tr h="533859">
                <a:tc>
                  <a:txBody>
                    <a:bodyPr/>
                    <a:lstStyle/>
                    <a:p>
                      <a:pPr algn="l" fontAlgn="b"/>
                      <a:r>
                        <a:rPr lang="pt-BR" sz="2400" b="0" i="0" u="none" strike="noStrike">
                          <a:solidFill>
                            <a:srgbClr val="000000"/>
                          </a:solidFill>
                          <a:latin typeface="Arial"/>
                        </a:rPr>
                        <a:t>Perda de gases, % MS</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15,9</a:t>
                      </a:r>
                      <a:r>
                        <a:rPr lang="pt-BR" sz="2400" b="0" i="0" u="none" strike="noStrike" baseline="30000">
                          <a:solidFill>
                            <a:srgbClr val="000000"/>
                          </a:solidFill>
                          <a:latin typeface="Arial"/>
                        </a:rPr>
                        <a:t>b</a:t>
                      </a:r>
                      <a:endParaRPr lang="pt-BR" sz="24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19,9</a:t>
                      </a:r>
                      <a:r>
                        <a:rPr lang="pt-BR" sz="2400" b="0" i="0" u="none" strike="noStrike" baseline="30000">
                          <a:solidFill>
                            <a:srgbClr val="000000"/>
                          </a:solidFill>
                          <a:latin typeface="Arial"/>
                        </a:rPr>
                        <a:t>a</a:t>
                      </a:r>
                      <a:endParaRPr lang="pt-BR" sz="24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13,2</a:t>
                      </a:r>
                      <a:r>
                        <a:rPr lang="pt-BR" sz="2400" b="0" i="0" u="none" strike="noStrike" baseline="30000">
                          <a:solidFill>
                            <a:srgbClr val="000000"/>
                          </a:solidFill>
                          <a:latin typeface="Arial"/>
                        </a:rPr>
                        <a:t>c</a:t>
                      </a:r>
                      <a:endParaRPr lang="pt-BR" sz="2400" b="0" i="0" u="none" strike="noStrike">
                        <a:solidFill>
                          <a:srgbClr val="000000"/>
                        </a:solidFill>
                        <a:latin typeface="Arial"/>
                      </a:endParaRPr>
                    </a:p>
                  </a:txBody>
                  <a:tcPr marL="9525" marR="9525" marT="9525" marB="0" anchor="b">
                    <a:lnL>
                      <a:noFill/>
                    </a:lnL>
                    <a:lnR>
                      <a:noFill/>
                    </a:lnR>
                    <a:lnT>
                      <a:noFill/>
                    </a:lnT>
                    <a:lnB>
                      <a:noFill/>
                    </a:lnB>
                  </a:tcPr>
                </a:tc>
              </a:tr>
              <a:tr h="533859">
                <a:tc>
                  <a:txBody>
                    <a:bodyPr/>
                    <a:lstStyle/>
                    <a:p>
                      <a:pPr algn="l" fontAlgn="b"/>
                      <a:r>
                        <a:rPr lang="pt-BR" sz="2400" b="0" i="0" u="none" strike="noStrike">
                          <a:solidFill>
                            <a:srgbClr val="000000"/>
                          </a:solidFill>
                          <a:latin typeface="Arial"/>
                        </a:rPr>
                        <a:t>Perda de efluente, kg/t forragem</a:t>
                      </a: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76,2</a:t>
                      </a:r>
                      <a:r>
                        <a:rPr lang="pt-BR" sz="2400" b="0" i="0" u="none" strike="noStrike" baseline="30000">
                          <a:solidFill>
                            <a:srgbClr val="000000"/>
                          </a:solidFill>
                          <a:latin typeface="Arial"/>
                        </a:rPr>
                        <a:t>ab</a:t>
                      </a:r>
                      <a:endParaRPr lang="pt-BR" sz="24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84,9</a:t>
                      </a:r>
                      <a:r>
                        <a:rPr lang="pt-BR" sz="2400" b="0" i="0" u="none" strike="noStrike" baseline="30000">
                          <a:solidFill>
                            <a:srgbClr val="000000"/>
                          </a:solidFill>
                          <a:latin typeface="Arial"/>
                        </a:rPr>
                        <a:t>a</a:t>
                      </a:r>
                      <a:endParaRPr lang="pt-BR" sz="24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400" b="0" i="0" u="none" strike="noStrike">
                          <a:solidFill>
                            <a:srgbClr val="000000"/>
                          </a:solidFill>
                          <a:latin typeface="Arial"/>
                        </a:rPr>
                        <a:t>66,5</a:t>
                      </a:r>
                      <a:r>
                        <a:rPr lang="pt-BR" sz="2400" b="0" i="0" u="none" strike="noStrike" baseline="30000">
                          <a:solidFill>
                            <a:srgbClr val="000000"/>
                          </a:solidFill>
                          <a:latin typeface="Arial"/>
                        </a:rPr>
                        <a:t>b</a:t>
                      </a:r>
                      <a:endParaRPr lang="pt-BR" sz="2400" b="0" i="0" u="none" strike="noStrike">
                        <a:solidFill>
                          <a:srgbClr val="000000"/>
                        </a:solidFill>
                        <a:latin typeface="Arial"/>
                      </a:endParaRPr>
                    </a:p>
                  </a:txBody>
                  <a:tcPr marL="9525" marR="9525" marT="9525" marB="0" anchor="b">
                    <a:lnL>
                      <a:noFill/>
                    </a:lnL>
                    <a:lnR>
                      <a:noFill/>
                    </a:lnR>
                    <a:lnT>
                      <a:noFill/>
                    </a:lnT>
                    <a:lnB>
                      <a:noFill/>
                    </a:lnB>
                  </a:tcPr>
                </a:tc>
              </a:tr>
              <a:tr h="533859">
                <a:tc>
                  <a:txBody>
                    <a:bodyPr/>
                    <a:lstStyle/>
                    <a:p>
                      <a:pPr algn="l" fontAlgn="b"/>
                      <a:r>
                        <a:rPr lang="pt-BR" sz="2400" b="0" i="0" u="none" strike="noStrike" dirty="0" smtClean="0">
                          <a:solidFill>
                            <a:srgbClr val="000000"/>
                          </a:solidFill>
                          <a:latin typeface="Arial"/>
                        </a:rPr>
                        <a:t>RMS, %</a:t>
                      </a:r>
                      <a:endParaRPr lang="pt-BR" sz="2400" b="0" i="0" u="none" strike="noStrike" dirty="0">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400" b="0" i="0" u="none" strike="noStrike">
                          <a:solidFill>
                            <a:srgbClr val="000000"/>
                          </a:solidFill>
                          <a:latin typeface="Arial"/>
                        </a:rPr>
                        <a:t>67,5</a:t>
                      </a:r>
                      <a:r>
                        <a:rPr lang="pt-BR" sz="2400" b="0" i="0" u="none" strike="noStrike" baseline="30000">
                          <a:solidFill>
                            <a:srgbClr val="000000"/>
                          </a:solidFill>
                          <a:latin typeface="Arial"/>
                        </a:rPr>
                        <a:t>b</a:t>
                      </a:r>
                      <a:endParaRPr lang="pt-BR" sz="2400" b="0" i="0" u="none" strike="noStrike">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400" b="0" i="0" u="none" strike="noStrike">
                          <a:solidFill>
                            <a:srgbClr val="000000"/>
                          </a:solidFill>
                          <a:latin typeface="Arial"/>
                        </a:rPr>
                        <a:t>66,4</a:t>
                      </a:r>
                      <a:r>
                        <a:rPr lang="pt-BR" sz="2400" b="0" i="0" u="none" strike="noStrike" baseline="30000">
                          <a:solidFill>
                            <a:srgbClr val="000000"/>
                          </a:solidFill>
                          <a:latin typeface="Arial"/>
                        </a:rPr>
                        <a:t>b</a:t>
                      </a:r>
                      <a:endParaRPr lang="pt-BR" sz="2400" b="0" i="0" u="none" strike="noStrike">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400" b="0" i="0" u="none" strike="noStrike" dirty="0">
                          <a:solidFill>
                            <a:srgbClr val="000000"/>
                          </a:solidFill>
                          <a:latin typeface="Arial"/>
                        </a:rPr>
                        <a:t>80,8</a:t>
                      </a:r>
                      <a:r>
                        <a:rPr lang="pt-BR" sz="2400" b="0" i="0" u="none" strike="noStrike" baseline="30000" dirty="0">
                          <a:solidFill>
                            <a:srgbClr val="000000"/>
                          </a:solidFill>
                          <a:latin typeface="Arial"/>
                        </a:rPr>
                        <a:t>a</a:t>
                      </a:r>
                      <a:endParaRPr lang="pt-BR" sz="2400" b="0" i="0" u="none" strike="noStrike" dirty="0">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5" name="CaixaDeTexto 4"/>
          <p:cNvSpPr txBox="1"/>
          <p:nvPr/>
        </p:nvSpPr>
        <p:spPr>
          <a:xfrm>
            <a:off x="857224" y="6000768"/>
            <a:ext cx="2857520" cy="369332"/>
          </a:xfrm>
          <a:prstGeom prst="rect">
            <a:avLst/>
          </a:prstGeom>
          <a:noFill/>
        </p:spPr>
        <p:txBody>
          <a:bodyPr wrap="square" rtlCol="0">
            <a:spAutoFit/>
          </a:bodyPr>
          <a:lstStyle/>
          <a:p>
            <a:r>
              <a:rPr lang="en-US" dirty="0" smtClean="0"/>
              <a:t>Local: UNESP/</a:t>
            </a:r>
            <a:r>
              <a:rPr lang="en-US" dirty="0" err="1" smtClean="0"/>
              <a:t>Jaboticabal</a:t>
            </a:r>
            <a:endParaRPr lang="pt-B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71472" y="142852"/>
            <a:ext cx="8286808" cy="369332"/>
          </a:xfrm>
          <a:prstGeom prst="rect">
            <a:avLst/>
          </a:prstGeom>
          <a:noFill/>
        </p:spPr>
        <p:txBody>
          <a:bodyPr wrap="square" rtlCol="0">
            <a:spAutoFit/>
          </a:bodyPr>
          <a:lstStyle/>
          <a:p>
            <a:pPr algn="ctr"/>
            <a:r>
              <a:rPr lang="en-US" b="1" dirty="0" smtClean="0"/>
              <a:t>SILAGEM DE CANA-DE-AÇÚCAR – </a:t>
            </a:r>
            <a:r>
              <a:rPr lang="en-US" b="1" dirty="0" err="1" smtClean="0"/>
              <a:t>Heterofermentativas</a:t>
            </a:r>
            <a:r>
              <a:rPr lang="en-US" b="1" dirty="0" smtClean="0"/>
              <a:t> + </a:t>
            </a:r>
            <a:r>
              <a:rPr lang="en-US" b="1" dirty="0" err="1" smtClean="0"/>
              <a:t>Homofermentativas</a:t>
            </a:r>
            <a:endParaRPr lang="pt-BR" b="1" dirty="0"/>
          </a:p>
        </p:txBody>
      </p:sp>
      <p:graphicFrame>
        <p:nvGraphicFramePr>
          <p:cNvPr id="5" name="Gráfico 4"/>
          <p:cNvGraphicFramePr>
            <a:graphicFrameLocks noGrp="1"/>
          </p:cNvGraphicFramePr>
          <p:nvPr/>
        </p:nvGraphicFramePr>
        <p:xfrm>
          <a:off x="314325" y="600076"/>
          <a:ext cx="8463915" cy="5382714"/>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142844" y="6149008"/>
            <a:ext cx="8858280" cy="923330"/>
          </a:xfrm>
          <a:prstGeom prst="rect">
            <a:avLst/>
          </a:prstGeom>
          <a:noFill/>
        </p:spPr>
        <p:txBody>
          <a:bodyPr wrap="square" rtlCol="0">
            <a:spAutoFit/>
          </a:bodyPr>
          <a:lstStyle/>
          <a:p>
            <a:pPr algn="just"/>
            <a:r>
              <a:rPr lang="pt-BR" b="1" dirty="0" smtClean="0"/>
              <a:t>Figura 13. </a:t>
            </a:r>
            <a:r>
              <a:rPr lang="pt-BR" dirty="0" err="1" smtClean="0"/>
              <a:t>Frequência</a:t>
            </a:r>
            <a:r>
              <a:rPr lang="pt-BR" dirty="0" smtClean="0"/>
              <a:t> de respostas favoráveis em silagens de cana-de-açúcar aditivadas com inoculantes microbiológicos contendo associação de bactérias </a:t>
            </a:r>
            <a:r>
              <a:rPr lang="pt-BR" dirty="0" err="1" smtClean="0"/>
              <a:t>hetero</a:t>
            </a:r>
            <a:r>
              <a:rPr lang="pt-BR" dirty="0" smtClean="0"/>
              <a:t> e </a:t>
            </a:r>
            <a:r>
              <a:rPr lang="pt-BR" dirty="0" err="1" smtClean="0"/>
              <a:t>homofermentativas</a:t>
            </a:r>
            <a:r>
              <a:rPr lang="pt-BR" dirty="0" smtClean="0"/>
              <a:t>. </a:t>
            </a:r>
          </a:p>
          <a:p>
            <a:pPr algn="just"/>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571472" y="142852"/>
            <a:ext cx="8286808" cy="369332"/>
          </a:xfrm>
          <a:prstGeom prst="rect">
            <a:avLst/>
          </a:prstGeom>
          <a:noFill/>
        </p:spPr>
        <p:txBody>
          <a:bodyPr wrap="square" rtlCol="0">
            <a:spAutoFit/>
          </a:bodyPr>
          <a:lstStyle/>
          <a:p>
            <a:pPr algn="ctr"/>
            <a:r>
              <a:rPr lang="en-US" b="1" dirty="0" smtClean="0"/>
              <a:t>SILAGEM DE CANA-DE-AÇÚCAR – </a:t>
            </a:r>
            <a:r>
              <a:rPr lang="en-US" b="1" dirty="0" err="1" smtClean="0"/>
              <a:t>Heterofermentativas</a:t>
            </a:r>
            <a:r>
              <a:rPr lang="en-US" b="1" dirty="0" smtClean="0"/>
              <a:t> + </a:t>
            </a:r>
            <a:r>
              <a:rPr lang="en-US" b="1" dirty="0" err="1" smtClean="0"/>
              <a:t>Homofermentativas</a:t>
            </a:r>
            <a:endParaRPr lang="pt-BR" b="1" dirty="0"/>
          </a:p>
        </p:txBody>
      </p:sp>
      <p:graphicFrame>
        <p:nvGraphicFramePr>
          <p:cNvPr id="4" name="Gráfico 3"/>
          <p:cNvGraphicFramePr>
            <a:graphicFrameLocks noGrp="1"/>
          </p:cNvGraphicFramePr>
          <p:nvPr/>
        </p:nvGraphicFramePr>
        <p:xfrm>
          <a:off x="357158" y="500042"/>
          <a:ext cx="8329641" cy="5219716"/>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71406" y="5735019"/>
            <a:ext cx="9001156" cy="1477328"/>
          </a:xfrm>
          <a:prstGeom prst="rect">
            <a:avLst/>
          </a:prstGeom>
          <a:noFill/>
        </p:spPr>
        <p:txBody>
          <a:bodyPr wrap="square" rtlCol="0">
            <a:spAutoFit/>
          </a:bodyPr>
          <a:lstStyle/>
          <a:p>
            <a:pPr algn="just"/>
            <a:r>
              <a:rPr lang="pt-BR" b="1" dirty="0" smtClean="0"/>
              <a:t>Figura 14. </a:t>
            </a:r>
            <a:r>
              <a:rPr lang="pt-BR" dirty="0" smtClean="0"/>
              <a:t>Média geral e média dos resultados contendo respostas favoráveis nos valores do diferencial de resposta entre as silagens de cana-de-açúcar  aditivadas com inoculantes microbiológicos contendo a associação de bactérias </a:t>
            </a:r>
            <a:r>
              <a:rPr lang="pt-BR" dirty="0" err="1" smtClean="0"/>
              <a:t>hetero</a:t>
            </a:r>
            <a:r>
              <a:rPr lang="pt-BR" dirty="0" smtClean="0"/>
              <a:t> e </a:t>
            </a:r>
            <a:r>
              <a:rPr lang="pt-BR" dirty="0" err="1" smtClean="0"/>
              <a:t>homofermentativas</a:t>
            </a:r>
            <a:r>
              <a:rPr lang="pt-BR" dirty="0" smtClean="0"/>
              <a:t> e as silagens controle.</a:t>
            </a:r>
          </a:p>
          <a:p>
            <a:pPr algn="just"/>
            <a:endParaRPr lang="pt-B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314325" y="495300"/>
          <a:ext cx="8472517" cy="5148278"/>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571472" y="142852"/>
            <a:ext cx="8286808" cy="369332"/>
          </a:xfrm>
          <a:prstGeom prst="rect">
            <a:avLst/>
          </a:prstGeom>
          <a:noFill/>
        </p:spPr>
        <p:txBody>
          <a:bodyPr wrap="square" rtlCol="0">
            <a:spAutoFit/>
          </a:bodyPr>
          <a:lstStyle/>
          <a:p>
            <a:pPr algn="ctr"/>
            <a:r>
              <a:rPr lang="en-US" b="1" dirty="0" smtClean="0"/>
              <a:t>SILAGEM DE CANA-DE-AÇÚCAR – </a:t>
            </a:r>
            <a:r>
              <a:rPr lang="en-US" b="1" dirty="0" err="1" smtClean="0"/>
              <a:t>Heterofermentativas</a:t>
            </a:r>
            <a:r>
              <a:rPr lang="en-US" b="1" dirty="0" smtClean="0"/>
              <a:t> + </a:t>
            </a:r>
            <a:r>
              <a:rPr lang="en-US" b="1" dirty="0" err="1" smtClean="0"/>
              <a:t>Homofermentativas</a:t>
            </a:r>
            <a:endParaRPr lang="pt-BR" b="1" dirty="0"/>
          </a:p>
        </p:txBody>
      </p:sp>
      <p:sp>
        <p:nvSpPr>
          <p:cNvPr id="4" name="CaixaDeTexto 3"/>
          <p:cNvSpPr txBox="1"/>
          <p:nvPr/>
        </p:nvSpPr>
        <p:spPr>
          <a:xfrm>
            <a:off x="188156" y="5734202"/>
            <a:ext cx="8715436" cy="1477328"/>
          </a:xfrm>
          <a:prstGeom prst="rect">
            <a:avLst/>
          </a:prstGeom>
          <a:noFill/>
        </p:spPr>
        <p:txBody>
          <a:bodyPr wrap="square" rtlCol="0">
            <a:spAutoFit/>
          </a:bodyPr>
          <a:lstStyle/>
          <a:p>
            <a:pPr algn="just"/>
            <a:r>
              <a:rPr lang="pt-BR" b="1" dirty="0" smtClean="0"/>
              <a:t>Figura 15. </a:t>
            </a:r>
            <a:r>
              <a:rPr lang="pt-BR" dirty="0" smtClean="0"/>
              <a:t>Média geral e média dos resultados contendo respostas favoráveis nos valores do diferencial de resposta entre as silagens de cana-de-açúcar  aditivadas com inoculantes microbiológicos à base de bactérias </a:t>
            </a:r>
            <a:r>
              <a:rPr lang="pt-BR" dirty="0" err="1" smtClean="0"/>
              <a:t>hetero</a:t>
            </a:r>
            <a:r>
              <a:rPr lang="pt-BR" dirty="0" smtClean="0"/>
              <a:t> e </a:t>
            </a:r>
            <a:r>
              <a:rPr lang="pt-BR" dirty="0" err="1" smtClean="0"/>
              <a:t>homofermentativas</a:t>
            </a:r>
            <a:r>
              <a:rPr lang="pt-BR" dirty="0" smtClean="0"/>
              <a:t> em relação às silagens controle.</a:t>
            </a:r>
          </a:p>
          <a:p>
            <a:pPr algn="just"/>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071538" y="1500174"/>
          <a:ext cx="7143801" cy="5143528"/>
        </p:xfrm>
        <a:graphic>
          <a:graphicData uri="http://schemas.openxmlformats.org/drawingml/2006/table">
            <a:tbl>
              <a:tblPr/>
              <a:tblGrid>
                <a:gridCol w="3078830"/>
                <a:gridCol w="1290012"/>
                <a:gridCol w="1353079"/>
                <a:gridCol w="1421880"/>
              </a:tblGrid>
              <a:tr h="300778">
                <a:tc>
                  <a:txBody>
                    <a:bodyPr/>
                    <a:lstStyle/>
                    <a:p>
                      <a:pPr algn="l" fontAlgn="b"/>
                      <a:r>
                        <a:rPr lang="pt-BR" sz="1800" b="1" i="0" u="none" strike="noStrike" dirty="0">
                          <a:solidFill>
                            <a:srgbClr val="000000"/>
                          </a:solidFill>
                          <a:latin typeface="Arial"/>
                        </a:rPr>
                        <a:t>Variável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1" i="0" u="none" strike="noStrike">
                          <a:solidFill>
                            <a:srgbClr val="000000"/>
                          </a:solidFill>
                          <a:latin typeface="Arial"/>
                        </a:rPr>
                        <a:t>Controle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1" i="0" u="none" strike="noStrike">
                          <a:solidFill>
                            <a:srgbClr val="000000"/>
                          </a:solidFill>
                          <a:latin typeface="Arial"/>
                        </a:rPr>
                        <a:t>LB</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800" b="1" i="0" u="none" strike="noStrike">
                          <a:solidFill>
                            <a:srgbClr val="000000"/>
                          </a:solidFill>
                          <a:latin typeface="Arial"/>
                        </a:rPr>
                        <a:t>LB+PP</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778">
                <a:tc>
                  <a:txBody>
                    <a:bodyPr/>
                    <a:lstStyle/>
                    <a:p>
                      <a:pPr algn="l" fontAlgn="b"/>
                      <a:r>
                        <a:rPr lang="pt-BR" sz="1800" b="0" i="0" u="none" strike="noStrike">
                          <a:solidFill>
                            <a:srgbClr val="000000"/>
                          </a:solidFill>
                          <a:latin typeface="Arial"/>
                        </a:rPr>
                        <a:t>MS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800" b="0" i="0" u="none" strike="noStrike" dirty="0">
                          <a:solidFill>
                            <a:srgbClr val="000000"/>
                          </a:solidFill>
                          <a:latin typeface="Arial"/>
                        </a:rPr>
                        <a:t>22,5</a:t>
                      </a:r>
                      <a:r>
                        <a:rPr lang="pt-BR" sz="1800" b="0" i="0" u="none" strike="noStrike" baseline="30000" dirty="0">
                          <a:solidFill>
                            <a:srgbClr val="000000"/>
                          </a:solidFill>
                          <a:latin typeface="Arial"/>
                        </a:rPr>
                        <a:t>b</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800" b="0" i="0" u="none" strike="noStrike" dirty="0" smtClean="0">
                          <a:solidFill>
                            <a:srgbClr val="000000"/>
                          </a:solidFill>
                          <a:latin typeface="Arial"/>
                        </a:rPr>
                        <a:t>22,8</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1800" b="0" i="0" u="none" strike="noStrike" dirty="0" smtClean="0">
                          <a:solidFill>
                            <a:srgbClr val="000000"/>
                          </a:solidFill>
                          <a:latin typeface="Arial"/>
                        </a:rPr>
                        <a:t>26,9</a:t>
                      </a:r>
                      <a:r>
                        <a:rPr lang="pt-BR" sz="1800" b="0" i="0" u="none" strike="noStrike" baseline="30000" dirty="0" smtClean="0">
                          <a:solidFill>
                            <a:srgbClr val="000000"/>
                          </a:solidFill>
                          <a:latin typeface="Arial"/>
                        </a:rPr>
                        <a:t>a</a:t>
                      </a:r>
                      <a:endParaRPr lang="pt-BR" sz="1800" b="0"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00778">
                <a:tc>
                  <a:txBody>
                    <a:bodyPr/>
                    <a:lstStyle/>
                    <a:p>
                      <a:pPr algn="l" fontAlgn="b"/>
                      <a:r>
                        <a:rPr lang="pt-BR" sz="1800" b="0" i="0" u="none" strike="noStrike">
                          <a:solidFill>
                            <a:srgbClr val="000000"/>
                          </a:solidFill>
                          <a:latin typeface="Arial"/>
                        </a:rPr>
                        <a:t>MM, % MS</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2,55</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2,73</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2,36</a:t>
                      </a:r>
                    </a:p>
                  </a:txBody>
                  <a:tcPr marL="9525" marR="9525" marT="9525" marB="0" anchor="b">
                    <a:lnL>
                      <a:noFill/>
                    </a:lnL>
                    <a:lnR>
                      <a:noFill/>
                    </a:lnR>
                    <a:lnT>
                      <a:noFill/>
                    </a:lnT>
                    <a:lnB>
                      <a:noFill/>
                    </a:lnB>
                  </a:tcPr>
                </a:tc>
              </a:tr>
              <a:tr h="300778">
                <a:tc>
                  <a:txBody>
                    <a:bodyPr/>
                    <a:lstStyle/>
                    <a:p>
                      <a:pPr algn="l" fontAlgn="b"/>
                      <a:r>
                        <a:rPr lang="pt-BR" sz="1800" b="0" i="0" u="none" strike="noStrike">
                          <a:solidFill>
                            <a:srgbClr val="000000"/>
                          </a:solidFill>
                          <a:latin typeface="Arial"/>
                        </a:rPr>
                        <a:t>PB, % MS</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3,51</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3,66</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2,95</a:t>
                      </a:r>
                    </a:p>
                  </a:txBody>
                  <a:tcPr marL="9525" marR="9525" marT="9525" marB="0" anchor="b">
                    <a:lnL>
                      <a:noFill/>
                    </a:lnL>
                    <a:lnR>
                      <a:noFill/>
                    </a:lnR>
                    <a:lnT>
                      <a:noFill/>
                    </a:lnT>
                    <a:lnB>
                      <a:noFill/>
                    </a:lnB>
                  </a:tcPr>
                </a:tc>
              </a:tr>
              <a:tr h="300778">
                <a:tc>
                  <a:txBody>
                    <a:bodyPr/>
                    <a:lstStyle/>
                    <a:p>
                      <a:pPr algn="l" fontAlgn="b"/>
                      <a:r>
                        <a:rPr lang="pt-BR" sz="1800" b="0" i="0" u="none" strike="noStrike">
                          <a:solidFill>
                            <a:srgbClr val="000000"/>
                          </a:solidFill>
                          <a:latin typeface="Arial"/>
                        </a:rPr>
                        <a:t>FDN, % MS</a:t>
                      </a: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68,1</a:t>
                      </a:r>
                      <a:r>
                        <a:rPr lang="pt-BR" sz="1800" b="0" i="0" u="none" strike="noStrike" baseline="30000" dirty="0" smtClean="0">
                          <a:solidFill>
                            <a:srgbClr val="000000"/>
                          </a:solidFill>
                          <a:latin typeface="Arial"/>
                        </a:rPr>
                        <a:t>a</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66,6</a:t>
                      </a:r>
                      <a:r>
                        <a:rPr lang="pt-BR" sz="1800" b="0" i="0" u="none" strike="noStrike" baseline="30000" dirty="0" smtClean="0">
                          <a:solidFill>
                            <a:srgbClr val="000000"/>
                          </a:solidFill>
                          <a:latin typeface="Arial"/>
                        </a:rPr>
                        <a:t>a</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60,3</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r>
              <a:tr h="300778">
                <a:tc>
                  <a:txBody>
                    <a:bodyPr/>
                    <a:lstStyle/>
                    <a:p>
                      <a:pPr algn="l" fontAlgn="b"/>
                      <a:r>
                        <a:rPr lang="pt-BR" sz="1800" b="0" i="0" u="none" strike="noStrike" dirty="0">
                          <a:solidFill>
                            <a:srgbClr val="000000"/>
                          </a:solidFill>
                          <a:latin typeface="Arial"/>
                        </a:rPr>
                        <a:t>CHO, % MS</a:t>
                      </a: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2,51</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2,38</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11,03</a:t>
                      </a:r>
                      <a:r>
                        <a:rPr lang="pt-BR" sz="1800" b="0" i="0" u="none" strike="noStrike" baseline="30000" dirty="0" smtClean="0">
                          <a:solidFill>
                            <a:srgbClr val="000000"/>
                          </a:solidFill>
                          <a:latin typeface="Arial"/>
                        </a:rPr>
                        <a:t>a</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r>
              <a:tr h="300778">
                <a:tc>
                  <a:txBody>
                    <a:bodyPr/>
                    <a:lstStyle/>
                    <a:p>
                      <a:pPr algn="l" fontAlgn="b"/>
                      <a:r>
                        <a:rPr lang="pt-BR" sz="1800" b="0" i="0" u="none" strike="noStrike">
                          <a:solidFill>
                            <a:srgbClr val="000000"/>
                          </a:solidFill>
                          <a:latin typeface="Arial"/>
                        </a:rPr>
                        <a:t>pH</a:t>
                      </a: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2,94</a:t>
                      </a:r>
                      <a:r>
                        <a:rPr lang="pt-BR" sz="1800" b="0" i="0" u="none" strike="noStrike" baseline="30000" dirty="0" smtClean="0">
                          <a:solidFill>
                            <a:srgbClr val="000000"/>
                          </a:solidFill>
                          <a:latin typeface="Arial"/>
                        </a:rPr>
                        <a:t>a</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2,85a</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2,73</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r>
              <a:tr h="300778">
                <a:tc>
                  <a:txBody>
                    <a:bodyPr/>
                    <a:lstStyle/>
                    <a:p>
                      <a:pPr algn="l" fontAlgn="b"/>
                      <a:r>
                        <a:rPr lang="pt-BR" sz="1800" b="0" i="0" u="none" strike="noStrike">
                          <a:solidFill>
                            <a:srgbClr val="000000"/>
                          </a:solidFill>
                          <a:latin typeface="Arial"/>
                        </a:rPr>
                        <a:t>Etanol, % MS</a:t>
                      </a: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8,27</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11,53</a:t>
                      </a:r>
                      <a:r>
                        <a:rPr lang="pt-BR" sz="1800" b="0" i="0" u="none" strike="noStrike" baseline="30000" dirty="0" smtClean="0">
                          <a:solidFill>
                            <a:srgbClr val="000000"/>
                          </a:solidFill>
                          <a:latin typeface="Arial"/>
                        </a:rPr>
                        <a:t>a</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a:solidFill>
                            <a:srgbClr val="000000"/>
                          </a:solidFill>
                          <a:latin typeface="Arial"/>
                        </a:rPr>
                        <a:t>1,30</a:t>
                      </a:r>
                      <a:r>
                        <a:rPr lang="pt-BR" sz="1800" b="0" i="0" u="none" strike="noStrike" baseline="30000" dirty="0">
                          <a:solidFill>
                            <a:srgbClr val="000000"/>
                          </a:solidFill>
                          <a:latin typeface="Arial"/>
                        </a:rPr>
                        <a:t>c</a:t>
                      </a:r>
                    </a:p>
                  </a:txBody>
                  <a:tcPr marL="9525" marR="9525" marT="9525" marB="0" anchor="b">
                    <a:lnL>
                      <a:noFill/>
                    </a:lnL>
                    <a:lnR>
                      <a:noFill/>
                    </a:lnR>
                    <a:lnT>
                      <a:noFill/>
                    </a:lnT>
                    <a:lnB>
                      <a:noFill/>
                    </a:lnB>
                  </a:tcPr>
                </a:tc>
              </a:tr>
              <a:tr h="300778">
                <a:tc>
                  <a:txBody>
                    <a:bodyPr/>
                    <a:lstStyle/>
                    <a:p>
                      <a:pPr algn="l" fontAlgn="b"/>
                      <a:r>
                        <a:rPr lang="pt-BR" sz="1800" b="0" i="0" u="none" strike="noStrike">
                          <a:solidFill>
                            <a:srgbClr val="000000"/>
                          </a:solidFill>
                          <a:latin typeface="Arial"/>
                        </a:rPr>
                        <a:t>Ác. Lático, % MS</a:t>
                      </a: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1,17</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1,80</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2,83</a:t>
                      </a:r>
                      <a:r>
                        <a:rPr lang="pt-BR" sz="1800" b="0" i="0" u="none" strike="noStrike" baseline="30000" dirty="0" smtClean="0">
                          <a:solidFill>
                            <a:srgbClr val="000000"/>
                          </a:solidFill>
                          <a:latin typeface="Arial"/>
                        </a:rPr>
                        <a:t>a</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r>
              <a:tr h="300778">
                <a:tc>
                  <a:txBody>
                    <a:bodyPr/>
                    <a:lstStyle/>
                    <a:p>
                      <a:pPr algn="l" fontAlgn="b"/>
                      <a:r>
                        <a:rPr lang="pt-BR" sz="1800" b="0" i="0" u="none" strike="noStrike">
                          <a:solidFill>
                            <a:srgbClr val="000000"/>
                          </a:solidFill>
                          <a:latin typeface="Arial"/>
                        </a:rPr>
                        <a:t>Ác. Acético, % MS</a:t>
                      </a: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5,55</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6,12</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9,26</a:t>
                      </a:r>
                      <a:r>
                        <a:rPr lang="pt-BR" sz="1800" b="0" i="0" u="none" strike="noStrike" baseline="30000" dirty="0" smtClean="0">
                          <a:solidFill>
                            <a:srgbClr val="000000"/>
                          </a:solidFill>
                          <a:latin typeface="Arial"/>
                        </a:rPr>
                        <a:t>a</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r>
              <a:tr h="300778">
                <a:tc>
                  <a:txBody>
                    <a:bodyPr/>
                    <a:lstStyle/>
                    <a:p>
                      <a:pPr algn="l" fontAlgn="b"/>
                      <a:r>
                        <a:rPr lang="pt-BR" sz="1800" b="0" i="0" u="none" strike="noStrike">
                          <a:solidFill>
                            <a:srgbClr val="000000"/>
                          </a:solidFill>
                          <a:latin typeface="Arial"/>
                        </a:rPr>
                        <a:t>Ác. Prop., % MS</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0,23</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0,24</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0,24</a:t>
                      </a:r>
                    </a:p>
                  </a:txBody>
                  <a:tcPr marL="9525" marR="9525" marT="9525" marB="0" anchor="b">
                    <a:lnL>
                      <a:noFill/>
                    </a:lnL>
                    <a:lnR>
                      <a:noFill/>
                    </a:lnR>
                    <a:lnT>
                      <a:noFill/>
                    </a:lnT>
                    <a:lnB>
                      <a:noFill/>
                    </a:lnB>
                  </a:tcPr>
                </a:tc>
              </a:tr>
              <a:tr h="300778">
                <a:tc>
                  <a:txBody>
                    <a:bodyPr/>
                    <a:lstStyle/>
                    <a:p>
                      <a:pPr algn="l" fontAlgn="b"/>
                      <a:r>
                        <a:rPr lang="pt-BR" sz="1800" b="0" i="0" u="none" strike="noStrike">
                          <a:solidFill>
                            <a:srgbClr val="000000"/>
                          </a:solidFill>
                          <a:latin typeface="Arial"/>
                        </a:rPr>
                        <a:t>Bactérias láticas, ufc/g</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2,05</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2,09</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2,16</a:t>
                      </a:r>
                    </a:p>
                  </a:txBody>
                  <a:tcPr marL="9525" marR="9525" marT="9525" marB="0" anchor="b">
                    <a:lnL>
                      <a:noFill/>
                    </a:lnL>
                    <a:lnR>
                      <a:noFill/>
                    </a:lnR>
                    <a:lnT>
                      <a:noFill/>
                    </a:lnT>
                    <a:lnB>
                      <a:noFill/>
                    </a:lnB>
                  </a:tcPr>
                </a:tc>
              </a:tr>
              <a:tr h="300778">
                <a:tc>
                  <a:txBody>
                    <a:bodyPr/>
                    <a:lstStyle/>
                    <a:p>
                      <a:pPr algn="l" fontAlgn="b"/>
                      <a:r>
                        <a:rPr lang="pt-BR" sz="1800" b="0" i="0" u="none" strike="noStrike">
                          <a:solidFill>
                            <a:srgbClr val="000000"/>
                          </a:solidFill>
                          <a:latin typeface="Arial"/>
                        </a:rPr>
                        <a:t>Leveduras, ufc/g</a:t>
                      </a: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5,85</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6,53</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7,69</a:t>
                      </a:r>
                      <a:r>
                        <a:rPr lang="pt-BR" sz="1800" b="0" i="0" u="none" strike="noStrike" baseline="30000" dirty="0" smtClean="0">
                          <a:solidFill>
                            <a:srgbClr val="000000"/>
                          </a:solidFill>
                          <a:latin typeface="Arial"/>
                        </a:rPr>
                        <a:t>a</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r>
              <a:tr h="300778">
                <a:tc>
                  <a:txBody>
                    <a:bodyPr/>
                    <a:lstStyle/>
                    <a:p>
                      <a:pPr algn="l" fontAlgn="b"/>
                      <a:r>
                        <a:rPr lang="pt-BR" sz="1800" b="0" i="0" u="none" strike="noStrike">
                          <a:solidFill>
                            <a:srgbClr val="000000"/>
                          </a:solidFill>
                          <a:latin typeface="Arial"/>
                        </a:rPr>
                        <a:t>Perda de gases, %</a:t>
                      </a: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31,2</a:t>
                      </a:r>
                      <a:r>
                        <a:rPr lang="pt-BR" sz="1800" b="0" i="0" u="none" strike="noStrike" baseline="30000" dirty="0" smtClean="0">
                          <a:solidFill>
                            <a:srgbClr val="000000"/>
                          </a:solidFill>
                          <a:latin typeface="Arial"/>
                        </a:rPr>
                        <a:t>a</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30,1</a:t>
                      </a:r>
                      <a:r>
                        <a:rPr lang="pt-BR" sz="1800" b="0" i="0" u="none" strike="noStrike" baseline="30000" dirty="0" smtClean="0">
                          <a:solidFill>
                            <a:srgbClr val="000000"/>
                          </a:solidFill>
                          <a:latin typeface="Arial"/>
                        </a:rPr>
                        <a:t>a</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16,5</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r>
              <a:tr h="331080">
                <a:tc>
                  <a:txBody>
                    <a:bodyPr/>
                    <a:lstStyle/>
                    <a:p>
                      <a:pPr algn="l" fontAlgn="b"/>
                      <a:r>
                        <a:rPr lang="pt-BR" sz="1800" b="0" i="0" u="none" strike="noStrike" dirty="0">
                          <a:solidFill>
                            <a:srgbClr val="000000"/>
                          </a:solidFill>
                          <a:latin typeface="Arial"/>
                        </a:rPr>
                        <a:t>Perda de efluente, kg/t MV</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39,2</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46,1</a:t>
                      </a:r>
                    </a:p>
                  </a:txBody>
                  <a:tcPr marL="9525" marR="9525" marT="9525" marB="0" anchor="b">
                    <a:lnL>
                      <a:noFill/>
                    </a:lnL>
                    <a:lnR>
                      <a:noFill/>
                    </a:lnR>
                    <a:lnT>
                      <a:noFill/>
                    </a:lnT>
                    <a:lnB>
                      <a:noFill/>
                    </a:lnB>
                  </a:tcPr>
                </a:tc>
                <a:tc>
                  <a:txBody>
                    <a:bodyPr/>
                    <a:lstStyle/>
                    <a:p>
                      <a:pPr algn="ctr" fontAlgn="b"/>
                      <a:r>
                        <a:rPr lang="pt-BR" sz="1800" b="0" i="0" u="none" strike="noStrike">
                          <a:solidFill>
                            <a:srgbClr val="000000"/>
                          </a:solidFill>
                          <a:latin typeface="Arial"/>
                        </a:rPr>
                        <a:t>44,4</a:t>
                      </a:r>
                    </a:p>
                  </a:txBody>
                  <a:tcPr marL="9525" marR="9525" marT="9525" marB="0" anchor="b">
                    <a:lnL>
                      <a:noFill/>
                    </a:lnL>
                    <a:lnR>
                      <a:noFill/>
                    </a:lnR>
                    <a:lnT>
                      <a:noFill/>
                    </a:lnT>
                    <a:lnB>
                      <a:noFill/>
                    </a:lnB>
                  </a:tcPr>
                </a:tc>
              </a:tr>
              <a:tr h="300778">
                <a:tc>
                  <a:txBody>
                    <a:bodyPr/>
                    <a:lstStyle/>
                    <a:p>
                      <a:pPr algn="l" fontAlgn="b"/>
                      <a:r>
                        <a:rPr lang="pt-BR" sz="1800" b="0" i="0" u="none" strike="noStrike">
                          <a:solidFill>
                            <a:srgbClr val="000000"/>
                          </a:solidFill>
                          <a:latin typeface="Arial"/>
                        </a:rPr>
                        <a:t>RMS, %</a:t>
                      </a: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66,0</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smtClean="0">
                          <a:solidFill>
                            <a:srgbClr val="000000"/>
                          </a:solidFill>
                          <a:latin typeface="Arial"/>
                        </a:rPr>
                        <a:t>66,6</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1800" b="0" i="0" u="none" strike="noStrike" dirty="0">
                          <a:solidFill>
                            <a:srgbClr val="000000"/>
                          </a:solidFill>
                          <a:latin typeface="Arial"/>
                        </a:rPr>
                        <a:t>79,7</a:t>
                      </a:r>
                      <a:r>
                        <a:rPr lang="pt-BR" sz="1800" b="0" i="0" u="none" strike="noStrike" baseline="30000" dirty="0">
                          <a:solidFill>
                            <a:srgbClr val="000000"/>
                          </a:solidFill>
                          <a:latin typeface="Arial"/>
                        </a:rPr>
                        <a:t>a</a:t>
                      </a:r>
                    </a:p>
                  </a:txBody>
                  <a:tcPr marL="9525" marR="9525" marT="9525" marB="0" anchor="b">
                    <a:lnL>
                      <a:noFill/>
                    </a:lnL>
                    <a:lnR>
                      <a:noFill/>
                    </a:lnR>
                    <a:lnT>
                      <a:noFill/>
                    </a:lnT>
                    <a:lnB>
                      <a:noFill/>
                    </a:lnB>
                  </a:tcPr>
                </a:tc>
              </a:tr>
              <a:tr h="300778">
                <a:tc>
                  <a:txBody>
                    <a:bodyPr/>
                    <a:lstStyle/>
                    <a:p>
                      <a:pPr algn="l" fontAlgn="b"/>
                      <a:r>
                        <a:rPr lang="pt-BR" sz="1800" b="0" i="0" u="none" strike="noStrike">
                          <a:solidFill>
                            <a:srgbClr val="000000"/>
                          </a:solidFill>
                          <a:latin typeface="Arial"/>
                        </a:rPr>
                        <a:t>DIVMS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rgbClr val="000000"/>
                          </a:solidFill>
                          <a:latin typeface="Arial"/>
                        </a:rPr>
                        <a:t>50,4</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rgbClr val="000000"/>
                          </a:solidFill>
                          <a:latin typeface="Arial"/>
                        </a:rPr>
                        <a:t>50,6</a:t>
                      </a:r>
                      <a:r>
                        <a:rPr lang="pt-BR" sz="1800" b="0" i="0" u="none" strike="noStrike" baseline="30000" dirty="0" smtClean="0">
                          <a:solidFill>
                            <a:srgbClr val="000000"/>
                          </a:solidFill>
                          <a:latin typeface="Arial"/>
                        </a:rPr>
                        <a:t>b</a:t>
                      </a:r>
                      <a:endParaRPr lang="pt-BR" sz="1800" b="0" i="0" u="none" strike="noStrike" dirty="0">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800" b="0" i="0" u="none" strike="noStrike" dirty="0" smtClean="0">
                          <a:solidFill>
                            <a:srgbClr val="000000"/>
                          </a:solidFill>
                          <a:latin typeface="Arial"/>
                        </a:rPr>
                        <a:t>57,8</a:t>
                      </a:r>
                      <a:r>
                        <a:rPr lang="pt-BR" sz="1800" b="0" i="0" u="none" strike="noStrike" baseline="30000" dirty="0" smtClean="0">
                          <a:solidFill>
                            <a:srgbClr val="000000"/>
                          </a:solidFill>
                          <a:latin typeface="Arial"/>
                        </a:rPr>
                        <a:t>a</a:t>
                      </a:r>
                      <a:endParaRPr lang="pt-BR" sz="1800" b="0" i="0" u="none" strike="noStrike" dirty="0">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3" name="Título 1"/>
          <p:cNvSpPr txBox="1">
            <a:spLocks/>
          </p:cNvSpPr>
          <p:nvPr/>
        </p:nvSpPr>
        <p:spPr>
          <a:xfrm>
            <a:off x="457200" y="71414"/>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Sousa et al. (2008) –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silagem</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de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cana</a:t>
            </a:r>
            <a:endParaRPr kumimoji="0" lang="pt-B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Espaço Reservado para Conteúdo 2"/>
          <p:cNvSpPr txBox="1">
            <a:spLocks/>
          </p:cNvSpPr>
          <p:nvPr/>
        </p:nvSpPr>
        <p:spPr>
          <a:xfrm>
            <a:off x="428596" y="671506"/>
            <a:ext cx="8229600" cy="685792"/>
          </a:xfrm>
          <a:prstGeom prst="rect">
            <a:avLst/>
          </a:prstGeom>
        </p:spPr>
        <p:txBody>
          <a:bodyPr>
            <a:noAutofit/>
          </a:bodyPr>
          <a:lstStyle/>
          <a:p>
            <a:pPr marL="342900" indent="-342900">
              <a:spcBef>
                <a:spcPct val="20000"/>
              </a:spcBef>
              <a:buFont typeface="Wingdings" pitchFamily="2" charset="2"/>
              <a:buChar char="ü"/>
            </a:pPr>
            <a:r>
              <a:rPr lang="en-US" i="1" dirty="0" smtClean="0"/>
              <a:t>Lactobacillus </a:t>
            </a:r>
            <a:r>
              <a:rPr lang="en-US" i="1" dirty="0" err="1" smtClean="0"/>
              <a:t>buchneri</a:t>
            </a:r>
            <a:r>
              <a:rPr lang="en-US" i="1" dirty="0" smtClean="0"/>
              <a:t> </a:t>
            </a:r>
            <a:r>
              <a:rPr lang="en-US" dirty="0" smtClean="0"/>
              <a:t>(LB) – 3,65 x 10</a:t>
            </a:r>
            <a:r>
              <a:rPr lang="en-US" baseline="30000" dirty="0" smtClean="0"/>
              <a:t>5</a:t>
            </a:r>
            <a:endParaRPr lang="pt-BR" baseline="30000" dirty="0" smtClean="0"/>
          </a:p>
          <a:p>
            <a:pPr marL="342900" lvl="0" indent="-342900">
              <a:spcBef>
                <a:spcPct val="20000"/>
              </a:spcBef>
              <a:buFont typeface="Wingdings" pitchFamily="2" charset="2"/>
              <a:buChar char="ü"/>
            </a:pPr>
            <a:r>
              <a:rPr kumimoji="0" lang="en-US" sz="1800" b="0" i="1" u="none" strike="noStrike" kern="1200" cap="none" spc="0" normalizeH="0" baseline="0" noProof="0" dirty="0" smtClean="0">
                <a:ln>
                  <a:noFill/>
                </a:ln>
                <a:solidFill>
                  <a:schemeClr val="tx1"/>
                </a:solidFill>
                <a:effectLst/>
                <a:uLnTx/>
                <a:uFillTx/>
                <a:latin typeface="+mn-lt"/>
                <a:ea typeface="+mn-ea"/>
                <a:cs typeface="+mn-cs"/>
              </a:rPr>
              <a:t>Lactobacillus </a:t>
            </a:r>
            <a:r>
              <a:rPr lang="en-US" i="1" dirty="0" err="1" smtClean="0"/>
              <a:t>buchneri</a:t>
            </a:r>
            <a:r>
              <a:rPr lang="en-US" i="1" dirty="0" smtClean="0"/>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1" u="none" strike="noStrike" kern="1200" cap="none" spc="0" normalizeH="0" baseline="0" noProof="0" dirty="0" err="1" smtClean="0">
                <a:ln>
                  <a:noFill/>
                </a:ln>
                <a:solidFill>
                  <a:schemeClr val="tx1"/>
                </a:solidFill>
                <a:effectLst/>
                <a:uLnTx/>
                <a:uFillTx/>
                <a:latin typeface="+mn-lt"/>
                <a:ea typeface="+mn-ea"/>
                <a:cs typeface="+mn-cs"/>
              </a:rPr>
              <a:t>Pediococcus</a:t>
            </a:r>
            <a:r>
              <a:rPr kumimoji="0" lang="en-US" sz="1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1" u="none" strike="noStrike" kern="1200" cap="none" spc="0" normalizeH="0" baseline="0" noProof="0" dirty="0" err="1" smtClean="0">
                <a:ln>
                  <a:noFill/>
                </a:ln>
                <a:solidFill>
                  <a:schemeClr val="tx1"/>
                </a:solidFill>
                <a:effectLst/>
                <a:uLnTx/>
                <a:uFillTx/>
                <a:latin typeface="+mn-lt"/>
                <a:ea typeface="+mn-ea"/>
                <a:cs typeface="+mn-cs"/>
              </a:rPr>
              <a:t>pentosaceus</a:t>
            </a:r>
            <a:r>
              <a:rPr kumimoji="0" lang="en-US" sz="1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(LB +PP) – 1 x 10</a:t>
            </a:r>
            <a:r>
              <a:rPr kumimoji="0" lang="en-US" sz="1800" b="0" i="0" u="none" strike="noStrike" kern="1200" cap="none" spc="0" normalizeH="0" baseline="30000" noProof="0" dirty="0" smtClean="0">
                <a:ln>
                  <a:noFill/>
                </a:ln>
                <a:solidFill>
                  <a:schemeClr val="tx1"/>
                </a:solidFill>
                <a:effectLst/>
                <a:uLnTx/>
                <a:uFillTx/>
                <a:latin typeface="+mn-lt"/>
                <a:ea typeface="+mn-ea"/>
                <a:cs typeface="+mn-cs"/>
              </a:rPr>
              <a:t>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Silagem</a:t>
            </a:r>
            <a:r>
              <a:rPr lang="en-US" dirty="0" smtClean="0"/>
              <a:t> de </a:t>
            </a:r>
            <a:r>
              <a:rPr lang="en-US" dirty="0" err="1" smtClean="0"/>
              <a:t>capim</a:t>
            </a:r>
            <a:endParaRPr lang="pt-BR" dirty="0"/>
          </a:p>
        </p:txBody>
      </p:sp>
      <p:sp>
        <p:nvSpPr>
          <p:cNvPr id="3" name="Espaço Reservado para Conteúdo 2"/>
          <p:cNvSpPr>
            <a:spLocks noGrp="1"/>
          </p:cNvSpPr>
          <p:nvPr>
            <p:ph idx="1"/>
          </p:nvPr>
        </p:nvSpPr>
        <p:spPr/>
        <p:txBody>
          <a:bodyPr>
            <a:normAutofit/>
          </a:bodyPr>
          <a:lstStyle/>
          <a:p>
            <a:pPr>
              <a:lnSpc>
                <a:spcPct val="200000"/>
              </a:lnSpc>
            </a:pPr>
            <a:r>
              <a:rPr lang="pt-BR" i="1" dirty="0" err="1" smtClean="0"/>
              <a:t>Brachiaria</a:t>
            </a:r>
            <a:r>
              <a:rPr lang="pt-BR" i="1" dirty="0" smtClean="0"/>
              <a:t> </a:t>
            </a:r>
            <a:r>
              <a:rPr lang="pt-BR" i="1" dirty="0" err="1" smtClean="0"/>
              <a:t>brizantha</a:t>
            </a:r>
            <a:r>
              <a:rPr lang="pt-BR" dirty="0" smtClean="0"/>
              <a:t> cv. </a:t>
            </a:r>
            <a:r>
              <a:rPr lang="pt-BR" dirty="0" err="1" smtClean="0"/>
              <a:t>Marandu</a:t>
            </a:r>
            <a:r>
              <a:rPr lang="pt-BR" dirty="0" smtClean="0"/>
              <a:t> (n=5) </a:t>
            </a:r>
          </a:p>
          <a:p>
            <a:pPr>
              <a:lnSpc>
                <a:spcPct val="200000"/>
              </a:lnSpc>
            </a:pPr>
            <a:r>
              <a:rPr lang="pt-BR" i="1" dirty="0" err="1" smtClean="0"/>
              <a:t>Panicum</a:t>
            </a:r>
            <a:r>
              <a:rPr lang="pt-BR" i="1" dirty="0" smtClean="0"/>
              <a:t> </a:t>
            </a:r>
            <a:r>
              <a:rPr lang="pt-BR" i="1" dirty="0" err="1" smtClean="0"/>
              <a:t>maximum</a:t>
            </a:r>
            <a:r>
              <a:rPr lang="pt-BR" dirty="0" smtClean="0"/>
              <a:t> cv.Tanzânia (n=4)</a:t>
            </a:r>
          </a:p>
          <a:p>
            <a:pPr>
              <a:lnSpc>
                <a:spcPct val="200000"/>
              </a:lnSpc>
            </a:pPr>
            <a:r>
              <a:rPr lang="pt-BR" i="1" dirty="0" err="1" smtClean="0"/>
              <a:t>Pennisetum</a:t>
            </a:r>
            <a:r>
              <a:rPr lang="pt-BR" i="1" dirty="0" smtClean="0"/>
              <a:t> </a:t>
            </a:r>
            <a:r>
              <a:rPr lang="pt-BR" i="1" dirty="0" err="1" smtClean="0"/>
              <a:t>purpureum</a:t>
            </a:r>
            <a:r>
              <a:rPr lang="pt-BR" i="1" dirty="0" smtClean="0"/>
              <a:t> </a:t>
            </a:r>
            <a:r>
              <a:rPr lang="pt-BR" dirty="0" smtClean="0"/>
              <a:t>cv. </a:t>
            </a:r>
            <a:r>
              <a:rPr lang="pt-BR" dirty="0" err="1" smtClean="0"/>
              <a:t>Napier</a:t>
            </a:r>
            <a:r>
              <a:rPr lang="pt-BR" dirty="0" smtClean="0"/>
              <a:t> (n=5)</a:t>
            </a:r>
          </a:p>
          <a:p>
            <a:pPr>
              <a:lnSpc>
                <a:spcPct val="200000"/>
              </a:lnSpc>
            </a:pPr>
            <a:r>
              <a:rPr lang="pt-BR" i="1" dirty="0" err="1" smtClean="0"/>
              <a:t>Cynodon</a:t>
            </a:r>
            <a:r>
              <a:rPr lang="pt-BR" i="1" dirty="0" smtClean="0"/>
              <a:t> </a:t>
            </a:r>
            <a:r>
              <a:rPr lang="pt-BR" dirty="0" smtClean="0"/>
              <a:t>cv. </a:t>
            </a:r>
            <a:r>
              <a:rPr lang="pt-BR" dirty="0" err="1" smtClean="0"/>
              <a:t>Tifton</a:t>
            </a:r>
            <a:r>
              <a:rPr lang="pt-BR" dirty="0" smtClean="0"/>
              <a:t> 85 (n=1)</a:t>
            </a:r>
          </a:p>
          <a:p>
            <a:pPr>
              <a:lnSpc>
                <a:spcPct val="200000"/>
              </a:lnSpc>
            </a:pPr>
            <a:endParaRPr lang="pt-BR" dirty="0"/>
          </a:p>
        </p:txBody>
      </p:sp>
      <p:pic>
        <p:nvPicPr>
          <p:cNvPr id="4" name="Imagem 3" descr="tifton 85.jpg"/>
          <p:cNvPicPr>
            <a:picLocks noChangeAspect="1"/>
          </p:cNvPicPr>
          <p:nvPr/>
        </p:nvPicPr>
        <p:blipFill>
          <a:blip r:embed="rId3" cstate="print"/>
          <a:srcRect r="11688"/>
          <a:stretch>
            <a:fillRect/>
          </a:stretch>
        </p:blipFill>
        <p:spPr>
          <a:xfrm>
            <a:off x="7453354" y="4991735"/>
            <a:ext cx="1619240" cy="1223347"/>
          </a:xfrm>
          <a:prstGeom prst="rect">
            <a:avLst/>
          </a:prstGeom>
          <a:ln>
            <a:noFill/>
          </a:ln>
          <a:effectLst>
            <a:softEdge rad="112500"/>
          </a:effectLst>
        </p:spPr>
      </p:pic>
      <p:pic>
        <p:nvPicPr>
          <p:cNvPr id="5" name="Imagem 4" descr="napier.jpg"/>
          <p:cNvPicPr>
            <a:picLocks noChangeAspect="1"/>
          </p:cNvPicPr>
          <p:nvPr/>
        </p:nvPicPr>
        <p:blipFill>
          <a:blip r:embed="rId4" cstate="print"/>
          <a:srcRect r="6468"/>
          <a:stretch>
            <a:fillRect/>
          </a:stretch>
        </p:blipFill>
        <p:spPr>
          <a:xfrm>
            <a:off x="7472819" y="3839173"/>
            <a:ext cx="1599775" cy="1224000"/>
          </a:xfrm>
          <a:prstGeom prst="rect">
            <a:avLst/>
          </a:prstGeom>
          <a:ln>
            <a:noFill/>
          </a:ln>
          <a:effectLst>
            <a:softEdge rad="112500"/>
          </a:effectLst>
        </p:spPr>
      </p:pic>
      <p:pic>
        <p:nvPicPr>
          <p:cNvPr id="6" name="Imagem 5" descr="tanzania.jpg"/>
          <p:cNvPicPr>
            <a:picLocks noChangeAspect="1"/>
          </p:cNvPicPr>
          <p:nvPr/>
        </p:nvPicPr>
        <p:blipFill>
          <a:blip r:embed="rId5" cstate="print"/>
          <a:stretch>
            <a:fillRect/>
          </a:stretch>
        </p:blipFill>
        <p:spPr>
          <a:xfrm>
            <a:off x="7500958" y="2705719"/>
            <a:ext cx="1523994" cy="1142995"/>
          </a:xfrm>
          <a:prstGeom prst="rect">
            <a:avLst/>
          </a:prstGeom>
          <a:ln>
            <a:noFill/>
          </a:ln>
          <a:effectLst>
            <a:softEdge rad="112500"/>
          </a:effectLst>
        </p:spPr>
      </p:pic>
      <p:pic>
        <p:nvPicPr>
          <p:cNvPr id="7" name="Imagem 6" descr="marandu.jpg"/>
          <p:cNvPicPr>
            <a:picLocks noChangeAspect="1"/>
          </p:cNvPicPr>
          <p:nvPr/>
        </p:nvPicPr>
        <p:blipFill>
          <a:blip r:embed="rId6" cstate="print"/>
          <a:stretch>
            <a:fillRect/>
          </a:stretch>
        </p:blipFill>
        <p:spPr>
          <a:xfrm>
            <a:off x="7500958" y="1634149"/>
            <a:ext cx="1524542" cy="11455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Silagem</a:t>
            </a:r>
            <a:r>
              <a:rPr lang="en-US" dirty="0" smtClean="0"/>
              <a:t> de </a:t>
            </a:r>
            <a:r>
              <a:rPr lang="en-US" dirty="0" err="1" smtClean="0"/>
              <a:t>capim</a:t>
            </a:r>
            <a:endParaRPr lang="pt-BR" dirty="0"/>
          </a:p>
        </p:txBody>
      </p:sp>
      <p:sp>
        <p:nvSpPr>
          <p:cNvPr id="3" name="Espaço Reservado para Conteúdo 2"/>
          <p:cNvSpPr>
            <a:spLocks noGrp="1"/>
          </p:cNvSpPr>
          <p:nvPr>
            <p:ph idx="1"/>
          </p:nvPr>
        </p:nvSpPr>
        <p:spPr/>
        <p:txBody>
          <a:bodyPr>
            <a:normAutofit fontScale="92500" lnSpcReduction="10000"/>
          </a:bodyPr>
          <a:lstStyle/>
          <a:p>
            <a:pPr>
              <a:lnSpc>
                <a:spcPct val="150000"/>
              </a:lnSpc>
            </a:pPr>
            <a:r>
              <a:rPr lang="en-US" dirty="0" err="1" smtClean="0"/>
              <a:t>Bactérias</a:t>
            </a:r>
            <a:r>
              <a:rPr lang="en-US" dirty="0" smtClean="0"/>
              <a:t> </a:t>
            </a:r>
            <a:r>
              <a:rPr lang="en-US" dirty="0" err="1" smtClean="0"/>
              <a:t>homofermentativas</a:t>
            </a:r>
            <a:r>
              <a:rPr lang="en-US" dirty="0" smtClean="0"/>
              <a:t> (n=12)</a:t>
            </a:r>
          </a:p>
          <a:p>
            <a:pPr>
              <a:lnSpc>
                <a:spcPct val="150000"/>
              </a:lnSpc>
              <a:buFont typeface="Wingdings" pitchFamily="2" charset="2"/>
              <a:buChar char="ü"/>
            </a:pPr>
            <a:r>
              <a:rPr lang="en-US" dirty="0" smtClean="0"/>
              <a:t>Dose: </a:t>
            </a:r>
            <a:r>
              <a:rPr lang="pt-BR" dirty="0" smtClean="0"/>
              <a:t>1x10</a:t>
            </a:r>
            <a:r>
              <a:rPr lang="pt-BR" baseline="30000" dirty="0" smtClean="0"/>
              <a:t>5</a:t>
            </a:r>
            <a:r>
              <a:rPr lang="pt-BR" dirty="0" smtClean="0"/>
              <a:t> e 1x10</a:t>
            </a:r>
            <a:r>
              <a:rPr lang="pt-BR" baseline="30000" dirty="0" smtClean="0"/>
              <a:t>11</a:t>
            </a:r>
            <a:r>
              <a:rPr lang="pt-BR" dirty="0" smtClean="0"/>
              <a:t> </a:t>
            </a:r>
            <a:r>
              <a:rPr lang="pt-BR" dirty="0" err="1" smtClean="0"/>
              <a:t>ufc</a:t>
            </a:r>
            <a:r>
              <a:rPr lang="pt-BR" dirty="0" smtClean="0"/>
              <a:t>/g de forragem</a:t>
            </a:r>
            <a:endParaRPr lang="en-US" dirty="0" smtClean="0"/>
          </a:p>
          <a:p>
            <a:pPr>
              <a:lnSpc>
                <a:spcPct val="150000"/>
              </a:lnSpc>
            </a:pPr>
            <a:r>
              <a:rPr lang="en-US" dirty="0" err="1" smtClean="0"/>
              <a:t>Bactérias</a:t>
            </a:r>
            <a:r>
              <a:rPr lang="en-US" dirty="0" smtClean="0"/>
              <a:t> </a:t>
            </a:r>
            <a:r>
              <a:rPr lang="en-US" dirty="0" err="1" smtClean="0"/>
              <a:t>heterofermentativas</a:t>
            </a:r>
            <a:endParaRPr lang="en-US" dirty="0" smtClean="0"/>
          </a:p>
          <a:p>
            <a:pPr>
              <a:lnSpc>
                <a:spcPct val="150000"/>
              </a:lnSpc>
              <a:buFont typeface="Wingdings" pitchFamily="2" charset="2"/>
              <a:buChar char="ü"/>
            </a:pPr>
            <a:r>
              <a:rPr lang="en-US" dirty="0" smtClean="0"/>
              <a:t>Dose: </a:t>
            </a:r>
            <a:r>
              <a:rPr lang="pt-BR" dirty="0" smtClean="0"/>
              <a:t>5x10</a:t>
            </a:r>
            <a:r>
              <a:rPr lang="pt-BR" baseline="30000" dirty="0" smtClean="0"/>
              <a:t>4</a:t>
            </a:r>
            <a:r>
              <a:rPr lang="pt-BR" dirty="0" smtClean="0"/>
              <a:t> </a:t>
            </a:r>
            <a:r>
              <a:rPr lang="pt-BR" dirty="0" err="1" smtClean="0"/>
              <a:t>ufc</a:t>
            </a:r>
            <a:r>
              <a:rPr lang="pt-BR" dirty="0" smtClean="0"/>
              <a:t>/g de forragem</a:t>
            </a:r>
            <a:endParaRPr lang="en-US" dirty="0" smtClean="0"/>
          </a:p>
          <a:p>
            <a:pPr>
              <a:lnSpc>
                <a:spcPct val="150000"/>
              </a:lnSpc>
            </a:pPr>
            <a:r>
              <a:rPr lang="en-US" dirty="0" err="1" smtClean="0"/>
              <a:t>Combinações</a:t>
            </a:r>
            <a:endParaRPr lang="en-US" dirty="0" smtClean="0"/>
          </a:p>
          <a:p>
            <a:pPr>
              <a:lnSpc>
                <a:spcPct val="150000"/>
              </a:lnSpc>
              <a:buFont typeface="Wingdings" pitchFamily="2" charset="2"/>
              <a:buChar char="ü"/>
            </a:pPr>
            <a:r>
              <a:rPr lang="en-US" dirty="0" smtClean="0"/>
              <a:t>Dose: </a:t>
            </a:r>
            <a:r>
              <a:rPr lang="pt-BR" dirty="0" smtClean="0"/>
              <a:t>1,5x10</a:t>
            </a:r>
            <a:r>
              <a:rPr lang="pt-BR" baseline="30000" dirty="0" smtClean="0"/>
              <a:t>5</a:t>
            </a:r>
            <a:r>
              <a:rPr lang="pt-BR" dirty="0" smtClean="0"/>
              <a:t> </a:t>
            </a:r>
            <a:r>
              <a:rPr lang="pt-BR" dirty="0" err="1" smtClean="0"/>
              <a:t>ufc</a:t>
            </a:r>
            <a:r>
              <a:rPr lang="pt-BR" dirty="0" smtClean="0"/>
              <a:t>/g de forragem</a:t>
            </a:r>
            <a:endParaRPr lang="pt-BR" dirty="0"/>
          </a:p>
        </p:txBody>
      </p:sp>
      <p:pic>
        <p:nvPicPr>
          <p:cNvPr id="4" name="Imagem 3" descr="capim.jpg"/>
          <p:cNvPicPr>
            <a:picLocks noChangeAspect="1"/>
          </p:cNvPicPr>
          <p:nvPr/>
        </p:nvPicPr>
        <p:blipFill>
          <a:blip r:embed="rId2" cstate="print"/>
          <a:stretch>
            <a:fillRect/>
          </a:stretch>
        </p:blipFill>
        <p:spPr>
          <a:xfrm>
            <a:off x="6357950" y="4740602"/>
            <a:ext cx="2786049" cy="21173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Digitalizado em 14-7-2009 12-01.bmp"/>
          <p:cNvPicPr>
            <a:picLocks noChangeAspect="1"/>
          </p:cNvPicPr>
          <p:nvPr/>
        </p:nvPicPr>
        <p:blipFill>
          <a:blip r:embed="rId2" cstate="print"/>
          <a:srcRect l="6024" t="10894" r="9281" b="36965"/>
          <a:stretch>
            <a:fillRect/>
          </a:stretch>
        </p:blipFill>
        <p:spPr>
          <a:xfrm>
            <a:off x="4572000" y="3764235"/>
            <a:ext cx="3929057" cy="3022351"/>
          </a:xfrm>
          <a:prstGeom prst="rect">
            <a:avLst/>
          </a:prstGeom>
        </p:spPr>
      </p:pic>
      <p:sp>
        <p:nvSpPr>
          <p:cNvPr id="2" name="Título 1"/>
          <p:cNvSpPr>
            <a:spLocks noGrp="1"/>
          </p:cNvSpPr>
          <p:nvPr>
            <p:ph type="title"/>
          </p:nvPr>
        </p:nvSpPr>
        <p:spPr/>
        <p:txBody>
          <a:bodyPr/>
          <a:lstStyle/>
          <a:p>
            <a:r>
              <a:rPr lang="en-US" dirty="0" smtClean="0"/>
              <a:t>Muck and Kung Jr. (1997)</a:t>
            </a:r>
            <a:endParaRPr lang="pt-BR" dirty="0"/>
          </a:p>
        </p:txBody>
      </p:sp>
      <p:sp>
        <p:nvSpPr>
          <p:cNvPr id="3" name="Espaço Reservado para Conteúdo 2"/>
          <p:cNvSpPr>
            <a:spLocks noGrp="1"/>
          </p:cNvSpPr>
          <p:nvPr>
            <p:ph idx="1"/>
          </p:nvPr>
        </p:nvSpPr>
        <p:spPr>
          <a:xfrm>
            <a:off x="457200" y="1285860"/>
            <a:ext cx="8229600" cy="1257296"/>
          </a:xfrm>
        </p:spPr>
        <p:txBody>
          <a:bodyPr>
            <a:normAutofit/>
          </a:bodyPr>
          <a:lstStyle/>
          <a:p>
            <a:pPr>
              <a:buFont typeface="Wingdings" pitchFamily="2" charset="2"/>
              <a:buChar char="ü"/>
            </a:pPr>
            <a:r>
              <a:rPr lang="en-US" sz="2400" dirty="0" err="1" smtClean="0">
                <a:latin typeface="Arial" pitchFamily="34" charset="0"/>
                <a:cs typeface="Arial" pitchFamily="34" charset="0"/>
              </a:rPr>
              <a:t>Trabalhos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publicados</a:t>
            </a:r>
            <a:r>
              <a:rPr lang="en-US" sz="2400" dirty="0" smtClean="0">
                <a:latin typeface="Arial" pitchFamily="34" charset="0"/>
                <a:cs typeface="Arial" pitchFamily="34" charset="0"/>
              </a:rPr>
              <a:t> de 1990 a 1995</a:t>
            </a:r>
          </a:p>
          <a:p>
            <a:pPr>
              <a:buFont typeface="Wingdings" pitchFamily="2" charset="2"/>
              <a:buChar char="ü"/>
            </a:pPr>
            <a:r>
              <a:rPr lang="en-US" sz="2400" dirty="0" err="1" smtClean="0">
                <a:latin typeface="Arial" pitchFamily="34" charset="0"/>
                <a:cs typeface="Arial" pitchFamily="34" charset="0"/>
              </a:rPr>
              <a:t>América</a:t>
            </a:r>
            <a:r>
              <a:rPr lang="en-US" sz="2400" dirty="0" smtClean="0">
                <a:latin typeface="Arial" pitchFamily="34" charset="0"/>
                <a:cs typeface="Arial" pitchFamily="34" charset="0"/>
              </a:rPr>
              <a:t> do Norte e </a:t>
            </a:r>
            <a:r>
              <a:rPr lang="en-US" sz="2400" dirty="0" err="1" smtClean="0">
                <a:latin typeface="Arial" pitchFamily="34" charset="0"/>
                <a:cs typeface="Arial" pitchFamily="34" charset="0"/>
              </a:rPr>
              <a:t>Europa</a:t>
            </a:r>
            <a:endParaRPr lang="pt-BR" sz="2400" dirty="0">
              <a:latin typeface="Arial" pitchFamily="34" charset="0"/>
              <a:cs typeface="Arial" pitchFamily="34" charset="0"/>
            </a:endParaRPr>
          </a:p>
        </p:txBody>
      </p:sp>
      <p:graphicFrame>
        <p:nvGraphicFramePr>
          <p:cNvPr id="8" name="Tabela 7"/>
          <p:cNvGraphicFramePr>
            <a:graphicFrameLocks noGrp="1"/>
          </p:cNvGraphicFramePr>
          <p:nvPr/>
        </p:nvGraphicFramePr>
        <p:xfrm>
          <a:off x="600253" y="2357430"/>
          <a:ext cx="6186325" cy="1454953"/>
        </p:xfrm>
        <a:graphic>
          <a:graphicData uri="http://schemas.openxmlformats.org/drawingml/2006/table">
            <a:tbl>
              <a:tblPr/>
              <a:tblGrid>
                <a:gridCol w="1926470"/>
                <a:gridCol w="823542"/>
                <a:gridCol w="593354"/>
                <a:gridCol w="823542"/>
                <a:gridCol w="593354"/>
                <a:gridCol w="832709"/>
                <a:gridCol w="593354"/>
              </a:tblGrid>
              <a:tr h="354587">
                <a:tc>
                  <a:txBody>
                    <a:bodyPr/>
                    <a:lstStyle/>
                    <a:p>
                      <a:pPr algn="l" fontAlgn="b"/>
                      <a:r>
                        <a:rPr lang="pt-BR" sz="1200" b="1" i="0" u="none" strike="noStrike" dirty="0">
                          <a:solidFill>
                            <a:srgbClr val="000000"/>
                          </a:solidFill>
                          <a:latin typeface="Arial"/>
                        </a:rPr>
                        <a:t> </a:t>
                      </a:r>
                    </a:p>
                  </a:txBody>
                  <a:tcPr marL="8546" marR="8546" marT="8546"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pt-BR" sz="1200" b="1" i="0" u="none" strike="noStrike">
                          <a:solidFill>
                            <a:srgbClr val="000000"/>
                          </a:solidFill>
                          <a:latin typeface="Arial"/>
                        </a:rPr>
                        <a:t>Consumo</a:t>
                      </a:r>
                    </a:p>
                  </a:txBody>
                  <a:tcPr marL="8546" marR="8546" marT="85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gridSpan="2">
                  <a:txBody>
                    <a:bodyPr/>
                    <a:lstStyle/>
                    <a:p>
                      <a:pPr algn="ctr" fontAlgn="b"/>
                      <a:r>
                        <a:rPr lang="pt-BR" sz="1200" b="1" i="0" u="none" strike="noStrike">
                          <a:solidFill>
                            <a:srgbClr val="000000"/>
                          </a:solidFill>
                          <a:latin typeface="Arial"/>
                        </a:rPr>
                        <a:t>Ganho</a:t>
                      </a:r>
                    </a:p>
                  </a:txBody>
                  <a:tcPr marL="8546" marR="8546" marT="85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gridSpan="2">
                  <a:txBody>
                    <a:bodyPr/>
                    <a:lstStyle/>
                    <a:p>
                      <a:pPr algn="ctr" fontAlgn="b"/>
                      <a:r>
                        <a:rPr lang="pt-BR" sz="1200" b="1" i="0" u="none" strike="noStrike" dirty="0">
                          <a:solidFill>
                            <a:srgbClr val="000000"/>
                          </a:solidFill>
                          <a:latin typeface="Arial"/>
                        </a:rPr>
                        <a:t>Produção de leite</a:t>
                      </a:r>
                    </a:p>
                  </a:txBody>
                  <a:tcPr marL="8546" marR="8546" marT="85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r>
              <a:tr h="371473">
                <a:tc>
                  <a:txBody>
                    <a:bodyPr/>
                    <a:lstStyle/>
                    <a:p>
                      <a:pPr algn="l" fontAlgn="b"/>
                      <a:r>
                        <a:rPr lang="pt-BR" sz="1200" b="1" i="0" u="none" strike="noStrike">
                          <a:solidFill>
                            <a:srgbClr val="000000"/>
                          </a:solidFill>
                          <a:latin typeface="Arial"/>
                        </a:rPr>
                        <a:t>Tipo de estudo</a:t>
                      </a:r>
                    </a:p>
                  </a:txBody>
                  <a:tcPr marL="8546" marR="8546" marT="8546"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b"/>
                      <a:r>
                        <a:rPr lang="pt-BR" sz="1200" b="1" i="0" u="none" strike="noStrike">
                          <a:solidFill>
                            <a:srgbClr val="000000"/>
                          </a:solidFill>
                          <a:latin typeface="Arial"/>
                        </a:rPr>
                        <a:t>Inoculante</a:t>
                      </a:r>
                    </a:p>
                  </a:txBody>
                  <a:tcPr marL="8546" marR="8546" marT="854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pt-BR" sz="1200" b="1" i="0" u="none" strike="noStrike">
                          <a:solidFill>
                            <a:srgbClr val="000000"/>
                          </a:solidFill>
                          <a:latin typeface="Arial"/>
                        </a:rPr>
                        <a:t>Enzima</a:t>
                      </a:r>
                    </a:p>
                  </a:txBody>
                  <a:tcPr marL="8546" marR="8546" marT="854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pt-BR" sz="1200" b="1" i="0" u="none" strike="noStrike">
                          <a:solidFill>
                            <a:srgbClr val="000000"/>
                          </a:solidFill>
                          <a:latin typeface="Arial"/>
                        </a:rPr>
                        <a:t>Inoculante</a:t>
                      </a:r>
                    </a:p>
                  </a:txBody>
                  <a:tcPr marL="8546" marR="8546" marT="854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pt-BR" sz="1200" b="1" i="0" u="none" strike="noStrike">
                          <a:solidFill>
                            <a:srgbClr val="000000"/>
                          </a:solidFill>
                          <a:latin typeface="Arial"/>
                        </a:rPr>
                        <a:t>Enzima</a:t>
                      </a:r>
                    </a:p>
                  </a:txBody>
                  <a:tcPr marL="8546" marR="8546" marT="854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pt-BR" sz="1200" b="1" i="0" u="none" strike="noStrike" dirty="0">
                          <a:solidFill>
                            <a:srgbClr val="000000"/>
                          </a:solidFill>
                          <a:latin typeface="Arial"/>
                        </a:rPr>
                        <a:t>Inoculante</a:t>
                      </a:r>
                    </a:p>
                  </a:txBody>
                  <a:tcPr marL="8546" marR="8546" marT="854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pt-BR" sz="1200" b="1" i="0" u="none" strike="noStrike">
                          <a:solidFill>
                            <a:srgbClr val="000000"/>
                          </a:solidFill>
                          <a:latin typeface="Arial"/>
                        </a:rPr>
                        <a:t>Enzima</a:t>
                      </a:r>
                    </a:p>
                  </a:txBody>
                  <a:tcPr marL="8546" marR="8546" marT="8546"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54587">
                <a:tc>
                  <a:txBody>
                    <a:bodyPr/>
                    <a:lstStyle/>
                    <a:p>
                      <a:pPr algn="l" fontAlgn="b"/>
                      <a:r>
                        <a:rPr lang="pt-BR" sz="1200" b="0" i="0" u="none" strike="noStrike">
                          <a:solidFill>
                            <a:srgbClr val="000000"/>
                          </a:solidFill>
                          <a:latin typeface="Arial"/>
                        </a:rPr>
                        <a:t>Número de estudos</a:t>
                      </a:r>
                    </a:p>
                  </a:txBody>
                  <a:tcPr marL="8546" marR="8546" marT="854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pt-BR" sz="1200" b="0" i="0" u="none" strike="noStrike">
                          <a:solidFill>
                            <a:srgbClr val="000000"/>
                          </a:solidFill>
                          <a:latin typeface="Arial"/>
                        </a:rPr>
                        <a:t>67</a:t>
                      </a:r>
                    </a:p>
                  </a:txBody>
                  <a:tcPr marL="8546" marR="8546" marT="854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pt-BR" sz="1200" b="0" i="0" u="none" strike="noStrike">
                          <a:solidFill>
                            <a:srgbClr val="000000"/>
                          </a:solidFill>
                          <a:latin typeface="Arial"/>
                        </a:rPr>
                        <a:t>29</a:t>
                      </a:r>
                    </a:p>
                  </a:txBody>
                  <a:tcPr marL="8546" marR="8546" marT="854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pt-BR" sz="1200" b="0" i="0" u="none" strike="noStrike">
                          <a:solidFill>
                            <a:srgbClr val="000000"/>
                          </a:solidFill>
                          <a:latin typeface="Arial"/>
                        </a:rPr>
                        <a:t>15</a:t>
                      </a:r>
                    </a:p>
                  </a:txBody>
                  <a:tcPr marL="8546" marR="8546" marT="854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pt-BR" sz="1200" b="0" i="0" u="none" strike="noStrike">
                          <a:solidFill>
                            <a:srgbClr val="000000"/>
                          </a:solidFill>
                          <a:latin typeface="Arial"/>
                        </a:rPr>
                        <a:t>10</a:t>
                      </a:r>
                    </a:p>
                  </a:txBody>
                  <a:tcPr marL="8546" marR="8546" marT="854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pt-BR" sz="1200" b="0" i="0" u="none" strike="noStrike">
                          <a:solidFill>
                            <a:srgbClr val="000000"/>
                          </a:solidFill>
                          <a:latin typeface="Arial"/>
                        </a:rPr>
                        <a:t>36</a:t>
                      </a:r>
                    </a:p>
                  </a:txBody>
                  <a:tcPr marL="8546" marR="8546" marT="8546"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pt-BR" sz="1200" b="0" i="0" u="none" strike="noStrike">
                          <a:solidFill>
                            <a:srgbClr val="000000"/>
                          </a:solidFill>
                          <a:latin typeface="Arial"/>
                        </a:rPr>
                        <a:t>12</a:t>
                      </a:r>
                    </a:p>
                  </a:txBody>
                  <a:tcPr marL="8546" marR="8546" marT="8546" marB="0" anchor="b">
                    <a:lnL>
                      <a:noFill/>
                    </a:lnL>
                    <a:lnR>
                      <a:noFill/>
                    </a:lnR>
                    <a:lnT w="25400" cap="flat" cmpd="dbl" algn="ctr">
                      <a:solidFill>
                        <a:srgbClr val="000000"/>
                      </a:solidFill>
                      <a:prstDash val="solid"/>
                      <a:round/>
                      <a:headEnd type="none" w="med" len="med"/>
                      <a:tailEnd type="none" w="med" len="med"/>
                    </a:lnT>
                    <a:lnB>
                      <a:noFill/>
                    </a:lnB>
                  </a:tcPr>
                </a:tc>
              </a:tr>
              <a:tr h="348114">
                <a:tc>
                  <a:txBody>
                    <a:bodyPr/>
                    <a:lstStyle/>
                    <a:p>
                      <a:pPr algn="l" fontAlgn="b"/>
                      <a:r>
                        <a:rPr lang="pt-BR" sz="1200" b="0" i="0" u="none" strike="noStrike">
                          <a:solidFill>
                            <a:srgbClr val="000000"/>
                          </a:solidFill>
                          <a:latin typeface="Arial"/>
                        </a:rPr>
                        <a:t>Estudos com respostas positivas</a:t>
                      </a:r>
                    </a:p>
                  </a:txBody>
                  <a:tcPr marL="8546" marR="8546" marT="85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200" b="0" i="0" u="none" strike="noStrike" dirty="0">
                          <a:solidFill>
                            <a:srgbClr val="000000"/>
                          </a:solidFill>
                          <a:latin typeface="Arial"/>
                        </a:rPr>
                        <a:t>28%</a:t>
                      </a:r>
                    </a:p>
                  </a:txBody>
                  <a:tcPr marL="8546" marR="8546" marT="85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200" b="0" i="0" u="none" strike="noStrike">
                          <a:solidFill>
                            <a:srgbClr val="000000"/>
                          </a:solidFill>
                          <a:latin typeface="Arial"/>
                        </a:rPr>
                        <a:t>21%</a:t>
                      </a:r>
                    </a:p>
                  </a:txBody>
                  <a:tcPr marL="8546" marR="8546" marT="85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200" b="0" i="0" u="none" strike="noStrike">
                          <a:solidFill>
                            <a:srgbClr val="000000"/>
                          </a:solidFill>
                          <a:latin typeface="Arial"/>
                        </a:rPr>
                        <a:t>53%</a:t>
                      </a:r>
                    </a:p>
                  </a:txBody>
                  <a:tcPr marL="8546" marR="8546" marT="85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200" b="0" i="0" u="none" strike="noStrike" dirty="0">
                          <a:solidFill>
                            <a:srgbClr val="000000"/>
                          </a:solidFill>
                          <a:latin typeface="Arial"/>
                        </a:rPr>
                        <a:t>40%</a:t>
                      </a:r>
                    </a:p>
                  </a:txBody>
                  <a:tcPr marL="8546" marR="8546" marT="85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200" b="0" i="0" u="none" strike="noStrike">
                          <a:solidFill>
                            <a:srgbClr val="000000"/>
                          </a:solidFill>
                          <a:latin typeface="Arial"/>
                        </a:rPr>
                        <a:t>47%</a:t>
                      </a:r>
                    </a:p>
                  </a:txBody>
                  <a:tcPr marL="8546" marR="8546" marT="85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200" b="0" i="0" u="none" strike="noStrike" dirty="0">
                          <a:solidFill>
                            <a:srgbClr val="000000"/>
                          </a:solidFill>
                          <a:latin typeface="Arial"/>
                        </a:rPr>
                        <a:t>33%</a:t>
                      </a:r>
                    </a:p>
                  </a:txBody>
                  <a:tcPr marL="8546" marR="8546" marT="8546"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0" y="600075"/>
          <a:ext cx="9144000" cy="5657850"/>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214282" y="6215082"/>
            <a:ext cx="8929718" cy="923330"/>
          </a:xfrm>
          <a:prstGeom prst="rect">
            <a:avLst/>
          </a:prstGeom>
          <a:noFill/>
        </p:spPr>
        <p:txBody>
          <a:bodyPr wrap="square" rtlCol="0">
            <a:spAutoFit/>
          </a:bodyPr>
          <a:lstStyle/>
          <a:p>
            <a:pPr algn="just"/>
            <a:r>
              <a:rPr lang="pt-BR" b="1" dirty="0" smtClean="0"/>
              <a:t>Figura 16. </a:t>
            </a:r>
            <a:r>
              <a:rPr lang="pt-BR" dirty="0" err="1" smtClean="0"/>
              <a:t>Frequência</a:t>
            </a:r>
            <a:r>
              <a:rPr lang="pt-BR" dirty="0" smtClean="0"/>
              <a:t> de respostas favoráveis em silagens de capins aditivadas com inoculantes microbianos</a:t>
            </a:r>
          </a:p>
          <a:p>
            <a:pPr algn="just"/>
            <a:endParaRPr lang="pt-BR" dirty="0"/>
          </a:p>
        </p:txBody>
      </p:sp>
      <p:sp>
        <p:nvSpPr>
          <p:cNvPr id="4" name="CaixaDeTexto 3"/>
          <p:cNvSpPr txBox="1"/>
          <p:nvPr/>
        </p:nvSpPr>
        <p:spPr>
          <a:xfrm>
            <a:off x="2214546" y="214290"/>
            <a:ext cx="4643470" cy="369332"/>
          </a:xfrm>
          <a:prstGeom prst="rect">
            <a:avLst/>
          </a:prstGeom>
          <a:noFill/>
        </p:spPr>
        <p:txBody>
          <a:bodyPr wrap="square" rtlCol="0">
            <a:spAutoFit/>
          </a:bodyPr>
          <a:lstStyle/>
          <a:p>
            <a:pPr algn="ctr"/>
            <a:r>
              <a:rPr lang="en-US" b="1" dirty="0" smtClean="0"/>
              <a:t>SILAGEM DE CAPIM</a:t>
            </a:r>
            <a:endParaRPr lang="pt-BR"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nvGraphicFramePr>
        <p:xfrm>
          <a:off x="159584" y="393092"/>
          <a:ext cx="8770134" cy="5464799"/>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0" y="6000768"/>
            <a:ext cx="9001156" cy="1477328"/>
          </a:xfrm>
          <a:prstGeom prst="rect">
            <a:avLst/>
          </a:prstGeom>
          <a:noFill/>
        </p:spPr>
        <p:txBody>
          <a:bodyPr wrap="square" rtlCol="0">
            <a:spAutoFit/>
          </a:bodyPr>
          <a:lstStyle/>
          <a:p>
            <a:pPr algn="just"/>
            <a:r>
              <a:rPr lang="pt-BR" b="1" dirty="0" smtClean="0"/>
              <a:t>Figura 17. </a:t>
            </a:r>
            <a:r>
              <a:rPr lang="pt-BR" dirty="0" smtClean="0"/>
              <a:t>Média geral e média dos resultados com respostas favoráveis nos valores do diferencial de resposta entre as silagens de capins aditivadas com bactérias </a:t>
            </a:r>
            <a:r>
              <a:rPr lang="pt-BR" dirty="0" err="1" smtClean="0"/>
              <a:t>homofermentativas</a:t>
            </a:r>
            <a:r>
              <a:rPr lang="pt-BR" dirty="0" smtClean="0"/>
              <a:t> em relação às silagens controle</a:t>
            </a:r>
          </a:p>
          <a:p>
            <a:pPr algn="just"/>
            <a:r>
              <a:rPr lang="pt-BR" b="1" dirty="0" smtClean="0"/>
              <a:t> </a:t>
            </a:r>
            <a:endParaRPr lang="pt-BR" dirty="0" smtClean="0"/>
          </a:p>
          <a:p>
            <a:pPr algn="just"/>
            <a:endParaRPr lang="pt-BR" dirty="0"/>
          </a:p>
        </p:txBody>
      </p:sp>
      <p:sp>
        <p:nvSpPr>
          <p:cNvPr id="4" name="CaixaDeTexto 3"/>
          <p:cNvSpPr txBox="1"/>
          <p:nvPr/>
        </p:nvSpPr>
        <p:spPr>
          <a:xfrm>
            <a:off x="2214546" y="130710"/>
            <a:ext cx="4643470" cy="369332"/>
          </a:xfrm>
          <a:prstGeom prst="rect">
            <a:avLst/>
          </a:prstGeom>
          <a:noFill/>
        </p:spPr>
        <p:txBody>
          <a:bodyPr wrap="square" rtlCol="0">
            <a:spAutoFit/>
          </a:bodyPr>
          <a:lstStyle/>
          <a:p>
            <a:pPr algn="ctr"/>
            <a:r>
              <a:rPr lang="en-US" b="1" dirty="0" smtClean="0"/>
              <a:t>SILAGEM DE CAPIM - </a:t>
            </a:r>
            <a:r>
              <a:rPr lang="en-US" b="1" dirty="0" err="1" smtClean="0"/>
              <a:t>Homofermentativas</a:t>
            </a:r>
            <a:endParaRPr lang="pt-BR"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noGrp="1"/>
          </p:cNvGraphicFramePr>
          <p:nvPr/>
        </p:nvGraphicFramePr>
        <p:xfrm>
          <a:off x="285720" y="428604"/>
          <a:ext cx="8572560" cy="5500726"/>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2214546" y="142852"/>
            <a:ext cx="4643470" cy="369332"/>
          </a:xfrm>
          <a:prstGeom prst="rect">
            <a:avLst/>
          </a:prstGeom>
          <a:noFill/>
        </p:spPr>
        <p:txBody>
          <a:bodyPr wrap="square" rtlCol="0">
            <a:spAutoFit/>
          </a:bodyPr>
          <a:lstStyle/>
          <a:p>
            <a:pPr algn="ctr"/>
            <a:r>
              <a:rPr lang="en-US" b="1" dirty="0" smtClean="0"/>
              <a:t>SILAGEM DE CAPIM - </a:t>
            </a:r>
            <a:r>
              <a:rPr lang="en-US" b="1" dirty="0" err="1" smtClean="0"/>
              <a:t>Heterofermentativas</a:t>
            </a:r>
            <a:endParaRPr lang="pt-BR" b="1" dirty="0"/>
          </a:p>
        </p:txBody>
      </p:sp>
      <p:sp>
        <p:nvSpPr>
          <p:cNvPr id="4" name="CaixaDeTexto 3"/>
          <p:cNvSpPr txBox="1"/>
          <p:nvPr/>
        </p:nvSpPr>
        <p:spPr>
          <a:xfrm>
            <a:off x="0" y="5929330"/>
            <a:ext cx="9144000" cy="1200329"/>
          </a:xfrm>
          <a:prstGeom prst="rect">
            <a:avLst/>
          </a:prstGeom>
          <a:noFill/>
        </p:spPr>
        <p:txBody>
          <a:bodyPr wrap="square" rtlCol="0">
            <a:spAutoFit/>
          </a:bodyPr>
          <a:lstStyle/>
          <a:p>
            <a:pPr algn="just"/>
            <a:r>
              <a:rPr lang="pt-BR" b="1" dirty="0" smtClean="0"/>
              <a:t>Figura 18. </a:t>
            </a:r>
            <a:r>
              <a:rPr lang="pt-BR" dirty="0" smtClean="0"/>
              <a:t>Média geral e média dos resultados com respostas favoráveis nos valores do diferencial de resposta entre as silagens de capins aditivadas com bactérias </a:t>
            </a:r>
            <a:r>
              <a:rPr lang="pt-BR" dirty="0" err="1" smtClean="0"/>
              <a:t>heterofermentativas</a:t>
            </a:r>
            <a:r>
              <a:rPr lang="pt-BR" dirty="0" smtClean="0"/>
              <a:t> em relação às silagens controle</a:t>
            </a:r>
          </a:p>
          <a:p>
            <a:pPr algn="just"/>
            <a:endParaRPr lang="pt-B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428728" y="214290"/>
            <a:ext cx="6429420" cy="369332"/>
          </a:xfrm>
          <a:prstGeom prst="rect">
            <a:avLst/>
          </a:prstGeom>
          <a:noFill/>
        </p:spPr>
        <p:txBody>
          <a:bodyPr wrap="square" rtlCol="0">
            <a:spAutoFit/>
          </a:bodyPr>
          <a:lstStyle/>
          <a:p>
            <a:pPr algn="ctr"/>
            <a:r>
              <a:rPr lang="en-US" b="1" dirty="0" smtClean="0"/>
              <a:t>SILAGEM DE CAPIM – </a:t>
            </a:r>
            <a:r>
              <a:rPr lang="en-US" b="1" dirty="0" err="1" smtClean="0"/>
              <a:t>Heterofermentativas</a:t>
            </a:r>
            <a:r>
              <a:rPr lang="en-US" b="1" dirty="0" smtClean="0"/>
              <a:t> + </a:t>
            </a:r>
            <a:r>
              <a:rPr lang="en-US" b="1" dirty="0" err="1" smtClean="0"/>
              <a:t>Homofermentativas</a:t>
            </a:r>
            <a:endParaRPr lang="pt-BR" b="1" dirty="0"/>
          </a:p>
        </p:txBody>
      </p:sp>
      <p:sp>
        <p:nvSpPr>
          <p:cNvPr id="4" name="CaixaDeTexto 3"/>
          <p:cNvSpPr txBox="1"/>
          <p:nvPr/>
        </p:nvSpPr>
        <p:spPr>
          <a:xfrm>
            <a:off x="142844" y="5929330"/>
            <a:ext cx="9001156" cy="1200329"/>
          </a:xfrm>
          <a:prstGeom prst="rect">
            <a:avLst/>
          </a:prstGeom>
          <a:noFill/>
        </p:spPr>
        <p:txBody>
          <a:bodyPr wrap="square" rtlCol="0">
            <a:spAutoFit/>
          </a:bodyPr>
          <a:lstStyle/>
          <a:p>
            <a:pPr algn="just"/>
            <a:r>
              <a:rPr lang="pt-BR" b="1" dirty="0" smtClean="0"/>
              <a:t>Figura 19. </a:t>
            </a:r>
            <a:r>
              <a:rPr lang="pt-BR" dirty="0" smtClean="0"/>
              <a:t>Média geral e média dos resultados com respostas favoráveis nos valores do diferencial de respostas entre as silagens de capins aditivadas com a associação de bactérias </a:t>
            </a:r>
            <a:r>
              <a:rPr lang="pt-BR" dirty="0" err="1" smtClean="0"/>
              <a:t>hetero</a:t>
            </a:r>
            <a:r>
              <a:rPr lang="pt-BR" dirty="0" smtClean="0"/>
              <a:t> e </a:t>
            </a:r>
            <a:r>
              <a:rPr lang="pt-BR" dirty="0" err="1" smtClean="0"/>
              <a:t>homofermentativas</a:t>
            </a:r>
            <a:r>
              <a:rPr lang="pt-BR" dirty="0" smtClean="0"/>
              <a:t> em relação às silagens controle</a:t>
            </a:r>
          </a:p>
          <a:p>
            <a:pPr algn="just"/>
            <a:endParaRPr lang="pt-BR" dirty="0"/>
          </a:p>
        </p:txBody>
      </p:sp>
      <p:graphicFrame>
        <p:nvGraphicFramePr>
          <p:cNvPr id="5" name="Gráfico 4"/>
          <p:cNvGraphicFramePr/>
          <p:nvPr/>
        </p:nvGraphicFramePr>
        <p:xfrm>
          <a:off x="142844" y="642918"/>
          <a:ext cx="8572560" cy="52149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4"/>
            <a:ext cx="9144000" cy="1143000"/>
          </a:xfrm>
        </p:spPr>
        <p:txBody>
          <a:bodyPr>
            <a:normAutofit/>
          </a:bodyPr>
          <a:lstStyle/>
          <a:p>
            <a:r>
              <a:rPr lang="en-US" sz="3200" dirty="0" err="1" smtClean="0"/>
              <a:t>Bernardes</a:t>
            </a:r>
            <a:r>
              <a:rPr lang="en-US" sz="3200" dirty="0" smtClean="0"/>
              <a:t> et al. (2008) – </a:t>
            </a:r>
            <a:r>
              <a:rPr lang="en-US" sz="3200" dirty="0" err="1" smtClean="0"/>
              <a:t>silagem</a:t>
            </a:r>
            <a:r>
              <a:rPr lang="en-US" sz="3200" dirty="0" smtClean="0"/>
              <a:t> de </a:t>
            </a:r>
            <a:r>
              <a:rPr lang="en-US" sz="3200" dirty="0" err="1" smtClean="0"/>
              <a:t>capim</a:t>
            </a:r>
            <a:endParaRPr lang="pt-BR" sz="3200" dirty="0"/>
          </a:p>
        </p:txBody>
      </p:sp>
      <p:graphicFrame>
        <p:nvGraphicFramePr>
          <p:cNvPr id="3" name="Tabela 2"/>
          <p:cNvGraphicFramePr>
            <a:graphicFrameLocks noGrp="1"/>
          </p:cNvGraphicFramePr>
          <p:nvPr/>
        </p:nvGraphicFramePr>
        <p:xfrm>
          <a:off x="642910" y="1785926"/>
          <a:ext cx="7643866" cy="4857787"/>
        </p:xfrm>
        <a:graphic>
          <a:graphicData uri="http://schemas.openxmlformats.org/drawingml/2006/table">
            <a:tbl>
              <a:tblPr/>
              <a:tblGrid>
                <a:gridCol w="4034420"/>
                <a:gridCol w="1274921"/>
                <a:gridCol w="1223926"/>
                <a:gridCol w="1110599"/>
              </a:tblGrid>
              <a:tr h="418089">
                <a:tc>
                  <a:txBody>
                    <a:bodyPr/>
                    <a:lstStyle/>
                    <a:p>
                      <a:pPr algn="l" fontAlgn="b"/>
                      <a:r>
                        <a:rPr lang="pt-BR" sz="2000" b="1" i="0" u="none" strike="noStrike" dirty="0">
                          <a:solidFill>
                            <a:srgbClr val="000000"/>
                          </a:solidFill>
                          <a:latin typeface="Arial"/>
                        </a:rPr>
                        <a:t>Variável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a:solidFill>
                            <a:srgbClr val="000000"/>
                          </a:solidFill>
                          <a:latin typeface="Arial"/>
                        </a:rPr>
                        <a:t>Controle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a:solidFill>
                            <a:srgbClr val="000000"/>
                          </a:solidFill>
                          <a:latin typeface="Arial"/>
                        </a:rPr>
                        <a:t>LPPB</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a:solidFill>
                            <a:srgbClr val="000000"/>
                          </a:solidFill>
                          <a:latin typeface="Arial"/>
                        </a:rPr>
                        <a:t>LB</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7815">
                <a:tc>
                  <a:txBody>
                    <a:bodyPr/>
                    <a:lstStyle/>
                    <a:p>
                      <a:pPr algn="l" fontAlgn="b"/>
                      <a:r>
                        <a:rPr lang="pt-BR" sz="2000" b="0" i="0" u="none" strike="noStrike">
                          <a:solidFill>
                            <a:srgbClr val="000000"/>
                          </a:solidFill>
                          <a:latin typeface="Arial"/>
                        </a:rPr>
                        <a:t>MS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000" b="0" i="0" u="none" strike="noStrike">
                          <a:solidFill>
                            <a:srgbClr val="000000"/>
                          </a:solidFill>
                          <a:latin typeface="Arial"/>
                        </a:rPr>
                        <a:t>17,8</a:t>
                      </a:r>
                      <a:r>
                        <a:rPr lang="pt-BR" sz="2000" b="0" i="0" u="none" strike="noStrike" baseline="30000">
                          <a:solidFill>
                            <a:srgbClr val="000000"/>
                          </a:solidFill>
                          <a:latin typeface="Arial"/>
                        </a:rPr>
                        <a:t>b</a:t>
                      </a:r>
                      <a:endParaRPr lang="pt-BR" sz="2000" b="0" i="0" u="none" strike="noStrike">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000" b="0" i="0" u="none" strike="noStrike" dirty="0">
                          <a:solidFill>
                            <a:srgbClr val="000000"/>
                          </a:solidFill>
                          <a:latin typeface="Arial"/>
                        </a:rPr>
                        <a:t>18,2</a:t>
                      </a:r>
                      <a:r>
                        <a:rPr lang="pt-BR" sz="2000" b="0" i="0" u="none" strike="noStrike" baseline="30000" dirty="0">
                          <a:solidFill>
                            <a:srgbClr val="000000"/>
                          </a:solidFill>
                          <a:latin typeface="Arial"/>
                        </a:rPr>
                        <a:t>a</a:t>
                      </a:r>
                      <a:endParaRPr lang="pt-BR" sz="2000" b="0"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000" b="0" i="0" u="none" strike="noStrike">
                          <a:solidFill>
                            <a:srgbClr val="000000"/>
                          </a:solidFill>
                          <a:latin typeface="Arial"/>
                        </a:rPr>
                        <a:t>18,0</a:t>
                      </a:r>
                      <a:r>
                        <a:rPr lang="pt-BR" sz="2000" b="0" i="0" u="none" strike="noStrike" baseline="30000">
                          <a:solidFill>
                            <a:srgbClr val="000000"/>
                          </a:solidFill>
                          <a:latin typeface="Arial"/>
                        </a:rPr>
                        <a:t>a</a:t>
                      </a:r>
                      <a:endParaRPr lang="pt-BR" sz="2000" b="0" i="0" u="none" strike="noStrike">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402161">
                <a:tc>
                  <a:txBody>
                    <a:bodyPr/>
                    <a:lstStyle/>
                    <a:p>
                      <a:pPr algn="l" fontAlgn="b"/>
                      <a:r>
                        <a:rPr lang="pt-BR" sz="2000" b="0" i="0" u="none" strike="noStrike" dirty="0">
                          <a:solidFill>
                            <a:srgbClr val="000000"/>
                          </a:solidFill>
                          <a:latin typeface="Arial"/>
                        </a:rPr>
                        <a:t>FDN,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72,0</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72,5</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73,1</a:t>
                      </a:r>
                    </a:p>
                  </a:txBody>
                  <a:tcPr marL="9525" marR="9525" marT="9525" marB="0" anchor="b">
                    <a:lnL>
                      <a:noFill/>
                    </a:lnL>
                    <a:lnR>
                      <a:noFill/>
                    </a:lnR>
                    <a:lnT>
                      <a:noFill/>
                    </a:lnT>
                    <a:lnB>
                      <a:noFill/>
                    </a:lnB>
                  </a:tcPr>
                </a:tc>
              </a:tr>
              <a:tr h="402161">
                <a:tc>
                  <a:txBody>
                    <a:bodyPr/>
                    <a:lstStyle/>
                    <a:p>
                      <a:pPr algn="l" fontAlgn="b"/>
                      <a:r>
                        <a:rPr lang="pt-BR" sz="2000" b="0" i="0" u="none" strike="noStrike">
                          <a:solidFill>
                            <a:srgbClr val="000000"/>
                          </a:solidFill>
                          <a:latin typeface="Arial"/>
                        </a:rPr>
                        <a:t>FDA,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47,0</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46,5</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49,1</a:t>
                      </a:r>
                    </a:p>
                  </a:txBody>
                  <a:tcPr marL="9525" marR="9525" marT="9525" marB="0" anchor="b">
                    <a:lnL>
                      <a:noFill/>
                    </a:lnL>
                    <a:lnR>
                      <a:noFill/>
                    </a:lnR>
                    <a:lnT>
                      <a:noFill/>
                    </a:lnT>
                    <a:lnB>
                      <a:noFill/>
                    </a:lnB>
                  </a:tcPr>
                </a:tc>
              </a:tr>
              <a:tr h="477815">
                <a:tc>
                  <a:txBody>
                    <a:bodyPr/>
                    <a:lstStyle/>
                    <a:p>
                      <a:pPr algn="l" fontAlgn="b"/>
                      <a:r>
                        <a:rPr lang="pt-BR" sz="2000" b="0" i="0" u="none" strike="noStrike">
                          <a:solidFill>
                            <a:srgbClr val="000000"/>
                          </a:solidFill>
                          <a:latin typeface="Arial"/>
                        </a:rPr>
                        <a:t>PB,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5,7</a:t>
                      </a:r>
                      <a:r>
                        <a:rPr lang="pt-BR" sz="2000" b="0" i="0" u="none" strike="noStrike" baseline="30000">
                          <a:solidFill>
                            <a:srgbClr val="000000"/>
                          </a:solidFill>
                          <a:latin typeface="Arial"/>
                        </a:rPr>
                        <a:t>b</a:t>
                      </a:r>
                      <a:endParaRPr lang="pt-BR" sz="2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6,2</a:t>
                      </a:r>
                      <a:r>
                        <a:rPr lang="pt-BR" sz="2000" b="0" i="0" u="none" strike="noStrike" baseline="30000">
                          <a:solidFill>
                            <a:srgbClr val="000000"/>
                          </a:solidFill>
                          <a:latin typeface="Arial"/>
                        </a:rPr>
                        <a:t>a</a:t>
                      </a:r>
                      <a:endParaRPr lang="pt-BR" sz="2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6,2</a:t>
                      </a:r>
                      <a:r>
                        <a:rPr lang="pt-BR" sz="2000" b="0" i="0" u="none" strike="noStrike" baseline="30000">
                          <a:solidFill>
                            <a:srgbClr val="000000"/>
                          </a:solidFill>
                          <a:latin typeface="Arial"/>
                        </a:rPr>
                        <a:t>a</a:t>
                      </a:r>
                      <a:endParaRPr lang="pt-BR" sz="2000" b="0" i="0" u="none" strike="noStrike">
                        <a:solidFill>
                          <a:srgbClr val="000000"/>
                        </a:solidFill>
                        <a:latin typeface="Arial"/>
                      </a:endParaRPr>
                    </a:p>
                  </a:txBody>
                  <a:tcPr marL="9525" marR="9525" marT="9525" marB="0" anchor="b">
                    <a:lnL>
                      <a:noFill/>
                    </a:lnL>
                    <a:lnR>
                      <a:noFill/>
                    </a:lnR>
                    <a:lnT>
                      <a:noFill/>
                    </a:lnT>
                    <a:lnB>
                      <a:noFill/>
                    </a:lnB>
                  </a:tcPr>
                </a:tc>
              </a:tr>
              <a:tr h="517633">
                <a:tc>
                  <a:txBody>
                    <a:bodyPr/>
                    <a:lstStyle/>
                    <a:p>
                      <a:pPr algn="l" fontAlgn="b"/>
                      <a:r>
                        <a:rPr lang="pt-BR" sz="2000" b="0" i="0" u="none" strike="noStrike">
                          <a:solidFill>
                            <a:srgbClr val="000000"/>
                          </a:solidFill>
                          <a:latin typeface="Arial"/>
                        </a:rPr>
                        <a:t>N-NH</a:t>
                      </a:r>
                      <a:r>
                        <a:rPr lang="pt-BR" sz="2000" b="0" i="0" u="none" strike="noStrike" baseline="-25000">
                          <a:solidFill>
                            <a:srgbClr val="000000"/>
                          </a:solidFill>
                          <a:latin typeface="Arial"/>
                        </a:rPr>
                        <a:t>3</a:t>
                      </a:r>
                      <a:r>
                        <a:rPr lang="pt-BR" sz="2000" b="0" i="0" u="none" strike="noStrike">
                          <a:solidFill>
                            <a:srgbClr val="000000"/>
                          </a:solidFill>
                          <a:latin typeface="Arial"/>
                        </a:rPr>
                        <a:t>, % N total</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3,6</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3,6</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3,2</a:t>
                      </a:r>
                    </a:p>
                  </a:txBody>
                  <a:tcPr marL="9525" marR="9525" marT="9525" marB="0" anchor="b">
                    <a:lnL>
                      <a:noFill/>
                    </a:lnL>
                    <a:lnR>
                      <a:noFill/>
                    </a:lnR>
                    <a:lnT>
                      <a:noFill/>
                    </a:lnT>
                    <a:lnB>
                      <a:noFill/>
                    </a:lnB>
                  </a:tcPr>
                </a:tc>
              </a:tr>
              <a:tr h="402161">
                <a:tc>
                  <a:txBody>
                    <a:bodyPr/>
                    <a:lstStyle/>
                    <a:p>
                      <a:pPr algn="l" fontAlgn="b"/>
                      <a:r>
                        <a:rPr lang="pt-BR" sz="2000" b="0" i="0" u="none" strike="noStrike">
                          <a:solidFill>
                            <a:srgbClr val="000000"/>
                          </a:solidFill>
                          <a:latin typeface="Arial"/>
                        </a:rPr>
                        <a:t>pH</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4,7</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4,7</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4,8</a:t>
                      </a:r>
                    </a:p>
                  </a:txBody>
                  <a:tcPr marL="9525" marR="9525" marT="9525" marB="0" anchor="b">
                    <a:lnL>
                      <a:noFill/>
                    </a:lnL>
                    <a:lnR>
                      <a:noFill/>
                    </a:lnR>
                    <a:lnT>
                      <a:noFill/>
                    </a:lnT>
                    <a:lnB>
                      <a:noFill/>
                    </a:lnB>
                  </a:tcPr>
                </a:tc>
              </a:tr>
              <a:tr h="402161">
                <a:tc>
                  <a:txBody>
                    <a:bodyPr/>
                    <a:lstStyle/>
                    <a:p>
                      <a:pPr algn="l" fontAlgn="b"/>
                      <a:r>
                        <a:rPr lang="pt-BR" sz="2000" b="0" i="0" u="none" strike="noStrike">
                          <a:solidFill>
                            <a:srgbClr val="000000"/>
                          </a:solidFill>
                          <a:latin typeface="Arial"/>
                        </a:rPr>
                        <a:t>Perda de gases,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2,9</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2,9</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3,6</a:t>
                      </a:r>
                    </a:p>
                  </a:txBody>
                  <a:tcPr marL="9525" marR="9525" marT="9525" marB="0" anchor="b">
                    <a:lnL>
                      <a:noFill/>
                    </a:lnL>
                    <a:lnR>
                      <a:noFill/>
                    </a:lnR>
                    <a:lnT>
                      <a:noFill/>
                    </a:lnT>
                    <a:lnB>
                      <a:noFill/>
                    </a:lnB>
                  </a:tcPr>
                </a:tc>
              </a:tr>
              <a:tr h="477815">
                <a:tc>
                  <a:txBody>
                    <a:bodyPr/>
                    <a:lstStyle/>
                    <a:p>
                      <a:pPr algn="l" fontAlgn="b"/>
                      <a:r>
                        <a:rPr lang="pt-BR" sz="2000" b="0" i="0" u="none" strike="noStrike">
                          <a:solidFill>
                            <a:srgbClr val="000000"/>
                          </a:solidFill>
                          <a:latin typeface="Arial"/>
                        </a:rPr>
                        <a:t>Perda de efluente, kg/t forragem</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68,5</a:t>
                      </a:r>
                      <a:r>
                        <a:rPr lang="pt-BR" sz="2000" b="0" i="0" u="none" strike="noStrike" baseline="30000">
                          <a:solidFill>
                            <a:srgbClr val="000000"/>
                          </a:solidFill>
                          <a:latin typeface="Arial"/>
                        </a:rPr>
                        <a:t>a</a:t>
                      </a:r>
                      <a:endParaRPr lang="pt-BR" sz="2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48,2</a:t>
                      </a:r>
                      <a:r>
                        <a:rPr lang="pt-BR" sz="2000" b="0" i="0" u="none" strike="noStrike" baseline="30000">
                          <a:solidFill>
                            <a:srgbClr val="000000"/>
                          </a:solidFill>
                          <a:latin typeface="Arial"/>
                        </a:rPr>
                        <a:t>c</a:t>
                      </a:r>
                      <a:endParaRPr lang="pt-BR" sz="2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59,5</a:t>
                      </a:r>
                      <a:r>
                        <a:rPr lang="pt-BR" sz="2000" b="0" i="0" u="none" strike="noStrike" baseline="30000">
                          <a:solidFill>
                            <a:srgbClr val="000000"/>
                          </a:solidFill>
                          <a:latin typeface="Arial"/>
                        </a:rPr>
                        <a:t>b</a:t>
                      </a:r>
                      <a:endParaRPr lang="pt-BR" sz="2000" b="0" i="0" u="none" strike="noStrike">
                        <a:solidFill>
                          <a:srgbClr val="000000"/>
                        </a:solidFill>
                        <a:latin typeface="Arial"/>
                      </a:endParaRPr>
                    </a:p>
                  </a:txBody>
                  <a:tcPr marL="9525" marR="9525" marT="9525" marB="0" anchor="b">
                    <a:lnL>
                      <a:noFill/>
                    </a:lnL>
                    <a:lnR>
                      <a:noFill/>
                    </a:lnR>
                    <a:lnT>
                      <a:noFill/>
                    </a:lnT>
                    <a:lnB>
                      <a:noFill/>
                    </a:lnB>
                  </a:tcPr>
                </a:tc>
              </a:tr>
              <a:tr h="477815">
                <a:tc>
                  <a:txBody>
                    <a:bodyPr/>
                    <a:lstStyle/>
                    <a:p>
                      <a:pPr algn="l" fontAlgn="b"/>
                      <a:r>
                        <a:rPr lang="pt-BR" sz="2000" b="0" i="0" u="none" strike="noStrike">
                          <a:solidFill>
                            <a:srgbClr val="000000"/>
                          </a:solidFill>
                          <a:latin typeface="Arial"/>
                        </a:rPr>
                        <a:t>RMS, %</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89,1</a:t>
                      </a:r>
                      <a:r>
                        <a:rPr lang="pt-BR" sz="2000" b="0" i="0" u="none" strike="noStrike" baseline="30000">
                          <a:solidFill>
                            <a:srgbClr val="000000"/>
                          </a:solidFill>
                          <a:latin typeface="Arial"/>
                        </a:rPr>
                        <a:t>b</a:t>
                      </a:r>
                      <a:endParaRPr lang="pt-BR" sz="2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92</a:t>
                      </a:r>
                      <a:r>
                        <a:rPr lang="pt-BR" sz="2000" b="0" i="0" u="none" strike="noStrike" baseline="30000">
                          <a:solidFill>
                            <a:srgbClr val="000000"/>
                          </a:solidFill>
                          <a:latin typeface="Arial"/>
                        </a:rPr>
                        <a:t>a</a:t>
                      </a:r>
                      <a:endParaRPr lang="pt-BR" sz="2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90,9</a:t>
                      </a:r>
                      <a:r>
                        <a:rPr lang="pt-BR" sz="2000" b="0" i="0" u="none" strike="noStrike" baseline="30000">
                          <a:solidFill>
                            <a:srgbClr val="000000"/>
                          </a:solidFill>
                          <a:latin typeface="Arial"/>
                        </a:rPr>
                        <a:t>a</a:t>
                      </a:r>
                      <a:endParaRPr lang="pt-BR" sz="2000" b="0" i="0" u="none" strike="noStrike">
                        <a:solidFill>
                          <a:srgbClr val="000000"/>
                        </a:solidFill>
                        <a:latin typeface="Arial"/>
                      </a:endParaRPr>
                    </a:p>
                  </a:txBody>
                  <a:tcPr marL="9525" marR="9525" marT="9525" marB="0" anchor="b">
                    <a:lnL>
                      <a:noFill/>
                    </a:lnL>
                    <a:lnR>
                      <a:noFill/>
                    </a:lnR>
                    <a:lnT>
                      <a:noFill/>
                    </a:lnT>
                    <a:lnB>
                      <a:noFill/>
                    </a:lnB>
                  </a:tcPr>
                </a:tc>
              </a:tr>
              <a:tr h="402161">
                <a:tc>
                  <a:txBody>
                    <a:bodyPr/>
                    <a:lstStyle/>
                    <a:p>
                      <a:pPr algn="l" fontAlgn="b"/>
                      <a:r>
                        <a:rPr lang="pt-BR" sz="2000" b="0" i="0" u="none" strike="noStrike">
                          <a:solidFill>
                            <a:srgbClr val="000000"/>
                          </a:solidFill>
                          <a:latin typeface="Arial"/>
                        </a:rPr>
                        <a:t>DIVMS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latin typeface="Arial"/>
                        </a:rPr>
                        <a:t>56,5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latin typeface="Arial"/>
                        </a:rPr>
                        <a:t>56,6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latin typeface="Arial"/>
                        </a:rPr>
                        <a:t>56,0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4" name="CaixaDeTexto 3"/>
          <p:cNvSpPr txBox="1"/>
          <p:nvPr/>
        </p:nvSpPr>
        <p:spPr>
          <a:xfrm>
            <a:off x="642910" y="857232"/>
            <a:ext cx="7500990" cy="923330"/>
          </a:xfrm>
          <a:prstGeom prst="rect">
            <a:avLst/>
          </a:prstGeom>
          <a:noFill/>
        </p:spPr>
        <p:txBody>
          <a:bodyPr wrap="square" rtlCol="0">
            <a:spAutoFit/>
          </a:bodyPr>
          <a:lstStyle/>
          <a:p>
            <a:r>
              <a:rPr lang="en-US" i="1" dirty="0" err="1" smtClean="0"/>
              <a:t>Brachiaria</a:t>
            </a:r>
            <a:r>
              <a:rPr lang="en-US" i="1" dirty="0" smtClean="0"/>
              <a:t> </a:t>
            </a:r>
            <a:r>
              <a:rPr lang="en-US" i="1" dirty="0" err="1" smtClean="0"/>
              <a:t>brizantha</a:t>
            </a:r>
            <a:r>
              <a:rPr lang="en-US" i="1" dirty="0" smtClean="0"/>
              <a:t> </a:t>
            </a:r>
            <a:r>
              <a:rPr lang="en-US" dirty="0" smtClean="0"/>
              <a:t>cv. </a:t>
            </a:r>
            <a:r>
              <a:rPr lang="en-US" dirty="0" err="1" smtClean="0"/>
              <a:t>Marandu</a:t>
            </a:r>
            <a:r>
              <a:rPr lang="en-US" dirty="0" smtClean="0"/>
              <a:t> – 50 </a:t>
            </a:r>
            <a:r>
              <a:rPr lang="en-US" dirty="0" err="1" smtClean="0"/>
              <a:t>dias</a:t>
            </a:r>
            <a:r>
              <a:rPr lang="en-US" dirty="0" smtClean="0"/>
              <a:t> de </a:t>
            </a:r>
            <a:r>
              <a:rPr lang="en-US" dirty="0" err="1" smtClean="0"/>
              <a:t>crescimento</a:t>
            </a:r>
            <a:endParaRPr lang="en-US" dirty="0" smtClean="0"/>
          </a:p>
          <a:p>
            <a:pPr>
              <a:buFont typeface="Wingdings" pitchFamily="2" charset="2"/>
              <a:buChar char="ü"/>
            </a:pPr>
            <a:r>
              <a:rPr lang="en-US" i="1" dirty="0" smtClean="0"/>
              <a:t> Lactobacillus </a:t>
            </a:r>
            <a:r>
              <a:rPr lang="en-US" i="1" dirty="0" err="1" smtClean="0"/>
              <a:t>plantarum</a:t>
            </a:r>
            <a:r>
              <a:rPr lang="en-US" i="1" dirty="0" smtClean="0"/>
              <a:t> </a:t>
            </a:r>
            <a:r>
              <a:rPr lang="en-US" dirty="0" smtClean="0"/>
              <a:t>+ </a:t>
            </a:r>
            <a:r>
              <a:rPr lang="en-US" i="1" dirty="0" err="1" smtClean="0"/>
              <a:t>Propionibacterium</a:t>
            </a:r>
            <a:r>
              <a:rPr lang="en-US" i="1" dirty="0" smtClean="0"/>
              <a:t>  </a:t>
            </a:r>
            <a:r>
              <a:rPr lang="en-US" dirty="0" smtClean="0"/>
              <a:t>(LPPB) - 1,5 x  10</a:t>
            </a:r>
            <a:r>
              <a:rPr lang="en-US" baseline="30000" dirty="0" smtClean="0"/>
              <a:t>5</a:t>
            </a:r>
          </a:p>
          <a:p>
            <a:pPr>
              <a:buFont typeface="Wingdings" pitchFamily="2" charset="2"/>
              <a:buChar char="ü"/>
            </a:pPr>
            <a:r>
              <a:rPr lang="en-US" i="1" baseline="30000" dirty="0" smtClean="0"/>
              <a:t> </a:t>
            </a:r>
            <a:r>
              <a:rPr lang="en-US" i="1" dirty="0" smtClean="0"/>
              <a:t>Lactobacillus </a:t>
            </a:r>
            <a:r>
              <a:rPr lang="en-US" i="1" dirty="0" err="1" smtClean="0"/>
              <a:t>buchneri</a:t>
            </a:r>
            <a:r>
              <a:rPr lang="en-US" i="1" dirty="0" smtClean="0"/>
              <a:t> </a:t>
            </a:r>
            <a:r>
              <a:rPr lang="en-US" dirty="0" smtClean="0"/>
              <a:t> (LB) - 5 x 10</a:t>
            </a:r>
            <a:r>
              <a:rPr lang="en-US" baseline="30000" dirty="0" smtClean="0"/>
              <a:t>4</a:t>
            </a:r>
            <a:endParaRPr lang="pt-BR" i="1" baseline="30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62"/>
            <a:ext cx="8229600" cy="1143000"/>
          </a:xfrm>
        </p:spPr>
        <p:txBody>
          <a:bodyPr>
            <a:normAutofit/>
          </a:bodyPr>
          <a:lstStyle/>
          <a:p>
            <a:r>
              <a:rPr lang="en-US" sz="3200" dirty="0" smtClean="0"/>
              <a:t>Ribeiro et al. (2009) – </a:t>
            </a:r>
            <a:r>
              <a:rPr lang="en-US" sz="3200" dirty="0" err="1" smtClean="0"/>
              <a:t>silagem</a:t>
            </a:r>
            <a:r>
              <a:rPr lang="en-US" sz="3200" dirty="0" smtClean="0"/>
              <a:t> de </a:t>
            </a:r>
            <a:r>
              <a:rPr lang="en-US" sz="3200" dirty="0" err="1" smtClean="0"/>
              <a:t>capim</a:t>
            </a:r>
            <a:endParaRPr lang="pt-BR" sz="3200" dirty="0"/>
          </a:p>
        </p:txBody>
      </p:sp>
      <p:graphicFrame>
        <p:nvGraphicFramePr>
          <p:cNvPr id="3" name="Tabela 2"/>
          <p:cNvGraphicFramePr>
            <a:graphicFrameLocks noGrp="1"/>
          </p:cNvGraphicFramePr>
          <p:nvPr/>
        </p:nvGraphicFramePr>
        <p:xfrm>
          <a:off x="642910" y="1500174"/>
          <a:ext cx="7215238" cy="5072100"/>
        </p:xfrm>
        <a:graphic>
          <a:graphicData uri="http://schemas.openxmlformats.org/drawingml/2006/table">
            <a:tbl>
              <a:tblPr/>
              <a:tblGrid>
                <a:gridCol w="4550265"/>
                <a:gridCol w="1437935"/>
                <a:gridCol w="1227038"/>
              </a:tblGrid>
              <a:tr h="364775">
                <a:tc>
                  <a:txBody>
                    <a:bodyPr/>
                    <a:lstStyle/>
                    <a:p>
                      <a:pPr algn="l" fontAlgn="b"/>
                      <a:r>
                        <a:rPr lang="pt-BR" sz="2000" b="1" i="0" u="none" strike="noStrike" dirty="0">
                          <a:solidFill>
                            <a:srgbClr val="000000"/>
                          </a:solidFill>
                          <a:latin typeface="Arial"/>
                        </a:rPr>
                        <a:t>Variável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a:solidFill>
                            <a:srgbClr val="000000"/>
                          </a:solidFill>
                          <a:latin typeface="Arial"/>
                        </a:rPr>
                        <a:t>Controle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smtClean="0">
                          <a:solidFill>
                            <a:srgbClr val="000000"/>
                          </a:solidFill>
                          <a:latin typeface="Arial"/>
                        </a:rPr>
                        <a:t>LPPA</a:t>
                      </a:r>
                      <a:endParaRPr lang="pt-BR" sz="2000" b="1"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878">
                <a:tc>
                  <a:txBody>
                    <a:bodyPr/>
                    <a:lstStyle/>
                    <a:p>
                      <a:pPr algn="l" fontAlgn="b"/>
                      <a:r>
                        <a:rPr lang="pt-BR" sz="2000" b="0" i="0" u="none" strike="noStrike">
                          <a:solidFill>
                            <a:srgbClr val="000000"/>
                          </a:solidFill>
                          <a:latin typeface="Arial"/>
                        </a:rPr>
                        <a:t>MS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000" b="0" i="0" u="none" strike="noStrike">
                          <a:solidFill>
                            <a:srgbClr val="000000"/>
                          </a:solidFill>
                          <a:latin typeface="Arial"/>
                        </a:rPr>
                        <a:t>26,8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pt-BR" sz="2000" b="0" i="0" u="none" strike="noStrike">
                          <a:solidFill>
                            <a:srgbClr val="000000"/>
                          </a:solidFill>
                          <a:latin typeface="Arial"/>
                        </a:rPr>
                        <a:t>27,4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416885">
                <a:tc>
                  <a:txBody>
                    <a:bodyPr/>
                    <a:lstStyle/>
                    <a:p>
                      <a:pPr algn="l" fontAlgn="b"/>
                      <a:r>
                        <a:rPr lang="pt-BR" sz="2000" b="0" i="0" u="none" strike="noStrike">
                          <a:solidFill>
                            <a:srgbClr val="000000"/>
                          </a:solidFill>
                          <a:latin typeface="Arial"/>
                        </a:rPr>
                        <a:t>PB,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7,6</a:t>
                      </a:r>
                      <a:r>
                        <a:rPr lang="pt-BR" sz="2000" b="0" i="0" u="none" strike="noStrike" baseline="30000">
                          <a:solidFill>
                            <a:srgbClr val="000000"/>
                          </a:solidFill>
                          <a:latin typeface="Arial"/>
                        </a:rPr>
                        <a:t>b</a:t>
                      </a:r>
                      <a:endParaRPr lang="pt-BR" sz="2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8,9</a:t>
                      </a:r>
                      <a:r>
                        <a:rPr lang="pt-BR" sz="2000" b="0" i="0" u="none" strike="noStrike" baseline="30000">
                          <a:solidFill>
                            <a:srgbClr val="000000"/>
                          </a:solidFill>
                          <a:latin typeface="Arial"/>
                        </a:rPr>
                        <a:t>a</a:t>
                      </a:r>
                      <a:endParaRPr lang="pt-BR" sz="2000" b="0" i="0" u="none" strike="noStrike">
                        <a:solidFill>
                          <a:srgbClr val="000000"/>
                        </a:solidFill>
                        <a:latin typeface="Arial"/>
                      </a:endParaRPr>
                    </a:p>
                  </a:txBody>
                  <a:tcPr marL="9525" marR="9525" marT="9525" marB="0" anchor="b">
                    <a:lnL>
                      <a:noFill/>
                    </a:lnL>
                    <a:lnR>
                      <a:noFill/>
                    </a:lnR>
                    <a:lnT>
                      <a:noFill/>
                    </a:lnT>
                    <a:lnB>
                      <a:noFill/>
                    </a:lnB>
                  </a:tcPr>
                </a:tc>
              </a:tr>
              <a:tr h="350878">
                <a:tc>
                  <a:txBody>
                    <a:bodyPr/>
                    <a:lstStyle/>
                    <a:p>
                      <a:pPr algn="l" fontAlgn="b"/>
                      <a:r>
                        <a:rPr lang="pt-BR" sz="2000" b="0" i="0" u="none" strike="noStrike">
                          <a:solidFill>
                            <a:srgbClr val="000000"/>
                          </a:solidFill>
                          <a:latin typeface="Arial"/>
                        </a:rPr>
                        <a:t>FDN,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61,1</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62,7</a:t>
                      </a:r>
                    </a:p>
                  </a:txBody>
                  <a:tcPr marL="9525" marR="9525" marT="9525" marB="0" anchor="b">
                    <a:lnL>
                      <a:noFill/>
                    </a:lnL>
                    <a:lnR>
                      <a:noFill/>
                    </a:lnR>
                    <a:lnT>
                      <a:noFill/>
                    </a:lnT>
                    <a:lnB>
                      <a:noFill/>
                    </a:lnB>
                  </a:tcPr>
                </a:tc>
              </a:tr>
              <a:tr h="350878">
                <a:tc>
                  <a:txBody>
                    <a:bodyPr/>
                    <a:lstStyle/>
                    <a:p>
                      <a:pPr algn="l" fontAlgn="b"/>
                      <a:r>
                        <a:rPr lang="pt-BR" sz="2000" b="0" i="0" u="none" strike="noStrike">
                          <a:solidFill>
                            <a:srgbClr val="000000"/>
                          </a:solidFill>
                          <a:latin typeface="Arial"/>
                        </a:rPr>
                        <a:t>FDA,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33,4</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34,6</a:t>
                      </a:r>
                    </a:p>
                  </a:txBody>
                  <a:tcPr marL="9525" marR="9525" marT="9525" marB="0" anchor="b">
                    <a:lnL>
                      <a:noFill/>
                    </a:lnL>
                    <a:lnR>
                      <a:noFill/>
                    </a:lnR>
                    <a:lnT>
                      <a:noFill/>
                    </a:lnT>
                    <a:lnB>
                      <a:noFill/>
                    </a:lnB>
                  </a:tcPr>
                </a:tc>
              </a:tr>
              <a:tr h="350878">
                <a:tc>
                  <a:txBody>
                    <a:bodyPr/>
                    <a:lstStyle/>
                    <a:p>
                      <a:pPr algn="l" fontAlgn="b"/>
                      <a:r>
                        <a:rPr lang="pt-BR" sz="2000" b="0" i="0" u="none" strike="noStrike">
                          <a:solidFill>
                            <a:srgbClr val="000000"/>
                          </a:solidFill>
                          <a:latin typeface="Arial"/>
                        </a:rPr>
                        <a:t>CHO,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1,82</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2,58</a:t>
                      </a:r>
                    </a:p>
                  </a:txBody>
                  <a:tcPr marL="9525" marR="9525" marT="9525" marB="0" anchor="b">
                    <a:lnL>
                      <a:noFill/>
                    </a:lnL>
                    <a:lnR>
                      <a:noFill/>
                    </a:lnR>
                    <a:lnT>
                      <a:noFill/>
                    </a:lnT>
                    <a:lnB>
                      <a:noFill/>
                    </a:lnB>
                  </a:tcPr>
                </a:tc>
              </a:tr>
              <a:tr h="416885">
                <a:tc>
                  <a:txBody>
                    <a:bodyPr/>
                    <a:lstStyle/>
                    <a:p>
                      <a:pPr algn="l" fontAlgn="b"/>
                      <a:r>
                        <a:rPr lang="pt-BR" sz="2000" b="0" i="0" u="none" strike="noStrike">
                          <a:solidFill>
                            <a:srgbClr val="000000"/>
                          </a:solidFill>
                          <a:latin typeface="Arial"/>
                        </a:rPr>
                        <a:t>DIVMO</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56,1</a:t>
                      </a:r>
                      <a:r>
                        <a:rPr lang="pt-BR" sz="2000" b="0" i="0" u="none" strike="noStrike" baseline="30000">
                          <a:solidFill>
                            <a:srgbClr val="000000"/>
                          </a:solidFill>
                          <a:latin typeface="Arial"/>
                        </a:rPr>
                        <a:t>b</a:t>
                      </a:r>
                      <a:endParaRPr lang="pt-BR" sz="2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58,3</a:t>
                      </a:r>
                      <a:r>
                        <a:rPr lang="pt-BR" sz="2000" b="0" i="0" u="none" strike="noStrike" baseline="30000">
                          <a:solidFill>
                            <a:srgbClr val="000000"/>
                          </a:solidFill>
                          <a:latin typeface="Arial"/>
                        </a:rPr>
                        <a:t>a</a:t>
                      </a:r>
                      <a:endParaRPr lang="pt-BR" sz="2000" b="0" i="0" u="none" strike="noStrike">
                        <a:solidFill>
                          <a:srgbClr val="000000"/>
                        </a:solidFill>
                        <a:latin typeface="Arial"/>
                      </a:endParaRPr>
                    </a:p>
                  </a:txBody>
                  <a:tcPr marL="9525" marR="9525" marT="9525" marB="0" anchor="b">
                    <a:lnL>
                      <a:noFill/>
                    </a:lnL>
                    <a:lnR>
                      <a:noFill/>
                    </a:lnR>
                    <a:lnT>
                      <a:noFill/>
                    </a:lnT>
                    <a:lnB>
                      <a:noFill/>
                    </a:lnB>
                  </a:tcPr>
                </a:tc>
              </a:tr>
              <a:tr h="416885">
                <a:tc>
                  <a:txBody>
                    <a:bodyPr/>
                    <a:lstStyle/>
                    <a:p>
                      <a:pPr algn="l" fontAlgn="b"/>
                      <a:r>
                        <a:rPr lang="pt-BR" sz="2000" b="0" i="0" u="none" strike="noStrike">
                          <a:solidFill>
                            <a:srgbClr val="000000"/>
                          </a:solidFill>
                          <a:latin typeface="Arial"/>
                        </a:rPr>
                        <a:t>pH</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4,7</a:t>
                      </a:r>
                      <a:r>
                        <a:rPr lang="pt-BR" sz="2000" b="0" i="0" u="none" strike="noStrike" baseline="30000">
                          <a:solidFill>
                            <a:srgbClr val="000000"/>
                          </a:solidFill>
                          <a:latin typeface="Arial"/>
                        </a:rPr>
                        <a:t>a</a:t>
                      </a:r>
                      <a:endParaRPr lang="pt-BR" sz="2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000" b="0" i="0" u="none" strike="noStrike" dirty="0">
                          <a:solidFill>
                            <a:srgbClr val="000000"/>
                          </a:solidFill>
                          <a:latin typeface="Arial"/>
                        </a:rPr>
                        <a:t>4,1</a:t>
                      </a:r>
                      <a:r>
                        <a:rPr lang="pt-BR" sz="2000" b="0" i="0" u="none" strike="noStrike" baseline="30000" dirty="0">
                          <a:solidFill>
                            <a:srgbClr val="000000"/>
                          </a:solidFill>
                          <a:latin typeface="Arial"/>
                        </a:rPr>
                        <a:t>b</a:t>
                      </a:r>
                      <a:endParaRPr lang="pt-BR" sz="2000" b="0" i="0" u="none" strike="noStrike" dirty="0">
                        <a:solidFill>
                          <a:srgbClr val="000000"/>
                        </a:solidFill>
                        <a:latin typeface="Arial"/>
                      </a:endParaRPr>
                    </a:p>
                  </a:txBody>
                  <a:tcPr marL="9525" marR="9525" marT="9525" marB="0" anchor="b">
                    <a:lnL>
                      <a:noFill/>
                    </a:lnL>
                    <a:lnR>
                      <a:noFill/>
                    </a:lnR>
                    <a:lnT>
                      <a:noFill/>
                    </a:lnT>
                    <a:lnB>
                      <a:noFill/>
                    </a:lnB>
                  </a:tcPr>
                </a:tc>
              </a:tr>
              <a:tr h="451625">
                <a:tc>
                  <a:txBody>
                    <a:bodyPr/>
                    <a:lstStyle/>
                    <a:p>
                      <a:pPr algn="l" fontAlgn="b"/>
                      <a:r>
                        <a:rPr lang="pt-BR" sz="2000" b="0" i="0" u="none" strike="noStrike">
                          <a:solidFill>
                            <a:srgbClr val="000000"/>
                          </a:solidFill>
                          <a:latin typeface="Arial"/>
                        </a:rPr>
                        <a:t>N-NH</a:t>
                      </a:r>
                      <a:r>
                        <a:rPr lang="pt-BR" sz="2000" b="0" i="0" u="none" strike="noStrike" baseline="-25000">
                          <a:solidFill>
                            <a:srgbClr val="000000"/>
                          </a:solidFill>
                          <a:latin typeface="Arial"/>
                        </a:rPr>
                        <a:t>3</a:t>
                      </a:r>
                      <a:r>
                        <a:rPr lang="pt-BR" sz="2000" b="0" i="0" u="none" strike="noStrike">
                          <a:solidFill>
                            <a:srgbClr val="000000"/>
                          </a:solidFill>
                          <a:latin typeface="Arial"/>
                        </a:rPr>
                        <a:t>, % N total</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10,9</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7,9</a:t>
                      </a:r>
                    </a:p>
                  </a:txBody>
                  <a:tcPr marL="9525" marR="9525" marT="9525" marB="0" anchor="b">
                    <a:lnL>
                      <a:noFill/>
                    </a:lnL>
                    <a:lnR>
                      <a:noFill/>
                    </a:lnR>
                    <a:lnT>
                      <a:noFill/>
                    </a:lnT>
                    <a:lnB>
                      <a:noFill/>
                    </a:lnB>
                  </a:tcPr>
                </a:tc>
              </a:tr>
              <a:tr h="416885">
                <a:tc>
                  <a:txBody>
                    <a:bodyPr/>
                    <a:lstStyle/>
                    <a:p>
                      <a:pPr algn="l" fontAlgn="b"/>
                      <a:r>
                        <a:rPr lang="pt-BR" sz="2000" b="0" i="0" u="none" strike="noStrike">
                          <a:solidFill>
                            <a:srgbClr val="000000"/>
                          </a:solidFill>
                          <a:latin typeface="Arial"/>
                        </a:rPr>
                        <a:t>Ácido lático,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0,57</a:t>
                      </a:r>
                      <a:r>
                        <a:rPr lang="pt-BR" sz="2000" b="0" i="0" u="none" strike="noStrike" baseline="30000">
                          <a:solidFill>
                            <a:srgbClr val="000000"/>
                          </a:solidFill>
                          <a:latin typeface="Arial"/>
                        </a:rPr>
                        <a:t>b</a:t>
                      </a:r>
                      <a:endParaRPr lang="pt-BR" sz="2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4,25</a:t>
                      </a:r>
                      <a:r>
                        <a:rPr lang="pt-BR" sz="2000" b="0" i="0" u="none" strike="noStrike" baseline="30000">
                          <a:solidFill>
                            <a:srgbClr val="000000"/>
                          </a:solidFill>
                          <a:latin typeface="Arial"/>
                        </a:rPr>
                        <a:t>a</a:t>
                      </a:r>
                      <a:endParaRPr lang="pt-BR" sz="2000" b="0" i="0" u="none" strike="noStrike">
                        <a:solidFill>
                          <a:srgbClr val="000000"/>
                        </a:solidFill>
                        <a:latin typeface="Arial"/>
                      </a:endParaRPr>
                    </a:p>
                  </a:txBody>
                  <a:tcPr marL="9525" marR="9525" marT="9525" marB="0" anchor="b">
                    <a:lnL>
                      <a:noFill/>
                    </a:lnL>
                    <a:lnR>
                      <a:noFill/>
                    </a:lnR>
                    <a:lnT>
                      <a:noFill/>
                    </a:lnT>
                    <a:lnB>
                      <a:noFill/>
                    </a:lnB>
                  </a:tcPr>
                </a:tc>
              </a:tr>
              <a:tr h="416885">
                <a:tc>
                  <a:txBody>
                    <a:bodyPr/>
                    <a:lstStyle/>
                    <a:p>
                      <a:pPr algn="l" fontAlgn="b"/>
                      <a:r>
                        <a:rPr lang="pt-BR" sz="2000" b="0" i="0" u="none" strike="noStrike">
                          <a:solidFill>
                            <a:srgbClr val="000000"/>
                          </a:solidFill>
                          <a:latin typeface="Arial"/>
                        </a:rPr>
                        <a:t>Perda de gases, % MS</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8,5</a:t>
                      </a:r>
                      <a:r>
                        <a:rPr lang="pt-BR" sz="2000" b="0" i="0" u="none" strike="noStrike" baseline="30000">
                          <a:solidFill>
                            <a:srgbClr val="000000"/>
                          </a:solidFill>
                          <a:latin typeface="Arial"/>
                        </a:rPr>
                        <a:t>a</a:t>
                      </a:r>
                      <a:endParaRPr lang="pt-BR" sz="20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ctr" fontAlgn="b"/>
                      <a:r>
                        <a:rPr lang="pt-BR" sz="2000" b="0" i="0" u="none" strike="noStrike" dirty="0">
                          <a:solidFill>
                            <a:srgbClr val="000000"/>
                          </a:solidFill>
                          <a:latin typeface="Arial"/>
                        </a:rPr>
                        <a:t>2,4</a:t>
                      </a:r>
                      <a:r>
                        <a:rPr lang="pt-BR" sz="2000" b="0" i="0" u="none" strike="noStrike" baseline="30000" dirty="0">
                          <a:solidFill>
                            <a:srgbClr val="000000"/>
                          </a:solidFill>
                          <a:latin typeface="Arial"/>
                        </a:rPr>
                        <a:t>b</a:t>
                      </a:r>
                      <a:endParaRPr lang="pt-BR" sz="2000" b="0" i="0" u="none" strike="noStrike" dirty="0">
                        <a:solidFill>
                          <a:srgbClr val="000000"/>
                        </a:solidFill>
                        <a:latin typeface="Arial"/>
                      </a:endParaRPr>
                    </a:p>
                  </a:txBody>
                  <a:tcPr marL="9525" marR="9525" marT="9525" marB="0" anchor="b">
                    <a:lnL>
                      <a:noFill/>
                    </a:lnL>
                    <a:lnR>
                      <a:noFill/>
                    </a:lnR>
                    <a:lnT>
                      <a:noFill/>
                    </a:lnT>
                    <a:lnB>
                      <a:noFill/>
                    </a:lnB>
                  </a:tcPr>
                </a:tc>
              </a:tr>
              <a:tr h="350878">
                <a:tc>
                  <a:txBody>
                    <a:bodyPr/>
                    <a:lstStyle/>
                    <a:p>
                      <a:pPr algn="l" fontAlgn="b"/>
                      <a:r>
                        <a:rPr lang="pt-BR" sz="2000" b="0" i="0" u="none" strike="noStrike">
                          <a:solidFill>
                            <a:srgbClr val="000000"/>
                          </a:solidFill>
                          <a:latin typeface="Arial"/>
                        </a:rPr>
                        <a:t>Perda de efluente, kg/t forragem</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11,5</a:t>
                      </a:r>
                    </a:p>
                  </a:txBody>
                  <a:tcPr marL="9525" marR="9525" marT="9525" marB="0" anchor="b">
                    <a:lnL>
                      <a:noFill/>
                    </a:lnL>
                    <a:lnR>
                      <a:noFill/>
                    </a:lnR>
                    <a:lnT>
                      <a:noFill/>
                    </a:lnT>
                    <a:lnB>
                      <a:noFill/>
                    </a:lnB>
                  </a:tcPr>
                </a:tc>
                <a:tc>
                  <a:txBody>
                    <a:bodyPr/>
                    <a:lstStyle/>
                    <a:p>
                      <a:pPr algn="ctr" fontAlgn="b"/>
                      <a:r>
                        <a:rPr lang="pt-BR" sz="2000" b="0" i="0" u="none" strike="noStrike">
                          <a:solidFill>
                            <a:srgbClr val="000000"/>
                          </a:solidFill>
                          <a:latin typeface="Arial"/>
                        </a:rPr>
                        <a:t>13,5</a:t>
                      </a:r>
                    </a:p>
                  </a:txBody>
                  <a:tcPr marL="9525" marR="9525" marT="9525" marB="0" anchor="b">
                    <a:lnL>
                      <a:noFill/>
                    </a:lnL>
                    <a:lnR>
                      <a:noFill/>
                    </a:lnR>
                    <a:lnT>
                      <a:noFill/>
                    </a:lnT>
                    <a:lnB>
                      <a:noFill/>
                    </a:lnB>
                  </a:tcPr>
                </a:tc>
              </a:tr>
              <a:tr h="416885">
                <a:tc>
                  <a:txBody>
                    <a:bodyPr/>
                    <a:lstStyle/>
                    <a:p>
                      <a:pPr algn="l" fontAlgn="b"/>
                      <a:r>
                        <a:rPr lang="pt-BR" sz="2000" b="0" i="0" u="none" strike="noStrike">
                          <a:solidFill>
                            <a:srgbClr val="000000"/>
                          </a:solidFill>
                          <a:latin typeface="Arial"/>
                        </a:rPr>
                        <a:t>RMS,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latin typeface="Arial"/>
                        </a:rPr>
                        <a:t>90,5</a:t>
                      </a:r>
                      <a:r>
                        <a:rPr lang="pt-BR" sz="2000" b="0" i="0" u="none" strike="noStrike" baseline="30000">
                          <a:solidFill>
                            <a:srgbClr val="000000"/>
                          </a:solidFill>
                          <a:latin typeface="Arial"/>
                        </a:rPr>
                        <a:t>b</a:t>
                      </a:r>
                      <a:endParaRPr lang="pt-BR" sz="2000" b="0" i="0" u="none" strike="noStrike">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latin typeface="Arial"/>
                        </a:rPr>
                        <a:t>96,3</a:t>
                      </a:r>
                      <a:r>
                        <a:rPr lang="pt-BR" sz="2000" b="0" i="0" u="none" strike="noStrike" baseline="30000" dirty="0">
                          <a:solidFill>
                            <a:srgbClr val="000000"/>
                          </a:solidFill>
                          <a:latin typeface="Arial"/>
                        </a:rPr>
                        <a:t>a</a:t>
                      </a:r>
                      <a:endParaRPr lang="pt-BR" sz="2000" b="0" i="0" u="none" strike="noStrike" dirty="0">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4" name="CaixaDeTexto 3"/>
          <p:cNvSpPr txBox="1"/>
          <p:nvPr/>
        </p:nvSpPr>
        <p:spPr>
          <a:xfrm>
            <a:off x="500034" y="782405"/>
            <a:ext cx="8643966" cy="646331"/>
          </a:xfrm>
          <a:prstGeom prst="rect">
            <a:avLst/>
          </a:prstGeom>
          <a:noFill/>
        </p:spPr>
        <p:txBody>
          <a:bodyPr wrap="square" rtlCol="0">
            <a:spAutoFit/>
          </a:bodyPr>
          <a:lstStyle/>
          <a:p>
            <a:r>
              <a:rPr lang="en-US" i="1" dirty="0" err="1" smtClean="0"/>
              <a:t>Brachiaria</a:t>
            </a:r>
            <a:r>
              <a:rPr lang="en-US" i="1" dirty="0" smtClean="0"/>
              <a:t> </a:t>
            </a:r>
            <a:r>
              <a:rPr lang="en-US" i="1" dirty="0" err="1" smtClean="0"/>
              <a:t>brizantha</a:t>
            </a:r>
            <a:r>
              <a:rPr lang="en-US" i="1" dirty="0" smtClean="0"/>
              <a:t> </a:t>
            </a:r>
            <a:r>
              <a:rPr lang="en-US" dirty="0" smtClean="0"/>
              <a:t>cv. </a:t>
            </a:r>
            <a:r>
              <a:rPr lang="en-US" dirty="0" err="1" smtClean="0"/>
              <a:t>Marandu</a:t>
            </a:r>
            <a:r>
              <a:rPr lang="en-US" dirty="0" smtClean="0"/>
              <a:t> – 54 </a:t>
            </a:r>
            <a:r>
              <a:rPr lang="en-US" dirty="0" err="1" smtClean="0"/>
              <a:t>dias</a:t>
            </a:r>
            <a:r>
              <a:rPr lang="en-US" dirty="0" smtClean="0"/>
              <a:t> de </a:t>
            </a:r>
            <a:r>
              <a:rPr lang="en-US" dirty="0" err="1" smtClean="0"/>
              <a:t>crescimento</a:t>
            </a:r>
            <a:endParaRPr lang="en-US" dirty="0" smtClean="0"/>
          </a:p>
          <a:p>
            <a:pPr>
              <a:buFont typeface="Wingdings" pitchFamily="2" charset="2"/>
              <a:buChar char="ü"/>
            </a:pPr>
            <a:r>
              <a:rPr lang="en-US" i="1" dirty="0" smtClean="0"/>
              <a:t> Lactobacillus </a:t>
            </a:r>
            <a:r>
              <a:rPr lang="en-US" i="1" dirty="0" err="1" smtClean="0"/>
              <a:t>plantarum</a:t>
            </a:r>
            <a:r>
              <a:rPr lang="en-US" i="1" dirty="0" smtClean="0"/>
              <a:t> </a:t>
            </a:r>
            <a:r>
              <a:rPr lang="en-US" dirty="0" smtClean="0"/>
              <a:t> (1 x 10</a:t>
            </a:r>
            <a:r>
              <a:rPr lang="en-US" baseline="30000" dirty="0" smtClean="0"/>
              <a:t>5</a:t>
            </a:r>
            <a:r>
              <a:rPr lang="en-US" dirty="0" smtClean="0"/>
              <a:t>) + </a:t>
            </a:r>
            <a:r>
              <a:rPr lang="en-US" i="1" dirty="0" err="1" smtClean="0"/>
              <a:t>Pediococcus</a:t>
            </a:r>
            <a:r>
              <a:rPr lang="en-US" i="1" dirty="0" smtClean="0"/>
              <a:t> </a:t>
            </a:r>
            <a:r>
              <a:rPr lang="en-US" i="1" dirty="0" err="1" smtClean="0"/>
              <a:t>acidilactici</a:t>
            </a:r>
            <a:r>
              <a:rPr lang="en-US" i="1" dirty="0" smtClean="0"/>
              <a:t> </a:t>
            </a:r>
            <a:r>
              <a:rPr lang="en-US" dirty="0" smtClean="0"/>
              <a:t> (3 x 10</a:t>
            </a:r>
            <a:r>
              <a:rPr lang="en-US" baseline="30000" dirty="0" smtClean="0"/>
              <a:t>4</a:t>
            </a:r>
            <a:r>
              <a:rPr lang="en-US" dirty="0" smtClean="0"/>
              <a:t>) – (LPPA)</a:t>
            </a:r>
            <a:endParaRPr lang="pt-BR"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14"/>
            <a:ext cx="8229600" cy="1143000"/>
          </a:xfrm>
        </p:spPr>
        <p:txBody>
          <a:bodyPr/>
          <a:lstStyle/>
          <a:p>
            <a:r>
              <a:rPr lang="en-US" dirty="0" err="1" smtClean="0"/>
              <a:t>Considerações</a:t>
            </a:r>
            <a:r>
              <a:rPr lang="en-US" dirty="0" smtClean="0"/>
              <a:t> </a:t>
            </a:r>
            <a:r>
              <a:rPr lang="en-US" dirty="0" err="1" smtClean="0"/>
              <a:t>finais</a:t>
            </a:r>
            <a:endParaRPr lang="pt-BR" dirty="0"/>
          </a:p>
        </p:txBody>
      </p:sp>
      <p:sp>
        <p:nvSpPr>
          <p:cNvPr id="3" name="Espaço Reservado para Conteúdo 2"/>
          <p:cNvSpPr>
            <a:spLocks noGrp="1"/>
          </p:cNvSpPr>
          <p:nvPr>
            <p:ph idx="1"/>
          </p:nvPr>
        </p:nvSpPr>
        <p:spPr>
          <a:xfrm>
            <a:off x="214282" y="1071546"/>
            <a:ext cx="8715436" cy="5072098"/>
          </a:xfrm>
        </p:spPr>
        <p:txBody>
          <a:bodyPr>
            <a:noAutofit/>
          </a:bodyPr>
          <a:lstStyle/>
          <a:p>
            <a:pPr algn="just">
              <a:lnSpc>
                <a:spcPct val="150000"/>
              </a:lnSpc>
              <a:buFont typeface="Wingdings" pitchFamily="2" charset="2"/>
              <a:buChar char="ü"/>
            </a:pPr>
            <a:r>
              <a:rPr lang="pt-BR" sz="2200" dirty="0" smtClean="0"/>
              <a:t>A comunidade científica tem explorado o assunto com interesse e utilizado de recursos metodológicos com sofisticação progressiva, inclusive em áreas básicas e inovadoras;</a:t>
            </a:r>
          </a:p>
          <a:p>
            <a:pPr algn="just">
              <a:lnSpc>
                <a:spcPct val="150000"/>
              </a:lnSpc>
              <a:buFont typeface="Wingdings" pitchFamily="2" charset="2"/>
              <a:buChar char="ü"/>
            </a:pPr>
            <a:r>
              <a:rPr lang="pt-BR" sz="2200" dirty="0" smtClean="0"/>
              <a:t>Número de trabalhos que permite comparações devidas para a exploração adequada dos efeitos de aditivos microbianos ainda é modesto;</a:t>
            </a:r>
          </a:p>
          <a:p>
            <a:pPr algn="just">
              <a:lnSpc>
                <a:spcPct val="150000"/>
              </a:lnSpc>
              <a:buFont typeface="Wingdings" pitchFamily="2" charset="2"/>
              <a:buChar char="ü"/>
            </a:pPr>
            <a:r>
              <a:rPr lang="en-US" sz="2200" dirty="0" smtClean="0"/>
              <a:t>RBZ (1989 a 1998): 5 </a:t>
            </a:r>
            <a:r>
              <a:rPr lang="en-US" sz="2200" dirty="0" err="1" smtClean="0"/>
              <a:t>trabalhos</a:t>
            </a:r>
            <a:r>
              <a:rPr lang="en-US" sz="2200" dirty="0" smtClean="0"/>
              <a:t> </a:t>
            </a:r>
          </a:p>
          <a:p>
            <a:pPr algn="just">
              <a:lnSpc>
                <a:spcPct val="150000"/>
              </a:lnSpc>
              <a:buNone/>
            </a:pPr>
            <a:r>
              <a:rPr lang="en-US" sz="2200" dirty="0" smtClean="0"/>
              <a:t>	RBZ (1999 a 2009):25 </a:t>
            </a:r>
            <a:r>
              <a:rPr lang="en-US" sz="2200" dirty="0" err="1" smtClean="0"/>
              <a:t>trabalhos</a:t>
            </a:r>
            <a:endParaRPr lang="en-US" sz="2200" dirty="0" smtClean="0"/>
          </a:p>
          <a:p>
            <a:pPr algn="just">
              <a:lnSpc>
                <a:spcPct val="150000"/>
              </a:lnSpc>
              <a:buFont typeface="Wingdings" pitchFamily="2" charset="2"/>
              <a:buChar char="ü"/>
            </a:pPr>
            <a:r>
              <a:rPr lang="pt-BR" sz="2200" dirty="0" smtClean="0"/>
              <a:t>As respostas favoráveis de maior magnitude foram decorrentes de comparações com menor número de observações, o que demonstra o potencial de resposta;</a:t>
            </a:r>
            <a:endParaRPr lang="en-US" sz="2200" dirty="0" smtClean="0"/>
          </a:p>
          <a:p>
            <a:pPr algn="just">
              <a:lnSpc>
                <a:spcPct val="150000"/>
              </a:lnSpc>
              <a:buFont typeface="Wingdings" pitchFamily="2" charset="2"/>
              <a:buChar char="ü"/>
            </a:pPr>
            <a:endParaRPr lang="pt-BR" sz="2200" dirty="0" smtClean="0"/>
          </a:p>
          <a:p>
            <a:pPr algn="just">
              <a:lnSpc>
                <a:spcPct val="150000"/>
              </a:lnSpc>
              <a:buFont typeface="Wingdings" pitchFamily="2" charset="2"/>
              <a:buChar char="ü"/>
            </a:pPr>
            <a:endParaRPr lang="pt-BR" sz="2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14"/>
            <a:ext cx="8229600" cy="1143000"/>
          </a:xfrm>
        </p:spPr>
        <p:txBody>
          <a:bodyPr/>
          <a:lstStyle/>
          <a:p>
            <a:r>
              <a:rPr lang="en-US" dirty="0" err="1" smtClean="0"/>
              <a:t>Considerações</a:t>
            </a:r>
            <a:r>
              <a:rPr lang="en-US" dirty="0" smtClean="0"/>
              <a:t> </a:t>
            </a:r>
            <a:r>
              <a:rPr lang="en-US" dirty="0" err="1" smtClean="0"/>
              <a:t>finais</a:t>
            </a:r>
            <a:endParaRPr lang="pt-BR" dirty="0"/>
          </a:p>
        </p:txBody>
      </p:sp>
      <p:sp>
        <p:nvSpPr>
          <p:cNvPr id="3" name="Espaço Reservado para Conteúdo 2"/>
          <p:cNvSpPr>
            <a:spLocks noGrp="1"/>
          </p:cNvSpPr>
          <p:nvPr>
            <p:ph idx="1"/>
          </p:nvPr>
        </p:nvSpPr>
        <p:spPr>
          <a:xfrm>
            <a:off x="457200" y="1428736"/>
            <a:ext cx="8229600" cy="5072098"/>
          </a:xfrm>
        </p:spPr>
        <p:txBody>
          <a:bodyPr>
            <a:noAutofit/>
          </a:bodyPr>
          <a:lstStyle/>
          <a:p>
            <a:pPr algn="just">
              <a:lnSpc>
                <a:spcPct val="150000"/>
              </a:lnSpc>
              <a:buFont typeface="Wingdings" pitchFamily="2" charset="2"/>
              <a:buChar char="ü"/>
            </a:pPr>
            <a:r>
              <a:rPr lang="pt-BR" sz="2200" dirty="0" smtClean="0"/>
              <a:t>É fundamental aumentar o número de observações passíveis de comparação para obter conclusões consistentes na utilização dos aditivos microbianos;</a:t>
            </a:r>
          </a:p>
          <a:p>
            <a:pPr algn="just">
              <a:lnSpc>
                <a:spcPct val="150000"/>
              </a:lnSpc>
              <a:buFont typeface="Wingdings" pitchFamily="2" charset="2"/>
              <a:buChar char="ü"/>
            </a:pPr>
            <a:r>
              <a:rPr lang="pt-BR" sz="2200" dirty="0" smtClean="0"/>
              <a:t>A pesquisa  internacional considera os trabalhos aplicados com respostas de desempenho de animais, mandatórios, para a recomendação definitiva de estratégias de utilização desses aditivos;</a:t>
            </a:r>
          </a:p>
          <a:p>
            <a:pPr algn="just">
              <a:lnSpc>
                <a:spcPct val="150000"/>
              </a:lnSpc>
              <a:buNone/>
            </a:pPr>
            <a:endParaRPr lang="pt-BR" sz="2200" dirty="0" smtClean="0"/>
          </a:p>
          <a:p>
            <a:pPr algn="just">
              <a:lnSpc>
                <a:spcPct val="150000"/>
              </a:lnSpc>
              <a:buFont typeface="Wingdings" pitchFamily="2" charset="2"/>
              <a:buChar char="ü"/>
            </a:pPr>
            <a:endParaRPr lang="pt-BR" sz="2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14"/>
            <a:ext cx="8229600" cy="1143000"/>
          </a:xfrm>
        </p:spPr>
        <p:txBody>
          <a:bodyPr/>
          <a:lstStyle/>
          <a:p>
            <a:r>
              <a:rPr lang="en-US" dirty="0" err="1" smtClean="0"/>
              <a:t>Considerações</a:t>
            </a:r>
            <a:r>
              <a:rPr lang="en-US" dirty="0" smtClean="0"/>
              <a:t> </a:t>
            </a:r>
            <a:r>
              <a:rPr lang="en-US" dirty="0" err="1" smtClean="0"/>
              <a:t>finais</a:t>
            </a:r>
            <a:endParaRPr lang="pt-BR" dirty="0"/>
          </a:p>
        </p:txBody>
      </p:sp>
      <p:sp>
        <p:nvSpPr>
          <p:cNvPr id="3" name="Espaço Reservado para Conteúdo 2"/>
          <p:cNvSpPr>
            <a:spLocks noGrp="1"/>
          </p:cNvSpPr>
          <p:nvPr>
            <p:ph idx="1"/>
          </p:nvPr>
        </p:nvSpPr>
        <p:spPr>
          <a:xfrm>
            <a:off x="457200" y="1214422"/>
            <a:ext cx="8229600" cy="5072098"/>
          </a:xfrm>
        </p:spPr>
        <p:txBody>
          <a:bodyPr>
            <a:noAutofit/>
          </a:bodyPr>
          <a:lstStyle/>
          <a:p>
            <a:pPr algn="just">
              <a:lnSpc>
                <a:spcPct val="150000"/>
              </a:lnSpc>
              <a:buFont typeface="Wingdings" pitchFamily="2" charset="2"/>
              <a:buChar char="ü"/>
            </a:pPr>
            <a:r>
              <a:rPr lang="pt-BR" sz="2200" dirty="0" smtClean="0"/>
              <a:t>As respostas de desempenho animal avaliadas no presente trabalho, quando favoráveis,  ocorreram em menor magnitude, sugerindo que na maior parte das vezes os eventuais benefícios da recomendação desses aditivos deva ser justificado por ganhos na preservação de valor nutritivo e contenção de perdas na conservação;</a:t>
            </a:r>
          </a:p>
          <a:p>
            <a:pPr algn="just">
              <a:lnSpc>
                <a:spcPct val="150000"/>
              </a:lnSpc>
              <a:buFont typeface="Wingdings" pitchFamily="2" charset="2"/>
              <a:buChar char="ü"/>
            </a:pPr>
            <a:r>
              <a:rPr lang="pt-BR" sz="2200" dirty="0" smtClean="0"/>
              <a:t>O sentido e a intensidade das respostas favoráveis mostraram-se muito dependentes dos grupos de forragens e dos microrganismos estudados, sugerindo a busca por especificidade dessa combinação, e exploração do binômio (forragem </a:t>
            </a:r>
            <a:r>
              <a:rPr lang="pt-BR" sz="2200" dirty="0" err="1" smtClean="0"/>
              <a:t>vs</a:t>
            </a:r>
            <a:r>
              <a:rPr lang="pt-BR" sz="2200" dirty="0" smtClean="0"/>
              <a:t> microrganismo) como linha de pesquisa futura. </a:t>
            </a:r>
          </a:p>
          <a:p>
            <a:pPr algn="just">
              <a:lnSpc>
                <a:spcPct val="150000"/>
              </a:lnSpc>
              <a:buFont typeface="Wingdings" pitchFamily="2" charset="2"/>
              <a:buChar char="ü"/>
            </a:pPr>
            <a:endParaRPr lang="pt-BR" sz="2200" dirty="0" smtClean="0"/>
          </a:p>
          <a:p>
            <a:pPr algn="just">
              <a:lnSpc>
                <a:spcPct val="150000"/>
              </a:lnSpc>
              <a:buFont typeface="Wingdings" pitchFamily="2" charset="2"/>
              <a:buChar char="ü"/>
            </a:pPr>
            <a:endParaRPr lang="pt-BR" sz="2200" dirty="0" smtClean="0"/>
          </a:p>
          <a:p>
            <a:pPr algn="just">
              <a:lnSpc>
                <a:spcPct val="150000"/>
              </a:lnSpc>
              <a:buNone/>
            </a:pPr>
            <a:endParaRPr lang="pt-BR" sz="2200" dirty="0" smtClean="0"/>
          </a:p>
          <a:p>
            <a:pPr algn="just">
              <a:lnSpc>
                <a:spcPct val="150000"/>
              </a:lnSpc>
              <a:buFont typeface="Wingdings" pitchFamily="2" charset="2"/>
              <a:buChar char="ü"/>
            </a:pPr>
            <a:endParaRPr lang="pt-BR" sz="2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i="1" u="sng" dirty="0" err="1" smtClean="0"/>
              <a:t>Critério</a:t>
            </a:r>
            <a:r>
              <a:rPr lang="en-US" i="1" u="sng" dirty="0" smtClean="0"/>
              <a:t> </a:t>
            </a:r>
            <a:r>
              <a:rPr lang="en-US" i="1" u="sng" dirty="0" err="1" smtClean="0"/>
              <a:t>para</a:t>
            </a:r>
            <a:r>
              <a:rPr lang="en-US" i="1" u="sng" dirty="0" smtClean="0"/>
              <a:t> </a:t>
            </a:r>
            <a:r>
              <a:rPr lang="en-US" i="1" u="sng" dirty="0" err="1" smtClean="0"/>
              <a:t>tomada</a:t>
            </a:r>
            <a:r>
              <a:rPr lang="en-US" i="1" u="sng" dirty="0" smtClean="0"/>
              <a:t> de </a:t>
            </a:r>
            <a:r>
              <a:rPr lang="en-US" i="1" u="sng" dirty="0" err="1" smtClean="0"/>
              <a:t>decisão</a:t>
            </a:r>
            <a:endParaRPr lang="pt-BR" i="1" u="sng" dirty="0"/>
          </a:p>
        </p:txBody>
      </p:sp>
      <p:sp>
        <p:nvSpPr>
          <p:cNvPr id="3" name="Espaço Reservado para Conteúdo 2"/>
          <p:cNvSpPr>
            <a:spLocks noGrp="1"/>
          </p:cNvSpPr>
          <p:nvPr>
            <p:ph idx="1"/>
          </p:nvPr>
        </p:nvSpPr>
        <p:spPr/>
        <p:txBody>
          <a:bodyPr>
            <a:normAutofit fontScale="85000" lnSpcReduction="20000"/>
          </a:bodyPr>
          <a:lstStyle/>
          <a:p>
            <a:pPr algn="just">
              <a:lnSpc>
                <a:spcPct val="120000"/>
              </a:lnSpc>
              <a:buFont typeface="Wingdings" pitchFamily="2" charset="2"/>
              <a:buChar char="ü"/>
            </a:pPr>
            <a:r>
              <a:rPr lang="en-US" dirty="0" smtClean="0">
                <a:latin typeface="Arial" pitchFamily="34" charset="0"/>
                <a:cs typeface="Arial" pitchFamily="34" charset="0"/>
              </a:rPr>
              <a:t>O </a:t>
            </a:r>
            <a:r>
              <a:rPr lang="en-US" dirty="0" err="1" smtClean="0">
                <a:latin typeface="Arial" pitchFamily="34" charset="0"/>
                <a:cs typeface="Arial" pitchFamily="34" charset="0"/>
              </a:rPr>
              <a:t>diferencial</a:t>
            </a:r>
            <a:r>
              <a:rPr lang="en-US" dirty="0" smtClean="0">
                <a:latin typeface="Arial" pitchFamily="34" charset="0"/>
                <a:cs typeface="Arial" pitchFamily="34" charset="0"/>
              </a:rPr>
              <a:t> de </a:t>
            </a:r>
            <a:r>
              <a:rPr lang="en-US" dirty="0" err="1" smtClean="0">
                <a:latin typeface="Arial" pitchFamily="34" charset="0"/>
                <a:cs typeface="Arial" pitchFamily="34" charset="0"/>
              </a:rPr>
              <a:t>resposta</a:t>
            </a:r>
            <a:r>
              <a:rPr lang="en-US" dirty="0" smtClean="0">
                <a:latin typeface="Arial" pitchFamily="34" charset="0"/>
                <a:cs typeface="Arial" pitchFamily="34" charset="0"/>
              </a:rPr>
              <a:t> </a:t>
            </a:r>
            <a:r>
              <a:rPr lang="en-US" dirty="0" err="1" smtClean="0">
                <a:latin typeface="Arial" pitchFamily="34" charset="0"/>
                <a:cs typeface="Arial" pitchFamily="34" charset="0"/>
              </a:rPr>
              <a:t>favorável</a:t>
            </a:r>
            <a:r>
              <a:rPr lang="en-US" dirty="0" smtClean="0">
                <a:latin typeface="Arial" pitchFamily="34" charset="0"/>
                <a:cs typeface="Arial" pitchFamily="34" charset="0"/>
              </a:rPr>
              <a:t> </a:t>
            </a:r>
            <a:r>
              <a:rPr lang="en-US" dirty="0" err="1" smtClean="0">
                <a:latin typeface="Arial" pitchFamily="34" charset="0"/>
                <a:cs typeface="Arial" pitchFamily="34" charset="0"/>
              </a:rPr>
              <a:t>maior</a:t>
            </a:r>
            <a:r>
              <a:rPr lang="en-US" dirty="0" smtClean="0">
                <a:latin typeface="Arial" pitchFamily="34" charset="0"/>
                <a:cs typeface="Arial" pitchFamily="34" charset="0"/>
              </a:rPr>
              <a:t> </a:t>
            </a:r>
            <a:r>
              <a:rPr lang="en-US" dirty="0" err="1" smtClean="0">
                <a:latin typeface="Arial" pitchFamily="34" charset="0"/>
                <a:cs typeface="Arial" pitchFamily="34" charset="0"/>
              </a:rPr>
              <a:t>que</a:t>
            </a:r>
            <a:r>
              <a:rPr lang="en-US" dirty="0" smtClean="0">
                <a:latin typeface="Arial" pitchFamily="34" charset="0"/>
                <a:cs typeface="Arial" pitchFamily="34" charset="0"/>
              </a:rPr>
              <a:t> o </a:t>
            </a:r>
            <a:r>
              <a:rPr lang="en-US" dirty="0" err="1" smtClean="0">
                <a:latin typeface="Arial" pitchFamily="34" charset="0"/>
                <a:cs typeface="Arial" pitchFamily="34" charset="0"/>
              </a:rPr>
              <a:t>aumento</a:t>
            </a:r>
            <a:r>
              <a:rPr lang="en-US" dirty="0" smtClean="0">
                <a:latin typeface="Arial" pitchFamily="34" charset="0"/>
                <a:cs typeface="Arial" pitchFamily="34" charset="0"/>
              </a:rPr>
              <a:t> de </a:t>
            </a:r>
            <a:r>
              <a:rPr lang="en-US" dirty="0" err="1" smtClean="0">
                <a:latin typeface="Arial" pitchFamily="34" charset="0"/>
                <a:cs typeface="Arial" pitchFamily="34" charset="0"/>
              </a:rPr>
              <a:t>custo</a:t>
            </a:r>
            <a:r>
              <a:rPr lang="en-US" dirty="0" smtClean="0">
                <a:latin typeface="Arial" pitchFamily="34" charset="0"/>
                <a:cs typeface="Arial" pitchFamily="34" charset="0"/>
              </a:rPr>
              <a:t> com a </a:t>
            </a:r>
            <a:r>
              <a:rPr lang="en-US" dirty="0" err="1" smtClean="0">
                <a:latin typeface="Arial" pitchFamily="34" charset="0"/>
                <a:cs typeface="Arial" pitchFamily="34" charset="0"/>
              </a:rPr>
              <a:t>adição</a:t>
            </a:r>
            <a:r>
              <a:rPr lang="en-US" dirty="0" smtClean="0">
                <a:latin typeface="Arial" pitchFamily="34" charset="0"/>
                <a:cs typeface="Arial" pitchFamily="34" charset="0"/>
              </a:rPr>
              <a:t> do inoculante</a:t>
            </a:r>
          </a:p>
          <a:p>
            <a:pPr algn="just">
              <a:lnSpc>
                <a:spcPct val="120000"/>
              </a:lnSpc>
              <a:buFont typeface="Wingdings" pitchFamily="2" charset="2"/>
              <a:buChar char="ü"/>
            </a:pPr>
            <a:endParaRPr lang="en-US" dirty="0" smtClean="0">
              <a:latin typeface="Arial" pitchFamily="34" charset="0"/>
              <a:cs typeface="Arial" pitchFamily="34" charset="0"/>
            </a:endParaRPr>
          </a:p>
          <a:p>
            <a:pPr algn="just">
              <a:lnSpc>
                <a:spcPct val="120000"/>
              </a:lnSpc>
              <a:buFont typeface="Wingdings" pitchFamily="2" charset="2"/>
              <a:buChar char="ü"/>
            </a:pPr>
            <a:endParaRPr lang="en-US" dirty="0" smtClean="0">
              <a:latin typeface="Arial" pitchFamily="34" charset="0"/>
              <a:cs typeface="Arial" pitchFamily="34" charset="0"/>
            </a:endParaRPr>
          </a:p>
          <a:p>
            <a:pPr algn="just">
              <a:lnSpc>
                <a:spcPct val="120000"/>
              </a:lnSpc>
              <a:buFont typeface="Wingdings" pitchFamily="2" charset="2"/>
              <a:buChar char="ü"/>
            </a:pPr>
            <a:endParaRPr lang="en-US" dirty="0" smtClean="0">
              <a:latin typeface="Arial" pitchFamily="34" charset="0"/>
              <a:cs typeface="Arial" pitchFamily="34" charset="0"/>
            </a:endParaRPr>
          </a:p>
          <a:p>
            <a:pPr algn="just">
              <a:lnSpc>
                <a:spcPct val="120000"/>
              </a:lnSpc>
              <a:buFont typeface="Wingdings" pitchFamily="2" charset="2"/>
              <a:buChar char="ü"/>
            </a:pPr>
            <a:r>
              <a:rPr lang="en-US" dirty="0" err="1" smtClean="0">
                <a:latin typeface="Arial" pitchFamily="34" charset="0"/>
                <a:cs typeface="Arial" pitchFamily="34" charset="0"/>
              </a:rPr>
              <a:t>Atualmente</a:t>
            </a:r>
            <a:r>
              <a:rPr lang="en-US" dirty="0" smtClean="0">
                <a:latin typeface="Arial" pitchFamily="34" charset="0"/>
                <a:cs typeface="Arial" pitchFamily="34" charset="0"/>
              </a:rPr>
              <a:t>, o delta (∆) </a:t>
            </a:r>
            <a:r>
              <a:rPr lang="en-US" dirty="0" err="1" smtClean="0">
                <a:latin typeface="Arial" pitchFamily="34" charset="0"/>
                <a:cs typeface="Arial" pitchFamily="34" charset="0"/>
              </a:rPr>
              <a:t>deve</a:t>
            </a:r>
            <a:r>
              <a:rPr lang="en-US" dirty="0" smtClean="0">
                <a:latin typeface="Arial" pitchFamily="34" charset="0"/>
                <a:cs typeface="Arial" pitchFamily="34" charset="0"/>
              </a:rPr>
              <a:t> ser </a:t>
            </a:r>
            <a:r>
              <a:rPr lang="en-US" dirty="0" err="1" smtClean="0">
                <a:latin typeface="Arial" pitchFamily="34" charset="0"/>
                <a:cs typeface="Arial" pitchFamily="34" charset="0"/>
              </a:rPr>
              <a:t>maior</a:t>
            </a:r>
            <a:r>
              <a:rPr lang="en-US" dirty="0" smtClean="0">
                <a:latin typeface="Arial" pitchFamily="34" charset="0"/>
                <a:cs typeface="Arial" pitchFamily="34" charset="0"/>
              </a:rPr>
              <a:t> </a:t>
            </a:r>
            <a:r>
              <a:rPr lang="en-US" dirty="0" err="1" smtClean="0">
                <a:latin typeface="Arial" pitchFamily="34" charset="0"/>
                <a:cs typeface="Arial" pitchFamily="34" charset="0"/>
              </a:rPr>
              <a:t>que</a:t>
            </a:r>
            <a:r>
              <a:rPr lang="en-US" dirty="0" smtClean="0">
                <a:latin typeface="Arial" pitchFamily="34" charset="0"/>
                <a:cs typeface="Arial" pitchFamily="34" charset="0"/>
              </a:rPr>
              <a:t> 6 a 8,5%</a:t>
            </a:r>
          </a:p>
          <a:p>
            <a:pPr algn="just">
              <a:lnSpc>
                <a:spcPct val="120000"/>
              </a:lnSpc>
              <a:buFont typeface="Wingdings" pitchFamily="2" charset="2"/>
              <a:buChar char="ü"/>
            </a:pPr>
            <a:r>
              <a:rPr lang="en-US" dirty="0" err="1" smtClean="0">
                <a:latin typeface="Arial" pitchFamily="34" charset="0"/>
                <a:cs typeface="Arial" pitchFamily="34" charset="0"/>
              </a:rPr>
              <a:t>Sem</a:t>
            </a:r>
            <a:r>
              <a:rPr lang="en-US" dirty="0" smtClean="0">
                <a:latin typeface="Arial" pitchFamily="34" charset="0"/>
                <a:cs typeface="Arial" pitchFamily="34" charset="0"/>
              </a:rPr>
              <a:t> </a:t>
            </a:r>
            <a:r>
              <a:rPr lang="en-US" dirty="0" err="1" smtClean="0">
                <a:latin typeface="Arial" pitchFamily="34" charset="0"/>
                <a:cs typeface="Arial" pitchFamily="34" charset="0"/>
              </a:rPr>
              <a:t>considerar</a:t>
            </a:r>
            <a:r>
              <a:rPr lang="en-US" dirty="0" smtClean="0">
                <a:latin typeface="Arial" pitchFamily="34" charset="0"/>
                <a:cs typeface="Arial" pitchFamily="34" charset="0"/>
              </a:rPr>
              <a:t> o </a:t>
            </a:r>
            <a:r>
              <a:rPr lang="en-US" dirty="0" err="1" smtClean="0">
                <a:latin typeface="Arial" pitchFamily="34" charset="0"/>
                <a:cs typeface="Arial" pitchFamily="34" charset="0"/>
              </a:rPr>
              <a:t>benefício</a:t>
            </a:r>
            <a:r>
              <a:rPr lang="en-US" dirty="0" smtClean="0">
                <a:latin typeface="Arial" pitchFamily="34" charset="0"/>
                <a:cs typeface="Arial" pitchFamily="34" charset="0"/>
              </a:rPr>
              <a:t> </a:t>
            </a:r>
            <a:r>
              <a:rPr lang="en-US" dirty="0" err="1" smtClean="0">
                <a:latin typeface="Arial" pitchFamily="34" charset="0"/>
                <a:cs typeface="Arial" pitchFamily="34" charset="0"/>
              </a:rPr>
              <a:t>em</a:t>
            </a:r>
            <a:r>
              <a:rPr lang="en-US" dirty="0" smtClean="0">
                <a:latin typeface="Arial" pitchFamily="34" charset="0"/>
                <a:cs typeface="Arial" pitchFamily="34" charset="0"/>
              </a:rPr>
              <a:t> </a:t>
            </a:r>
            <a:r>
              <a:rPr lang="en-US" dirty="0" err="1" smtClean="0">
                <a:latin typeface="Arial" pitchFamily="34" charset="0"/>
                <a:cs typeface="Arial" pitchFamily="34" charset="0"/>
              </a:rPr>
              <a:t>estabilidade</a:t>
            </a:r>
            <a:r>
              <a:rPr lang="en-US" dirty="0" smtClean="0">
                <a:latin typeface="Arial" pitchFamily="34" charset="0"/>
                <a:cs typeface="Arial" pitchFamily="34" charset="0"/>
              </a:rPr>
              <a:t> </a:t>
            </a:r>
            <a:r>
              <a:rPr lang="en-US" dirty="0" err="1" smtClean="0">
                <a:latin typeface="Arial" pitchFamily="34" charset="0"/>
                <a:cs typeface="Arial" pitchFamily="34" charset="0"/>
              </a:rPr>
              <a:t>aeróbia</a:t>
            </a:r>
            <a:r>
              <a:rPr lang="en-US" dirty="0" smtClean="0">
                <a:latin typeface="Arial" pitchFamily="34" charset="0"/>
                <a:cs typeface="Arial" pitchFamily="34" charset="0"/>
              </a:rPr>
              <a:t> e </a:t>
            </a:r>
            <a:r>
              <a:rPr lang="en-US" dirty="0" err="1" smtClean="0">
                <a:latin typeface="Arial" pitchFamily="34" charset="0"/>
                <a:cs typeface="Arial" pitchFamily="34" charset="0"/>
              </a:rPr>
              <a:t>desempenho</a:t>
            </a:r>
            <a:r>
              <a:rPr lang="en-US" dirty="0" smtClean="0">
                <a:latin typeface="Arial" pitchFamily="34" charset="0"/>
                <a:cs typeface="Arial" pitchFamily="34" charset="0"/>
              </a:rPr>
              <a:t> de animais</a:t>
            </a:r>
          </a:p>
          <a:p>
            <a:pPr algn="just">
              <a:lnSpc>
                <a:spcPct val="120000"/>
              </a:lnSpc>
              <a:buFont typeface="Wingdings" pitchFamily="2" charset="2"/>
              <a:buChar char="ü"/>
            </a:pPr>
            <a:endParaRPr lang="pt-BR" sz="2600" u="sng" dirty="0">
              <a:latin typeface="Arial" pitchFamily="34" charset="0"/>
              <a:cs typeface="Arial" pitchFamily="34" charset="0"/>
            </a:endParaRPr>
          </a:p>
        </p:txBody>
      </p:sp>
      <p:sp>
        <p:nvSpPr>
          <p:cNvPr id="4" name="CaixaDeTexto 3"/>
          <p:cNvSpPr txBox="1"/>
          <p:nvPr/>
        </p:nvSpPr>
        <p:spPr>
          <a:xfrm>
            <a:off x="214282" y="2928934"/>
            <a:ext cx="8715436" cy="954107"/>
          </a:xfrm>
          <a:prstGeom prst="rect">
            <a:avLst/>
          </a:prstGeom>
          <a:noFill/>
          <a:ln w="57150">
            <a:solidFill>
              <a:schemeClr val="accent2"/>
            </a:solidFill>
          </a:ln>
        </p:spPr>
        <p:txBody>
          <a:bodyPr wrap="square" rtlCol="0">
            <a:spAutoFit/>
          </a:bodyPr>
          <a:lstStyle/>
          <a:p>
            <a:pPr algn="just"/>
            <a:r>
              <a:rPr lang="en-US" sz="2800" dirty="0" smtClean="0">
                <a:latin typeface="Arial"/>
                <a:cs typeface="Arial"/>
              </a:rPr>
              <a:t>Delta (∆) de RMS &gt;     </a:t>
            </a:r>
            <a:r>
              <a:rPr lang="en-US" sz="2800" u="sng" dirty="0" err="1" smtClean="0">
                <a:latin typeface="Arial"/>
                <a:cs typeface="Arial"/>
              </a:rPr>
              <a:t>custo</a:t>
            </a:r>
            <a:r>
              <a:rPr lang="en-US" sz="2800" u="sng" dirty="0" smtClean="0">
                <a:latin typeface="Arial"/>
                <a:cs typeface="Arial"/>
              </a:rPr>
              <a:t> do </a:t>
            </a:r>
            <a:r>
              <a:rPr lang="en-US" sz="2800" u="sng" dirty="0" err="1" smtClean="0">
                <a:latin typeface="Arial"/>
                <a:cs typeface="Arial"/>
              </a:rPr>
              <a:t>aditivo</a:t>
            </a:r>
            <a:r>
              <a:rPr lang="en-US" sz="2800" u="sng" dirty="0" smtClean="0">
                <a:latin typeface="Arial"/>
                <a:cs typeface="Arial"/>
              </a:rPr>
              <a:t> (R$/t MS) </a:t>
            </a:r>
          </a:p>
          <a:p>
            <a:pPr algn="just">
              <a:buNone/>
            </a:pPr>
            <a:r>
              <a:rPr lang="en-US" sz="2800" dirty="0" smtClean="0">
                <a:latin typeface="Arial"/>
                <a:cs typeface="Arial"/>
              </a:rPr>
              <a:t>		          </a:t>
            </a:r>
            <a:r>
              <a:rPr lang="en-US" sz="2800" dirty="0" err="1" smtClean="0">
                <a:latin typeface="Arial"/>
                <a:cs typeface="Arial"/>
              </a:rPr>
              <a:t>custo</a:t>
            </a:r>
            <a:r>
              <a:rPr lang="en-US" sz="2800" dirty="0" smtClean="0">
                <a:latin typeface="Arial"/>
                <a:cs typeface="Arial"/>
              </a:rPr>
              <a:t> da </a:t>
            </a:r>
            <a:r>
              <a:rPr lang="en-US" sz="2800" dirty="0" err="1" smtClean="0">
                <a:latin typeface="Arial"/>
                <a:cs typeface="Arial"/>
              </a:rPr>
              <a:t>silagem</a:t>
            </a:r>
            <a:r>
              <a:rPr lang="en-US" sz="2800" dirty="0" smtClean="0">
                <a:latin typeface="Arial"/>
                <a:cs typeface="Arial"/>
              </a:rPr>
              <a:t> </a:t>
            </a:r>
            <a:r>
              <a:rPr lang="en-US" sz="2800" dirty="0" err="1" smtClean="0">
                <a:latin typeface="Arial"/>
                <a:cs typeface="Arial"/>
              </a:rPr>
              <a:t>controle</a:t>
            </a:r>
            <a:r>
              <a:rPr lang="en-US" sz="2800" dirty="0" smtClean="0">
                <a:latin typeface="Arial"/>
                <a:cs typeface="Arial"/>
              </a:rPr>
              <a:t> (R$/t 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14"/>
            <a:ext cx="8229600" cy="1143000"/>
          </a:xfrm>
        </p:spPr>
        <p:txBody>
          <a:bodyPr/>
          <a:lstStyle/>
          <a:p>
            <a:r>
              <a:rPr lang="en-US" dirty="0" err="1" smtClean="0"/>
              <a:t>Adesogan</a:t>
            </a:r>
            <a:r>
              <a:rPr lang="en-US" dirty="0" smtClean="0"/>
              <a:t> et al. (2009)</a:t>
            </a:r>
            <a:endParaRPr lang="pt-BR" dirty="0"/>
          </a:p>
        </p:txBody>
      </p:sp>
      <p:graphicFrame>
        <p:nvGraphicFramePr>
          <p:cNvPr id="4" name="Chart 9"/>
          <p:cNvGraphicFramePr/>
          <p:nvPr/>
        </p:nvGraphicFramePr>
        <p:xfrm>
          <a:off x="4572000" y="121442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11"/>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15"/>
          <p:cNvGraphicFramePr/>
          <p:nvPr/>
        </p:nvGraphicFramePr>
        <p:xfrm>
          <a:off x="0" y="4114800"/>
          <a:ext cx="4071966"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CaixaDeTexto 5"/>
          <p:cNvSpPr txBox="1"/>
          <p:nvPr/>
        </p:nvSpPr>
        <p:spPr>
          <a:xfrm>
            <a:off x="214282" y="1357298"/>
            <a:ext cx="5143536" cy="1569660"/>
          </a:xfrm>
          <a:prstGeom prst="rect">
            <a:avLst/>
          </a:prstGeom>
          <a:noFill/>
        </p:spPr>
        <p:txBody>
          <a:bodyPr wrap="square" rtlCol="0">
            <a:spAutoFit/>
          </a:bodyPr>
          <a:lstStyle/>
          <a:p>
            <a:pPr>
              <a:buFont typeface="Wingdings" pitchFamily="2" charset="2"/>
              <a:buChar char="ü"/>
            </a:pPr>
            <a:r>
              <a:rPr lang="en-US" sz="2400" dirty="0" smtClean="0"/>
              <a:t> </a:t>
            </a:r>
            <a:r>
              <a:rPr lang="en-US" sz="2400" dirty="0" err="1" smtClean="0"/>
              <a:t>Trabalhos</a:t>
            </a:r>
            <a:r>
              <a:rPr lang="en-US" sz="2400" dirty="0" smtClean="0"/>
              <a:t> de 1989 a 2009</a:t>
            </a:r>
          </a:p>
          <a:p>
            <a:pPr>
              <a:buFont typeface="Wingdings" pitchFamily="2" charset="2"/>
              <a:buChar char="ü"/>
            </a:pPr>
            <a:r>
              <a:rPr lang="en-US" sz="2400" dirty="0" err="1" smtClean="0"/>
              <a:t>Estados</a:t>
            </a:r>
            <a:r>
              <a:rPr lang="en-US" sz="2400" dirty="0" smtClean="0"/>
              <a:t> </a:t>
            </a:r>
            <a:r>
              <a:rPr lang="en-US" sz="2400" dirty="0" err="1" smtClean="0"/>
              <a:t>Unidos</a:t>
            </a:r>
            <a:endParaRPr lang="pt-BR" sz="2400" dirty="0" smtClean="0"/>
          </a:p>
          <a:p>
            <a:pPr>
              <a:buFont typeface="Wingdings" pitchFamily="2" charset="2"/>
              <a:buChar char="ü"/>
            </a:pPr>
            <a:r>
              <a:rPr lang="en-US" sz="2400" dirty="0" err="1" smtClean="0"/>
              <a:t>Bactérias</a:t>
            </a:r>
            <a:r>
              <a:rPr lang="en-US" sz="2400" dirty="0" smtClean="0"/>
              <a:t> </a:t>
            </a:r>
            <a:r>
              <a:rPr lang="en-US" sz="2400" dirty="0" err="1" smtClean="0"/>
              <a:t>homoláticas</a:t>
            </a:r>
            <a:r>
              <a:rPr lang="en-US" sz="2400" dirty="0" smtClean="0"/>
              <a:t> (</a:t>
            </a:r>
            <a:r>
              <a:rPr lang="en-US" sz="2400" dirty="0" err="1" smtClean="0"/>
              <a:t>sem</a:t>
            </a:r>
            <a:r>
              <a:rPr lang="en-US" sz="2400" dirty="0" smtClean="0"/>
              <a:t> </a:t>
            </a:r>
            <a:r>
              <a:rPr lang="en-US" sz="2400" dirty="0" err="1" smtClean="0"/>
              <a:t>enzimas</a:t>
            </a:r>
            <a:r>
              <a:rPr lang="en-US" sz="2400" dirty="0" smtClean="0"/>
              <a:t>)</a:t>
            </a:r>
          </a:p>
          <a:p>
            <a:pPr>
              <a:buFont typeface="Wingdings" pitchFamily="2" charset="2"/>
              <a:buChar char="ü"/>
            </a:pPr>
            <a:r>
              <a:rPr lang="en-US" sz="2400" dirty="0" smtClean="0"/>
              <a:t> </a:t>
            </a:r>
            <a:r>
              <a:rPr lang="en-US" sz="2400" dirty="0" err="1" smtClean="0"/>
              <a:t>Estimativas</a:t>
            </a:r>
            <a:r>
              <a:rPr lang="en-US" sz="2400" dirty="0" smtClean="0"/>
              <a:t> de digestibilidade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logo do grupo maior.jpg"/>
          <p:cNvPicPr>
            <a:picLocks noChangeAspect="1"/>
          </p:cNvPicPr>
          <p:nvPr/>
        </p:nvPicPr>
        <p:blipFill>
          <a:blip r:embed="rId2" cstate="print"/>
          <a:srcRect l="13224" r="12396"/>
          <a:stretch>
            <a:fillRect/>
          </a:stretch>
        </p:blipFill>
        <p:spPr>
          <a:xfrm>
            <a:off x="7000892" y="4697025"/>
            <a:ext cx="2143140" cy="2160999"/>
          </a:xfrm>
          <a:prstGeom prst="rect">
            <a:avLst/>
          </a:prstGeom>
        </p:spPr>
      </p:pic>
      <p:pic>
        <p:nvPicPr>
          <p:cNvPr id="4" name="Imagem 3" descr="PredioPB.jpg"/>
          <p:cNvPicPr>
            <a:picLocks noChangeAspect="1"/>
          </p:cNvPicPr>
          <p:nvPr/>
        </p:nvPicPr>
        <p:blipFill>
          <a:blip r:embed="rId3" cstate="print"/>
          <a:stretch>
            <a:fillRect/>
          </a:stretch>
        </p:blipFill>
        <p:spPr>
          <a:xfrm>
            <a:off x="0" y="1196422"/>
            <a:ext cx="5500694" cy="4089966"/>
          </a:xfrm>
          <a:prstGeom prst="rect">
            <a:avLst/>
          </a:prstGeom>
          <a:ln>
            <a:noFill/>
          </a:ln>
          <a:effectLst>
            <a:softEdge rad="112500"/>
          </a:effectLst>
        </p:spPr>
      </p:pic>
      <p:pic>
        <p:nvPicPr>
          <p:cNvPr id="2" name="Imagem 1" descr="estágio 080.JPG"/>
          <p:cNvPicPr>
            <a:picLocks noChangeAspect="1"/>
          </p:cNvPicPr>
          <p:nvPr/>
        </p:nvPicPr>
        <p:blipFill>
          <a:blip r:embed="rId4" cstate="print"/>
          <a:stretch>
            <a:fillRect/>
          </a:stretch>
        </p:blipFill>
        <p:spPr>
          <a:xfrm>
            <a:off x="4643438" y="214314"/>
            <a:ext cx="4476749" cy="3357562"/>
          </a:xfrm>
          <a:prstGeom prst="rect">
            <a:avLst/>
          </a:prstGeom>
          <a:ln>
            <a:noFill/>
          </a:ln>
          <a:effectLst>
            <a:softEdge rad="112500"/>
          </a:effectLst>
        </p:spPr>
      </p:pic>
      <p:sp>
        <p:nvSpPr>
          <p:cNvPr id="6" name="CaixaDeTexto 5"/>
          <p:cNvSpPr txBox="1"/>
          <p:nvPr/>
        </p:nvSpPr>
        <p:spPr>
          <a:xfrm>
            <a:off x="-32" y="5392838"/>
            <a:ext cx="6786610" cy="1107996"/>
          </a:xfrm>
          <a:prstGeom prst="rect">
            <a:avLst/>
          </a:prstGeom>
          <a:noFill/>
        </p:spPr>
        <p:txBody>
          <a:bodyPr wrap="square" rtlCol="0">
            <a:spAutoFit/>
          </a:bodyPr>
          <a:lstStyle/>
          <a:p>
            <a:r>
              <a:rPr lang="en-US" sz="2200" b="1" dirty="0" err="1" smtClean="0">
                <a:latin typeface="Copperplate Gothic Light" pitchFamily="34" charset="0"/>
              </a:rPr>
              <a:t>Departamento</a:t>
            </a:r>
            <a:r>
              <a:rPr lang="en-US" sz="2200" b="1" dirty="0" smtClean="0">
                <a:latin typeface="Copperplate Gothic Light" pitchFamily="34" charset="0"/>
              </a:rPr>
              <a:t> de Zootecnia – USP/ESALQ</a:t>
            </a:r>
          </a:p>
          <a:p>
            <a:r>
              <a:rPr lang="en-US" sz="2200" b="1" dirty="0" err="1" smtClean="0">
                <a:latin typeface="Copperplate Gothic Light" pitchFamily="34" charset="0"/>
              </a:rPr>
              <a:t>Fone</a:t>
            </a:r>
            <a:r>
              <a:rPr lang="en-US" sz="2200" b="1" dirty="0" smtClean="0">
                <a:latin typeface="Copperplate Gothic Light" pitchFamily="34" charset="0"/>
              </a:rPr>
              <a:t>: (19) 3429-4134</a:t>
            </a:r>
          </a:p>
          <a:p>
            <a:r>
              <a:rPr lang="en-US" sz="2200" b="1" dirty="0" smtClean="0">
                <a:latin typeface="Copperplate Gothic Light" pitchFamily="34" charset="0"/>
              </a:rPr>
              <a:t>E-mail: nussio@esalq.usp.br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err="1" smtClean="0"/>
              <a:t>Levantamento</a:t>
            </a:r>
            <a:r>
              <a:rPr lang="en-US" dirty="0" smtClean="0"/>
              <a:t> de </a:t>
            </a:r>
            <a:r>
              <a:rPr lang="en-US" dirty="0" err="1" smtClean="0"/>
              <a:t>trabalhos</a:t>
            </a:r>
            <a:r>
              <a:rPr lang="en-US" dirty="0" smtClean="0"/>
              <a:t> no Brasil (1999 a 2009)</a:t>
            </a:r>
            <a:endParaRPr lang="pt-BR" dirty="0"/>
          </a:p>
        </p:txBody>
      </p:sp>
      <p:sp>
        <p:nvSpPr>
          <p:cNvPr id="3" name="Espaço Reservado para Conteúdo 2"/>
          <p:cNvSpPr>
            <a:spLocks noGrp="1"/>
          </p:cNvSpPr>
          <p:nvPr>
            <p:ph idx="1"/>
          </p:nvPr>
        </p:nvSpPr>
        <p:spPr>
          <a:xfrm>
            <a:off x="457200" y="1760557"/>
            <a:ext cx="8229600" cy="4525963"/>
          </a:xfrm>
        </p:spPr>
        <p:txBody>
          <a:bodyPr>
            <a:normAutofit fontScale="92500" lnSpcReduction="10000"/>
          </a:bodyPr>
          <a:lstStyle/>
          <a:p>
            <a:r>
              <a:rPr lang="pt-BR" dirty="0"/>
              <a:t>Revista Brasileira de </a:t>
            </a:r>
            <a:r>
              <a:rPr lang="pt-BR" dirty="0" smtClean="0"/>
              <a:t>Zootecnia;</a:t>
            </a:r>
          </a:p>
          <a:p>
            <a:r>
              <a:rPr lang="pt-BR" dirty="0" smtClean="0"/>
              <a:t>Revista </a:t>
            </a:r>
            <a:r>
              <a:rPr lang="pt-BR" dirty="0"/>
              <a:t>Scientia </a:t>
            </a:r>
            <a:r>
              <a:rPr lang="pt-BR" dirty="0" smtClean="0"/>
              <a:t>Agricola;</a:t>
            </a:r>
          </a:p>
          <a:p>
            <a:r>
              <a:rPr lang="pt-BR" dirty="0" err="1" smtClean="0"/>
              <a:t>Acta</a:t>
            </a:r>
            <a:r>
              <a:rPr lang="pt-BR" dirty="0" smtClean="0"/>
              <a:t> </a:t>
            </a:r>
            <a:r>
              <a:rPr lang="pt-BR" dirty="0" err="1"/>
              <a:t>Scientiarum-Animal</a:t>
            </a:r>
            <a:r>
              <a:rPr lang="pt-BR" dirty="0"/>
              <a:t> </a:t>
            </a:r>
            <a:r>
              <a:rPr lang="pt-BR" dirty="0" err="1" smtClean="0"/>
              <a:t>Science</a:t>
            </a:r>
            <a:r>
              <a:rPr lang="pt-BR" dirty="0" smtClean="0"/>
              <a:t>;</a:t>
            </a:r>
          </a:p>
          <a:p>
            <a:r>
              <a:rPr lang="pt-BR" dirty="0" smtClean="0"/>
              <a:t>Pesquisa </a:t>
            </a:r>
            <a:r>
              <a:rPr lang="pt-BR" dirty="0"/>
              <a:t>Agropecuária </a:t>
            </a:r>
            <a:r>
              <a:rPr lang="pt-BR" dirty="0" smtClean="0"/>
              <a:t>Brasileira;</a:t>
            </a:r>
          </a:p>
          <a:p>
            <a:r>
              <a:rPr lang="pt-BR" dirty="0" smtClean="0"/>
              <a:t>Boletim </a:t>
            </a:r>
            <a:r>
              <a:rPr lang="pt-BR" dirty="0"/>
              <a:t>da Indústria </a:t>
            </a:r>
            <a:r>
              <a:rPr lang="pt-BR" dirty="0" smtClean="0"/>
              <a:t>Animal;</a:t>
            </a:r>
          </a:p>
          <a:p>
            <a:r>
              <a:rPr lang="pt-BR" dirty="0" err="1" smtClean="0"/>
              <a:t>Brazilian</a:t>
            </a:r>
            <a:r>
              <a:rPr lang="pt-BR" dirty="0" smtClean="0"/>
              <a:t> </a:t>
            </a:r>
            <a:r>
              <a:rPr lang="pt-BR" dirty="0" err="1"/>
              <a:t>Journal</a:t>
            </a:r>
            <a:r>
              <a:rPr lang="pt-BR" dirty="0"/>
              <a:t> </a:t>
            </a:r>
            <a:r>
              <a:rPr lang="pt-BR" dirty="0" err="1"/>
              <a:t>of</a:t>
            </a:r>
            <a:r>
              <a:rPr lang="pt-BR" dirty="0"/>
              <a:t> </a:t>
            </a:r>
            <a:r>
              <a:rPr lang="pt-BR" dirty="0" err="1"/>
              <a:t>Veterinary</a:t>
            </a:r>
            <a:r>
              <a:rPr lang="pt-BR" dirty="0"/>
              <a:t> </a:t>
            </a:r>
            <a:r>
              <a:rPr lang="pt-BR" dirty="0" err="1"/>
              <a:t>Research</a:t>
            </a:r>
            <a:r>
              <a:rPr lang="pt-BR" dirty="0"/>
              <a:t> </a:t>
            </a:r>
            <a:r>
              <a:rPr lang="pt-BR" dirty="0" err="1"/>
              <a:t>and</a:t>
            </a:r>
            <a:r>
              <a:rPr lang="pt-BR" dirty="0"/>
              <a:t> Animal </a:t>
            </a:r>
            <a:r>
              <a:rPr lang="pt-BR" dirty="0" err="1" smtClean="0"/>
              <a:t>Science</a:t>
            </a:r>
            <a:r>
              <a:rPr lang="pt-BR" dirty="0" smtClean="0"/>
              <a:t>;</a:t>
            </a:r>
          </a:p>
          <a:p>
            <a:r>
              <a:rPr lang="pt-BR" dirty="0" smtClean="0"/>
              <a:t>Arquivos </a:t>
            </a:r>
            <a:r>
              <a:rPr lang="pt-BR" dirty="0"/>
              <a:t>Brasileiros de Medicina Veterinária e </a:t>
            </a:r>
            <a:r>
              <a:rPr lang="pt-BR" dirty="0" smtClean="0"/>
              <a:t>Zootecnia</a:t>
            </a:r>
          </a:p>
          <a:p>
            <a:pPr>
              <a:buNone/>
            </a:pP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Critérios</a:t>
            </a:r>
            <a:r>
              <a:rPr lang="en-US" dirty="0" smtClean="0"/>
              <a:t> de </a:t>
            </a:r>
            <a:r>
              <a:rPr lang="en-US" dirty="0" err="1" smtClean="0"/>
              <a:t>avaliação</a:t>
            </a:r>
            <a:endParaRPr lang="pt-BR" dirty="0"/>
          </a:p>
        </p:txBody>
      </p:sp>
      <p:sp>
        <p:nvSpPr>
          <p:cNvPr id="3" name="Espaço Reservado para Conteúdo 2"/>
          <p:cNvSpPr>
            <a:spLocks noGrp="1"/>
          </p:cNvSpPr>
          <p:nvPr>
            <p:ph idx="1"/>
          </p:nvPr>
        </p:nvSpPr>
        <p:spPr/>
        <p:txBody>
          <a:bodyPr>
            <a:normAutofit fontScale="70000" lnSpcReduction="20000"/>
          </a:bodyPr>
          <a:lstStyle/>
          <a:p>
            <a:pPr>
              <a:lnSpc>
                <a:spcPct val="200000"/>
              </a:lnSpc>
            </a:pPr>
            <a:r>
              <a:rPr lang="en-US" dirty="0" err="1" smtClean="0"/>
              <a:t>Trabalhos</a:t>
            </a:r>
            <a:r>
              <a:rPr lang="en-US" dirty="0" smtClean="0"/>
              <a:t> </a:t>
            </a:r>
            <a:r>
              <a:rPr lang="en-US" dirty="0" err="1" smtClean="0"/>
              <a:t>publicados</a:t>
            </a:r>
            <a:r>
              <a:rPr lang="en-US" dirty="0" smtClean="0"/>
              <a:t> </a:t>
            </a:r>
            <a:r>
              <a:rPr lang="en-US" dirty="0" err="1" smtClean="0"/>
              <a:t>na</a:t>
            </a:r>
            <a:r>
              <a:rPr lang="en-US" dirty="0" smtClean="0"/>
              <a:t> </a:t>
            </a:r>
            <a:r>
              <a:rPr lang="en-US" dirty="0" err="1" smtClean="0"/>
              <a:t>íntegra</a:t>
            </a:r>
            <a:endParaRPr lang="en-US" dirty="0" smtClean="0"/>
          </a:p>
          <a:p>
            <a:pPr>
              <a:lnSpc>
                <a:spcPct val="200000"/>
              </a:lnSpc>
            </a:pPr>
            <a:r>
              <a:rPr lang="en-US" dirty="0" err="1" smtClean="0"/>
              <a:t>Tratamento</a:t>
            </a:r>
            <a:r>
              <a:rPr lang="en-US" dirty="0" smtClean="0"/>
              <a:t> </a:t>
            </a:r>
            <a:r>
              <a:rPr lang="en-US" dirty="0" err="1" smtClean="0"/>
              <a:t>controle</a:t>
            </a:r>
            <a:r>
              <a:rPr lang="en-US" dirty="0" smtClean="0"/>
              <a:t> (</a:t>
            </a:r>
            <a:r>
              <a:rPr lang="en-US" dirty="0" err="1" smtClean="0"/>
              <a:t>sem</a:t>
            </a:r>
            <a:r>
              <a:rPr lang="en-US" dirty="0" smtClean="0"/>
              <a:t> </a:t>
            </a:r>
            <a:r>
              <a:rPr lang="en-US" dirty="0" err="1" smtClean="0"/>
              <a:t>aditivo</a:t>
            </a:r>
            <a:r>
              <a:rPr lang="en-US" dirty="0" smtClean="0"/>
              <a:t>)</a:t>
            </a:r>
          </a:p>
          <a:p>
            <a:pPr>
              <a:lnSpc>
                <a:spcPct val="200000"/>
              </a:lnSpc>
            </a:pPr>
            <a:r>
              <a:rPr lang="en-US" dirty="0" err="1" smtClean="0"/>
              <a:t>Diferencial</a:t>
            </a:r>
            <a:r>
              <a:rPr lang="en-US" dirty="0" smtClean="0"/>
              <a:t> de </a:t>
            </a:r>
            <a:r>
              <a:rPr lang="en-US" dirty="0" err="1" smtClean="0"/>
              <a:t>resposta</a:t>
            </a:r>
            <a:r>
              <a:rPr lang="en-US" dirty="0" smtClean="0"/>
              <a:t> (</a:t>
            </a:r>
            <a:r>
              <a:rPr lang="pt-BR" dirty="0" smtClean="0"/>
              <a:t>∆)</a:t>
            </a:r>
          </a:p>
          <a:p>
            <a:pPr>
              <a:buNone/>
            </a:pPr>
            <a:endParaRPr lang="pt-BR" sz="2000" dirty="0" smtClean="0"/>
          </a:p>
          <a:p>
            <a:pPr>
              <a:buNone/>
            </a:pPr>
            <a:r>
              <a:rPr lang="pt-BR" sz="2000" dirty="0" smtClean="0"/>
              <a:t>Diferencial </a:t>
            </a:r>
            <a:r>
              <a:rPr lang="pt-BR" sz="2000" dirty="0"/>
              <a:t>de resposta "∆" (%) =  </a:t>
            </a:r>
            <a:r>
              <a:rPr lang="pt-BR" sz="2000" u="sng" dirty="0"/>
              <a:t>Valor do Tratado – Valor do Controle</a:t>
            </a:r>
            <a:r>
              <a:rPr lang="pt-BR" sz="2000" dirty="0"/>
              <a:t>  x 100</a:t>
            </a:r>
          </a:p>
          <a:p>
            <a:pPr>
              <a:buNone/>
            </a:pPr>
            <a:r>
              <a:rPr lang="pt-BR" sz="2000" dirty="0" smtClean="0"/>
              <a:t>				                   Valor do Controle</a:t>
            </a:r>
          </a:p>
          <a:p>
            <a:pPr>
              <a:lnSpc>
                <a:spcPct val="200000"/>
              </a:lnSpc>
              <a:buNone/>
            </a:pPr>
            <a:endParaRPr lang="en-US" dirty="0" smtClean="0"/>
          </a:p>
          <a:p>
            <a:pPr>
              <a:lnSpc>
                <a:spcPct val="200000"/>
              </a:lnSpc>
            </a:pPr>
            <a:r>
              <a:rPr lang="en-US" dirty="0" err="1" smtClean="0"/>
              <a:t>Comparação</a:t>
            </a:r>
            <a:r>
              <a:rPr lang="en-US" dirty="0" smtClean="0"/>
              <a:t> </a:t>
            </a:r>
            <a:r>
              <a:rPr lang="en-US" dirty="0" err="1" smtClean="0"/>
              <a:t>estatística</a:t>
            </a:r>
            <a:r>
              <a:rPr lang="en-US" dirty="0" smtClean="0"/>
              <a:t> de </a:t>
            </a:r>
            <a:r>
              <a:rPr lang="en-US" dirty="0" err="1" smtClean="0"/>
              <a:t>médias</a:t>
            </a:r>
            <a:endParaRPr lang="pt-BR" dirty="0"/>
          </a:p>
        </p:txBody>
      </p:sp>
      <p:grpSp>
        <p:nvGrpSpPr>
          <p:cNvPr id="7" name="Grupo 6"/>
          <p:cNvGrpSpPr/>
          <p:nvPr/>
        </p:nvGrpSpPr>
        <p:grpSpPr>
          <a:xfrm>
            <a:off x="285720" y="3571876"/>
            <a:ext cx="7643866" cy="928694"/>
            <a:chOff x="595508" y="3714752"/>
            <a:chExt cx="8501122" cy="1428760"/>
          </a:xfrm>
        </p:grpSpPr>
        <p:sp>
          <p:nvSpPr>
            <p:cNvPr id="4" name="Colchete esquerdo 3"/>
            <p:cNvSpPr/>
            <p:nvPr/>
          </p:nvSpPr>
          <p:spPr>
            <a:xfrm>
              <a:off x="3528331" y="3917918"/>
              <a:ext cx="148999" cy="78581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 name="Colchete esquerdo 4"/>
            <p:cNvSpPr/>
            <p:nvPr/>
          </p:nvSpPr>
          <p:spPr>
            <a:xfrm flipH="1">
              <a:off x="6390711" y="3905044"/>
              <a:ext cx="148999" cy="78581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6" name="Quadro 5"/>
            <p:cNvSpPr/>
            <p:nvPr/>
          </p:nvSpPr>
          <p:spPr>
            <a:xfrm>
              <a:off x="595508" y="3714752"/>
              <a:ext cx="8501122" cy="1428760"/>
            </a:xfrm>
            <a:prstGeom prst="frame">
              <a:avLst>
                <a:gd name="adj1" fmla="val 5186"/>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14282" y="928646"/>
          <a:ext cx="8761905" cy="5447356"/>
        </p:xfrm>
        <a:graphic>
          <a:graphicData uri="http://schemas.openxmlformats.org/drawingml/2006/table">
            <a:tbl>
              <a:tblPr/>
              <a:tblGrid>
                <a:gridCol w="1233348"/>
                <a:gridCol w="903991"/>
                <a:gridCol w="2303622"/>
                <a:gridCol w="1690148"/>
                <a:gridCol w="1563286"/>
                <a:gridCol w="1067510"/>
              </a:tblGrid>
              <a:tr h="284001">
                <a:tc>
                  <a:txBody>
                    <a:bodyPr/>
                    <a:lstStyle/>
                    <a:p>
                      <a:pPr>
                        <a:lnSpc>
                          <a:spcPct val="115000"/>
                        </a:lnSpc>
                        <a:spcAft>
                          <a:spcPts val="0"/>
                        </a:spcAft>
                      </a:pPr>
                      <a:r>
                        <a:rPr lang="pt-BR" sz="1400" b="1" dirty="0">
                          <a:latin typeface="+mj-lt"/>
                          <a:ea typeface="Times New Roman"/>
                          <a:cs typeface="Times New Roman"/>
                        </a:rPr>
                        <a:t>Valor Nutritivo</a:t>
                      </a:r>
                      <a:endParaRPr lang="pt-BR" sz="1400" dirty="0">
                        <a:latin typeface="+mj-lt"/>
                        <a:ea typeface="Calibri"/>
                        <a:cs typeface="Times New Roman"/>
                      </a:endParaRPr>
                    </a:p>
                  </a:txBody>
                  <a:tcPr marL="30369" marR="3036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a:solidFill>
                            <a:srgbClr val="000000"/>
                          </a:solidFill>
                          <a:latin typeface="+mj-lt"/>
                          <a:ea typeface="Times New Roman"/>
                          <a:cs typeface="Times New Roman"/>
                        </a:rPr>
                        <a:t>Delta (∆)</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26285" algn="l"/>
                        </a:tabLst>
                      </a:pPr>
                      <a:r>
                        <a:rPr lang="pt-BR" sz="1400" b="1">
                          <a:solidFill>
                            <a:srgbClr val="000000"/>
                          </a:solidFill>
                          <a:latin typeface="+mj-lt"/>
                          <a:ea typeface="Times New Roman"/>
                          <a:cs typeface="Times New Roman"/>
                        </a:rPr>
                        <a:t>Parâmetros Fermentativos</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a:solidFill>
                            <a:srgbClr val="000000"/>
                          </a:solidFill>
                          <a:latin typeface="+mj-lt"/>
                          <a:ea typeface="Times New Roman"/>
                          <a:cs typeface="Times New Roman"/>
                        </a:rPr>
                        <a:t>Delta (∆)</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1400" b="1">
                          <a:solidFill>
                            <a:srgbClr val="000000"/>
                          </a:solidFill>
                          <a:latin typeface="+mj-lt"/>
                          <a:ea typeface="Times New Roman"/>
                          <a:cs typeface="Times New Roman"/>
                        </a:rPr>
                        <a:t>Desempenho</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a:solidFill>
                            <a:srgbClr val="000000"/>
                          </a:solidFill>
                          <a:latin typeface="+mj-lt"/>
                          <a:ea typeface="Times New Roman"/>
                          <a:cs typeface="Times New Roman"/>
                        </a:rPr>
                        <a:t>Delta (∆)</a:t>
                      </a:r>
                      <a:endParaRPr lang="pt-BR" sz="1400">
                        <a:latin typeface="+mj-lt"/>
                        <a:ea typeface="Calibri"/>
                        <a:cs typeface="Times New Roman"/>
                      </a:endParaRPr>
                    </a:p>
                  </a:txBody>
                  <a:tcPr marL="30369" marR="3036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001">
                <a:tc>
                  <a:txBody>
                    <a:bodyPr/>
                    <a:lstStyle/>
                    <a:p>
                      <a:pPr>
                        <a:lnSpc>
                          <a:spcPct val="115000"/>
                        </a:lnSpc>
                        <a:spcAft>
                          <a:spcPts val="0"/>
                        </a:spcAft>
                      </a:pPr>
                      <a:r>
                        <a:rPr lang="pt-BR" sz="1400" b="1">
                          <a:latin typeface="+mj-lt"/>
                          <a:ea typeface="Times New Roman"/>
                          <a:cs typeface="Times New Roman"/>
                        </a:rPr>
                        <a:t>MS, %</a:t>
                      </a:r>
                      <a:endParaRPr lang="pt-BR" sz="1400">
                        <a:latin typeface="+mj-lt"/>
                        <a:ea typeface="Calibri"/>
                        <a:cs typeface="Times New Roman"/>
                      </a:endParaRPr>
                    </a:p>
                  </a:txBody>
                  <a:tcPr marL="30369" marR="3036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tabLst>
                          <a:tab pos="2026285" algn="l"/>
                        </a:tabLst>
                      </a:pPr>
                      <a:r>
                        <a:rPr lang="pt-BR" sz="1400" b="1">
                          <a:latin typeface="+mj-lt"/>
                          <a:ea typeface="Times New Roman"/>
                          <a:cs typeface="Times New Roman"/>
                        </a:rPr>
                        <a:t>pH</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pt-BR" sz="1400" b="1">
                          <a:latin typeface="+mj-lt"/>
                          <a:ea typeface="Times New Roman"/>
                          <a:cs typeface="Times New Roman"/>
                        </a:rPr>
                        <a:t>CMS, % PV</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a:noFill/>
                    </a:lnR>
                    <a:lnT w="12700" cap="flat" cmpd="sng" algn="ctr">
                      <a:solidFill>
                        <a:srgbClr val="000000"/>
                      </a:solidFill>
                      <a:prstDash val="solid"/>
                      <a:round/>
                      <a:headEnd type="none" w="med" len="med"/>
                      <a:tailEnd type="none" w="med" len="med"/>
                    </a:lnT>
                    <a:lnB>
                      <a:noFill/>
                    </a:lnB>
                  </a:tcPr>
                </a:tc>
              </a:tr>
              <a:tr h="284001">
                <a:tc>
                  <a:txBody>
                    <a:bodyPr/>
                    <a:lstStyle/>
                    <a:p>
                      <a:pPr>
                        <a:lnSpc>
                          <a:spcPct val="115000"/>
                        </a:lnSpc>
                        <a:spcAft>
                          <a:spcPts val="0"/>
                        </a:spcAft>
                      </a:pPr>
                      <a:r>
                        <a:rPr lang="pt-BR" sz="1400" b="1">
                          <a:latin typeface="+mj-lt"/>
                          <a:ea typeface="Times New Roman"/>
                          <a:cs typeface="Times New Roman"/>
                        </a:rPr>
                        <a:t>MM, % MS</a:t>
                      </a:r>
                      <a:endParaRPr lang="pt-BR" sz="140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a:latin typeface="+mj-lt"/>
                          <a:ea typeface="Times New Roman"/>
                          <a:cs typeface="Times New Roman"/>
                        </a:rPr>
                        <a:t>Etanol, % MS</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pt-BR" sz="1400" b="1">
                          <a:latin typeface="+mj-lt"/>
                          <a:ea typeface="Times New Roman"/>
                          <a:cs typeface="Times New Roman"/>
                        </a:rPr>
                        <a:t>CMSD, % PV</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a:noFill/>
                    </a:lnR>
                    <a:lnT>
                      <a:noFill/>
                    </a:lnT>
                    <a:lnB>
                      <a:noFill/>
                    </a:lnB>
                  </a:tcPr>
                </a:tc>
              </a:tr>
              <a:tr h="291029">
                <a:tc>
                  <a:txBody>
                    <a:bodyPr/>
                    <a:lstStyle/>
                    <a:p>
                      <a:pPr>
                        <a:lnSpc>
                          <a:spcPct val="115000"/>
                        </a:lnSpc>
                        <a:spcAft>
                          <a:spcPts val="0"/>
                        </a:spcAft>
                      </a:pPr>
                      <a:r>
                        <a:rPr lang="pt-BR" sz="1400" b="1">
                          <a:latin typeface="+mj-lt"/>
                          <a:ea typeface="Times New Roman"/>
                          <a:cs typeface="Times New Roman"/>
                        </a:rPr>
                        <a:t>PB, % MS</a:t>
                      </a:r>
                      <a:endParaRPr lang="pt-BR" sz="140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a:latin typeface="+mj-lt"/>
                          <a:ea typeface="Times New Roman"/>
                          <a:cs typeface="Times New Roman"/>
                        </a:rPr>
                        <a:t>Acético, % MS</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dirty="0">
                          <a:solidFill>
                            <a:srgbClr val="000000"/>
                          </a:solidFill>
                          <a:latin typeface="+mj-lt"/>
                          <a:ea typeface="Times New Roman"/>
                          <a:cs typeface="Times New Roman"/>
                        </a:rPr>
                        <a:t>&gt; 0 </a:t>
                      </a:r>
                      <a:r>
                        <a:rPr lang="pt-BR" sz="1400" dirty="0" err="1">
                          <a:solidFill>
                            <a:srgbClr val="000000"/>
                          </a:solidFill>
                          <a:latin typeface="+mj-lt"/>
                          <a:ea typeface="Times New Roman"/>
                          <a:cs typeface="Times New Roman"/>
                        </a:rPr>
                        <a:t>hetero</a:t>
                      </a:r>
                      <a:r>
                        <a:rPr lang="pt-BR" sz="1400" dirty="0">
                          <a:solidFill>
                            <a:srgbClr val="000000"/>
                          </a:solidFill>
                          <a:latin typeface="+mj-lt"/>
                          <a:ea typeface="Times New Roman"/>
                          <a:cs typeface="Times New Roman"/>
                        </a:rPr>
                        <a:t> e &lt; 0 homo</a:t>
                      </a:r>
                      <a:endParaRPr lang="pt-BR" sz="1400" dirty="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pt-BR" sz="1400" b="1" dirty="0">
                          <a:latin typeface="+mj-lt"/>
                          <a:ea typeface="Times New Roman"/>
                          <a:cs typeface="Times New Roman"/>
                        </a:rPr>
                        <a:t>CNDT, %PV</a:t>
                      </a:r>
                      <a:endParaRPr lang="pt-BR" sz="1400" dirty="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a:noFill/>
                    </a:lnR>
                    <a:lnT>
                      <a:noFill/>
                    </a:lnT>
                    <a:lnB>
                      <a:noFill/>
                    </a:lnB>
                  </a:tcPr>
                </a:tc>
              </a:tr>
              <a:tr h="284001">
                <a:tc>
                  <a:txBody>
                    <a:bodyPr/>
                    <a:lstStyle/>
                    <a:p>
                      <a:pPr>
                        <a:lnSpc>
                          <a:spcPct val="115000"/>
                        </a:lnSpc>
                        <a:spcAft>
                          <a:spcPts val="0"/>
                        </a:spcAft>
                      </a:pPr>
                      <a:r>
                        <a:rPr lang="pt-BR" sz="1400" b="1">
                          <a:latin typeface="+mj-lt"/>
                          <a:ea typeface="Times New Roman"/>
                          <a:cs typeface="Times New Roman"/>
                        </a:rPr>
                        <a:t>NIDN, % N</a:t>
                      </a:r>
                      <a:endParaRPr lang="pt-BR" sz="140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a:latin typeface="+mj-lt"/>
                          <a:ea typeface="Times New Roman"/>
                          <a:cs typeface="Times New Roman"/>
                        </a:rPr>
                        <a:t>Propiônico, % MS</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dirty="0">
                          <a:solidFill>
                            <a:srgbClr val="000000"/>
                          </a:solidFill>
                          <a:latin typeface="+mj-lt"/>
                          <a:ea typeface="Times New Roman"/>
                          <a:cs typeface="Times New Roman"/>
                        </a:rPr>
                        <a:t>&gt; 0</a:t>
                      </a:r>
                      <a:endParaRPr lang="pt-BR" sz="1400" dirty="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pt-BR" sz="1400" b="1">
                          <a:latin typeface="+mj-lt"/>
                          <a:ea typeface="Times New Roman"/>
                          <a:cs typeface="Times New Roman"/>
                        </a:rPr>
                        <a:t>CFDN, % PV</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a:noFill/>
                    </a:lnR>
                    <a:lnT>
                      <a:noFill/>
                    </a:lnT>
                    <a:lnB>
                      <a:noFill/>
                    </a:lnB>
                  </a:tcPr>
                </a:tc>
              </a:tr>
              <a:tr h="284001">
                <a:tc>
                  <a:txBody>
                    <a:bodyPr/>
                    <a:lstStyle/>
                    <a:p>
                      <a:pPr>
                        <a:lnSpc>
                          <a:spcPct val="115000"/>
                        </a:lnSpc>
                        <a:spcAft>
                          <a:spcPts val="0"/>
                        </a:spcAft>
                      </a:pPr>
                      <a:r>
                        <a:rPr lang="pt-BR" sz="1400" b="1">
                          <a:latin typeface="+mj-lt"/>
                          <a:ea typeface="Times New Roman"/>
                          <a:cs typeface="Times New Roman"/>
                        </a:rPr>
                        <a:t>NIDA, % N</a:t>
                      </a:r>
                      <a:endParaRPr lang="pt-BR" sz="140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a:latin typeface="+mj-lt"/>
                          <a:ea typeface="Times New Roman"/>
                          <a:cs typeface="Times New Roman"/>
                        </a:rPr>
                        <a:t>Butírico, % MS</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pt-BR" sz="1400" b="1">
                          <a:latin typeface="+mj-lt"/>
                          <a:ea typeface="Times New Roman"/>
                          <a:cs typeface="Times New Roman"/>
                        </a:rPr>
                        <a:t>GP, kg/dia</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a:noFill/>
                    </a:lnR>
                    <a:lnT>
                      <a:noFill/>
                    </a:lnT>
                    <a:lnB>
                      <a:noFill/>
                    </a:lnB>
                  </a:tcPr>
                </a:tc>
              </a:tr>
              <a:tr h="284001">
                <a:tc>
                  <a:txBody>
                    <a:bodyPr/>
                    <a:lstStyle/>
                    <a:p>
                      <a:pPr>
                        <a:lnSpc>
                          <a:spcPct val="115000"/>
                        </a:lnSpc>
                        <a:spcAft>
                          <a:spcPts val="0"/>
                        </a:spcAft>
                      </a:pPr>
                      <a:r>
                        <a:rPr lang="pt-BR" sz="1400" b="1">
                          <a:latin typeface="+mj-lt"/>
                          <a:ea typeface="Times New Roman"/>
                          <a:cs typeface="Times New Roman"/>
                        </a:rPr>
                        <a:t>FB, % MS</a:t>
                      </a:r>
                      <a:endParaRPr lang="pt-BR" sz="140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a:solidFill>
                            <a:srgbClr val="000000"/>
                          </a:solidFill>
                          <a:latin typeface="+mj-lt"/>
                          <a:ea typeface="Times New Roman"/>
                          <a:cs typeface="Times New Roman"/>
                        </a:rPr>
                        <a:t>Lático, % MS</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pt-BR" sz="1400" b="1" dirty="0">
                          <a:solidFill>
                            <a:srgbClr val="000000"/>
                          </a:solidFill>
                          <a:latin typeface="+mj-lt"/>
                          <a:ea typeface="Times New Roman"/>
                          <a:cs typeface="Times New Roman"/>
                        </a:rPr>
                        <a:t>CA, kg MS/kg ganho</a:t>
                      </a:r>
                      <a:endParaRPr lang="pt-BR" sz="1400" dirty="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a:noFill/>
                    </a:lnR>
                    <a:lnT>
                      <a:noFill/>
                    </a:lnT>
                    <a:lnB>
                      <a:noFill/>
                    </a:lnB>
                  </a:tcPr>
                </a:tc>
              </a:tr>
              <a:tr h="323057">
                <a:tc>
                  <a:txBody>
                    <a:bodyPr/>
                    <a:lstStyle/>
                    <a:p>
                      <a:pPr>
                        <a:lnSpc>
                          <a:spcPct val="115000"/>
                        </a:lnSpc>
                        <a:spcAft>
                          <a:spcPts val="0"/>
                        </a:spcAft>
                      </a:pPr>
                      <a:r>
                        <a:rPr lang="pt-BR" sz="1400" b="1">
                          <a:latin typeface="+mj-lt"/>
                          <a:ea typeface="Times New Roman"/>
                          <a:cs typeface="Times New Roman"/>
                        </a:rPr>
                        <a:t>FDN, % MS</a:t>
                      </a:r>
                      <a:endParaRPr lang="pt-BR" sz="140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dirty="0">
                          <a:solidFill>
                            <a:srgbClr val="000000"/>
                          </a:solidFill>
                          <a:latin typeface="+mj-lt"/>
                          <a:ea typeface="Times New Roman"/>
                          <a:cs typeface="Times New Roman"/>
                        </a:rPr>
                        <a:t>Rel. Lático:Acético</a:t>
                      </a:r>
                      <a:endParaRPr lang="pt-BR" sz="1400" dirty="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 homo e &lt; 0 hetero</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pt-BR" sz="1400" b="1" dirty="0">
                          <a:latin typeface="+mj-lt"/>
                          <a:ea typeface="Times New Roman"/>
                          <a:cs typeface="Times New Roman"/>
                        </a:rPr>
                        <a:t>DAMS, %</a:t>
                      </a:r>
                      <a:endParaRPr lang="pt-BR" sz="1400" dirty="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a:noFill/>
                    </a:lnR>
                    <a:lnT>
                      <a:noFill/>
                    </a:lnT>
                    <a:lnB>
                      <a:noFill/>
                    </a:lnB>
                  </a:tcPr>
                </a:tc>
              </a:tr>
              <a:tr h="284001">
                <a:tc>
                  <a:txBody>
                    <a:bodyPr/>
                    <a:lstStyle/>
                    <a:p>
                      <a:pPr>
                        <a:lnSpc>
                          <a:spcPct val="115000"/>
                        </a:lnSpc>
                        <a:spcAft>
                          <a:spcPts val="0"/>
                        </a:spcAft>
                      </a:pPr>
                      <a:r>
                        <a:rPr lang="pt-BR" sz="1400" b="1">
                          <a:latin typeface="+mj-lt"/>
                          <a:ea typeface="Times New Roman"/>
                          <a:cs typeface="Times New Roman"/>
                        </a:rPr>
                        <a:t>FDA, % MS</a:t>
                      </a:r>
                      <a:endParaRPr lang="pt-BR" sz="140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a:latin typeface="+mj-lt"/>
                          <a:ea typeface="Times New Roman"/>
                          <a:cs typeface="Times New Roman"/>
                        </a:rPr>
                        <a:t>N-NH3, % N total</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pt-BR" sz="1400" b="1">
                          <a:latin typeface="+mj-lt"/>
                          <a:ea typeface="Times New Roman"/>
                          <a:cs typeface="Times New Roman"/>
                        </a:rPr>
                        <a:t>DAFDN, % MS</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dirty="0">
                          <a:solidFill>
                            <a:srgbClr val="000000"/>
                          </a:solidFill>
                          <a:latin typeface="+mj-lt"/>
                          <a:ea typeface="Times New Roman"/>
                          <a:cs typeface="Times New Roman"/>
                        </a:rPr>
                        <a:t>&gt; 0</a:t>
                      </a:r>
                      <a:endParaRPr lang="pt-BR" sz="1400" dirty="0">
                        <a:latin typeface="+mj-lt"/>
                        <a:ea typeface="Calibri"/>
                        <a:cs typeface="Times New Roman"/>
                      </a:endParaRPr>
                    </a:p>
                  </a:txBody>
                  <a:tcPr marL="30369" marR="30369" marT="0" marB="0" anchor="b">
                    <a:lnL>
                      <a:noFill/>
                    </a:lnL>
                    <a:lnR>
                      <a:noFill/>
                    </a:lnR>
                    <a:lnT>
                      <a:noFill/>
                    </a:lnT>
                    <a:lnB>
                      <a:noFill/>
                    </a:lnB>
                  </a:tcPr>
                </a:tc>
              </a:tr>
              <a:tr h="284001">
                <a:tc>
                  <a:txBody>
                    <a:bodyPr/>
                    <a:lstStyle/>
                    <a:p>
                      <a:pPr>
                        <a:lnSpc>
                          <a:spcPct val="115000"/>
                        </a:lnSpc>
                        <a:spcAft>
                          <a:spcPts val="0"/>
                        </a:spcAft>
                      </a:pPr>
                      <a:r>
                        <a:rPr lang="pt-BR" sz="1400" b="1">
                          <a:latin typeface="+mj-lt"/>
                          <a:ea typeface="Times New Roman"/>
                          <a:cs typeface="Times New Roman"/>
                        </a:rPr>
                        <a:t>CEL, % MS</a:t>
                      </a:r>
                      <a:endParaRPr lang="pt-BR" sz="140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a:latin typeface="+mj-lt"/>
                          <a:ea typeface="Times New Roman"/>
                          <a:cs typeface="Times New Roman"/>
                        </a:rPr>
                        <a:t>Estabilidade aeróbia, h</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dirty="0">
                          <a:solidFill>
                            <a:srgbClr val="000000"/>
                          </a:solidFill>
                          <a:latin typeface="+mj-lt"/>
                          <a:ea typeface="Times New Roman"/>
                          <a:cs typeface="Times New Roman"/>
                        </a:rPr>
                        <a:t>&gt; 0</a:t>
                      </a:r>
                      <a:endParaRPr lang="pt-BR" sz="1400" dirty="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pt-BR" sz="1400" b="1">
                          <a:latin typeface="+mj-lt"/>
                          <a:ea typeface="Times New Roman"/>
                          <a:cs typeface="Times New Roman"/>
                        </a:rPr>
                        <a:t>DIVMS, %</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a:noFill/>
                    </a:lnR>
                    <a:lnT>
                      <a:noFill/>
                    </a:lnT>
                    <a:lnB>
                      <a:noFill/>
                    </a:lnB>
                  </a:tcPr>
                </a:tc>
              </a:tr>
              <a:tr h="289254">
                <a:tc>
                  <a:txBody>
                    <a:bodyPr/>
                    <a:lstStyle/>
                    <a:p>
                      <a:pPr>
                        <a:lnSpc>
                          <a:spcPct val="115000"/>
                        </a:lnSpc>
                        <a:spcAft>
                          <a:spcPts val="0"/>
                        </a:spcAft>
                      </a:pPr>
                      <a:r>
                        <a:rPr lang="pt-BR" sz="1400" b="1">
                          <a:latin typeface="+mj-lt"/>
                          <a:ea typeface="Times New Roman"/>
                          <a:cs typeface="Times New Roman"/>
                        </a:rPr>
                        <a:t>HEM, % MS</a:t>
                      </a:r>
                      <a:endParaRPr lang="pt-BR" sz="140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dirty="0">
                          <a:latin typeface="+mj-lt"/>
                          <a:ea typeface="Times New Roman"/>
                          <a:cs typeface="Times New Roman"/>
                        </a:rPr>
                        <a:t>Poder tampão, </a:t>
                      </a:r>
                      <a:r>
                        <a:rPr lang="pt-BR" sz="1400" b="1" dirty="0" err="1">
                          <a:latin typeface="+mj-lt"/>
                          <a:ea typeface="Times New Roman"/>
                          <a:cs typeface="Times New Roman"/>
                        </a:rPr>
                        <a:t>mEq</a:t>
                      </a:r>
                      <a:r>
                        <a:rPr lang="pt-BR" sz="1400" b="1" dirty="0">
                          <a:latin typeface="+mj-lt"/>
                          <a:ea typeface="Times New Roman"/>
                          <a:cs typeface="Times New Roman"/>
                        </a:rPr>
                        <a:t>/100 g MS</a:t>
                      </a:r>
                      <a:endParaRPr lang="pt-BR" sz="1400" dirty="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pt-BR" sz="1400">
                        <a:latin typeface="+mj-lt"/>
                        <a:ea typeface="Times New Roman"/>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pt-BR" sz="1400" dirty="0">
                        <a:latin typeface="+mj-lt"/>
                        <a:ea typeface="Times New Roman"/>
                        <a:cs typeface="Times New Roman"/>
                      </a:endParaRPr>
                    </a:p>
                  </a:txBody>
                  <a:tcPr marL="30369" marR="30369" marT="0" marB="0" anchor="b">
                    <a:lnL>
                      <a:noFill/>
                    </a:lnL>
                    <a:lnR>
                      <a:noFill/>
                    </a:lnR>
                    <a:lnT>
                      <a:noFill/>
                    </a:lnT>
                    <a:lnB>
                      <a:noFill/>
                    </a:lnB>
                  </a:tcPr>
                </a:tc>
              </a:tr>
              <a:tr h="284001">
                <a:tc>
                  <a:txBody>
                    <a:bodyPr/>
                    <a:lstStyle/>
                    <a:p>
                      <a:pPr>
                        <a:lnSpc>
                          <a:spcPct val="115000"/>
                        </a:lnSpc>
                        <a:spcAft>
                          <a:spcPts val="0"/>
                        </a:spcAft>
                      </a:pPr>
                      <a:r>
                        <a:rPr lang="pt-BR" sz="1400" b="1" dirty="0">
                          <a:latin typeface="+mj-lt"/>
                          <a:ea typeface="Times New Roman"/>
                          <a:cs typeface="Times New Roman"/>
                        </a:rPr>
                        <a:t>LIG, % MS</a:t>
                      </a:r>
                      <a:endParaRPr lang="pt-BR" sz="1400" dirty="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a:solidFill>
                            <a:srgbClr val="000000"/>
                          </a:solidFill>
                          <a:latin typeface="+mj-lt"/>
                          <a:ea typeface="Times New Roman"/>
                          <a:cs typeface="Times New Roman"/>
                        </a:rPr>
                        <a:t>Perdas de MS, %</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pt-BR" sz="1400">
                        <a:latin typeface="+mj-lt"/>
                        <a:ea typeface="Times New Roman"/>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pt-BR" sz="1400">
                        <a:latin typeface="+mj-lt"/>
                        <a:ea typeface="Times New Roman"/>
                        <a:cs typeface="Times New Roman"/>
                      </a:endParaRPr>
                    </a:p>
                  </a:txBody>
                  <a:tcPr marL="30369" marR="30369" marT="0" marB="0" anchor="b">
                    <a:lnL>
                      <a:noFill/>
                    </a:lnL>
                    <a:lnR>
                      <a:noFill/>
                    </a:lnR>
                    <a:lnT>
                      <a:noFill/>
                    </a:lnT>
                    <a:lnB>
                      <a:noFill/>
                    </a:lnB>
                  </a:tcPr>
                </a:tc>
              </a:tr>
              <a:tr h="284001">
                <a:tc>
                  <a:txBody>
                    <a:bodyPr/>
                    <a:lstStyle/>
                    <a:p>
                      <a:pPr>
                        <a:lnSpc>
                          <a:spcPct val="115000"/>
                        </a:lnSpc>
                        <a:spcAft>
                          <a:spcPts val="0"/>
                        </a:spcAft>
                      </a:pPr>
                      <a:r>
                        <a:rPr lang="pt-BR" sz="1400" b="1">
                          <a:latin typeface="+mj-lt"/>
                          <a:ea typeface="Times New Roman"/>
                          <a:cs typeface="Times New Roman"/>
                        </a:rPr>
                        <a:t>ENN, % MS</a:t>
                      </a:r>
                      <a:endParaRPr lang="pt-BR" sz="140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a:solidFill>
                            <a:srgbClr val="000000"/>
                          </a:solidFill>
                          <a:latin typeface="+mj-lt"/>
                          <a:ea typeface="Times New Roman"/>
                          <a:cs typeface="Times New Roman"/>
                        </a:rPr>
                        <a:t>Perdas de gases, % MS</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dirty="0">
                          <a:solidFill>
                            <a:srgbClr val="000000"/>
                          </a:solidFill>
                          <a:latin typeface="+mj-lt"/>
                          <a:ea typeface="Times New Roman"/>
                          <a:cs typeface="Times New Roman"/>
                        </a:rPr>
                        <a:t>&lt; 0</a:t>
                      </a:r>
                      <a:endParaRPr lang="pt-BR" sz="1400" dirty="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pt-BR" sz="1400">
                        <a:latin typeface="+mj-lt"/>
                        <a:ea typeface="Times New Roman"/>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pt-BR" sz="1400">
                        <a:latin typeface="+mj-lt"/>
                        <a:ea typeface="Times New Roman"/>
                        <a:cs typeface="Times New Roman"/>
                      </a:endParaRPr>
                    </a:p>
                  </a:txBody>
                  <a:tcPr marL="30369" marR="30369" marT="0" marB="0" anchor="b">
                    <a:lnL>
                      <a:noFill/>
                    </a:lnL>
                    <a:lnR>
                      <a:noFill/>
                    </a:lnR>
                    <a:lnT>
                      <a:noFill/>
                    </a:lnT>
                    <a:lnB>
                      <a:noFill/>
                    </a:lnB>
                  </a:tcPr>
                </a:tc>
              </a:tr>
              <a:tr h="284001">
                <a:tc>
                  <a:txBody>
                    <a:bodyPr/>
                    <a:lstStyle/>
                    <a:p>
                      <a:pPr>
                        <a:lnSpc>
                          <a:spcPct val="115000"/>
                        </a:lnSpc>
                        <a:spcAft>
                          <a:spcPts val="0"/>
                        </a:spcAft>
                      </a:pPr>
                      <a:r>
                        <a:rPr lang="pt-BR" sz="1400" b="1">
                          <a:latin typeface="+mj-lt"/>
                          <a:ea typeface="Times New Roman"/>
                          <a:cs typeface="Times New Roman"/>
                        </a:rPr>
                        <a:t>CNF, % MS</a:t>
                      </a:r>
                      <a:endParaRPr lang="pt-BR" sz="140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dirty="0">
                          <a:solidFill>
                            <a:srgbClr val="000000"/>
                          </a:solidFill>
                          <a:latin typeface="+mj-lt"/>
                          <a:ea typeface="Times New Roman"/>
                          <a:cs typeface="Times New Roman"/>
                        </a:rPr>
                        <a:t>Perda de efluente, kg/t MV</a:t>
                      </a:r>
                      <a:endParaRPr lang="pt-BR" sz="1400" dirty="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pt-BR" sz="1400">
                        <a:latin typeface="+mj-lt"/>
                        <a:ea typeface="Times New Roman"/>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pt-BR" sz="1400">
                        <a:latin typeface="+mj-lt"/>
                        <a:ea typeface="Times New Roman"/>
                        <a:cs typeface="Times New Roman"/>
                      </a:endParaRPr>
                    </a:p>
                  </a:txBody>
                  <a:tcPr marL="30369" marR="30369" marT="0" marB="0" anchor="b">
                    <a:lnL>
                      <a:noFill/>
                    </a:lnL>
                    <a:lnR>
                      <a:noFill/>
                    </a:lnR>
                    <a:lnT>
                      <a:noFill/>
                    </a:lnT>
                    <a:lnB>
                      <a:noFill/>
                    </a:lnB>
                  </a:tcPr>
                </a:tc>
              </a:tr>
              <a:tr h="284001">
                <a:tc>
                  <a:txBody>
                    <a:bodyPr/>
                    <a:lstStyle/>
                    <a:p>
                      <a:pPr>
                        <a:lnSpc>
                          <a:spcPct val="115000"/>
                        </a:lnSpc>
                        <a:spcAft>
                          <a:spcPts val="0"/>
                        </a:spcAft>
                      </a:pPr>
                      <a:r>
                        <a:rPr lang="pt-BR" sz="1400" b="1">
                          <a:latin typeface="+mj-lt"/>
                          <a:ea typeface="Times New Roman"/>
                          <a:cs typeface="Times New Roman"/>
                        </a:rPr>
                        <a:t>Amido, % MS</a:t>
                      </a:r>
                      <a:endParaRPr lang="pt-BR" sz="140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a:solidFill>
                            <a:srgbClr val="000000"/>
                          </a:solidFill>
                          <a:latin typeface="+mj-lt"/>
                          <a:ea typeface="Times New Roman"/>
                          <a:cs typeface="Times New Roman"/>
                        </a:rPr>
                        <a:t>Recuperação de MS, %</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pt-BR" sz="1400">
                        <a:latin typeface="+mj-lt"/>
                        <a:ea typeface="Times New Roman"/>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pt-BR" sz="1400">
                        <a:latin typeface="+mj-lt"/>
                        <a:ea typeface="Times New Roman"/>
                        <a:cs typeface="Times New Roman"/>
                      </a:endParaRPr>
                    </a:p>
                  </a:txBody>
                  <a:tcPr marL="30369" marR="30369" marT="0" marB="0" anchor="b">
                    <a:lnL>
                      <a:noFill/>
                    </a:lnL>
                    <a:lnR>
                      <a:noFill/>
                    </a:lnR>
                    <a:lnT>
                      <a:noFill/>
                    </a:lnT>
                    <a:lnB>
                      <a:noFill/>
                    </a:lnB>
                  </a:tcPr>
                </a:tc>
              </a:tr>
              <a:tr h="284001">
                <a:tc>
                  <a:txBody>
                    <a:bodyPr/>
                    <a:lstStyle/>
                    <a:p>
                      <a:pPr>
                        <a:lnSpc>
                          <a:spcPct val="115000"/>
                        </a:lnSpc>
                        <a:spcAft>
                          <a:spcPts val="0"/>
                        </a:spcAft>
                      </a:pPr>
                      <a:r>
                        <a:rPr lang="pt-BR" sz="1400" b="1">
                          <a:latin typeface="+mj-lt"/>
                          <a:ea typeface="Times New Roman"/>
                          <a:cs typeface="Times New Roman"/>
                        </a:rPr>
                        <a:t>CHO, % MS</a:t>
                      </a:r>
                      <a:endParaRPr lang="pt-BR" sz="140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a:solidFill>
                            <a:srgbClr val="000000"/>
                          </a:solidFill>
                          <a:latin typeface="+mj-lt"/>
                          <a:ea typeface="Times New Roman"/>
                          <a:cs typeface="Times New Roman"/>
                        </a:rPr>
                        <a:t>Recuperação de MSD, %</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pt-BR" sz="1400" dirty="0">
                        <a:latin typeface="+mj-lt"/>
                        <a:ea typeface="Times New Roman"/>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pt-BR" sz="1400">
                        <a:latin typeface="+mj-lt"/>
                        <a:ea typeface="Times New Roman"/>
                        <a:cs typeface="Times New Roman"/>
                      </a:endParaRPr>
                    </a:p>
                  </a:txBody>
                  <a:tcPr marL="30369" marR="30369" marT="0" marB="0" anchor="b">
                    <a:lnL>
                      <a:noFill/>
                    </a:lnL>
                    <a:lnR>
                      <a:noFill/>
                    </a:lnR>
                    <a:lnT>
                      <a:noFill/>
                    </a:lnT>
                    <a:lnB>
                      <a:noFill/>
                    </a:lnB>
                  </a:tcPr>
                </a:tc>
              </a:tr>
              <a:tr h="284001">
                <a:tc>
                  <a:txBody>
                    <a:bodyPr/>
                    <a:lstStyle/>
                    <a:p>
                      <a:pPr>
                        <a:lnSpc>
                          <a:spcPct val="115000"/>
                        </a:lnSpc>
                        <a:spcAft>
                          <a:spcPts val="0"/>
                        </a:spcAft>
                      </a:pPr>
                      <a:r>
                        <a:rPr lang="pt-BR" sz="1400" b="1">
                          <a:latin typeface="+mj-lt"/>
                          <a:ea typeface="Times New Roman"/>
                          <a:cs typeface="Times New Roman"/>
                        </a:rPr>
                        <a:t>EE, % MS</a:t>
                      </a:r>
                      <a:endParaRPr lang="pt-BR" sz="1400">
                        <a:latin typeface="+mj-lt"/>
                        <a:ea typeface="Calibri"/>
                        <a:cs typeface="Times New Roman"/>
                      </a:endParaRPr>
                    </a:p>
                  </a:txBody>
                  <a:tcPr marL="30369" marR="30369" marT="0" marB="0" anchor="b">
                    <a:lnL>
                      <a:noFill/>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a:solidFill>
                            <a:srgbClr val="000000"/>
                          </a:solidFill>
                          <a:latin typeface="+mj-lt"/>
                          <a:ea typeface="Times New Roman"/>
                          <a:cs typeface="Times New Roman"/>
                        </a:rPr>
                        <a:t>Recuperação de CNF, %</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pt-BR" sz="1400">
                        <a:latin typeface="+mj-lt"/>
                        <a:ea typeface="Times New Roman"/>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pt-BR" sz="1400">
                        <a:latin typeface="+mj-lt"/>
                        <a:ea typeface="Times New Roman"/>
                        <a:cs typeface="Times New Roman"/>
                      </a:endParaRPr>
                    </a:p>
                  </a:txBody>
                  <a:tcPr marL="30369" marR="30369" marT="0" marB="0" anchor="b">
                    <a:lnL>
                      <a:noFill/>
                    </a:lnL>
                    <a:lnR>
                      <a:noFill/>
                    </a:lnR>
                    <a:lnT>
                      <a:noFill/>
                    </a:lnT>
                    <a:lnB>
                      <a:noFill/>
                    </a:lnB>
                  </a:tcPr>
                </a:tc>
              </a:tr>
              <a:tr h="284001">
                <a:tc>
                  <a:txBody>
                    <a:bodyPr/>
                    <a:lstStyle/>
                    <a:p>
                      <a:endParaRPr lang="pt-BR" sz="1400">
                        <a:latin typeface="+mj-lt"/>
                        <a:ea typeface="Times New Roman"/>
                        <a:cs typeface="Times New Roman"/>
                      </a:endParaRPr>
                    </a:p>
                  </a:txBody>
                  <a:tcPr marL="30369" marR="30369" marT="0" marB="0" anchor="b">
                    <a:lnL>
                      <a:noFill/>
                    </a:lnL>
                    <a:lnR>
                      <a:noFill/>
                    </a:lnR>
                    <a:lnT>
                      <a:noFill/>
                    </a:lnT>
                    <a:lnB>
                      <a:noFill/>
                    </a:lnB>
                  </a:tcPr>
                </a:tc>
                <a:tc>
                  <a:txBody>
                    <a:bodyPr/>
                    <a:lstStyle/>
                    <a:p>
                      <a:endParaRPr lang="pt-BR" sz="1400">
                        <a:latin typeface="+mj-lt"/>
                        <a:ea typeface="Times New Roman"/>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tabLst>
                          <a:tab pos="2026285" algn="l"/>
                        </a:tabLst>
                      </a:pPr>
                      <a:r>
                        <a:rPr lang="pt-BR" sz="1400" b="1">
                          <a:solidFill>
                            <a:srgbClr val="000000"/>
                          </a:solidFill>
                          <a:latin typeface="+mj-lt"/>
                          <a:ea typeface="Times New Roman"/>
                          <a:cs typeface="Times New Roman"/>
                        </a:rPr>
                        <a:t>Mofo e leveduras, ufc/g</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pt-BR" sz="1400">
                          <a:solidFill>
                            <a:srgbClr val="000000"/>
                          </a:solidFill>
                          <a:latin typeface="+mj-lt"/>
                          <a:ea typeface="Times New Roman"/>
                          <a:cs typeface="Times New Roman"/>
                        </a:rPr>
                        <a:t>&lt;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pt-BR" sz="1400">
                        <a:latin typeface="+mj-lt"/>
                        <a:ea typeface="Times New Roman"/>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pt-BR" sz="1400">
                        <a:latin typeface="+mj-lt"/>
                        <a:ea typeface="Times New Roman"/>
                        <a:cs typeface="Times New Roman"/>
                      </a:endParaRPr>
                    </a:p>
                  </a:txBody>
                  <a:tcPr marL="30369" marR="30369" marT="0" marB="0" anchor="b">
                    <a:lnL>
                      <a:noFill/>
                    </a:lnL>
                    <a:lnR>
                      <a:noFill/>
                    </a:lnR>
                    <a:lnT>
                      <a:noFill/>
                    </a:lnT>
                    <a:lnB>
                      <a:noFill/>
                    </a:lnB>
                  </a:tcPr>
                </a:tc>
              </a:tr>
              <a:tr h="284001">
                <a:tc>
                  <a:txBody>
                    <a:bodyPr/>
                    <a:lstStyle/>
                    <a:p>
                      <a:endParaRPr lang="pt-BR" sz="1400">
                        <a:latin typeface="+mj-lt"/>
                        <a:ea typeface="Times New Roman"/>
                        <a:cs typeface="Times New Roman"/>
                      </a:endParaRPr>
                    </a:p>
                  </a:txBody>
                  <a:tcPr marL="30369" marR="3036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pt-BR" sz="1400">
                        <a:latin typeface="+mj-lt"/>
                        <a:ea typeface="Times New Roman"/>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026285" algn="l"/>
                        </a:tabLst>
                      </a:pPr>
                      <a:r>
                        <a:rPr lang="pt-BR" sz="1400" b="1">
                          <a:solidFill>
                            <a:srgbClr val="000000"/>
                          </a:solidFill>
                          <a:latin typeface="+mj-lt"/>
                          <a:ea typeface="Times New Roman"/>
                          <a:cs typeface="Times New Roman"/>
                        </a:rPr>
                        <a:t>BAL, ufc/g</a:t>
                      </a:r>
                      <a:endParaRPr lang="pt-BR" sz="1400">
                        <a:latin typeface="+mj-lt"/>
                        <a:ea typeface="Calibri"/>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a:solidFill>
                            <a:srgbClr val="000000"/>
                          </a:solidFill>
                          <a:latin typeface="+mj-lt"/>
                          <a:ea typeface="Times New Roman"/>
                          <a:cs typeface="Times New Roman"/>
                        </a:rPr>
                        <a:t>&gt; 0</a:t>
                      </a:r>
                      <a:endParaRPr lang="pt-BR" sz="1400">
                        <a:latin typeface="+mj-lt"/>
                        <a:ea typeface="Calibri"/>
                        <a:cs typeface="Times New Roman"/>
                      </a:endParaRPr>
                    </a:p>
                  </a:txBody>
                  <a:tcPr marL="30369" marR="3036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pt-BR" sz="1400">
                        <a:latin typeface="+mj-lt"/>
                        <a:ea typeface="Times New Roman"/>
                        <a:cs typeface="Times New Roman"/>
                      </a:endParaRPr>
                    </a:p>
                  </a:txBody>
                  <a:tcPr marL="30369" marR="3036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pt-BR" sz="1400" dirty="0">
                        <a:latin typeface="+mj-lt"/>
                        <a:ea typeface="Times New Roman"/>
                        <a:cs typeface="Times New Roman"/>
                      </a:endParaRPr>
                    </a:p>
                  </a:txBody>
                  <a:tcPr marL="30369" marR="30369"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 name="CaixaDeTexto 2"/>
          <p:cNvSpPr txBox="1"/>
          <p:nvPr/>
        </p:nvSpPr>
        <p:spPr>
          <a:xfrm>
            <a:off x="214282" y="219654"/>
            <a:ext cx="8786874" cy="923330"/>
          </a:xfrm>
          <a:prstGeom prst="rect">
            <a:avLst/>
          </a:prstGeom>
          <a:noFill/>
        </p:spPr>
        <p:txBody>
          <a:bodyPr wrap="square" rtlCol="0">
            <a:spAutoFit/>
          </a:bodyPr>
          <a:lstStyle/>
          <a:p>
            <a:r>
              <a:rPr lang="pt-BR" b="1" dirty="0" smtClean="0"/>
              <a:t>Tabela 1. </a:t>
            </a:r>
            <a:r>
              <a:rPr lang="pt-BR" dirty="0" smtClean="0"/>
              <a:t>Valores de diferencial de resposta (∆) considerados como favoráveis nos artigos avaliados</a:t>
            </a:r>
          </a:p>
          <a:p>
            <a:endParaRPr lang="pt-BR" dirty="0"/>
          </a:p>
        </p:txBody>
      </p:sp>
      <p:sp>
        <p:nvSpPr>
          <p:cNvPr id="4" name="Retângulo 3"/>
          <p:cNvSpPr/>
          <p:nvPr/>
        </p:nvSpPr>
        <p:spPr>
          <a:xfrm>
            <a:off x="129781" y="1246671"/>
            <a:ext cx="2214578" cy="2857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129781" y="1798989"/>
            <a:ext cx="2214578" cy="2857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142844" y="4714884"/>
            <a:ext cx="2214578" cy="2857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2357422" y="1259734"/>
            <a:ext cx="3786214" cy="2404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2357422" y="1857364"/>
            <a:ext cx="4000528" cy="214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366129" y="2675430"/>
            <a:ext cx="3920383" cy="2535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357422" y="3273061"/>
            <a:ext cx="3920383" cy="2535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53066" y="3569154"/>
            <a:ext cx="3920383" cy="2535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2357422" y="5286388"/>
            <a:ext cx="3920383" cy="2535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6357950" y="2656245"/>
            <a:ext cx="2428892" cy="2726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6357950" y="3539627"/>
            <a:ext cx="2428892" cy="2726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8" presetID="4"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21" presetID="4"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24" presetID="4"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27" presetID="4"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30" presetID="4"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1000"/>
                                        <p:tgtEl>
                                          <p:spTgt spid="13"/>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ox(in)">
                                      <p:cBhvr>
                                        <p:cTn id="4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err="1" smtClean="0"/>
              <a:t>Culturas</a:t>
            </a:r>
            <a:r>
              <a:rPr lang="en-US" dirty="0" smtClean="0"/>
              <a:t> </a:t>
            </a:r>
            <a:r>
              <a:rPr lang="en-US" dirty="0" err="1" smtClean="0"/>
              <a:t>avaliadas</a:t>
            </a:r>
            <a:endParaRPr lang="pt-BR" dirty="0"/>
          </a:p>
        </p:txBody>
      </p:sp>
      <p:sp>
        <p:nvSpPr>
          <p:cNvPr id="3" name="Espaço Reservado para Conteúdo 2"/>
          <p:cNvSpPr>
            <a:spLocks noGrp="1"/>
          </p:cNvSpPr>
          <p:nvPr>
            <p:ph idx="1"/>
          </p:nvPr>
        </p:nvSpPr>
        <p:spPr/>
        <p:txBody>
          <a:bodyPr/>
          <a:lstStyle/>
          <a:p>
            <a:pPr>
              <a:lnSpc>
                <a:spcPct val="200000"/>
              </a:lnSpc>
            </a:pPr>
            <a:r>
              <a:rPr lang="en-US" dirty="0" err="1" smtClean="0"/>
              <a:t>Milho</a:t>
            </a:r>
            <a:r>
              <a:rPr lang="en-US" dirty="0" smtClean="0"/>
              <a:t> (8 </a:t>
            </a:r>
            <a:r>
              <a:rPr lang="en-US" dirty="0" err="1" smtClean="0"/>
              <a:t>trabalhos</a:t>
            </a:r>
            <a:r>
              <a:rPr lang="en-US" dirty="0" smtClean="0"/>
              <a:t>)</a:t>
            </a:r>
          </a:p>
          <a:p>
            <a:pPr>
              <a:lnSpc>
                <a:spcPct val="200000"/>
              </a:lnSpc>
            </a:pPr>
            <a:r>
              <a:rPr lang="en-US" dirty="0" err="1" smtClean="0"/>
              <a:t>Sorgo</a:t>
            </a:r>
            <a:r>
              <a:rPr lang="en-US" dirty="0" smtClean="0"/>
              <a:t> (6 </a:t>
            </a:r>
            <a:r>
              <a:rPr lang="en-US" dirty="0" err="1" smtClean="0"/>
              <a:t>trabalhos</a:t>
            </a:r>
            <a:r>
              <a:rPr lang="en-US" dirty="0" smtClean="0"/>
              <a:t>)</a:t>
            </a:r>
          </a:p>
          <a:p>
            <a:pPr>
              <a:lnSpc>
                <a:spcPct val="200000"/>
              </a:lnSpc>
            </a:pPr>
            <a:r>
              <a:rPr lang="en-US" dirty="0" smtClean="0"/>
              <a:t>Cana-de-</a:t>
            </a:r>
            <a:r>
              <a:rPr lang="en-US" dirty="0" err="1" smtClean="0"/>
              <a:t>açúcar</a:t>
            </a:r>
            <a:r>
              <a:rPr lang="en-US" dirty="0" smtClean="0"/>
              <a:t> (14 </a:t>
            </a:r>
            <a:r>
              <a:rPr lang="en-US" dirty="0" err="1" smtClean="0"/>
              <a:t>trabalhos</a:t>
            </a:r>
            <a:r>
              <a:rPr lang="en-US" dirty="0" smtClean="0"/>
              <a:t>)</a:t>
            </a:r>
          </a:p>
          <a:p>
            <a:pPr>
              <a:lnSpc>
                <a:spcPct val="200000"/>
              </a:lnSpc>
            </a:pPr>
            <a:r>
              <a:rPr lang="en-US" dirty="0" err="1" smtClean="0"/>
              <a:t>Capins</a:t>
            </a:r>
            <a:r>
              <a:rPr lang="en-US" dirty="0" smtClean="0"/>
              <a:t> </a:t>
            </a:r>
            <a:r>
              <a:rPr lang="en-US" dirty="0" err="1" smtClean="0"/>
              <a:t>tropicais</a:t>
            </a:r>
            <a:r>
              <a:rPr lang="en-US" dirty="0" smtClean="0"/>
              <a:t> (15 </a:t>
            </a:r>
            <a:r>
              <a:rPr lang="en-US" dirty="0" err="1" smtClean="0"/>
              <a:t>trabalhos</a:t>
            </a:r>
            <a:r>
              <a:rPr lang="en-US" dirty="0" smtClean="0"/>
              <a:t>)</a:t>
            </a:r>
            <a:endParaRPr lang="pt-BR" dirty="0"/>
          </a:p>
        </p:txBody>
      </p:sp>
      <p:sp>
        <p:nvSpPr>
          <p:cNvPr id="4" name="Chave direita 3"/>
          <p:cNvSpPr/>
          <p:nvPr/>
        </p:nvSpPr>
        <p:spPr>
          <a:xfrm>
            <a:off x="5715008" y="1857364"/>
            <a:ext cx="1214446" cy="4071966"/>
          </a:xfrm>
          <a:prstGeom prst="righ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 name="CaixaDeTexto 4"/>
          <p:cNvSpPr txBox="1"/>
          <p:nvPr/>
        </p:nvSpPr>
        <p:spPr>
          <a:xfrm>
            <a:off x="7000892" y="3620160"/>
            <a:ext cx="2000264" cy="523220"/>
          </a:xfrm>
          <a:prstGeom prst="rect">
            <a:avLst/>
          </a:prstGeom>
          <a:solidFill>
            <a:schemeClr val="bg1">
              <a:lumMod val="95000"/>
            </a:schemeClr>
          </a:solidFill>
          <a:ln w="28575">
            <a:solidFill>
              <a:schemeClr val="accent2"/>
            </a:solidFill>
          </a:ln>
        </p:spPr>
        <p:txBody>
          <a:bodyPr wrap="square" rtlCol="0">
            <a:spAutoFit/>
          </a:bodyPr>
          <a:lstStyle/>
          <a:p>
            <a:r>
              <a:rPr lang="en-US" sz="2800" dirty="0" smtClean="0"/>
              <a:t>43 </a:t>
            </a:r>
            <a:r>
              <a:rPr lang="en-US" sz="2800" dirty="0" err="1" smtClean="0"/>
              <a:t>trabalhos</a:t>
            </a:r>
            <a:endParaRPr lang="pt-BR"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1456</TotalTime>
  <Words>3361</Words>
  <Application>Microsoft Office PowerPoint</Application>
  <PresentationFormat>Apresentação na tela (4:3)</PresentationFormat>
  <Paragraphs>970</Paragraphs>
  <Slides>50</Slides>
  <Notes>3</Notes>
  <HiddenSlides>0</HiddenSlides>
  <MMClips>0</MMClips>
  <ScaleCrop>false</ScaleCrop>
  <HeadingPairs>
    <vt:vector size="4" baseType="variant">
      <vt:variant>
        <vt:lpstr>Tema</vt:lpstr>
      </vt:variant>
      <vt:variant>
        <vt:i4>1</vt:i4>
      </vt:variant>
      <vt:variant>
        <vt:lpstr>Títulos de slides</vt:lpstr>
      </vt:variant>
      <vt:variant>
        <vt:i4>50</vt:i4>
      </vt:variant>
    </vt:vector>
  </HeadingPairs>
  <TitlesOfParts>
    <vt:vector size="51" baseType="lpstr">
      <vt:lpstr>Tema do Office</vt:lpstr>
      <vt:lpstr>ADITIVOS MICROBIOLÓGICOS EM SILAGENS NO BRASIL: REVISÃO DOS ASPECTOS DA ENSILAGEM E DO DESEMPENHO DE ANIMAIS </vt:lpstr>
      <vt:lpstr>Inoculantes Microbianos</vt:lpstr>
      <vt:lpstr>Insucesso do uso de inoculantes microbianos</vt:lpstr>
      <vt:lpstr>Muck and Kung Jr. (1997)</vt:lpstr>
      <vt:lpstr>Adesogan et al. (2009)</vt:lpstr>
      <vt:lpstr>Levantamento de trabalhos no Brasil (1999 a 2009)</vt:lpstr>
      <vt:lpstr>Critérios de avaliação</vt:lpstr>
      <vt:lpstr>Slide 8</vt:lpstr>
      <vt:lpstr>Culturas avaliadas</vt:lpstr>
      <vt:lpstr>Slide 10</vt:lpstr>
      <vt:lpstr>Slide 11</vt:lpstr>
      <vt:lpstr>Aditivos microbianos avaliados</vt:lpstr>
      <vt:lpstr>Aditivos microbianos avaliados</vt:lpstr>
      <vt:lpstr>Silagem de milho</vt:lpstr>
      <vt:lpstr>Slide 15</vt:lpstr>
      <vt:lpstr>Slide 16</vt:lpstr>
      <vt:lpstr>Silva et al. (2005) – silagem de milho</vt:lpstr>
      <vt:lpstr>Slide 18</vt:lpstr>
      <vt:lpstr>Slide 19</vt:lpstr>
      <vt:lpstr>Silagem de sorgo</vt:lpstr>
      <vt:lpstr>Slide 21</vt:lpstr>
      <vt:lpstr>Slide 22</vt:lpstr>
      <vt:lpstr>Silva et al. (2005) – silagem de sorgo</vt:lpstr>
      <vt:lpstr>Silagem de cana-de-açúcar</vt:lpstr>
      <vt:lpstr>Slide 25</vt:lpstr>
      <vt:lpstr>Slide 26</vt:lpstr>
      <vt:lpstr>Slide 27</vt:lpstr>
      <vt:lpstr>Slide 28</vt:lpstr>
      <vt:lpstr>Pedroso et al. (2006) – silagem de cana </vt:lpstr>
      <vt:lpstr>Slide 30</vt:lpstr>
      <vt:lpstr>Slide 31</vt:lpstr>
      <vt:lpstr>Schmidt et al. (2006) – silagem de cana </vt:lpstr>
      <vt:lpstr>Siqueira et al. (2007) – silagem de cana</vt:lpstr>
      <vt:lpstr>Slide 34</vt:lpstr>
      <vt:lpstr>Slide 35</vt:lpstr>
      <vt:lpstr>Slide 36</vt:lpstr>
      <vt:lpstr>Slide 37</vt:lpstr>
      <vt:lpstr>Silagem de capim</vt:lpstr>
      <vt:lpstr>Silagem de capim</vt:lpstr>
      <vt:lpstr>Slide 40</vt:lpstr>
      <vt:lpstr>Slide 41</vt:lpstr>
      <vt:lpstr>Slide 42</vt:lpstr>
      <vt:lpstr>Slide 43</vt:lpstr>
      <vt:lpstr>Bernardes et al. (2008) – silagem de capim</vt:lpstr>
      <vt:lpstr>Ribeiro et al. (2009) – silagem de capim</vt:lpstr>
      <vt:lpstr>Considerações finais</vt:lpstr>
      <vt:lpstr>Considerações finais</vt:lpstr>
      <vt:lpstr>Considerações finais</vt:lpstr>
      <vt:lpstr>Critério para tomada de decisão</vt:lpstr>
      <vt:lpstr>Slide 50</vt:lpstr>
    </vt:vector>
  </TitlesOfParts>
  <Company>MILLEINFO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Maity</dc:creator>
  <cp:lastModifiedBy>Nussio</cp:lastModifiedBy>
  <cp:revision>116</cp:revision>
  <dcterms:created xsi:type="dcterms:W3CDTF">2009-07-02T17:02:21Z</dcterms:created>
  <dcterms:modified xsi:type="dcterms:W3CDTF">2012-10-27T10:15:08Z</dcterms:modified>
</cp:coreProperties>
</file>