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8" r:id="rId2"/>
    <p:sldId id="256" r:id="rId3"/>
    <p:sldId id="269" r:id="rId4"/>
    <p:sldId id="271" r:id="rId5"/>
    <p:sldId id="270" r:id="rId6"/>
    <p:sldId id="272" r:id="rId7"/>
    <p:sldId id="274" r:id="rId8"/>
    <p:sldId id="275" r:id="rId9"/>
    <p:sldId id="276" r:id="rId10"/>
    <p:sldId id="283" r:id="rId11"/>
    <p:sldId id="284" r:id="rId12"/>
    <p:sldId id="285" r:id="rId13"/>
    <p:sldId id="277" r:id="rId14"/>
    <p:sldId id="278" r:id="rId15"/>
    <p:sldId id="279" r:id="rId16"/>
    <p:sldId id="280" r:id="rId17"/>
    <p:sldId id="281"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3" autoAdjust="0"/>
    <p:restoredTop sz="94660"/>
  </p:normalViewPr>
  <p:slideViewPr>
    <p:cSldViewPr snapToGrid="0">
      <p:cViewPr varScale="1">
        <p:scale>
          <a:sx n="61" d="100"/>
          <a:sy n="61" d="100"/>
        </p:scale>
        <p:origin x="6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F7EAB-B2EC-4575-82FF-AB96D36EFA88}" type="datetimeFigureOut">
              <a:rPr lang="pt-BR" smtClean="0"/>
              <a:t>23/06/2020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B0A82-EEB4-4F60-8BB7-B12D53A16910}" type="slidenum">
              <a:rPr lang="pt-BR" smtClean="0"/>
              <a:t>‹nº›</a:t>
            </a:fld>
            <a:endParaRPr lang="pt-BR"/>
          </a:p>
        </p:txBody>
      </p:sp>
    </p:spTree>
    <p:extLst>
      <p:ext uri="{BB962C8B-B14F-4D97-AF65-F5344CB8AC3E}">
        <p14:creationId xmlns:p14="http://schemas.microsoft.com/office/powerpoint/2010/main" val="62786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C8A5200-86AA-4054-AF93-936FBE1B1C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2BDF0F-40E3-4E93-ACD4-13A3BE6287F3}" type="slidenum">
              <a:rPr lang="pt-BR" altLang="pt-BR" smtClean="0"/>
              <a:pPr/>
              <a:t>1</a:t>
            </a:fld>
            <a:endParaRPr lang="pt-BR" altLang="pt-BR"/>
          </a:p>
        </p:txBody>
      </p:sp>
      <p:sp>
        <p:nvSpPr>
          <p:cNvPr id="4099" name="Rectangle 2">
            <a:extLst>
              <a:ext uri="{FF2B5EF4-FFF2-40B4-BE49-F238E27FC236}">
                <a16:creationId xmlns:a16="http://schemas.microsoft.com/office/drawing/2014/main" id="{5119F4AF-95C4-49C5-A2B4-8142EBBDF24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92C9F85-7139-4FAC-A90D-6454E55D6F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pt-BR"/>
          </a:p>
        </p:txBody>
      </p:sp>
    </p:spTree>
    <p:extLst>
      <p:ext uri="{BB962C8B-B14F-4D97-AF65-F5344CB8AC3E}">
        <p14:creationId xmlns:p14="http://schemas.microsoft.com/office/powerpoint/2010/main" val="175202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354ED-98C2-4B06-A039-138341E50DE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043D876-2410-474F-9AAC-B462F2984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22E066F-348E-4B9E-8C89-39C344290347}"/>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E07E7FE0-C0B4-452E-B70C-ABCB91E1BE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C0C289-8C56-465E-A96A-750253A44FF5}"/>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92155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81AAF-3383-4E9D-9052-F53F91DAFB9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187B1B0-1760-4BDF-9BF9-30AEBBB274C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7F0BAA-8E8E-4150-91C1-A8990ED7FE6B}"/>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B721BD31-466B-46DA-8493-3A41F67E5E5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B4E24B2-3479-4A69-B1A4-2175F1D23A94}"/>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402907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D19892-5E65-4851-9EBD-A93C98F233C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6EC2FB7-D5A7-4DF7-BC4B-977F3586045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A49BAA-0C3B-4B0F-99E0-47F6DF425503}"/>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646065E4-91F9-4A2F-A71F-27437B61593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5F2CA6-7161-491D-9A3B-A19B19B01001}"/>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110002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45368-CCF5-4390-88D9-18D499C8BB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80B71AF-238F-4177-8D14-CEB704854AC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33417E-7746-4178-B00E-20277BC7502A}"/>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A257A5E8-3321-4BBA-B18D-7F24BB50CC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EA675E-AC91-4DB4-A29B-2E2FBCBC9589}"/>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7253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987B9-135F-4975-8936-0D3AC560413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54FEA64-B1B1-488E-8C85-44A5426CB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70854C8-7CF0-4B1A-9793-6577FC8CAA34}"/>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50CBA244-A1E0-4021-BE6A-605E3AB632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0B804C-2520-4AC1-928F-A5F41079BCCA}"/>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427109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8255F-1A35-4C5C-90D3-3C23286C81B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C04B7E2-0E74-4651-8D49-63FD9C8EF45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ADEBD6A-35FF-41AD-B6D7-920D0DF8E5E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788DE67-5359-4E0B-BD84-981C3C2AF568}"/>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6" name="Espaço Reservado para Rodapé 5">
            <a:extLst>
              <a:ext uri="{FF2B5EF4-FFF2-40B4-BE49-F238E27FC236}">
                <a16:creationId xmlns:a16="http://schemas.microsoft.com/office/drawing/2014/main" id="{F3BE9FAB-5D30-470B-BEDB-C27C041B4AD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E30DC7C-F251-428D-8528-1E3AB7EBB820}"/>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7377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29F84-9665-4440-9D14-23F2D940681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E683193-1BFB-4676-BE11-019A07A6C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1D5A39-D909-408A-9E23-5F9F3FAFEAC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249BC46-C2AF-42A3-9B58-62304370D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05F076E-9142-4D9D-B87E-46DEAAAC934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437267A-99DD-4804-A1A0-AA1FDCE2114E}"/>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8" name="Espaço Reservado para Rodapé 7">
            <a:extLst>
              <a:ext uri="{FF2B5EF4-FFF2-40B4-BE49-F238E27FC236}">
                <a16:creationId xmlns:a16="http://schemas.microsoft.com/office/drawing/2014/main" id="{E6B990F5-7AEF-495C-BB16-27526AB87BF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BD0D01D-6E6D-4DED-9C1B-176FB9BE8154}"/>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188781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B65C5-F7D3-4288-9BA8-9D2586612A2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D137C90-3673-4DFD-8047-888D2A9ADAA2}"/>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4" name="Espaço Reservado para Rodapé 3">
            <a:extLst>
              <a:ext uri="{FF2B5EF4-FFF2-40B4-BE49-F238E27FC236}">
                <a16:creationId xmlns:a16="http://schemas.microsoft.com/office/drawing/2014/main" id="{08E50A8C-4142-45E0-BAEB-12FC195C648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4659369-1137-40A9-98C8-EAA3A74B5D2D}"/>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288581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8C146A3-600D-417A-8BC5-BA1C9B56E2C0}"/>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3" name="Espaço Reservado para Rodapé 2">
            <a:extLst>
              <a:ext uri="{FF2B5EF4-FFF2-40B4-BE49-F238E27FC236}">
                <a16:creationId xmlns:a16="http://schemas.microsoft.com/office/drawing/2014/main" id="{77EC35B5-3C5E-47F2-B5B4-7CE0BC35787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5BBB067-526D-4892-9B2C-03B8FFCB0B8D}"/>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51388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76D30-CE29-4D49-95C4-A2FB3F3EB84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BE7121B-F5E0-4C9F-BD3B-4DAF985E9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214E8C7-BFE6-4E14-AD0F-CC3944474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1E7872-64AF-4B09-9DB0-FFE4B4993A7A}"/>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6" name="Espaço Reservado para Rodapé 5">
            <a:extLst>
              <a:ext uri="{FF2B5EF4-FFF2-40B4-BE49-F238E27FC236}">
                <a16:creationId xmlns:a16="http://schemas.microsoft.com/office/drawing/2014/main" id="{F6E2ED93-55F0-4037-AF17-FBE43BF679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B9C35F-CA5D-4EF2-9EE7-EE1C067722E6}"/>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165503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AC541-9576-4643-B7A6-99DF54AC935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E6FC10A-619C-471C-BD41-2D88241A1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9F627F9-7A6F-4404-BA38-8911C46E1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7D221FD-9CD7-4D40-ABCB-31E12BB32B04}"/>
              </a:ext>
            </a:extLst>
          </p:cNvPr>
          <p:cNvSpPr>
            <a:spLocks noGrp="1"/>
          </p:cNvSpPr>
          <p:nvPr>
            <p:ph type="dt" sz="half" idx="10"/>
          </p:nvPr>
        </p:nvSpPr>
        <p:spPr/>
        <p:txBody>
          <a:bodyPr/>
          <a:lstStyle/>
          <a:p>
            <a:fld id="{6DB1AB6A-5C7E-4AF9-83DD-5AFB4C4DCD67}" type="datetimeFigureOut">
              <a:rPr lang="pt-BR" smtClean="0"/>
              <a:t>23/06/2020</a:t>
            </a:fld>
            <a:endParaRPr lang="pt-BR"/>
          </a:p>
        </p:txBody>
      </p:sp>
      <p:sp>
        <p:nvSpPr>
          <p:cNvPr id="6" name="Espaço Reservado para Rodapé 5">
            <a:extLst>
              <a:ext uri="{FF2B5EF4-FFF2-40B4-BE49-F238E27FC236}">
                <a16:creationId xmlns:a16="http://schemas.microsoft.com/office/drawing/2014/main" id="{EAD44259-853F-4E1E-BBE6-736FF960321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A8CCB45-5E52-49E8-ABF3-6CDE13CD9C73}"/>
              </a:ext>
            </a:extLst>
          </p:cNvPr>
          <p:cNvSpPr>
            <a:spLocks noGrp="1"/>
          </p:cNvSpPr>
          <p:nvPr>
            <p:ph type="sldNum" sz="quarter" idx="12"/>
          </p:nvPr>
        </p:nvSpPr>
        <p:spPr/>
        <p:txBody>
          <a:bodyPr/>
          <a:lstStyle/>
          <a:p>
            <a:fld id="{1A9DBCF2-5061-48A0-87DA-2A7BFEC3BC15}" type="slidenum">
              <a:rPr lang="pt-BR" smtClean="0"/>
              <a:t>‹nº›</a:t>
            </a:fld>
            <a:endParaRPr lang="pt-BR"/>
          </a:p>
        </p:txBody>
      </p:sp>
    </p:spTree>
    <p:extLst>
      <p:ext uri="{BB962C8B-B14F-4D97-AF65-F5344CB8AC3E}">
        <p14:creationId xmlns:p14="http://schemas.microsoft.com/office/powerpoint/2010/main" val="250029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97FBE31-F1EE-4D25-9879-6B198C51B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1373660-BECC-417F-91B3-C7FC6091D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820220B-0685-4D96-ACF1-F1554C8DB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1AB6A-5C7E-4AF9-83DD-5AFB4C4DCD67}" type="datetimeFigureOut">
              <a:rPr lang="pt-BR" smtClean="0"/>
              <a:t>23/06/2020</a:t>
            </a:fld>
            <a:endParaRPr lang="pt-BR"/>
          </a:p>
        </p:txBody>
      </p:sp>
      <p:sp>
        <p:nvSpPr>
          <p:cNvPr id="5" name="Espaço Reservado para Rodapé 4">
            <a:extLst>
              <a:ext uri="{FF2B5EF4-FFF2-40B4-BE49-F238E27FC236}">
                <a16:creationId xmlns:a16="http://schemas.microsoft.com/office/drawing/2014/main" id="{BD977AB3-284A-4741-BA1E-C19829648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1DF1964-864D-4A9F-BB8A-23C34BEDF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DBCF2-5061-48A0-87DA-2A7BFEC3BC15}" type="slidenum">
              <a:rPr lang="pt-BR" smtClean="0"/>
              <a:t>‹nº›</a:t>
            </a:fld>
            <a:endParaRPr lang="pt-BR"/>
          </a:p>
        </p:txBody>
      </p:sp>
    </p:spTree>
    <p:extLst>
      <p:ext uri="{BB962C8B-B14F-4D97-AF65-F5344CB8AC3E}">
        <p14:creationId xmlns:p14="http://schemas.microsoft.com/office/powerpoint/2010/main" val="284926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hyperlink" Target="http://www.muchapasta.com/b/var/consumo%20y%20transporte.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fenomenosdaengenharia.blogspot.com/2014/06/experimento-de-reynold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7dHmGYGt6Dg" TargetMode="External"/><Relationship Id="rId2" Type="http://schemas.openxmlformats.org/officeDocument/2006/relationships/hyperlink" Target="http://www.escoladavida.eng.br/mecflubasica/experi%C3%AAncia_de_Reynolds.pdf"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a:extLst>
              <a:ext uri="{FF2B5EF4-FFF2-40B4-BE49-F238E27FC236}">
                <a16:creationId xmlns:a16="http://schemas.microsoft.com/office/drawing/2014/main" id="{B514E4D9-C00E-4DC6-AB7E-9BD83CCF6C6F}"/>
              </a:ext>
            </a:extLst>
          </p:cNvPr>
          <p:cNvSpPr>
            <a:spLocks noGrp="1" noChangeArrowheads="1"/>
          </p:cNvSpPr>
          <p:nvPr>
            <p:ph type="ctrTitle" idx="4294967295"/>
          </p:nvPr>
        </p:nvSpPr>
        <p:spPr>
          <a:xfrm>
            <a:off x="2029690" y="2683044"/>
            <a:ext cx="7772400" cy="863600"/>
          </a:xfrm>
        </p:spPr>
        <p:txBody>
          <a:bodyPr>
            <a:normAutofit/>
          </a:bodyPr>
          <a:lstStyle/>
          <a:p>
            <a:pPr algn="ctr" eaLnBrk="1" hangingPunct="1"/>
            <a:r>
              <a:rPr lang="pt-BR" altLang="pt-BR" sz="2800" b="1" dirty="0">
                <a:latin typeface="Times New Roman" panose="02020603050405020304" pitchFamily="18" charset="0"/>
                <a:cs typeface="Times New Roman" panose="02020603050405020304" pitchFamily="18" charset="0"/>
              </a:rPr>
              <a:t>Disciplina 4300255 </a:t>
            </a:r>
            <a:endParaRPr lang="pt-BR" altLang="pt-BR" sz="2800" dirty="0">
              <a:latin typeface="Times New Roman" panose="02020603050405020304" pitchFamily="18" charset="0"/>
              <a:cs typeface="Times New Roman" panose="02020603050405020304" pitchFamily="18" charset="0"/>
            </a:endParaRPr>
          </a:p>
        </p:txBody>
      </p:sp>
      <p:sp>
        <p:nvSpPr>
          <p:cNvPr id="3075" name="Subtítulo 2">
            <a:extLst>
              <a:ext uri="{FF2B5EF4-FFF2-40B4-BE49-F238E27FC236}">
                <a16:creationId xmlns:a16="http://schemas.microsoft.com/office/drawing/2014/main" id="{58875B5F-4E36-4A28-9E15-9C648D248C95}"/>
              </a:ext>
            </a:extLst>
          </p:cNvPr>
          <p:cNvSpPr>
            <a:spLocks noGrp="1" noChangeArrowheads="1"/>
          </p:cNvSpPr>
          <p:nvPr>
            <p:ph type="subTitle" idx="4294967295"/>
          </p:nvPr>
        </p:nvSpPr>
        <p:spPr>
          <a:xfrm>
            <a:off x="1905000" y="3597444"/>
            <a:ext cx="8305800" cy="508001"/>
          </a:xfrm>
        </p:spPr>
        <p:txBody>
          <a:bodyPr>
            <a:normAutofit/>
          </a:bodyPr>
          <a:lstStyle/>
          <a:p>
            <a:pPr marL="0" indent="0" algn="ctr">
              <a:buNone/>
            </a:pPr>
            <a:r>
              <a:rPr lang="pt-BR" altLang="pt-BR" sz="2400" b="1" dirty="0">
                <a:latin typeface="Times New Roman" panose="02020603050405020304" pitchFamily="18" charset="0"/>
                <a:cs typeface="Times New Roman" panose="02020603050405020304" pitchFamily="18" charset="0"/>
              </a:rPr>
              <a:t>Mecânica dos Corpos Rígidos e dos Fluidos</a:t>
            </a:r>
          </a:p>
        </p:txBody>
      </p:sp>
      <p:pic>
        <p:nvPicPr>
          <p:cNvPr id="3076" name="Picture 4" descr="simbolo%20para%20site">
            <a:extLst>
              <a:ext uri="{FF2B5EF4-FFF2-40B4-BE49-F238E27FC236}">
                <a16:creationId xmlns:a16="http://schemas.microsoft.com/office/drawing/2014/main" id="{143FD4D0-25E0-406E-AC96-E1CAE5A67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674295"/>
            <a:ext cx="10096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E9EB430B-4BF3-4773-AB49-150975C38382}"/>
              </a:ext>
            </a:extLst>
          </p:cNvPr>
          <p:cNvSpPr txBox="1">
            <a:spLocks noChangeArrowheads="1"/>
          </p:cNvSpPr>
          <p:nvPr/>
        </p:nvSpPr>
        <p:spPr bwMode="auto">
          <a:xfrm>
            <a:off x="1760538" y="825107"/>
            <a:ext cx="311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t-BR" altLang="pt-BR" sz="1800" b="1">
                <a:solidFill>
                  <a:srgbClr val="274F77"/>
                </a:solidFill>
              </a:rPr>
              <a:t>Instituto de Física</a:t>
            </a:r>
          </a:p>
          <a:p>
            <a:pPr eaLnBrk="1" hangingPunct="1">
              <a:spcBef>
                <a:spcPct val="0"/>
              </a:spcBef>
              <a:buFontTx/>
              <a:buNone/>
            </a:pPr>
            <a:r>
              <a:rPr lang="pt-BR" altLang="pt-BR" sz="1800" b="1">
                <a:solidFill>
                  <a:srgbClr val="274F77"/>
                </a:solidFill>
              </a:rPr>
              <a:t>Universidade de São Paulo</a:t>
            </a:r>
          </a:p>
        </p:txBody>
      </p:sp>
      <p:sp>
        <p:nvSpPr>
          <p:cNvPr id="3078" name="Título 1">
            <a:extLst>
              <a:ext uri="{FF2B5EF4-FFF2-40B4-BE49-F238E27FC236}">
                <a16:creationId xmlns:a16="http://schemas.microsoft.com/office/drawing/2014/main" id="{1676980E-79DE-41BD-9245-E5AF5DA8C836}"/>
              </a:ext>
            </a:extLst>
          </p:cNvPr>
          <p:cNvSpPr>
            <a:spLocks/>
          </p:cNvSpPr>
          <p:nvPr/>
        </p:nvSpPr>
        <p:spPr bwMode="auto">
          <a:xfrm>
            <a:off x="2171700" y="4365276"/>
            <a:ext cx="7772400" cy="225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sz="2800" b="1" dirty="0">
                <a:solidFill>
                  <a:schemeClr val="tx2"/>
                </a:solidFill>
                <a:latin typeface="Times New Roman" panose="02020603050405020304" pitchFamily="18" charset="0"/>
                <a:cs typeface="Times New Roman" panose="02020603050405020304" pitchFamily="18" charset="0"/>
              </a:rPr>
              <a:t>Fluidos em Movimento</a:t>
            </a:r>
          </a:p>
          <a:p>
            <a:pPr algn="ctr" eaLnBrk="1" hangingPunct="1">
              <a:spcBef>
                <a:spcPct val="0"/>
              </a:spcBef>
              <a:buFontTx/>
              <a:buNone/>
            </a:pPr>
            <a:endParaRPr lang="pt-BR" altLang="pt-BR" sz="2800" b="1" dirty="0">
              <a:solidFill>
                <a:schemeClr val="tx2"/>
              </a:solidFill>
              <a:latin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36095316-9E56-4EA1-A6D9-983EF187BF50}"/>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Tree>
    <p:extLst>
      <p:ext uri="{BB962C8B-B14F-4D97-AF65-F5344CB8AC3E}">
        <p14:creationId xmlns:p14="http://schemas.microsoft.com/office/powerpoint/2010/main" val="1585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C1C6D13-6321-46CC-8924-F857B0C1F703}"/>
              </a:ext>
            </a:extLst>
          </p:cNvPr>
          <p:cNvSpPr/>
          <p:nvPr/>
        </p:nvSpPr>
        <p:spPr>
          <a:xfrm>
            <a:off x="198922" y="162638"/>
            <a:ext cx="11736404" cy="1015663"/>
          </a:xfrm>
          <a:prstGeom prst="rect">
            <a:avLst/>
          </a:prstGeom>
        </p:spPr>
        <p:txBody>
          <a:bodyPr wrap="square">
            <a:spAutoFit/>
          </a:bodyPr>
          <a:lstStyle/>
          <a:p>
            <a:r>
              <a:rPr lang="pt-BR" sz="2000" b="1" cap="all" dirty="0">
                <a:latin typeface="Times New Roman" panose="02020603050405020304" pitchFamily="18" charset="0"/>
                <a:ea typeface="Times New Roman" panose="02020603050405020304" pitchFamily="18" charset="0"/>
              </a:rPr>
              <a:t>15. </a:t>
            </a:r>
            <a:r>
              <a:rPr lang="pt-BR" sz="2000" b="1" dirty="0">
                <a:latin typeface="Times New Roman" panose="02020603050405020304" pitchFamily="18" charset="0"/>
                <a:ea typeface="Times New Roman" panose="02020603050405020304" pitchFamily="18" charset="0"/>
              </a:rPr>
              <a:t>(</a:t>
            </a:r>
            <a:r>
              <a:rPr lang="pt-BR" sz="2000" b="1" dirty="0" err="1">
                <a:latin typeface="Times New Roman" panose="02020603050405020304" pitchFamily="18" charset="0"/>
                <a:ea typeface="Times New Roman" panose="02020603050405020304" pitchFamily="18" charset="0"/>
              </a:rPr>
              <a:t>Tipler</a:t>
            </a:r>
            <a:r>
              <a:rPr lang="pt-BR" sz="2000" b="1" dirty="0">
                <a:latin typeface="Times New Roman" panose="02020603050405020304" pitchFamily="18" charset="0"/>
                <a:ea typeface="Times New Roman" panose="02020603050405020304" pitchFamily="18" charset="0"/>
              </a:rPr>
              <a:t> </a:t>
            </a:r>
            <a:r>
              <a:rPr lang="pt-BR" sz="2000" b="1" dirty="0" err="1">
                <a:latin typeface="Times New Roman" panose="02020603050405020304" pitchFamily="18" charset="0"/>
                <a:ea typeface="Times New Roman" panose="02020603050405020304" pitchFamily="18" charset="0"/>
              </a:rPr>
              <a:t>Cap</a:t>
            </a:r>
            <a:r>
              <a:rPr lang="pt-BR" sz="2000" b="1" dirty="0">
                <a:latin typeface="Times New Roman" panose="02020603050405020304" pitchFamily="18" charset="0"/>
                <a:ea typeface="Times New Roman" panose="02020603050405020304" pitchFamily="18" charset="0"/>
              </a:rPr>
              <a:t> 13 E72) </a:t>
            </a:r>
            <a:r>
              <a:rPr lang="pt-BR" sz="2000" dirty="0">
                <a:latin typeface="Times New Roman" panose="02020603050405020304" pitchFamily="18" charset="0"/>
                <a:ea typeface="Times New Roman" panose="02020603050405020304" pitchFamily="18" charset="0"/>
              </a:rPr>
              <a:t>O sangue leva cerca de 1 s para percorrer um capilar do sistema circulatório com 1 mm de comprimento. O diâmetro do capilar é 7 </a:t>
            </a:r>
            <a:r>
              <a:rPr lang="pt-BR"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m e a queda de pressão no capilar é 2,60 kPa. Calcular a viscosidade do sangue. </a:t>
            </a:r>
            <a:endParaRPr lang="pt-BR" sz="2000" dirty="0"/>
          </a:p>
        </p:txBody>
      </p:sp>
      <p:sp>
        <p:nvSpPr>
          <p:cNvPr id="3" name="Retângulo 2">
            <a:extLst>
              <a:ext uri="{FF2B5EF4-FFF2-40B4-BE49-F238E27FC236}">
                <a16:creationId xmlns:a16="http://schemas.microsoft.com/office/drawing/2014/main" id="{3BB41737-18D3-4650-9C84-9B9A611CCF80}"/>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4" name="Retângulo 3">
            <a:extLst>
              <a:ext uri="{FF2B5EF4-FFF2-40B4-BE49-F238E27FC236}">
                <a16:creationId xmlns:a16="http://schemas.microsoft.com/office/drawing/2014/main" id="{2F2C60F4-54B3-455B-82BA-D8994BC0D8BF}"/>
              </a:ext>
            </a:extLst>
          </p:cNvPr>
          <p:cNvSpPr/>
          <p:nvPr/>
        </p:nvSpPr>
        <p:spPr>
          <a:xfrm>
            <a:off x="198922" y="1163069"/>
            <a:ext cx="3253776" cy="400110"/>
          </a:xfrm>
          <a:prstGeom prst="rect">
            <a:avLst/>
          </a:prstGeom>
        </p:spPr>
        <p:txBody>
          <a:bodyPr wrap="non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Suponha escoamento laminar,</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tângulo 4">
                <a:extLst>
                  <a:ext uri="{FF2B5EF4-FFF2-40B4-BE49-F238E27FC236}">
                    <a16:creationId xmlns:a16="http://schemas.microsoft.com/office/drawing/2014/main" id="{AF01560C-E86E-4249-8993-76EB39D22571}"/>
                  </a:ext>
                </a:extLst>
              </p:cNvPr>
              <p:cNvSpPr/>
              <p:nvPr/>
            </p:nvSpPr>
            <p:spPr>
              <a:xfrm>
                <a:off x="3528898" y="966993"/>
                <a:ext cx="2894767" cy="7100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rPr>
                        <m:t>𝑣</m:t>
                      </m:r>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1 </m:t>
                          </m:r>
                          <m:r>
                            <a:rPr lang="pt-BR" sz="2000" i="1">
                              <a:latin typeface="Cambria Math" panose="02040503050406030204" pitchFamily="18" charset="0"/>
                            </a:rPr>
                            <m:t>𝑚𝑚</m:t>
                          </m:r>
                        </m:num>
                        <m:den>
                          <m:r>
                            <a:rPr lang="pt-BR" sz="2000" i="0">
                              <a:latin typeface="Cambria Math" panose="02040503050406030204" pitchFamily="18" charset="0"/>
                            </a:rPr>
                            <m:t>1 </m:t>
                          </m:r>
                          <m:r>
                            <a:rPr lang="pt-BR" sz="2000" i="1">
                              <a:latin typeface="Cambria Math" panose="02040503050406030204" pitchFamily="18" charset="0"/>
                            </a:rPr>
                            <m:t>𝑠</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1 ⋅1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r>
                            <a:rPr lang="pt-BR" sz="2000" i="1">
                              <a:latin typeface="Cambria Math" panose="02040503050406030204" pitchFamily="18" charset="0"/>
                            </a:rPr>
                            <m:t>𝑚</m:t>
                          </m:r>
                        </m:num>
                        <m:den>
                          <m:r>
                            <a:rPr lang="pt-BR" sz="2000" i="0">
                              <a:latin typeface="Cambria Math" panose="02040503050406030204" pitchFamily="18" charset="0"/>
                            </a:rPr>
                            <m:t>1 </m:t>
                          </m:r>
                          <m:r>
                            <a:rPr lang="pt-BR" sz="2000" i="1">
                              <a:latin typeface="Cambria Math" panose="02040503050406030204" pitchFamily="18" charset="0"/>
                            </a:rPr>
                            <m:t>𝑠</m:t>
                          </m:r>
                        </m:den>
                      </m:f>
                    </m:oMath>
                  </m:oMathPara>
                </a14:m>
                <a:endParaRPr lang="pt-BR" sz="2000" dirty="0"/>
              </a:p>
            </p:txBody>
          </p:sp>
        </mc:Choice>
        <mc:Fallback>
          <p:sp>
            <p:nvSpPr>
              <p:cNvPr id="5" name="Retângulo 4">
                <a:extLst>
                  <a:ext uri="{FF2B5EF4-FFF2-40B4-BE49-F238E27FC236}">
                    <a16:creationId xmlns:a16="http://schemas.microsoft.com/office/drawing/2014/main" id="{AF01560C-E86E-4249-8993-76EB39D22571}"/>
                  </a:ext>
                </a:extLst>
              </p:cNvPr>
              <p:cNvSpPr>
                <a:spLocks noRot="1" noChangeAspect="1" noMove="1" noResize="1" noEditPoints="1" noAdjustHandles="1" noChangeArrowheads="1" noChangeShapeType="1" noTextEdit="1"/>
              </p:cNvSpPr>
              <p:nvPr/>
            </p:nvSpPr>
            <p:spPr>
              <a:xfrm>
                <a:off x="3528898" y="966993"/>
                <a:ext cx="2894767" cy="710066"/>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6" name="Retângulo 5">
                <a:extLst>
                  <a:ext uri="{FF2B5EF4-FFF2-40B4-BE49-F238E27FC236}">
                    <a16:creationId xmlns:a16="http://schemas.microsoft.com/office/drawing/2014/main" id="{BB450676-AD33-4C03-9BF3-FBBDA8A4BD68}"/>
                  </a:ext>
                </a:extLst>
              </p:cNvPr>
              <p:cNvSpPr/>
              <p:nvPr/>
            </p:nvSpPr>
            <p:spPr>
              <a:xfrm>
                <a:off x="7516725" y="1178678"/>
                <a:ext cx="26827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𝜙</m:t>
                      </m:r>
                      <m:r>
                        <a:rPr lang="pt-BR" sz="2000" smtClean="0">
                          <a:latin typeface="Cambria Math" panose="02040503050406030204" pitchFamily="18" charset="0"/>
                        </a:rPr>
                        <m:t>=</m:t>
                      </m:r>
                      <m:r>
                        <a:rPr lang="pt-BR" sz="2000" i="0">
                          <a:latin typeface="Cambria Math" panose="02040503050406030204" pitchFamily="18" charset="0"/>
                        </a:rPr>
                        <m:t>7</m:t>
                      </m:r>
                      <m:r>
                        <a:rPr lang="pt-BR" sz="2000" i="1">
                          <a:latin typeface="Cambria Math" panose="02040503050406030204" pitchFamily="18" charset="0"/>
                        </a:rPr>
                        <m:t>𝜇</m:t>
                      </m:r>
                      <m:r>
                        <a:rPr lang="pt-BR" sz="2000" i="1">
                          <a:latin typeface="Cambria Math" panose="02040503050406030204" pitchFamily="18" charset="0"/>
                        </a:rPr>
                        <m:t>𝑚</m:t>
                      </m:r>
                      <m:r>
                        <a:rPr lang="pt-BR" sz="2000" i="0">
                          <a:latin typeface="Cambria Math" panose="02040503050406030204" pitchFamily="18" charset="0"/>
                        </a:rPr>
                        <m:t>=7⋅1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−6</m:t>
                          </m:r>
                        </m:sup>
                      </m:sSup>
                      <m:r>
                        <a:rPr lang="pt-BR" sz="2000" i="1">
                          <a:latin typeface="Cambria Math" panose="02040503050406030204" pitchFamily="18" charset="0"/>
                        </a:rPr>
                        <m:t>𝑚</m:t>
                      </m:r>
                    </m:oMath>
                  </m:oMathPara>
                </a14:m>
                <a:endParaRPr lang="pt-BR" sz="2000" dirty="0"/>
              </a:p>
            </p:txBody>
          </p:sp>
        </mc:Choice>
        <mc:Fallback>
          <p:sp>
            <p:nvSpPr>
              <p:cNvPr id="6" name="Retângulo 5">
                <a:extLst>
                  <a:ext uri="{FF2B5EF4-FFF2-40B4-BE49-F238E27FC236}">
                    <a16:creationId xmlns:a16="http://schemas.microsoft.com/office/drawing/2014/main" id="{BB450676-AD33-4C03-9BF3-FBBDA8A4BD68}"/>
                  </a:ext>
                </a:extLst>
              </p:cNvPr>
              <p:cNvSpPr>
                <a:spLocks noRot="1" noChangeAspect="1" noMove="1" noResize="1" noEditPoints="1" noAdjustHandles="1" noChangeArrowheads="1" noChangeShapeType="1" noTextEdit="1"/>
              </p:cNvSpPr>
              <p:nvPr/>
            </p:nvSpPr>
            <p:spPr>
              <a:xfrm>
                <a:off x="7516725" y="1178678"/>
                <a:ext cx="2682786" cy="400110"/>
              </a:xfrm>
              <a:prstGeom prst="rect">
                <a:avLst/>
              </a:prstGeom>
              <a:blipFill>
                <a:blip r:embed="rId3"/>
                <a:stretch>
                  <a:fillRect b="-13636"/>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4BDBDB86-20B8-4749-BA2D-2703E5CD72BC}"/>
                  </a:ext>
                </a:extLst>
              </p:cNvPr>
              <p:cNvSpPr/>
              <p:nvPr/>
            </p:nvSpPr>
            <p:spPr>
              <a:xfrm>
                <a:off x="200369" y="1780122"/>
                <a:ext cx="5046510"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𝛥</m:t>
                      </m:r>
                      <m:r>
                        <a:rPr lang="pt-BR" sz="2000" i="1" smtClean="0">
                          <a:latin typeface="Cambria Math" panose="02040503050406030204" pitchFamily="18" charset="0"/>
                        </a:rPr>
                        <m:t>𝑃</m:t>
                      </m:r>
                      <m:r>
                        <a:rPr lang="pt-BR" sz="2000" i="0">
                          <a:latin typeface="Cambria Math" panose="02040503050406030204" pitchFamily="18" charset="0"/>
                        </a:rPr>
                        <m:t>=2,60</m:t>
                      </m:r>
                      <m:r>
                        <a:rPr lang="pt-BR" sz="2000" i="1">
                          <a:latin typeface="Cambria Math" panose="02040503050406030204" pitchFamily="18" charset="0"/>
                        </a:rPr>
                        <m:t>𝑘𝑃𝑎</m:t>
                      </m:r>
                      <m:r>
                        <a:rPr lang="pt-BR" sz="2000" i="0">
                          <a:latin typeface="Cambria Math" panose="02040503050406030204" pitchFamily="18" charset="0"/>
                        </a:rPr>
                        <m:t>=2,6⋅1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r>
                        <a:rPr lang="pt-BR" sz="2000" i="1">
                          <a:latin typeface="Cambria Math" panose="02040503050406030204" pitchFamily="18" charset="0"/>
                        </a:rPr>
                        <m:t>𝑃𝑎</m:t>
                      </m:r>
                      <m:r>
                        <a:rPr lang="pt-BR" sz="2000" i="0">
                          <a:latin typeface="Cambria Math" panose="02040503050406030204" pitchFamily="18" charset="0"/>
                        </a:rPr>
                        <m:t>=2,6⋅1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f>
                        <m:fPr>
                          <m:ctrlPr>
                            <a:rPr lang="pt-BR" sz="2000" i="1">
                              <a:latin typeface="Cambria Math" panose="02040503050406030204" pitchFamily="18" charset="0"/>
                            </a:rPr>
                          </m:ctrlPr>
                        </m:fPr>
                        <m:num>
                          <m:r>
                            <a:rPr lang="pt-BR" sz="2000" i="1">
                              <a:latin typeface="Cambria Math" panose="02040503050406030204" pitchFamily="18" charset="0"/>
                            </a:rPr>
                            <m:t>𝑁</m:t>
                          </m:r>
                        </m:num>
                        <m:den>
                          <m:sSup>
                            <m:sSupPr>
                              <m:ctrlPr>
                                <a:rPr lang="pt-BR" sz="2000" i="1">
                                  <a:latin typeface="Cambria Math" panose="02040503050406030204" pitchFamily="18" charset="0"/>
                                </a:rPr>
                              </m:ctrlPr>
                            </m:sSupPr>
                            <m:e>
                              <m:r>
                                <a:rPr lang="pt-BR" sz="2000" i="1">
                                  <a:latin typeface="Cambria Math" panose="02040503050406030204" pitchFamily="18" charset="0"/>
                                </a:rPr>
                                <m:t>𝑚</m:t>
                              </m:r>
                            </m:e>
                            <m:sup>
                              <m:r>
                                <a:rPr lang="pt-BR" sz="2000" i="0">
                                  <a:latin typeface="Cambria Math" panose="02040503050406030204" pitchFamily="18" charset="0"/>
                                </a:rPr>
                                <m:t>2</m:t>
                              </m:r>
                            </m:sup>
                          </m:sSup>
                        </m:den>
                      </m:f>
                    </m:oMath>
                  </m:oMathPara>
                </a14:m>
                <a:endParaRPr lang="pt-BR" sz="2000" dirty="0"/>
              </a:p>
            </p:txBody>
          </p:sp>
        </mc:Choice>
        <mc:Fallback>
          <p:sp>
            <p:nvSpPr>
              <p:cNvPr id="7" name="Retângulo 6">
                <a:extLst>
                  <a:ext uri="{FF2B5EF4-FFF2-40B4-BE49-F238E27FC236}">
                    <a16:creationId xmlns:a16="http://schemas.microsoft.com/office/drawing/2014/main" id="{4BDBDB86-20B8-4749-BA2D-2703E5CD72BC}"/>
                  </a:ext>
                </a:extLst>
              </p:cNvPr>
              <p:cNvSpPr>
                <a:spLocks noRot="1" noChangeAspect="1" noMove="1" noResize="1" noEditPoints="1" noAdjustHandles="1" noChangeArrowheads="1" noChangeShapeType="1" noTextEdit="1"/>
              </p:cNvSpPr>
              <p:nvPr/>
            </p:nvSpPr>
            <p:spPr>
              <a:xfrm>
                <a:off x="200369" y="1780122"/>
                <a:ext cx="5046510" cy="66858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65A72D4B-6D95-4792-A276-3E3DBB795FC2}"/>
                  </a:ext>
                </a:extLst>
              </p:cNvPr>
              <p:cNvSpPr/>
              <p:nvPr/>
            </p:nvSpPr>
            <p:spPr>
              <a:xfrm>
                <a:off x="8083359" y="1914357"/>
                <a:ext cx="129118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𝛥</m:t>
                      </m:r>
                      <m:r>
                        <a:rPr lang="pt-BR" sz="2000" i="1" smtClean="0">
                          <a:latin typeface="Cambria Math" panose="02040503050406030204" pitchFamily="18" charset="0"/>
                        </a:rPr>
                        <m:t>𝑃</m:t>
                      </m:r>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r>
                        <a:rPr lang="pt-BR" sz="2000" i="1">
                          <a:latin typeface="Cambria Math" panose="02040503050406030204" pitchFamily="18" charset="0"/>
                        </a:rPr>
                        <m:t>𝑅</m:t>
                      </m:r>
                    </m:oMath>
                  </m:oMathPara>
                </a14:m>
                <a:endParaRPr lang="pt-BR" sz="2000" dirty="0"/>
              </a:p>
            </p:txBody>
          </p:sp>
        </mc:Choice>
        <mc:Fallback>
          <p:sp>
            <p:nvSpPr>
              <p:cNvPr id="8" name="Retângulo 7">
                <a:extLst>
                  <a:ext uri="{FF2B5EF4-FFF2-40B4-BE49-F238E27FC236}">
                    <a16:creationId xmlns:a16="http://schemas.microsoft.com/office/drawing/2014/main" id="{65A72D4B-6D95-4792-A276-3E3DBB795FC2}"/>
                  </a:ext>
                </a:extLst>
              </p:cNvPr>
              <p:cNvSpPr>
                <a:spLocks noRot="1" noChangeAspect="1" noMove="1" noResize="1" noEditPoints="1" noAdjustHandles="1" noChangeArrowheads="1" noChangeShapeType="1" noTextEdit="1"/>
              </p:cNvSpPr>
              <p:nvPr/>
            </p:nvSpPr>
            <p:spPr>
              <a:xfrm>
                <a:off x="8083359" y="1914357"/>
                <a:ext cx="1291187" cy="400110"/>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6DDFA288-70F0-43D8-A01D-5A1D2096BC70}"/>
                  </a:ext>
                </a:extLst>
              </p:cNvPr>
              <p:cNvSpPr/>
              <p:nvPr/>
            </p:nvSpPr>
            <p:spPr>
              <a:xfrm>
                <a:off x="344400" y="3113861"/>
                <a:ext cx="1070293" cy="722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𝑅</m:t>
                      </m:r>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𝛥</m:t>
                          </m:r>
                          <m:r>
                            <a:rPr lang="pt-BR" sz="2000" i="1">
                              <a:latin typeface="Cambria Math" panose="02040503050406030204" pitchFamily="18" charset="0"/>
                            </a:rPr>
                            <m:t>𝑃</m:t>
                          </m:r>
                        </m:num>
                        <m:den>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den>
                      </m:f>
                    </m:oMath>
                  </m:oMathPara>
                </a14:m>
                <a:endParaRPr lang="pt-BR" sz="2000" dirty="0"/>
              </a:p>
            </p:txBody>
          </p:sp>
        </mc:Choice>
        <mc:Fallback xmlns="">
          <p:sp>
            <p:nvSpPr>
              <p:cNvPr id="9" name="Retângulo 8">
                <a:extLst>
                  <a:ext uri="{FF2B5EF4-FFF2-40B4-BE49-F238E27FC236}">
                    <a16:creationId xmlns:a16="http://schemas.microsoft.com/office/drawing/2014/main" id="{6DDFA288-70F0-43D8-A01D-5A1D2096BC70}"/>
                  </a:ext>
                </a:extLst>
              </p:cNvPr>
              <p:cNvSpPr>
                <a:spLocks noRot="1" noChangeAspect="1" noMove="1" noResize="1" noEditPoints="1" noAdjustHandles="1" noChangeArrowheads="1" noChangeShapeType="1" noTextEdit="1"/>
              </p:cNvSpPr>
              <p:nvPr/>
            </p:nvSpPr>
            <p:spPr>
              <a:xfrm>
                <a:off x="344400" y="3113861"/>
                <a:ext cx="1070293" cy="722570"/>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4A518F5A-6096-4F5A-A68F-82A6E6C90B9B}"/>
                  </a:ext>
                </a:extLst>
              </p:cNvPr>
              <p:cNvSpPr/>
              <p:nvPr/>
            </p:nvSpPr>
            <p:spPr>
              <a:xfrm>
                <a:off x="1318127" y="3168716"/>
                <a:ext cx="913007" cy="670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𝛥</m:t>
                          </m:r>
                          <m:r>
                            <a:rPr lang="pt-BR" sz="2000" i="1">
                              <a:latin typeface="Cambria Math" panose="02040503050406030204" pitchFamily="18" charset="0"/>
                            </a:rPr>
                            <m:t>𝑃</m:t>
                          </m:r>
                        </m:num>
                        <m:den>
                          <m:r>
                            <a:rPr lang="pt-BR" sz="2000" i="1">
                              <a:latin typeface="Cambria Math" panose="02040503050406030204" pitchFamily="18" charset="0"/>
                            </a:rPr>
                            <m:t>𝐴</m:t>
                          </m:r>
                          <m:r>
                            <a:rPr lang="pt-BR" sz="2000" i="0">
                              <a:latin typeface="Cambria Math" panose="02040503050406030204" pitchFamily="18" charset="0"/>
                            </a:rPr>
                            <m:t>.</m:t>
                          </m:r>
                          <m:r>
                            <a:rPr lang="pt-BR" sz="2000" i="1">
                              <a:latin typeface="Cambria Math" panose="02040503050406030204" pitchFamily="18" charset="0"/>
                            </a:rPr>
                            <m:t>𝑣</m:t>
                          </m:r>
                        </m:den>
                      </m:f>
                    </m:oMath>
                  </m:oMathPara>
                </a14:m>
                <a:endParaRPr lang="pt-BR" sz="2000" dirty="0"/>
              </a:p>
            </p:txBody>
          </p:sp>
        </mc:Choice>
        <mc:Fallback xmlns="">
          <p:sp>
            <p:nvSpPr>
              <p:cNvPr id="10" name="Retângulo 9">
                <a:extLst>
                  <a:ext uri="{FF2B5EF4-FFF2-40B4-BE49-F238E27FC236}">
                    <a16:creationId xmlns:a16="http://schemas.microsoft.com/office/drawing/2014/main" id="{4A518F5A-6096-4F5A-A68F-82A6E6C90B9B}"/>
                  </a:ext>
                </a:extLst>
              </p:cNvPr>
              <p:cNvSpPr>
                <a:spLocks noRot="1" noChangeAspect="1" noMove="1" noResize="1" noEditPoints="1" noAdjustHandles="1" noChangeArrowheads="1" noChangeShapeType="1" noTextEdit="1"/>
              </p:cNvSpPr>
              <p:nvPr/>
            </p:nvSpPr>
            <p:spPr>
              <a:xfrm>
                <a:off x="1318127" y="3168716"/>
                <a:ext cx="913007" cy="670633"/>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11A0794C-A088-4988-8EC3-047446A82AFE}"/>
                  </a:ext>
                </a:extLst>
              </p:cNvPr>
              <p:cNvSpPr/>
              <p:nvPr/>
            </p:nvSpPr>
            <p:spPr>
              <a:xfrm>
                <a:off x="2040424" y="3182378"/>
                <a:ext cx="1366400" cy="714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𝛥</m:t>
                          </m:r>
                          <m:r>
                            <a:rPr lang="pt-BR" sz="2000" i="1">
                              <a:latin typeface="Cambria Math" panose="02040503050406030204" pitchFamily="18" charset="0"/>
                            </a:rPr>
                            <m:t>𝑃</m:t>
                          </m:r>
                        </m:num>
                        <m:den>
                          <m:r>
                            <a:rPr lang="pt-BR" sz="2000" i="1">
                              <a:latin typeface="Cambria Math" panose="02040503050406030204" pitchFamily="18" charset="0"/>
                            </a:rPr>
                            <m:t>𝜋</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1">
                                      <a:latin typeface="Cambria Math" panose="02040503050406030204" pitchFamily="18" charset="0"/>
                                    </a:rPr>
                                    <m:t>𝑟</m:t>
                                  </m:r>
                                </m:e>
                              </m:d>
                            </m:e>
                            <m:sup>
                              <m:r>
                                <a:rPr lang="pt-BR" sz="2000" i="0">
                                  <a:latin typeface="Cambria Math" panose="02040503050406030204" pitchFamily="18" charset="0"/>
                                </a:rPr>
                                <m:t>2</m:t>
                              </m:r>
                            </m:sup>
                          </m:sSup>
                          <m:r>
                            <a:rPr lang="pt-BR" sz="2000" i="0">
                              <a:latin typeface="Cambria Math" panose="02040503050406030204" pitchFamily="18" charset="0"/>
                            </a:rPr>
                            <m:t>.</m:t>
                          </m:r>
                          <m:r>
                            <a:rPr lang="pt-BR" sz="2000" i="1">
                              <a:latin typeface="Cambria Math" panose="02040503050406030204" pitchFamily="18" charset="0"/>
                            </a:rPr>
                            <m:t>𝑣</m:t>
                          </m:r>
                        </m:den>
                      </m:f>
                    </m:oMath>
                  </m:oMathPara>
                </a14:m>
                <a:endParaRPr lang="pt-BR" sz="2000" dirty="0"/>
              </a:p>
            </p:txBody>
          </p:sp>
        </mc:Choice>
        <mc:Fallback xmlns="">
          <p:sp>
            <p:nvSpPr>
              <p:cNvPr id="11" name="Retângulo 10">
                <a:extLst>
                  <a:ext uri="{FF2B5EF4-FFF2-40B4-BE49-F238E27FC236}">
                    <a16:creationId xmlns:a16="http://schemas.microsoft.com/office/drawing/2014/main" id="{11A0794C-A088-4988-8EC3-047446A82AFE}"/>
                  </a:ext>
                </a:extLst>
              </p:cNvPr>
              <p:cNvSpPr>
                <a:spLocks noRot="1" noChangeAspect="1" noMove="1" noResize="1" noEditPoints="1" noAdjustHandles="1" noChangeArrowheads="1" noChangeShapeType="1" noTextEdit="1"/>
              </p:cNvSpPr>
              <p:nvPr/>
            </p:nvSpPr>
            <p:spPr>
              <a:xfrm>
                <a:off x="2040424" y="3182378"/>
                <a:ext cx="1366400" cy="71404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C9C12013-BEBD-44B9-A28D-2429D72DB517}"/>
                  </a:ext>
                </a:extLst>
              </p:cNvPr>
              <p:cNvSpPr/>
              <p:nvPr/>
            </p:nvSpPr>
            <p:spPr>
              <a:xfrm>
                <a:off x="3287753" y="3140242"/>
                <a:ext cx="3027624" cy="753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2,6⋅1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num>
                        <m:den>
                          <m:r>
                            <a:rPr lang="pt-BR" sz="2000" i="1">
                              <a:latin typeface="Cambria Math" panose="02040503050406030204" pitchFamily="18" charset="0"/>
                            </a:rPr>
                            <m:t>𝜋</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0">
                                      <a:latin typeface="Cambria Math" panose="02040503050406030204" pitchFamily="18" charset="0"/>
                                    </a:rPr>
                                    <m:t>3,5⋅1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−6</m:t>
                                      </m:r>
                                    </m:sup>
                                  </m:sSup>
                                </m:e>
                              </m:d>
                            </m:e>
                            <m:sup>
                              <m:r>
                                <a:rPr lang="pt-BR" sz="2000" i="0">
                                  <a:latin typeface="Cambria Math" panose="02040503050406030204" pitchFamily="18" charset="0"/>
                                </a:rPr>
                                <m:t>2</m:t>
                              </m:r>
                            </m:sup>
                          </m:sSup>
                          <m:r>
                            <a:rPr lang="pt-BR" sz="2000" i="0">
                              <a:latin typeface="Cambria Math" panose="02040503050406030204" pitchFamily="18" charset="0"/>
                            </a:rPr>
                            <m:t>.1⋅1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den>
                      </m:f>
                    </m:oMath>
                  </m:oMathPara>
                </a14:m>
                <a:endParaRPr lang="pt-BR" sz="2000" dirty="0"/>
              </a:p>
            </p:txBody>
          </p:sp>
        </mc:Choice>
        <mc:Fallback xmlns="">
          <p:sp>
            <p:nvSpPr>
              <p:cNvPr id="12" name="Retângulo 11">
                <a:extLst>
                  <a:ext uri="{FF2B5EF4-FFF2-40B4-BE49-F238E27FC236}">
                    <a16:creationId xmlns:a16="http://schemas.microsoft.com/office/drawing/2014/main" id="{C9C12013-BEBD-44B9-A28D-2429D72DB517}"/>
                  </a:ext>
                </a:extLst>
              </p:cNvPr>
              <p:cNvSpPr>
                <a:spLocks noRot="1" noChangeAspect="1" noMove="1" noResize="1" noEditPoints="1" noAdjustHandles="1" noChangeArrowheads="1" noChangeShapeType="1" noTextEdit="1"/>
              </p:cNvSpPr>
              <p:nvPr/>
            </p:nvSpPr>
            <p:spPr>
              <a:xfrm>
                <a:off x="3287753" y="3140242"/>
                <a:ext cx="3027624" cy="753411"/>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9FAA6BED-E8AE-4D44-9789-838A3D635CCE}"/>
                  </a:ext>
                </a:extLst>
              </p:cNvPr>
              <p:cNvSpPr/>
              <p:nvPr/>
            </p:nvSpPr>
            <p:spPr>
              <a:xfrm>
                <a:off x="6143171" y="3220348"/>
                <a:ext cx="2218621"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r>
                        <a:rPr lang="pt-BR" sz="2000" i="0">
                          <a:latin typeface="Cambria Math" panose="02040503050406030204" pitchFamily="18" charset="0"/>
                        </a:rPr>
                        <m:t>6,8⋅1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16</m:t>
                          </m:r>
                        </m:sup>
                      </m:sSup>
                      <m:r>
                        <a:rPr lang="pt-BR" sz="2000" i="0">
                          <a:latin typeface="Cambria Math" panose="02040503050406030204" pitchFamily="18" charset="0"/>
                        </a:rPr>
                        <m:t> </m:t>
                      </m:r>
                      <m:f>
                        <m:fPr>
                          <m:ctrlPr>
                            <a:rPr lang="pt-BR" sz="2000" i="1">
                              <a:latin typeface="Cambria Math" panose="02040503050406030204" pitchFamily="18" charset="0"/>
                            </a:rPr>
                          </m:ctrlPr>
                        </m:fPr>
                        <m:num>
                          <m:r>
                            <m:rPr>
                              <m:nor/>
                            </m:rPr>
                            <a:rPr lang="pt-BR" sz="2000" i="1">
                              <a:latin typeface="Cambria Math" panose="02040503050406030204" pitchFamily="18" charset="0"/>
                            </a:rPr>
                            <m:t>Pa</m:t>
                          </m:r>
                          <m:r>
                            <a:rPr lang="pt-BR" sz="2000" i="0">
                              <a:latin typeface="Cambria Math" panose="02040503050406030204" pitchFamily="18" charset="0"/>
                            </a:rPr>
                            <m:t>⋅</m:t>
                          </m:r>
                          <m:r>
                            <a:rPr lang="pt-BR" sz="2000" i="1">
                              <a:latin typeface="Cambria Math" panose="02040503050406030204" pitchFamily="18" charset="0"/>
                            </a:rPr>
                            <m:t>𝑠</m:t>
                          </m:r>
                        </m:num>
                        <m:den>
                          <m:sSup>
                            <m:sSupPr>
                              <m:ctrlPr>
                                <a:rPr lang="pt-BR" sz="2000" i="1">
                                  <a:latin typeface="Cambria Math" panose="02040503050406030204" pitchFamily="18" charset="0"/>
                                </a:rPr>
                              </m:ctrlPr>
                            </m:sSupPr>
                            <m:e>
                              <m:r>
                                <a:rPr lang="pt-BR" sz="2000" i="1">
                                  <a:latin typeface="Cambria Math" panose="02040503050406030204" pitchFamily="18" charset="0"/>
                                </a:rPr>
                                <m:t>𝑚</m:t>
                              </m:r>
                            </m:e>
                            <m:sup>
                              <m:r>
                                <a:rPr lang="pt-BR" sz="2000" i="0">
                                  <a:latin typeface="Cambria Math" panose="02040503050406030204" pitchFamily="18" charset="0"/>
                                </a:rPr>
                                <m:t>3</m:t>
                              </m:r>
                            </m:sup>
                          </m:sSup>
                        </m:den>
                      </m:f>
                    </m:oMath>
                  </m:oMathPara>
                </a14:m>
                <a:endParaRPr lang="pt-BR" sz="2000" dirty="0"/>
              </a:p>
            </p:txBody>
          </p:sp>
        </mc:Choice>
        <mc:Fallback xmlns="">
          <p:sp>
            <p:nvSpPr>
              <p:cNvPr id="13" name="Retângulo 12">
                <a:extLst>
                  <a:ext uri="{FF2B5EF4-FFF2-40B4-BE49-F238E27FC236}">
                    <a16:creationId xmlns:a16="http://schemas.microsoft.com/office/drawing/2014/main" id="{9FAA6BED-E8AE-4D44-9789-838A3D635CCE}"/>
                  </a:ext>
                </a:extLst>
              </p:cNvPr>
              <p:cNvSpPr>
                <a:spLocks noRot="1" noChangeAspect="1" noMove="1" noResize="1" noEditPoints="1" noAdjustHandles="1" noChangeArrowheads="1" noChangeShapeType="1" noTextEdit="1"/>
              </p:cNvSpPr>
              <p:nvPr/>
            </p:nvSpPr>
            <p:spPr>
              <a:xfrm>
                <a:off x="6143171" y="3220348"/>
                <a:ext cx="2218621" cy="668581"/>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9E9B957A-7A40-4DCE-BC27-2CC3CE43C3F3}"/>
                  </a:ext>
                </a:extLst>
              </p:cNvPr>
              <p:cNvSpPr/>
              <p:nvPr/>
            </p:nvSpPr>
            <p:spPr>
              <a:xfrm>
                <a:off x="687988" y="4441320"/>
                <a:ext cx="1294650" cy="7086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𝑅</m:t>
                      </m:r>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𝜂𝜋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4</m:t>
                              </m:r>
                            </m:sup>
                          </m:sSup>
                        </m:num>
                        <m:den>
                          <m:r>
                            <a:rPr lang="pt-BR" sz="2000" i="0">
                              <a:latin typeface="Cambria Math" panose="02040503050406030204" pitchFamily="18" charset="0"/>
                            </a:rPr>
                            <m:t>8</m:t>
                          </m:r>
                          <m:r>
                            <a:rPr lang="pt-BR" sz="2000" i="1">
                              <a:latin typeface="Cambria Math" panose="02040503050406030204" pitchFamily="18" charset="0"/>
                            </a:rPr>
                            <m:t>𝐿</m:t>
                          </m:r>
                        </m:den>
                      </m:f>
                    </m:oMath>
                  </m:oMathPara>
                </a14:m>
                <a:endParaRPr lang="pt-BR" sz="2000" dirty="0"/>
              </a:p>
            </p:txBody>
          </p:sp>
        </mc:Choice>
        <mc:Fallback>
          <p:sp>
            <p:nvSpPr>
              <p:cNvPr id="14" name="Retângulo 13">
                <a:extLst>
                  <a:ext uri="{FF2B5EF4-FFF2-40B4-BE49-F238E27FC236}">
                    <a16:creationId xmlns:a16="http://schemas.microsoft.com/office/drawing/2014/main" id="{9E9B957A-7A40-4DCE-BC27-2CC3CE43C3F3}"/>
                  </a:ext>
                </a:extLst>
              </p:cNvPr>
              <p:cNvSpPr>
                <a:spLocks noRot="1" noChangeAspect="1" noMove="1" noResize="1" noEditPoints="1" noAdjustHandles="1" noChangeArrowheads="1" noChangeShapeType="1" noTextEdit="1"/>
              </p:cNvSpPr>
              <p:nvPr/>
            </p:nvSpPr>
            <p:spPr>
              <a:xfrm>
                <a:off x="687988" y="4441320"/>
                <a:ext cx="1294650" cy="708656"/>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A3F6D77C-5F7B-45B8-88ED-BFAE52BA0DE8}"/>
                  </a:ext>
                </a:extLst>
              </p:cNvPr>
              <p:cNvSpPr/>
              <p:nvPr/>
            </p:nvSpPr>
            <p:spPr>
              <a:xfrm>
                <a:off x="1778830" y="4410617"/>
                <a:ext cx="1588705" cy="7086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r>
                        <a:rPr lang="pt-BR" sz="2000" i="1">
                          <a:latin typeface="Cambria Math" panose="02040503050406030204" pitchFamily="18" charset="0"/>
                        </a:rPr>
                        <m:t>𝜂</m:t>
                      </m:r>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𝑅</m:t>
                          </m:r>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4</m:t>
                              </m:r>
                            </m:sup>
                          </m:sSup>
                        </m:num>
                        <m:den>
                          <m:r>
                            <a:rPr lang="pt-BR" sz="2000" i="0">
                              <a:latin typeface="Cambria Math" panose="02040503050406030204" pitchFamily="18" charset="0"/>
                            </a:rPr>
                            <m:t>8</m:t>
                          </m:r>
                          <m:r>
                            <a:rPr lang="pt-BR" sz="2000" i="1">
                              <a:latin typeface="Cambria Math" panose="02040503050406030204" pitchFamily="18" charset="0"/>
                            </a:rPr>
                            <m:t>𝐿</m:t>
                          </m:r>
                        </m:den>
                      </m:f>
                    </m:oMath>
                  </m:oMathPara>
                </a14:m>
                <a:endParaRPr lang="pt-BR" sz="2000" dirty="0"/>
              </a:p>
            </p:txBody>
          </p:sp>
        </mc:Choice>
        <mc:Fallback>
          <p:sp>
            <p:nvSpPr>
              <p:cNvPr id="15" name="Retângulo 14">
                <a:extLst>
                  <a:ext uri="{FF2B5EF4-FFF2-40B4-BE49-F238E27FC236}">
                    <a16:creationId xmlns:a16="http://schemas.microsoft.com/office/drawing/2014/main" id="{A3F6D77C-5F7B-45B8-88ED-BFAE52BA0DE8}"/>
                  </a:ext>
                </a:extLst>
              </p:cNvPr>
              <p:cNvSpPr>
                <a:spLocks noRot="1" noChangeAspect="1" noMove="1" noResize="1" noEditPoints="1" noAdjustHandles="1" noChangeArrowheads="1" noChangeShapeType="1" noTextEdit="1"/>
              </p:cNvSpPr>
              <p:nvPr/>
            </p:nvSpPr>
            <p:spPr>
              <a:xfrm>
                <a:off x="1778830" y="4410617"/>
                <a:ext cx="1588705" cy="708656"/>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CF945735-9B16-4CCB-A3F0-934689FB801C}"/>
                  </a:ext>
                </a:extLst>
              </p:cNvPr>
              <p:cNvSpPr/>
              <p:nvPr/>
            </p:nvSpPr>
            <p:spPr>
              <a:xfrm>
                <a:off x="3142767" y="4387453"/>
                <a:ext cx="3280898" cy="709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6,8⋅1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16</m:t>
                              </m:r>
                            </m:sup>
                          </m:sSup>
                          <m:r>
                            <a:rPr lang="pt-BR" sz="2000" i="1">
                              <a:latin typeface="Cambria Math" panose="02040503050406030204" pitchFamily="18" charset="0"/>
                            </a:rPr>
                            <m:t>𝜋</m:t>
                          </m:r>
                          <m:r>
                            <a:rPr lang="pt-BR" sz="2000" i="0">
                              <a:latin typeface="Cambria Math" panose="02040503050406030204" pitchFamily="18" charset="0"/>
                            </a:rPr>
                            <m:t>⋅</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0">
                                      <a:latin typeface="Cambria Math" panose="02040503050406030204" pitchFamily="18" charset="0"/>
                                    </a:rPr>
                                    <m:t>3,5⋅1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−6</m:t>
                                      </m:r>
                                    </m:sup>
                                  </m:sSup>
                                </m:e>
                              </m:d>
                            </m:e>
                            <m:sup>
                              <m:r>
                                <a:rPr lang="pt-BR" sz="2000" i="0">
                                  <a:latin typeface="Cambria Math" panose="02040503050406030204" pitchFamily="18" charset="0"/>
                                </a:rPr>
                                <m:t>4</m:t>
                              </m:r>
                            </m:sup>
                          </m:sSup>
                        </m:num>
                        <m:den>
                          <m:r>
                            <a:rPr lang="pt-BR" sz="2000" i="0">
                              <a:latin typeface="Cambria Math" panose="02040503050406030204" pitchFamily="18" charset="0"/>
                            </a:rPr>
                            <m:t>8⋅1⋅1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den>
                      </m:f>
                    </m:oMath>
                  </m:oMathPara>
                </a14:m>
                <a:endParaRPr lang="pt-BR" sz="2000" dirty="0"/>
              </a:p>
            </p:txBody>
          </p:sp>
        </mc:Choice>
        <mc:Fallback>
          <p:sp>
            <p:nvSpPr>
              <p:cNvPr id="16" name="Retângulo 15">
                <a:extLst>
                  <a:ext uri="{FF2B5EF4-FFF2-40B4-BE49-F238E27FC236}">
                    <a16:creationId xmlns:a16="http://schemas.microsoft.com/office/drawing/2014/main" id="{CF945735-9B16-4CCB-A3F0-934689FB801C}"/>
                  </a:ext>
                </a:extLst>
              </p:cNvPr>
              <p:cNvSpPr>
                <a:spLocks noRot="1" noChangeAspect="1" noMove="1" noResize="1" noEditPoints="1" noAdjustHandles="1" noChangeArrowheads="1" noChangeShapeType="1" noTextEdit="1"/>
              </p:cNvSpPr>
              <p:nvPr/>
            </p:nvSpPr>
            <p:spPr>
              <a:xfrm>
                <a:off x="3142767" y="4387453"/>
                <a:ext cx="3280898" cy="709938"/>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F35A0DAF-132E-496A-A621-31A19F45764A}"/>
                  </a:ext>
                </a:extLst>
              </p:cNvPr>
              <p:cNvSpPr/>
              <p:nvPr/>
            </p:nvSpPr>
            <p:spPr>
              <a:xfrm>
                <a:off x="6310210" y="4564890"/>
                <a:ext cx="14773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r>
                        <a:rPr lang="pt-BR" sz="2000" i="0">
                          <a:latin typeface="Cambria Math" panose="02040503050406030204" pitchFamily="18" charset="0"/>
                        </a:rPr>
                        <m:t>0,04</m:t>
                      </m:r>
                      <m:r>
                        <m:rPr>
                          <m:nor/>
                        </m:rPr>
                        <a:rPr lang="pt-BR" sz="2000" i="1">
                          <a:latin typeface="Cambria Math" panose="02040503050406030204" pitchFamily="18" charset="0"/>
                        </a:rPr>
                        <m:t> </m:t>
                      </m:r>
                      <m:r>
                        <m:rPr>
                          <m:nor/>
                        </m:rPr>
                        <a:rPr lang="pt-BR" sz="2000" i="1">
                          <a:latin typeface="Cambria Math" panose="02040503050406030204" pitchFamily="18" charset="0"/>
                        </a:rPr>
                        <m:t>Pa</m:t>
                      </m:r>
                      <m:r>
                        <m:rPr>
                          <m:nor/>
                        </m:rPr>
                        <a:rPr lang="pt-BR" sz="2000" i="1">
                          <a:latin typeface="Cambria Math" panose="02040503050406030204" pitchFamily="18" charset="0"/>
                        </a:rPr>
                        <m:t>.</m:t>
                      </m:r>
                      <m:r>
                        <m:rPr>
                          <m:nor/>
                        </m:rPr>
                        <a:rPr lang="pt-BR" sz="2000" i="1">
                          <a:latin typeface="Cambria Math" panose="02040503050406030204" pitchFamily="18" charset="0"/>
                        </a:rPr>
                        <m:t>s</m:t>
                      </m:r>
                    </m:oMath>
                  </m:oMathPara>
                </a14:m>
                <a:endParaRPr lang="pt-BR" sz="2000" dirty="0"/>
              </a:p>
            </p:txBody>
          </p:sp>
        </mc:Choice>
        <mc:Fallback>
          <p:sp>
            <p:nvSpPr>
              <p:cNvPr id="17" name="Retângulo 16">
                <a:extLst>
                  <a:ext uri="{FF2B5EF4-FFF2-40B4-BE49-F238E27FC236}">
                    <a16:creationId xmlns:a16="http://schemas.microsoft.com/office/drawing/2014/main" id="{F35A0DAF-132E-496A-A621-31A19F45764A}"/>
                  </a:ext>
                </a:extLst>
              </p:cNvPr>
              <p:cNvSpPr>
                <a:spLocks noRot="1" noChangeAspect="1" noMove="1" noResize="1" noEditPoints="1" noAdjustHandles="1" noChangeArrowheads="1" noChangeShapeType="1" noTextEdit="1"/>
              </p:cNvSpPr>
              <p:nvPr/>
            </p:nvSpPr>
            <p:spPr>
              <a:xfrm>
                <a:off x="6310210" y="4564890"/>
                <a:ext cx="1477392" cy="400110"/>
              </a:xfrm>
              <a:prstGeom prst="rect">
                <a:avLst/>
              </a:prstGeom>
              <a:blipFill>
                <a:blip r:embed="rId1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0641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AA5D3CE-FF31-4716-84CE-2668B49F7962}"/>
              </a:ext>
            </a:extLst>
          </p:cNvPr>
          <p:cNvSpPr/>
          <p:nvPr/>
        </p:nvSpPr>
        <p:spPr>
          <a:xfrm>
            <a:off x="343301" y="324655"/>
            <a:ext cx="11428396" cy="1323439"/>
          </a:xfrm>
          <a:prstGeom prst="rect">
            <a:avLst/>
          </a:prstGeom>
        </p:spPr>
        <p:txBody>
          <a:bodyPr wrap="square">
            <a:spAutoFit/>
          </a:bodyPr>
          <a:lstStyle/>
          <a:p>
            <a:pPr algn="just" hangingPunct="0">
              <a:spcAft>
                <a:spcPts val="0"/>
              </a:spcAft>
            </a:pPr>
            <a:r>
              <a:rPr lang="pt-BR" sz="2000" b="1" cap="all" dirty="0">
                <a:latin typeface="Times New Roman" panose="02020603050405020304" pitchFamily="18" charset="0"/>
                <a:ea typeface="Times New Roman" panose="02020603050405020304" pitchFamily="18" charset="0"/>
              </a:rPr>
              <a:t>17. </a:t>
            </a:r>
            <a:r>
              <a:rPr lang="pt-BR" sz="2000" b="1" dirty="0">
                <a:latin typeface="Times New Roman" panose="02020603050405020304" pitchFamily="18" charset="0"/>
                <a:ea typeface="Times New Roman" panose="02020603050405020304" pitchFamily="18" charset="0"/>
              </a:rPr>
              <a:t>(</a:t>
            </a:r>
            <a:r>
              <a:rPr lang="pt-BR" sz="2000" b="1" dirty="0" err="1">
                <a:latin typeface="Times New Roman" panose="02020603050405020304" pitchFamily="18" charset="0"/>
                <a:ea typeface="Times New Roman" panose="02020603050405020304" pitchFamily="18" charset="0"/>
              </a:rPr>
              <a:t>Tipler</a:t>
            </a:r>
            <a:r>
              <a:rPr lang="pt-BR" sz="2000" b="1" dirty="0">
                <a:latin typeface="Times New Roman" panose="02020603050405020304" pitchFamily="18" charset="0"/>
                <a:ea typeface="Times New Roman" panose="02020603050405020304" pitchFamily="18" charset="0"/>
              </a:rPr>
              <a:t> </a:t>
            </a:r>
            <a:r>
              <a:rPr lang="pt-BR" sz="2000" b="1" dirty="0" err="1">
                <a:latin typeface="Times New Roman" panose="02020603050405020304" pitchFamily="18" charset="0"/>
                <a:ea typeface="Times New Roman" panose="02020603050405020304" pitchFamily="18" charset="0"/>
              </a:rPr>
              <a:t>Cap</a:t>
            </a:r>
            <a:r>
              <a:rPr lang="pt-BR" sz="2000" b="1" dirty="0">
                <a:latin typeface="Times New Roman" panose="02020603050405020304" pitchFamily="18" charset="0"/>
                <a:ea typeface="Times New Roman" panose="02020603050405020304" pitchFamily="18" charset="0"/>
              </a:rPr>
              <a:t> 13 E82) </a:t>
            </a:r>
            <a:r>
              <a:rPr lang="pt-BR" sz="2000" dirty="0">
                <a:latin typeface="Times New Roman" panose="02020603050405020304" pitchFamily="18" charset="0"/>
                <a:ea typeface="Times New Roman" panose="02020603050405020304" pitchFamily="18" charset="0"/>
              </a:rPr>
              <a:t>O petróleo cru tem a viscosidade de ordem de 0,8 </a:t>
            </a:r>
            <a:r>
              <a:rPr lang="pt-BR" sz="2000" dirty="0" err="1">
                <a:latin typeface="Times New Roman" panose="02020603050405020304" pitchFamily="18" charset="0"/>
                <a:ea typeface="Times New Roman" panose="02020603050405020304" pitchFamily="18" charset="0"/>
              </a:rPr>
              <a:t>Pa</a:t>
            </a:r>
            <a:r>
              <a:rPr lang="pt-BR" sz="2000" dirty="0" err="1">
                <a:latin typeface="Times New Roman" panose="02020603050405020304" pitchFamily="18" charset="0"/>
                <a:ea typeface="Times New Roman" panose="02020603050405020304" pitchFamily="18" charset="0"/>
                <a:sym typeface="Symbol" panose="05050102010706020507" pitchFamily="18" charset="2"/>
              </a:rPr>
              <a:t></a:t>
            </a:r>
            <a:r>
              <a:rPr lang="pt-BR" sz="2000" dirty="0" err="1">
                <a:latin typeface="Times New Roman" panose="02020603050405020304" pitchFamily="18" charset="0"/>
                <a:ea typeface="Times New Roman" panose="02020603050405020304" pitchFamily="18" charset="0"/>
              </a:rPr>
              <a:t>s</a:t>
            </a:r>
            <a:r>
              <a:rPr lang="pt-BR" sz="2000" dirty="0">
                <a:latin typeface="Times New Roman" panose="02020603050405020304" pitchFamily="18" charset="0"/>
                <a:ea typeface="Times New Roman" panose="02020603050405020304" pitchFamily="18" charset="0"/>
              </a:rPr>
              <a:t> na temperatura ambiente. Um oleoduto de 50 km conduz o petróleo do campo de produção até um tanque de estocagem. O oleoduto é projetado para proporcionar óleo à vazão de 500 l/s, no tanque, e possibilitar o escoamento laminar a fim de ser mínima a pressão para movimentar o líquido. Estimar o diâmetro do oleoduto.</a:t>
            </a:r>
            <a:endParaRPr lang="pt-BR" sz="12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2786E700-AC39-452D-88D4-91DB12BAD338}"/>
              </a:ext>
            </a:extLst>
          </p:cNvPr>
          <p:cNvSpPr/>
          <p:nvPr/>
        </p:nvSpPr>
        <p:spPr>
          <a:xfrm>
            <a:off x="360089" y="1631741"/>
            <a:ext cx="3349588" cy="1015663"/>
          </a:xfrm>
          <a:prstGeom prst="rect">
            <a:avLst/>
          </a:prstGeom>
        </p:spPr>
        <p:txBody>
          <a:bodyPr wrap="square">
            <a:spAutoFit/>
          </a:bodyPr>
          <a:lstStyle/>
          <a:p>
            <a:pPr algn="just" hangingPunct="0">
              <a:spcAft>
                <a:spcPts val="0"/>
              </a:spcAft>
            </a:pPr>
            <a:r>
              <a:rPr lang="pt-BR" sz="2000" i="1"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(petróleo) = 0,8 </a:t>
            </a:r>
            <a:r>
              <a:rPr lang="pt-BR" sz="2000" dirty="0" err="1">
                <a:latin typeface="Times New Roman" panose="02020603050405020304" pitchFamily="18" charset="0"/>
                <a:ea typeface="Times New Roman" panose="02020603050405020304" pitchFamily="18" charset="0"/>
              </a:rPr>
              <a:t>Pa.s</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L = 50 km</a:t>
            </a:r>
          </a:p>
          <a:p>
            <a:pPr algn="just" hangingPunct="0">
              <a:spcAft>
                <a:spcPts val="0"/>
              </a:spcAft>
            </a:pPr>
            <a:r>
              <a:rPr lang="pt-BR" sz="2000" dirty="0">
                <a:latin typeface="Times New Roman" panose="02020603050405020304" pitchFamily="18" charset="0"/>
                <a:ea typeface="Times New Roman" panose="02020603050405020304" pitchFamily="18" charset="0"/>
                <a:sym typeface="Symbol" panose="05050102010706020507" pitchFamily="18" charset="2"/>
              </a:rPr>
              <a:t>(petróleo)  825-1000 kg/m3</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tângulo 3">
                <a:extLst>
                  <a:ext uri="{FF2B5EF4-FFF2-40B4-BE49-F238E27FC236}">
                    <a16:creationId xmlns:a16="http://schemas.microsoft.com/office/drawing/2014/main" id="{F3107AF1-7D62-438A-9F9E-934CD8BC27B1}"/>
                  </a:ext>
                </a:extLst>
              </p:cNvPr>
              <p:cNvSpPr/>
              <p:nvPr/>
            </p:nvSpPr>
            <p:spPr>
              <a:xfrm>
                <a:off x="3461486" y="1557697"/>
                <a:ext cx="8155806" cy="566694"/>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Da expressão: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𝑁</m:t>
                        </m:r>
                      </m:e>
                      <m:sub>
                        <m:r>
                          <a:rPr lang="pt-BR" sz="2000" i="1">
                            <a:latin typeface="Cambria Math" panose="02040503050406030204" pitchFamily="18" charset="0"/>
                            <a:ea typeface="Times New Roman" panose="02020603050405020304" pitchFamily="18" charset="0"/>
                          </a:rPr>
                          <m:t>𝑅</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2</m:t>
                        </m:r>
                        <m:r>
                          <a:rPr lang="pt-BR" sz="2000" i="1">
                            <a:latin typeface="Cambria Math" panose="02040503050406030204" pitchFamily="18" charset="0"/>
                            <a:ea typeface="Times New Roman" panose="02020603050405020304" pitchFamily="18" charset="0"/>
                          </a:rPr>
                          <m:t>𝑟</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𝑣</m:t>
                        </m:r>
                      </m:num>
                      <m:den>
                        <m:r>
                          <a:rPr lang="pt-BR" sz="2000" i="1">
                            <a:latin typeface="Cambria Math" panose="02040503050406030204" pitchFamily="18" charset="0"/>
                            <a:ea typeface="Times New Roman" panose="02020603050405020304" pitchFamily="18" charset="0"/>
                          </a:rPr>
                          <m:t>𝜂</m:t>
                        </m:r>
                      </m:den>
                    </m:f>
                  </m:oMath>
                </a14:m>
                <a:r>
                  <a:rPr lang="pt-BR" sz="2000" dirty="0">
                    <a:latin typeface="Times New Roman" panose="02020603050405020304" pitchFamily="18" charset="0"/>
                    <a:ea typeface="Times New Roman" panose="02020603050405020304" pitchFamily="18" charset="0"/>
                  </a:rPr>
                  <a:t>, para que o escoamento seja laminar, N</a:t>
                </a:r>
                <a:r>
                  <a:rPr lang="pt-BR" sz="2000" baseline="-25000" dirty="0">
                    <a:latin typeface="Times New Roman" panose="02020603050405020304" pitchFamily="18" charset="0"/>
                    <a:ea typeface="Times New Roman" panose="02020603050405020304" pitchFamily="18" charset="0"/>
                  </a:rPr>
                  <a:t>R </a:t>
                </a:r>
                <a:r>
                  <a:rPr lang="pt-BR" sz="2000" dirty="0">
                    <a:latin typeface="Times New Roman" panose="02020603050405020304" pitchFamily="18" charset="0"/>
                    <a:ea typeface="Times New Roman" panose="02020603050405020304" pitchFamily="18" charset="0"/>
                  </a:rPr>
                  <a:t>&lt; 1000</a:t>
                </a:r>
                <a:endParaRPr lang="pt-BR" sz="1200" dirty="0">
                  <a:effectLst/>
                  <a:latin typeface="Times New Roman" panose="02020603050405020304" pitchFamily="18" charset="0"/>
                  <a:ea typeface="Times New Roman" panose="02020603050405020304" pitchFamily="18" charset="0"/>
                </a:endParaRPr>
              </a:p>
            </p:txBody>
          </p:sp>
        </mc:Choice>
        <mc:Fallback>
          <p:sp>
            <p:nvSpPr>
              <p:cNvPr id="4" name="Retângulo 3">
                <a:extLst>
                  <a:ext uri="{FF2B5EF4-FFF2-40B4-BE49-F238E27FC236}">
                    <a16:creationId xmlns:a16="http://schemas.microsoft.com/office/drawing/2014/main" id="{F3107AF1-7D62-438A-9F9E-934CD8BC27B1}"/>
                  </a:ext>
                </a:extLst>
              </p:cNvPr>
              <p:cNvSpPr>
                <a:spLocks noRot="1" noChangeAspect="1" noMove="1" noResize="1" noEditPoints="1" noAdjustHandles="1" noChangeArrowheads="1" noChangeShapeType="1" noTextEdit="1"/>
              </p:cNvSpPr>
              <p:nvPr/>
            </p:nvSpPr>
            <p:spPr>
              <a:xfrm>
                <a:off x="3461486" y="1557697"/>
                <a:ext cx="8155806" cy="566694"/>
              </a:xfrm>
              <a:prstGeom prst="rect">
                <a:avLst/>
              </a:prstGeom>
              <a:blipFill>
                <a:blip r:embed="rId2"/>
                <a:stretch>
                  <a:fillRect l="-822" b="-108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6" name="Retângulo 5">
                <a:extLst>
                  <a:ext uri="{FF2B5EF4-FFF2-40B4-BE49-F238E27FC236}">
                    <a16:creationId xmlns:a16="http://schemas.microsoft.com/office/drawing/2014/main" id="{98175B10-1811-48DB-903E-68F755377193}"/>
                  </a:ext>
                </a:extLst>
              </p:cNvPr>
              <p:cNvSpPr/>
              <p:nvPr/>
            </p:nvSpPr>
            <p:spPr>
              <a:xfrm>
                <a:off x="732518" y="2608451"/>
                <a:ext cx="2348207"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𝑟</m:t>
                          </m:r>
                          <m:r>
                            <a:rPr lang="pt-BR" sz="2000" i="1">
                              <a:latin typeface="Cambria Math" panose="02040503050406030204" pitchFamily="18" charset="0"/>
                            </a:rPr>
                            <m:t>𝜌</m:t>
                          </m:r>
                          <m:r>
                            <a:rPr lang="pt-BR" sz="2000" i="1">
                              <a:latin typeface="Cambria Math" panose="02040503050406030204" pitchFamily="18" charset="0"/>
                            </a:rPr>
                            <m:t>𝑣</m:t>
                          </m:r>
                          <m:r>
                            <a:rPr lang="pt-BR" sz="2000" i="0">
                              <a:latin typeface="Cambria Math" panose="02040503050406030204" pitchFamily="18" charset="0"/>
                            </a:rPr>
                            <m:t>⋅</m:t>
                          </m:r>
                          <m:r>
                            <a:rPr lang="pt-BR" sz="2000" i="1">
                              <a:latin typeface="Cambria Math" panose="02040503050406030204" pitchFamily="18" charset="0"/>
                            </a:rPr>
                            <m:t>𝐴</m:t>
                          </m:r>
                        </m:num>
                        <m:den>
                          <m:r>
                            <a:rPr lang="pt-BR" sz="2000" i="1">
                              <a:latin typeface="Cambria Math" panose="02040503050406030204" pitchFamily="18" charset="0"/>
                            </a:rPr>
                            <m:t>𝜂</m:t>
                          </m:r>
                          <m:r>
                            <a:rPr lang="pt-BR" sz="2000" i="0">
                              <a:latin typeface="Cambria Math" panose="02040503050406030204" pitchFamily="18" charset="0"/>
                            </a:rPr>
                            <m:t>⋅</m:t>
                          </m:r>
                          <m:r>
                            <a:rPr lang="pt-BR" sz="2000" i="1">
                              <a:latin typeface="Cambria Math" panose="02040503050406030204" pitchFamily="18" charset="0"/>
                            </a:rPr>
                            <m:t>𝐴</m:t>
                          </m:r>
                        </m:den>
                      </m:f>
                      <m:r>
                        <a:rPr lang="pt-BR" sz="2000" i="0">
                          <a:latin typeface="Cambria Math" panose="02040503050406030204" pitchFamily="18" charset="0"/>
                        </a:rPr>
                        <m:t>&lt;1000</m:t>
                      </m:r>
                    </m:oMath>
                  </m:oMathPara>
                </a14:m>
                <a:endParaRPr lang="pt-BR" sz="2000" dirty="0"/>
              </a:p>
            </p:txBody>
          </p:sp>
        </mc:Choice>
        <mc:Fallback>
          <p:sp>
            <p:nvSpPr>
              <p:cNvPr id="6" name="Retângulo 5">
                <a:extLst>
                  <a:ext uri="{FF2B5EF4-FFF2-40B4-BE49-F238E27FC236}">
                    <a16:creationId xmlns:a16="http://schemas.microsoft.com/office/drawing/2014/main" id="{98175B10-1811-48DB-903E-68F755377193}"/>
                  </a:ext>
                </a:extLst>
              </p:cNvPr>
              <p:cNvSpPr>
                <a:spLocks noRot="1" noChangeAspect="1" noMove="1" noResize="1" noEditPoints="1" noAdjustHandles="1" noChangeArrowheads="1" noChangeShapeType="1" noTextEdit="1"/>
              </p:cNvSpPr>
              <p:nvPr/>
            </p:nvSpPr>
            <p:spPr>
              <a:xfrm>
                <a:off x="732518" y="2608451"/>
                <a:ext cx="2348207" cy="722634"/>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6742D9BB-D785-4066-BE2B-6892B6FFFC8E}"/>
                  </a:ext>
                </a:extLst>
              </p:cNvPr>
              <p:cNvSpPr/>
              <p:nvPr/>
            </p:nvSpPr>
            <p:spPr>
              <a:xfrm>
                <a:off x="2993451" y="2593863"/>
                <a:ext cx="2173993"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𝑟</m:t>
                          </m:r>
                          <m:r>
                            <a:rPr lang="pt-BR" sz="2000" i="1">
                              <a:latin typeface="Cambria Math" panose="02040503050406030204" pitchFamily="18" charset="0"/>
                            </a:rPr>
                            <m:t>𝜌</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num>
                        <m:den>
                          <m:r>
                            <a:rPr lang="pt-BR" sz="2000" i="1">
                              <a:latin typeface="Cambria Math" panose="02040503050406030204" pitchFamily="18" charset="0"/>
                            </a:rPr>
                            <m:t>𝜂</m:t>
                          </m:r>
                          <m:r>
                            <a:rPr lang="pt-BR" sz="2000" i="0">
                              <a:latin typeface="Cambria Math" panose="02040503050406030204" pitchFamily="18" charset="0"/>
                            </a:rPr>
                            <m:t>⋅</m:t>
                          </m:r>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2</m:t>
                              </m:r>
                            </m:sup>
                          </m:sSup>
                        </m:den>
                      </m:f>
                      <m:r>
                        <a:rPr lang="pt-BR" sz="2000" i="0">
                          <a:latin typeface="Cambria Math" panose="02040503050406030204" pitchFamily="18" charset="0"/>
                        </a:rPr>
                        <m:t>&lt;1000</m:t>
                      </m:r>
                    </m:oMath>
                  </m:oMathPara>
                </a14:m>
                <a:endParaRPr lang="pt-BR" sz="2000" dirty="0"/>
              </a:p>
            </p:txBody>
          </p:sp>
        </mc:Choice>
        <mc:Fallback>
          <p:sp>
            <p:nvSpPr>
              <p:cNvPr id="7" name="Retângulo 6">
                <a:extLst>
                  <a:ext uri="{FF2B5EF4-FFF2-40B4-BE49-F238E27FC236}">
                    <a16:creationId xmlns:a16="http://schemas.microsoft.com/office/drawing/2014/main" id="{6742D9BB-D785-4066-BE2B-6892B6FFFC8E}"/>
                  </a:ext>
                </a:extLst>
              </p:cNvPr>
              <p:cNvSpPr>
                <a:spLocks noRot="1" noChangeAspect="1" noMove="1" noResize="1" noEditPoints="1" noAdjustHandles="1" noChangeArrowheads="1" noChangeShapeType="1" noTextEdit="1"/>
              </p:cNvSpPr>
              <p:nvPr/>
            </p:nvSpPr>
            <p:spPr>
              <a:xfrm>
                <a:off x="2993451" y="2593863"/>
                <a:ext cx="2173993" cy="72263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877A90E0-5BAC-4CBF-BA93-C4A2CBD0D712}"/>
                  </a:ext>
                </a:extLst>
              </p:cNvPr>
              <p:cNvSpPr/>
              <p:nvPr/>
            </p:nvSpPr>
            <p:spPr>
              <a:xfrm>
                <a:off x="4997956" y="2618477"/>
                <a:ext cx="2236510" cy="7412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𝜌</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num>
                        <m:den>
                          <m:r>
                            <a:rPr lang="pt-BR" sz="2000" i="1">
                              <a:latin typeface="Cambria Math" panose="02040503050406030204" pitchFamily="18" charset="0"/>
                            </a:rPr>
                            <m:t>𝜂</m:t>
                          </m:r>
                          <m:r>
                            <a:rPr lang="pt-BR" sz="2000" i="0">
                              <a:latin typeface="Cambria Math" panose="02040503050406030204" pitchFamily="18" charset="0"/>
                            </a:rPr>
                            <m:t>⋅</m:t>
                          </m:r>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sSup>
                        </m:den>
                      </m:f>
                      <m:r>
                        <a:rPr lang="pt-BR" sz="2000" i="0">
                          <a:latin typeface="Cambria Math" panose="02040503050406030204" pitchFamily="18" charset="0"/>
                        </a:rPr>
                        <m:t>&lt;1000</m:t>
                      </m:r>
                    </m:oMath>
                  </m:oMathPara>
                </a14:m>
                <a:endParaRPr lang="pt-BR" sz="2000" dirty="0"/>
              </a:p>
            </p:txBody>
          </p:sp>
        </mc:Choice>
        <mc:Fallback>
          <p:sp>
            <p:nvSpPr>
              <p:cNvPr id="8" name="Retângulo 7">
                <a:extLst>
                  <a:ext uri="{FF2B5EF4-FFF2-40B4-BE49-F238E27FC236}">
                    <a16:creationId xmlns:a16="http://schemas.microsoft.com/office/drawing/2014/main" id="{877A90E0-5BAC-4CBF-BA93-C4A2CBD0D712}"/>
                  </a:ext>
                </a:extLst>
              </p:cNvPr>
              <p:cNvSpPr>
                <a:spLocks noRot="1" noChangeAspect="1" noMove="1" noResize="1" noEditPoints="1" noAdjustHandles="1" noChangeArrowheads="1" noChangeShapeType="1" noTextEdit="1"/>
              </p:cNvSpPr>
              <p:nvPr/>
            </p:nvSpPr>
            <p:spPr>
              <a:xfrm>
                <a:off x="4997956" y="2618477"/>
                <a:ext cx="2236510" cy="741293"/>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19D24BFA-7F04-45CA-AED8-146507CE24D5}"/>
                  </a:ext>
                </a:extLst>
              </p:cNvPr>
              <p:cNvSpPr/>
              <p:nvPr/>
            </p:nvSpPr>
            <p:spPr>
              <a:xfrm>
                <a:off x="7207917" y="2559712"/>
                <a:ext cx="2244524"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sSup>
                      <m:r>
                        <a:rPr lang="pt-BR" sz="2000" i="0">
                          <a:latin typeface="Cambria Math" panose="02040503050406030204" pitchFamily="18" charset="0"/>
                        </a:rPr>
                        <m:t>&gt;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𝜌</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num>
                        <m:den>
                          <m:r>
                            <a:rPr lang="pt-BR" sz="2000" i="0">
                              <a:latin typeface="Cambria Math" panose="02040503050406030204" pitchFamily="18" charset="0"/>
                            </a:rPr>
                            <m:t>1000</m:t>
                          </m:r>
                          <m:r>
                            <a:rPr lang="pt-BR" sz="2000" i="1">
                              <a:latin typeface="Cambria Math" panose="02040503050406030204" pitchFamily="18" charset="0"/>
                            </a:rPr>
                            <m:t>𝜂</m:t>
                          </m:r>
                          <m:r>
                            <a:rPr lang="pt-BR" sz="2000" i="0">
                              <a:latin typeface="Cambria Math" panose="02040503050406030204" pitchFamily="18" charset="0"/>
                            </a:rPr>
                            <m:t>⋅</m:t>
                          </m:r>
                          <m:r>
                            <a:rPr lang="pt-BR" sz="2000" i="1">
                              <a:latin typeface="Cambria Math" panose="02040503050406030204" pitchFamily="18" charset="0"/>
                            </a:rPr>
                            <m:t>𝜋</m:t>
                          </m:r>
                        </m:den>
                      </m:f>
                    </m:oMath>
                  </m:oMathPara>
                </a14:m>
                <a:endParaRPr lang="pt-BR" sz="2000" dirty="0"/>
              </a:p>
            </p:txBody>
          </p:sp>
        </mc:Choice>
        <mc:Fallback>
          <p:sp>
            <p:nvSpPr>
              <p:cNvPr id="9" name="Retângulo 8">
                <a:extLst>
                  <a:ext uri="{FF2B5EF4-FFF2-40B4-BE49-F238E27FC236}">
                    <a16:creationId xmlns:a16="http://schemas.microsoft.com/office/drawing/2014/main" id="{19D24BFA-7F04-45CA-AED8-146507CE24D5}"/>
                  </a:ext>
                </a:extLst>
              </p:cNvPr>
              <p:cNvSpPr>
                <a:spLocks noRot="1" noChangeAspect="1" noMove="1" noResize="1" noEditPoints="1" noAdjustHandles="1" noChangeArrowheads="1" noChangeShapeType="1" noTextEdit="1"/>
              </p:cNvSpPr>
              <p:nvPr/>
            </p:nvSpPr>
            <p:spPr>
              <a:xfrm>
                <a:off x="7207917" y="2559712"/>
                <a:ext cx="2244524" cy="722634"/>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765D6CCF-1C4C-4EEA-92A6-BF979CB931BF}"/>
                  </a:ext>
                </a:extLst>
              </p:cNvPr>
              <p:cNvSpPr/>
              <p:nvPr/>
            </p:nvSpPr>
            <p:spPr>
              <a:xfrm>
                <a:off x="179876" y="3155931"/>
                <a:ext cx="5207451" cy="709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𝑟</m:t>
                      </m:r>
                      <m:r>
                        <a:rPr lang="pt-BR" sz="2000" i="0">
                          <a:latin typeface="Cambria Math" panose="02040503050406030204" pitchFamily="18" charset="0"/>
                        </a:rPr>
                        <m:t>&gt;</m:t>
                      </m:r>
                      <m:f>
                        <m:fPr>
                          <m:ctrlPr>
                            <a:rPr lang="pt-BR" sz="2000" i="1">
                              <a:latin typeface="Cambria Math" panose="02040503050406030204" pitchFamily="18" charset="0"/>
                            </a:rPr>
                          </m:ctrlPr>
                        </m:fPr>
                        <m:num>
                          <m:r>
                            <a:rPr lang="pt-BR" sz="2000">
                              <a:latin typeface="Cambria Math" panose="02040503050406030204" pitchFamily="18" charset="0"/>
                            </a:rPr>
                            <m:t>2⋅</m:t>
                          </m:r>
                          <m:r>
                            <a:rPr lang="pt-BR" sz="2000" b="0" i="0" smtClean="0">
                              <a:latin typeface="Cambria Math" panose="02040503050406030204" pitchFamily="18" charset="0"/>
                            </a:rPr>
                            <m:t>0,</m:t>
                          </m:r>
                          <m:r>
                            <a:rPr lang="pt-BR" sz="2000">
                              <a:latin typeface="Cambria Math" panose="02040503050406030204" pitchFamily="18" charset="0"/>
                            </a:rPr>
                            <m:t>8</m:t>
                          </m:r>
                          <m:r>
                            <a:rPr lang="pt-BR" sz="2000" b="0" i="1" smtClean="0">
                              <a:latin typeface="Cambria Math" panose="02040503050406030204" pitchFamily="18" charset="0"/>
                            </a:rPr>
                            <m:t>5</m:t>
                          </m:r>
                          <m:r>
                            <a:rPr lang="pt-BR" sz="2000">
                              <a:latin typeface="Cambria Math" panose="02040503050406030204" pitchFamily="18" charset="0"/>
                            </a:rPr>
                            <m:t>⋅0,5</m:t>
                          </m:r>
                        </m:num>
                        <m:den>
                          <m:r>
                            <a:rPr lang="pt-BR" sz="2000">
                              <a:latin typeface="Cambria Math" panose="02040503050406030204" pitchFamily="18" charset="0"/>
                            </a:rPr>
                            <m:t>1000⋅0</m:t>
                          </m:r>
                          <m:r>
                            <a:rPr lang="pt-BR" sz="2000" b="0" i="0" smtClean="0">
                              <a:latin typeface="Cambria Math" panose="02040503050406030204" pitchFamily="18" charset="0"/>
                            </a:rPr>
                            <m:t>,</m:t>
                          </m:r>
                          <m:r>
                            <a:rPr lang="pt-BR" sz="2000">
                              <a:latin typeface="Cambria Math" panose="02040503050406030204" pitchFamily="18" charset="0"/>
                            </a:rPr>
                            <m:t>8⋅</m:t>
                          </m:r>
                          <m:r>
                            <a:rPr lang="pt-BR" sz="2000" i="1">
                              <a:latin typeface="Cambria Math" panose="02040503050406030204" pitchFamily="18" charset="0"/>
                            </a:rPr>
                            <m:t>𝜋</m:t>
                          </m:r>
                        </m:den>
                      </m:f>
                      <m:r>
                        <a:rPr lang="pt-BR" sz="2000" i="0">
                          <a:latin typeface="Cambria Math" panose="02040503050406030204" pitchFamily="18" charset="0"/>
                        </a:rPr>
                        <m:t>⇒</m:t>
                      </m:r>
                      <m:r>
                        <a:rPr lang="pt-BR" sz="2000" i="1">
                          <a:latin typeface="Cambria Math" panose="02040503050406030204" pitchFamily="18" charset="0"/>
                        </a:rPr>
                        <m:t>𝑟</m:t>
                      </m:r>
                      <m:r>
                        <a:rPr lang="pt-BR" sz="2000" i="0">
                          <a:latin typeface="Cambria Math" panose="02040503050406030204" pitchFamily="18" charset="0"/>
                        </a:rPr>
                        <m:t>&gt;0</m:t>
                      </m:r>
                      <m:r>
                        <a:rPr lang="pt-BR" sz="2000" b="0" i="0" smtClean="0">
                          <a:latin typeface="Cambria Math" panose="02040503050406030204" pitchFamily="18" charset="0"/>
                        </a:rPr>
                        <m:t>,338</m:t>
                      </m:r>
                      <m:r>
                        <a:rPr lang="pt-BR" sz="2000" i="0">
                          <a:latin typeface="Cambria Math" panose="02040503050406030204" pitchFamily="18" charset="0"/>
                        </a:rPr>
                        <m:t>⇒</m:t>
                      </m:r>
                      <m:r>
                        <a:rPr lang="pt-BR" sz="2000" i="1">
                          <a:latin typeface="Cambria Math" panose="02040503050406030204" pitchFamily="18" charset="0"/>
                        </a:rPr>
                        <m:t>𝑟</m:t>
                      </m:r>
                      <m:r>
                        <a:rPr lang="pt-BR" sz="2000" i="0">
                          <a:latin typeface="Cambria Math" panose="02040503050406030204" pitchFamily="18" charset="0"/>
                        </a:rPr>
                        <m:t>&gt;0,</m:t>
                      </m:r>
                      <m:r>
                        <a:rPr lang="pt-BR" sz="2000" b="0" i="0" smtClean="0">
                          <a:latin typeface="Cambria Math" panose="02040503050406030204" pitchFamily="18" charset="0"/>
                        </a:rPr>
                        <m:t>34</m:t>
                      </m:r>
                      <m:r>
                        <a:rPr lang="pt-BR" sz="2000" i="0">
                          <a:latin typeface="Cambria Math" panose="02040503050406030204" pitchFamily="18" charset="0"/>
                        </a:rPr>
                        <m:t> </m:t>
                      </m:r>
                      <m:r>
                        <a:rPr lang="pt-BR" sz="2000" i="1">
                          <a:latin typeface="Cambria Math" panose="02040503050406030204" pitchFamily="18" charset="0"/>
                        </a:rPr>
                        <m:t>𝑚</m:t>
                      </m:r>
                    </m:oMath>
                  </m:oMathPara>
                </a14:m>
                <a:endParaRPr lang="pt-BR" sz="2000" dirty="0"/>
              </a:p>
            </p:txBody>
          </p:sp>
        </mc:Choice>
        <mc:Fallback>
          <p:sp>
            <p:nvSpPr>
              <p:cNvPr id="10" name="Retângulo 9">
                <a:extLst>
                  <a:ext uri="{FF2B5EF4-FFF2-40B4-BE49-F238E27FC236}">
                    <a16:creationId xmlns:a16="http://schemas.microsoft.com/office/drawing/2014/main" id="{765D6CCF-1C4C-4EEA-92A6-BF979CB931BF}"/>
                  </a:ext>
                </a:extLst>
              </p:cNvPr>
              <p:cNvSpPr>
                <a:spLocks noRot="1" noChangeAspect="1" noMove="1" noResize="1" noEditPoints="1" noAdjustHandles="1" noChangeArrowheads="1" noChangeShapeType="1" noTextEdit="1"/>
              </p:cNvSpPr>
              <p:nvPr/>
            </p:nvSpPr>
            <p:spPr>
              <a:xfrm>
                <a:off x="179876" y="3155931"/>
                <a:ext cx="5207451" cy="709361"/>
              </a:xfrm>
              <a:prstGeom prst="rect">
                <a:avLst/>
              </a:prstGeom>
              <a:blipFill>
                <a:blip r:embed="rId7"/>
                <a:stretch>
                  <a:fillRect/>
                </a:stretch>
              </a:blipFill>
            </p:spPr>
            <p:txBody>
              <a:bodyPr/>
              <a:lstStyle/>
              <a:p>
                <a:r>
                  <a:rPr lang="pt-BR">
                    <a:noFill/>
                  </a:rPr>
                  <a:t> </a:t>
                </a:r>
              </a:p>
            </p:txBody>
          </p:sp>
        </mc:Fallback>
      </mc:AlternateContent>
      <p:sp>
        <p:nvSpPr>
          <p:cNvPr id="11" name="Retângulo 10">
            <a:extLst>
              <a:ext uri="{FF2B5EF4-FFF2-40B4-BE49-F238E27FC236}">
                <a16:creationId xmlns:a16="http://schemas.microsoft.com/office/drawing/2014/main" id="{E3F1405A-0643-4AEF-8A8E-61DBF6DFAB6E}"/>
              </a:ext>
            </a:extLst>
          </p:cNvPr>
          <p:cNvSpPr/>
          <p:nvPr/>
        </p:nvSpPr>
        <p:spPr>
          <a:xfrm>
            <a:off x="237030" y="3927555"/>
            <a:ext cx="12012328"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Supondo o raio do oleoduto como 0,34 m, queremos saber a diferença de pressão entre o início e o final do oleoduto, assim aplicando a expressão</a:t>
            </a:r>
            <a:endParaRPr lang="pt-BR" sz="2000" dirty="0"/>
          </a:p>
        </p:txBody>
      </p:sp>
      <mc:AlternateContent xmlns:mc="http://schemas.openxmlformats.org/markup-compatibility/2006">
        <mc:Choice xmlns:a14="http://schemas.microsoft.com/office/drawing/2010/main" Requires="a14">
          <p:sp>
            <p:nvSpPr>
              <p:cNvPr id="12" name="Retângulo 11">
                <a:extLst>
                  <a:ext uri="{FF2B5EF4-FFF2-40B4-BE49-F238E27FC236}">
                    <a16:creationId xmlns:a16="http://schemas.microsoft.com/office/drawing/2014/main" id="{52DC509E-A082-433A-8116-BBE588EE74FD}"/>
                  </a:ext>
                </a:extLst>
              </p:cNvPr>
              <p:cNvSpPr/>
              <p:nvPr/>
            </p:nvSpPr>
            <p:spPr>
              <a:xfrm>
                <a:off x="92664" y="4768002"/>
                <a:ext cx="1919628"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smtClean="0">
                          <a:latin typeface="Cambria Math" panose="02040503050406030204" pitchFamily="18" charset="0"/>
                        </a:rPr>
                        <m:t>𝛥</m:t>
                      </m:r>
                      <m:r>
                        <a:rPr lang="pt-BR" sz="2000" i="1" smtClean="0">
                          <a:latin typeface="Cambria Math" panose="02040503050406030204" pitchFamily="18" charset="0"/>
                        </a:rPr>
                        <m:t>𝑃</m:t>
                      </m:r>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8</m:t>
                          </m:r>
                          <m:r>
                            <a:rPr lang="pt-BR" sz="2000" i="1">
                              <a:latin typeface="Cambria Math" panose="02040503050406030204" pitchFamily="18" charset="0"/>
                            </a:rPr>
                            <m:t>𝜂</m:t>
                          </m:r>
                          <m:r>
                            <a:rPr lang="pt-BR" sz="2000" i="1">
                              <a:latin typeface="Cambria Math" panose="02040503050406030204" pitchFamily="18" charset="0"/>
                            </a:rPr>
                            <m:t>𝐿</m:t>
                          </m:r>
                        </m:num>
                        <m:den>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4</m:t>
                              </m:r>
                            </m:sup>
                          </m:sSup>
                        </m:den>
                      </m:f>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2</m:t>
                          </m:r>
                        </m:sup>
                      </m:sSup>
                      <m:r>
                        <a:rPr lang="pt-BR" sz="2000" i="1">
                          <a:latin typeface="Cambria Math" panose="02040503050406030204" pitchFamily="18" charset="0"/>
                        </a:rPr>
                        <m:t>𝑣</m:t>
                      </m:r>
                    </m:oMath>
                  </m:oMathPara>
                </a14:m>
                <a:endParaRPr lang="pt-BR" sz="2000" dirty="0"/>
              </a:p>
            </p:txBody>
          </p:sp>
        </mc:Choice>
        <mc:Fallback>
          <p:sp>
            <p:nvSpPr>
              <p:cNvPr id="12" name="Retângulo 11">
                <a:extLst>
                  <a:ext uri="{FF2B5EF4-FFF2-40B4-BE49-F238E27FC236}">
                    <a16:creationId xmlns:a16="http://schemas.microsoft.com/office/drawing/2014/main" id="{52DC509E-A082-433A-8116-BBE588EE74FD}"/>
                  </a:ext>
                </a:extLst>
              </p:cNvPr>
              <p:cNvSpPr>
                <a:spLocks noRot="1" noChangeAspect="1" noMove="1" noResize="1" noEditPoints="1" noAdjustHandles="1" noChangeArrowheads="1" noChangeShapeType="1" noTextEdit="1"/>
              </p:cNvSpPr>
              <p:nvPr/>
            </p:nvSpPr>
            <p:spPr>
              <a:xfrm>
                <a:off x="92664" y="4768002"/>
                <a:ext cx="1919628" cy="670505"/>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FDA5EA80-2104-46F3-94A4-3A0D5A7009BC}"/>
                  </a:ext>
                </a:extLst>
              </p:cNvPr>
              <p:cNvSpPr/>
              <p:nvPr/>
            </p:nvSpPr>
            <p:spPr>
              <a:xfrm>
                <a:off x="1883688" y="4766611"/>
                <a:ext cx="1188467"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8</m:t>
                          </m:r>
                          <m:r>
                            <a:rPr lang="pt-BR" sz="2000" i="1">
                              <a:latin typeface="Cambria Math" panose="02040503050406030204" pitchFamily="18" charset="0"/>
                            </a:rPr>
                            <m:t>𝜂</m:t>
                          </m:r>
                          <m:r>
                            <a:rPr lang="pt-BR" sz="2000" i="1">
                              <a:latin typeface="Cambria Math" panose="02040503050406030204" pitchFamily="18" charset="0"/>
                            </a:rPr>
                            <m:t>𝐿</m:t>
                          </m:r>
                        </m:num>
                        <m:den>
                          <m:r>
                            <a:rPr lang="pt-BR" sz="2000" i="1">
                              <a:latin typeface="Cambria Math" panose="02040503050406030204" pitchFamily="18" charset="0"/>
                            </a:rPr>
                            <m:t>𝜋</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4</m:t>
                              </m:r>
                            </m:sup>
                          </m:sSup>
                        </m:den>
                      </m:f>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oMath>
                  </m:oMathPara>
                </a14:m>
                <a:endParaRPr lang="pt-BR" sz="2000" dirty="0"/>
              </a:p>
            </p:txBody>
          </p:sp>
        </mc:Choice>
        <mc:Fallback>
          <p:sp>
            <p:nvSpPr>
              <p:cNvPr id="13" name="Retângulo 12">
                <a:extLst>
                  <a:ext uri="{FF2B5EF4-FFF2-40B4-BE49-F238E27FC236}">
                    <a16:creationId xmlns:a16="http://schemas.microsoft.com/office/drawing/2014/main" id="{FDA5EA80-2104-46F3-94A4-3A0D5A7009BC}"/>
                  </a:ext>
                </a:extLst>
              </p:cNvPr>
              <p:cNvSpPr>
                <a:spLocks noRot="1" noChangeAspect="1" noMove="1" noResize="1" noEditPoints="1" noAdjustHandles="1" noChangeArrowheads="1" noChangeShapeType="1" noTextEdit="1"/>
              </p:cNvSpPr>
              <p:nvPr/>
            </p:nvSpPr>
            <p:spPr>
              <a:xfrm>
                <a:off x="1883688" y="4766611"/>
                <a:ext cx="1188467" cy="670505"/>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8B76C0C0-4B70-434F-AA51-952C7FB95243}"/>
                  </a:ext>
                </a:extLst>
              </p:cNvPr>
              <p:cNvSpPr/>
              <p:nvPr/>
            </p:nvSpPr>
            <p:spPr>
              <a:xfrm>
                <a:off x="3039786" y="4719976"/>
                <a:ext cx="2473947" cy="7521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8⋅0,8⋅5⋅1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4</m:t>
                              </m:r>
                            </m:sup>
                          </m:sSup>
                        </m:num>
                        <m:den>
                          <m:r>
                            <a:rPr lang="pt-BR" sz="2000" i="1">
                              <a:latin typeface="Cambria Math" panose="02040503050406030204" pitchFamily="18" charset="0"/>
                            </a:rPr>
                            <m:t>𝜋</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0">
                                      <a:latin typeface="Cambria Math" panose="02040503050406030204" pitchFamily="18" charset="0"/>
                                    </a:rPr>
                                    <m:t>0,</m:t>
                                  </m:r>
                                  <m:r>
                                    <a:rPr lang="pt-BR" sz="2000" b="0" i="1" smtClean="0">
                                      <a:latin typeface="Cambria Math" panose="02040503050406030204" pitchFamily="18" charset="0"/>
                                    </a:rPr>
                                    <m:t>34</m:t>
                                  </m:r>
                                </m:e>
                              </m:d>
                            </m:e>
                            <m:sup>
                              <m:r>
                                <a:rPr lang="pt-BR" sz="2000" i="0">
                                  <a:latin typeface="Cambria Math" panose="02040503050406030204" pitchFamily="18" charset="0"/>
                                </a:rPr>
                                <m:t>4</m:t>
                              </m:r>
                            </m:sup>
                          </m:sSup>
                        </m:den>
                      </m:f>
                      <m:r>
                        <a:rPr lang="pt-BR" sz="2000" i="0">
                          <a:latin typeface="Cambria Math" panose="02040503050406030204" pitchFamily="18" charset="0"/>
                        </a:rPr>
                        <m:t>0,5</m:t>
                      </m:r>
                    </m:oMath>
                  </m:oMathPara>
                </a14:m>
                <a:endParaRPr lang="pt-BR" sz="2000" dirty="0"/>
              </a:p>
            </p:txBody>
          </p:sp>
        </mc:Choice>
        <mc:Fallback>
          <p:sp>
            <p:nvSpPr>
              <p:cNvPr id="14" name="Retângulo 13">
                <a:extLst>
                  <a:ext uri="{FF2B5EF4-FFF2-40B4-BE49-F238E27FC236}">
                    <a16:creationId xmlns:a16="http://schemas.microsoft.com/office/drawing/2014/main" id="{8B76C0C0-4B70-434F-AA51-952C7FB95243}"/>
                  </a:ext>
                </a:extLst>
              </p:cNvPr>
              <p:cNvSpPr>
                <a:spLocks noRot="1" noChangeAspect="1" noMove="1" noResize="1" noEditPoints="1" noAdjustHandles="1" noChangeArrowheads="1" noChangeShapeType="1" noTextEdit="1"/>
              </p:cNvSpPr>
              <p:nvPr/>
            </p:nvSpPr>
            <p:spPr>
              <a:xfrm>
                <a:off x="3039786" y="4719976"/>
                <a:ext cx="2473947" cy="752129"/>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0FD45724-388A-4B66-BDFD-0C3F583BABB1}"/>
                  </a:ext>
                </a:extLst>
              </p:cNvPr>
              <p:cNvSpPr/>
              <p:nvPr/>
            </p:nvSpPr>
            <p:spPr>
              <a:xfrm>
                <a:off x="5314551" y="4876490"/>
                <a:ext cx="1742978" cy="403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smtClean="0">
                          <a:latin typeface="Cambria Math" panose="02040503050406030204" pitchFamily="18" charset="0"/>
                        </a:rPr>
                        <m:t>=</m:t>
                      </m:r>
                      <m:r>
                        <a:rPr lang="pt-BR" sz="2000" b="0" i="0" smtClean="0">
                          <a:latin typeface="Cambria Math" panose="02040503050406030204" pitchFamily="18" charset="0"/>
                        </a:rPr>
                        <m:t>8,9</m:t>
                      </m:r>
                      <m:r>
                        <a:rPr lang="pt-BR" sz="2000" i="0">
                          <a:latin typeface="Cambria Math" panose="02040503050406030204" pitchFamily="18" charset="0"/>
                        </a:rPr>
                        <m:t>⋅1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5</m:t>
                          </m:r>
                        </m:sup>
                      </m:sSup>
                      <m:r>
                        <a:rPr lang="pt-BR" sz="2000" i="1">
                          <a:latin typeface="Cambria Math" panose="02040503050406030204" pitchFamily="18" charset="0"/>
                        </a:rPr>
                        <m:t>𝑃𝑎</m:t>
                      </m:r>
                    </m:oMath>
                  </m:oMathPara>
                </a14:m>
                <a:endParaRPr lang="pt-BR" sz="2000" dirty="0"/>
              </a:p>
            </p:txBody>
          </p:sp>
        </mc:Choice>
        <mc:Fallback>
          <p:sp>
            <p:nvSpPr>
              <p:cNvPr id="15" name="Retângulo 14">
                <a:extLst>
                  <a:ext uri="{FF2B5EF4-FFF2-40B4-BE49-F238E27FC236}">
                    <a16:creationId xmlns:a16="http://schemas.microsoft.com/office/drawing/2014/main" id="{0FD45724-388A-4B66-BDFD-0C3F583BABB1}"/>
                  </a:ext>
                </a:extLst>
              </p:cNvPr>
              <p:cNvSpPr>
                <a:spLocks noRot="1" noChangeAspect="1" noMove="1" noResize="1" noEditPoints="1" noAdjustHandles="1" noChangeArrowheads="1" noChangeShapeType="1" noTextEdit="1"/>
              </p:cNvSpPr>
              <p:nvPr/>
            </p:nvSpPr>
            <p:spPr>
              <a:xfrm>
                <a:off x="5314551" y="4876490"/>
                <a:ext cx="1742978" cy="403637"/>
              </a:xfrm>
              <a:prstGeom prst="rect">
                <a:avLst/>
              </a:prstGeom>
              <a:blipFill>
                <a:blip r:embed="rId11"/>
                <a:stretch>
                  <a:fillRect/>
                </a:stretch>
              </a:blipFill>
            </p:spPr>
            <p:txBody>
              <a:bodyPr/>
              <a:lstStyle/>
              <a:p>
                <a:r>
                  <a:rPr lang="pt-BR">
                    <a:noFill/>
                  </a:rPr>
                  <a:t> </a:t>
                </a:r>
              </a:p>
            </p:txBody>
          </p:sp>
        </mc:Fallback>
      </mc:AlternateContent>
      <p:sp>
        <p:nvSpPr>
          <p:cNvPr id="21" name="Retângulo 20">
            <a:extLst>
              <a:ext uri="{FF2B5EF4-FFF2-40B4-BE49-F238E27FC236}">
                <a16:creationId xmlns:a16="http://schemas.microsoft.com/office/drawing/2014/main" id="{DCAF22DF-5189-4517-9D26-AD4DF419D064}"/>
              </a:ext>
            </a:extLst>
          </p:cNvPr>
          <p:cNvSpPr/>
          <p:nvPr/>
        </p:nvSpPr>
        <p:spPr>
          <a:xfrm>
            <a:off x="1922589" y="5821609"/>
            <a:ext cx="4708340" cy="400110"/>
          </a:xfrm>
          <a:prstGeom prst="rect">
            <a:avLst/>
          </a:prstGeom>
        </p:spPr>
        <p:txBody>
          <a:bodyPr wrap="none">
            <a:spAutoFit/>
          </a:bodyPr>
          <a:lstStyle/>
          <a:p>
            <a:pPr algn="just" hangingPunct="0">
              <a:spcAft>
                <a:spcPts val="0"/>
              </a:spcAft>
            </a:pPr>
            <a:r>
              <a:rPr lang="es-ES" sz="2000" dirty="0">
                <a:latin typeface="Times New Roman" panose="02020603050405020304" pitchFamily="18" charset="0"/>
                <a:ea typeface="Times New Roman" panose="02020603050405020304" pitchFamily="18" charset="0"/>
              </a:rPr>
              <a:t>1,013.10</a:t>
            </a:r>
            <a:r>
              <a:rPr lang="es-ES" sz="2000" baseline="30000" dirty="0">
                <a:latin typeface="Times New Roman" panose="02020603050405020304" pitchFamily="18" charset="0"/>
                <a:ea typeface="Times New Roman" panose="02020603050405020304" pitchFamily="18" charset="0"/>
              </a:rPr>
              <a:t>5</a:t>
            </a:r>
            <a:r>
              <a:rPr lang="es-ES" sz="2000" dirty="0">
                <a:latin typeface="Times New Roman" panose="02020603050405020304" pitchFamily="18" charset="0"/>
                <a:ea typeface="Times New Roman" panose="02020603050405020304" pitchFamily="18" charset="0"/>
              </a:rPr>
              <a:t> </a:t>
            </a:r>
            <a:r>
              <a:rPr lang="es-ES" sz="2000" dirty="0" err="1">
                <a:latin typeface="Times New Roman" panose="02020603050405020304" pitchFamily="18" charset="0"/>
                <a:ea typeface="Times New Roman" panose="02020603050405020304" pitchFamily="18" charset="0"/>
              </a:rPr>
              <a:t>Pa</a:t>
            </a:r>
            <a:r>
              <a:rPr lang="es-ES" sz="2000" dirty="0">
                <a:latin typeface="Times New Roman" panose="02020603050405020304" pitchFamily="18" charset="0"/>
                <a:ea typeface="Times New Roman" panose="02020603050405020304" pitchFamily="18" charset="0"/>
              </a:rPr>
              <a:t> = 1 atm =&gt; 8,9.10</a:t>
            </a:r>
            <a:r>
              <a:rPr lang="es-ES" sz="2000" baseline="30000" dirty="0">
                <a:latin typeface="Times New Roman" panose="02020603050405020304" pitchFamily="18" charset="0"/>
                <a:ea typeface="Times New Roman" panose="02020603050405020304" pitchFamily="18" charset="0"/>
              </a:rPr>
              <a:t>5</a:t>
            </a:r>
            <a:r>
              <a:rPr lang="es-ES" sz="2000" dirty="0">
                <a:latin typeface="Times New Roman" panose="02020603050405020304" pitchFamily="18" charset="0"/>
                <a:ea typeface="Times New Roman" panose="02020603050405020304" pitchFamily="18" charset="0"/>
              </a:rPr>
              <a:t>  </a:t>
            </a:r>
            <a:r>
              <a:rPr lang="es-ES" sz="2000" dirty="0" err="1">
                <a:latin typeface="Times New Roman" panose="02020603050405020304" pitchFamily="18" charset="0"/>
                <a:ea typeface="Times New Roman" panose="02020603050405020304" pitchFamily="18" charset="0"/>
              </a:rPr>
              <a:t>Pa</a:t>
            </a:r>
            <a:r>
              <a:rPr lang="es-ES" sz="2000" dirty="0">
                <a:latin typeface="Times New Roman" panose="02020603050405020304" pitchFamily="18" charset="0"/>
                <a:ea typeface="Times New Roman" panose="02020603050405020304" pitchFamily="18" charset="0"/>
              </a:rPr>
              <a:t> ≈ 9 atm</a:t>
            </a:r>
            <a:endParaRPr lang="pt-BR" sz="1100" dirty="0">
              <a:effectLst/>
              <a:latin typeface="Times New Roman" panose="02020603050405020304" pitchFamily="18" charset="0"/>
              <a:ea typeface="Times New Roman" panose="02020603050405020304" pitchFamily="18" charset="0"/>
            </a:endParaRPr>
          </a:p>
        </p:txBody>
      </p:sp>
      <p:sp>
        <p:nvSpPr>
          <p:cNvPr id="22" name="Retângulo 21">
            <a:extLst>
              <a:ext uri="{FF2B5EF4-FFF2-40B4-BE49-F238E27FC236}">
                <a16:creationId xmlns:a16="http://schemas.microsoft.com/office/drawing/2014/main" id="{F9C8470C-8FC5-446F-9C59-C8928B2F8B38}"/>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mc:AlternateContent xmlns:mc="http://schemas.openxmlformats.org/markup-compatibility/2006">
        <mc:Choice xmlns:a14="http://schemas.microsoft.com/office/drawing/2010/main" Requires="a14">
          <p:sp>
            <p:nvSpPr>
              <p:cNvPr id="23" name="Retângulo 22">
                <a:extLst>
                  <a:ext uri="{FF2B5EF4-FFF2-40B4-BE49-F238E27FC236}">
                    <a16:creationId xmlns:a16="http://schemas.microsoft.com/office/drawing/2014/main" id="{89A5D8AD-D011-45BD-9EEB-7804A5A2901B}"/>
                  </a:ext>
                </a:extLst>
              </p:cNvPr>
              <p:cNvSpPr/>
              <p:nvPr/>
            </p:nvSpPr>
            <p:spPr>
              <a:xfrm>
                <a:off x="4451218" y="2067560"/>
                <a:ext cx="2311595" cy="566694"/>
              </a:xfrm>
              <a:prstGeom prst="rect">
                <a:avLst/>
              </a:prstGeom>
            </p:spPr>
            <p:txBody>
              <a:bodyPr wrap="none">
                <a:spAutoFit/>
              </a:bodyPr>
              <a:lstStyle/>
              <a:p>
                <a:r>
                  <a:rPr lang="pt-BR" sz="2000" dirty="0">
                    <a:latin typeface="Times New Roman" panose="02020603050405020304" pitchFamily="18" charset="0"/>
                    <a:ea typeface="Times New Roman" panose="02020603050405020304" pitchFamily="18" charset="0"/>
                  </a:rPr>
                  <a:t>Assim, </a:t>
                </a:r>
                <a14:m>
                  <m:oMath xmlns:m="http://schemas.openxmlformats.org/officeDocument/2006/math">
                    <m:f>
                      <m:fPr>
                        <m:ctrlPr>
                          <a:rPr lang="pt-BR" sz="2000" i="1">
                            <a:latin typeface="Cambria Math" panose="02040503050406030204" pitchFamily="18" charset="0"/>
                          </a:rPr>
                        </m:ctrlPr>
                      </m:fPr>
                      <m:num>
                        <m:r>
                          <a:rPr lang="pt-BR" sz="2000" i="1">
                            <a:latin typeface="Cambria Math" panose="02040503050406030204" pitchFamily="18" charset="0"/>
                            <a:ea typeface="Times New Roman" panose="02020603050405020304" pitchFamily="18" charset="0"/>
                            <a:cs typeface="Times New Roman" panose="02020603050405020304" pitchFamily="18" charset="0"/>
                          </a:rPr>
                          <m:t>2</m:t>
                        </m:r>
                        <m:r>
                          <a:rPr lang="pt-BR" sz="2000" i="1">
                            <a:latin typeface="Cambria Math" panose="02040503050406030204" pitchFamily="18" charset="0"/>
                            <a:ea typeface="Times New Roman" panose="02020603050405020304" pitchFamily="18" charset="0"/>
                            <a:cs typeface="Times New Roman" panose="02020603050405020304" pitchFamily="18" charset="0"/>
                          </a:rPr>
                          <m:t>𝑟</m:t>
                        </m:r>
                        <m:r>
                          <a:rPr lang="pt-BR" sz="2000" i="1">
                            <a:latin typeface="Cambria Math" panose="02040503050406030204" pitchFamily="18" charset="0"/>
                            <a:ea typeface="Times New Roman" panose="02020603050405020304" pitchFamily="18" charset="0"/>
                            <a:cs typeface="Times New Roman" panose="02020603050405020304" pitchFamily="18" charset="0"/>
                          </a:rPr>
                          <m:t>𝜌</m:t>
                        </m:r>
                        <m:r>
                          <a:rPr lang="pt-BR" sz="2000" i="1">
                            <a:latin typeface="Cambria Math" panose="02040503050406030204" pitchFamily="18" charset="0"/>
                            <a:ea typeface="Times New Roman" panose="02020603050405020304" pitchFamily="18" charset="0"/>
                            <a:cs typeface="Times New Roman" panose="02020603050405020304" pitchFamily="18" charset="0"/>
                          </a:rPr>
                          <m:t>𝑣</m:t>
                        </m:r>
                      </m:num>
                      <m:den>
                        <m:r>
                          <a:rPr lang="pt-BR" sz="2000" i="1">
                            <a:latin typeface="Cambria Math" panose="02040503050406030204" pitchFamily="18" charset="0"/>
                            <a:ea typeface="Times New Roman" panose="02020603050405020304" pitchFamily="18" charset="0"/>
                            <a:cs typeface="Times New Roman" panose="02020603050405020304" pitchFamily="18" charset="0"/>
                          </a:rPr>
                          <m:t>𝜂</m:t>
                        </m:r>
                      </m:den>
                    </m:f>
                    <m:r>
                      <a:rPr lang="pt-BR" sz="2000" i="1">
                        <a:latin typeface="Cambria Math" panose="02040503050406030204" pitchFamily="18" charset="0"/>
                        <a:ea typeface="Times New Roman" panose="02020603050405020304" pitchFamily="18" charset="0"/>
                        <a:cs typeface="Times New Roman" panose="02020603050405020304" pitchFamily="18" charset="0"/>
                      </a:rPr>
                      <m:t>&lt;1000</m:t>
                    </m:r>
                  </m:oMath>
                </a14:m>
                <a:endParaRPr lang="pt-BR" sz="2000" dirty="0"/>
              </a:p>
            </p:txBody>
          </p:sp>
        </mc:Choice>
        <mc:Fallback>
          <p:sp>
            <p:nvSpPr>
              <p:cNvPr id="23" name="Retângulo 22">
                <a:extLst>
                  <a:ext uri="{FF2B5EF4-FFF2-40B4-BE49-F238E27FC236}">
                    <a16:creationId xmlns:a16="http://schemas.microsoft.com/office/drawing/2014/main" id="{89A5D8AD-D011-45BD-9EEB-7804A5A2901B}"/>
                  </a:ext>
                </a:extLst>
              </p:cNvPr>
              <p:cNvSpPr>
                <a:spLocks noRot="1" noChangeAspect="1" noMove="1" noResize="1" noEditPoints="1" noAdjustHandles="1" noChangeArrowheads="1" noChangeShapeType="1" noTextEdit="1"/>
              </p:cNvSpPr>
              <p:nvPr/>
            </p:nvSpPr>
            <p:spPr>
              <a:xfrm>
                <a:off x="4451218" y="2067560"/>
                <a:ext cx="2311595" cy="566694"/>
              </a:xfrm>
              <a:prstGeom prst="rect">
                <a:avLst/>
              </a:prstGeom>
              <a:blipFill>
                <a:blip r:embed="rId12"/>
                <a:stretch>
                  <a:fillRect l="-2639"/>
                </a:stretch>
              </a:blipFill>
            </p:spPr>
            <p:txBody>
              <a:bodyPr/>
              <a:lstStyle/>
              <a:p>
                <a:r>
                  <a:rPr lang="pt-BR">
                    <a:noFill/>
                  </a:rPr>
                  <a:t> </a:t>
                </a:r>
              </a:p>
            </p:txBody>
          </p:sp>
        </mc:Fallback>
      </mc:AlternateContent>
    </p:spTree>
    <p:extLst>
      <p:ext uri="{BB962C8B-B14F-4D97-AF65-F5344CB8AC3E}">
        <p14:creationId xmlns:p14="http://schemas.microsoft.com/office/powerpoint/2010/main" val="30330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FCC8B5F-D1FA-4156-9358-2A9884C219C3}"/>
              </a:ext>
            </a:extLst>
          </p:cNvPr>
          <p:cNvSpPr/>
          <p:nvPr/>
        </p:nvSpPr>
        <p:spPr>
          <a:xfrm>
            <a:off x="694481" y="1490008"/>
            <a:ext cx="9490044" cy="1938992"/>
          </a:xfrm>
          <a:prstGeom prst="rect">
            <a:avLst/>
          </a:prstGeom>
        </p:spPr>
        <p:txBody>
          <a:bodyPr wrap="square" lIns="91440" tIns="45720" rIns="91440" bIns="45720">
            <a:spAutoFit/>
          </a:bodyPr>
          <a:lstStyle/>
          <a:p>
            <a:r>
              <a:rPr lang="es-ES" sz="2000" dirty="0">
                <a:latin typeface="Times New Roman" panose="02020603050405020304" pitchFamily="18" charset="0"/>
                <a:cs typeface="Times New Roman" panose="02020603050405020304" pitchFamily="18" charset="0"/>
                <a:hlinkClick r:id="rId2"/>
              </a:rPr>
              <a:t>http://www.muchapasta.com/b/var/consumo y </a:t>
            </a:r>
            <a:r>
              <a:rPr lang="es-ES" sz="2000" dirty="0" err="1">
                <a:latin typeface="Times New Roman" panose="02020603050405020304" pitchFamily="18" charset="0"/>
                <a:cs typeface="Times New Roman" panose="02020603050405020304" pitchFamily="18" charset="0"/>
                <a:hlinkClick r:id="rId2"/>
              </a:rPr>
              <a:t>transporte.php</a:t>
            </a: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“Los oleoductos tienen distintas capacidades de transporte, dependiendo del tamaño de la tubería. </a:t>
            </a:r>
            <a:r>
              <a:rPr lang="es-AR" sz="2000" dirty="0">
                <a:latin typeface="Times New Roman" panose="02020603050405020304" pitchFamily="18" charset="0"/>
                <a:cs typeface="Times New Roman" panose="02020603050405020304" pitchFamily="18" charset="0"/>
              </a:rPr>
              <a:t>En líneas generales, el diámetro de los oleoductos varía entre 150 mm y 915 </a:t>
            </a:r>
            <a:r>
              <a:rPr lang="es-AR" sz="2000" dirty="0" err="1">
                <a:latin typeface="Times New Roman" panose="02020603050405020304" pitchFamily="18" charset="0"/>
                <a:cs typeface="Times New Roman" panose="02020603050405020304" pitchFamily="18" charset="0"/>
              </a:rPr>
              <a:t>mm.</a:t>
            </a:r>
            <a:r>
              <a:rPr lang="es-AR" sz="2000" dirty="0">
                <a:latin typeface="Times New Roman" panose="02020603050405020304" pitchFamily="18" charset="0"/>
                <a:cs typeface="Times New Roman" panose="02020603050405020304" pitchFamily="18" charset="0"/>
              </a:rPr>
              <a:t> Además pueden ser tanto de superficie como  subterráneos, donde alcanzan los 2 m de profundidad. La velocidad estimada del crudo dentro de los oleoductos es de 5 km/h.”</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24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A1F5728-1DED-4EA9-996F-00C9E15C1CA4}"/>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A2F94EA4-E45A-465B-AE52-CD48F6B54C53}"/>
              </a:ext>
            </a:extLst>
          </p:cNvPr>
          <p:cNvSpPr/>
          <p:nvPr/>
        </p:nvSpPr>
        <p:spPr>
          <a:xfrm>
            <a:off x="174939" y="302352"/>
            <a:ext cx="4078361" cy="400110"/>
          </a:xfrm>
          <a:prstGeom prst="rect">
            <a:avLst/>
          </a:prstGeom>
        </p:spPr>
        <p:txBody>
          <a:bodyPr wrap="none">
            <a:spAutoFit/>
          </a:bodyPr>
          <a:lstStyle/>
          <a:p>
            <a:pPr>
              <a:spcAft>
                <a:spcPts val="0"/>
              </a:spcAft>
            </a:pPr>
            <a:r>
              <a:rPr lang="pt-BR" sz="2000" b="1" dirty="0">
                <a:latin typeface="Times New Roman" panose="02020603050405020304" pitchFamily="18" charset="0"/>
                <a:ea typeface="Times New Roman" panose="02020603050405020304" pitchFamily="18" charset="0"/>
                <a:cs typeface="Bitstream Vera Sans Mono"/>
              </a:rPr>
              <a:t>Equação de Bernoulli Generalizada</a:t>
            </a:r>
            <a:endParaRPr lang="pt-BR" sz="1200" dirty="0">
              <a:effectLst/>
              <a:latin typeface="Bitstream Vera Sans Mono"/>
              <a:ea typeface="Bitstream Vera Sans Mono"/>
              <a:cs typeface="Bitstream Vera Sans Mono"/>
            </a:endParaRPr>
          </a:p>
        </p:txBody>
      </p:sp>
      <p:sp>
        <p:nvSpPr>
          <p:cNvPr id="4" name="Retângulo 3">
            <a:extLst>
              <a:ext uri="{FF2B5EF4-FFF2-40B4-BE49-F238E27FC236}">
                <a16:creationId xmlns:a16="http://schemas.microsoft.com/office/drawing/2014/main" id="{EFFC625B-E73D-49AA-A7CF-F0DD277668D9}"/>
              </a:ext>
            </a:extLst>
          </p:cNvPr>
          <p:cNvSpPr/>
          <p:nvPr/>
        </p:nvSpPr>
        <p:spPr>
          <a:xfrm>
            <a:off x="96079" y="813138"/>
            <a:ext cx="11830878" cy="1323439"/>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Sabemos da potencialidade da Equação de Bernoulli no sentido de equacionar a energia mecânica e de pressão entre duas secções de escoamento de um tubo de corrente. Contudo, como já foi dito, esta equação sofre restrições por não se aplicar ao escoamento de fluidos reais, pois não considera a perda de energia por atrito viscoso/turbulento, que denominamos perda de carga.</a:t>
            </a:r>
            <a:endParaRPr lang="pt-BR" sz="1200" dirty="0">
              <a:effectLst/>
              <a:latin typeface="Bitstream Vera Sans Mono"/>
              <a:ea typeface="Bitstream Vera Sans Mono"/>
              <a:cs typeface="Bitstream Vera Sans Mono"/>
            </a:endParaRPr>
          </a:p>
        </p:txBody>
      </p:sp>
      <p:sp>
        <p:nvSpPr>
          <p:cNvPr id="5" name="Retângulo 4">
            <a:extLst>
              <a:ext uri="{FF2B5EF4-FFF2-40B4-BE49-F238E27FC236}">
                <a16:creationId xmlns:a16="http://schemas.microsoft.com/office/drawing/2014/main" id="{7CB5C520-B2AE-4AE5-910D-D7F22AE6B6B8}"/>
              </a:ext>
            </a:extLst>
          </p:cNvPr>
          <p:cNvSpPr/>
          <p:nvPr/>
        </p:nvSpPr>
        <p:spPr>
          <a:xfrm>
            <a:off x="96079" y="2247253"/>
            <a:ext cx="8859078" cy="1323439"/>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Vamos a adaptar a equação de </a:t>
            </a:r>
            <a:r>
              <a:rPr lang="pt-BR" sz="2000" dirty="0" err="1">
                <a:latin typeface="Times New Roman" panose="02020603050405020304" pitchFamily="18" charset="0"/>
                <a:ea typeface="Times New Roman" panose="02020603050405020304" pitchFamily="18" charset="0"/>
              </a:rPr>
              <a:t>Benoulli</a:t>
            </a:r>
            <a:r>
              <a:rPr lang="pt-BR" sz="2000" dirty="0">
                <a:latin typeface="Times New Roman" panose="02020603050405020304" pitchFamily="18" charset="0"/>
                <a:ea typeface="Times New Roman" panose="02020603050405020304" pitchFamily="18" charset="0"/>
              </a:rPr>
              <a:t> para que possa ser usada no caso de um fluido real. Como devido a perda de carga, a carga total se reduz no sentido do escoamento, a carga total na seção </a:t>
            </a:r>
            <a:r>
              <a:rPr lang="pt-BR" sz="2000" i="1" dirty="0">
                <a:latin typeface="Times New Roman" panose="02020603050405020304" pitchFamily="18" charset="0"/>
                <a:ea typeface="Times New Roman" panose="02020603050405020304" pitchFamily="18" charset="0"/>
              </a:rPr>
              <a:t>2</a:t>
            </a:r>
            <a:r>
              <a:rPr lang="pt-BR" sz="2000" dirty="0">
                <a:latin typeface="Times New Roman" panose="02020603050405020304" pitchFamily="18" charset="0"/>
                <a:ea typeface="Times New Roman" panose="02020603050405020304" pitchFamily="18" charset="0"/>
              </a:rPr>
              <a:t> </a:t>
            </a:r>
            <a:r>
              <a:rPr lang="pt-BR" sz="2000" i="1" dirty="0">
                <a:latin typeface="Times New Roman" panose="02020603050405020304" pitchFamily="18" charset="0"/>
                <a:ea typeface="Times New Roman" panose="02020603050405020304" pitchFamily="18" charset="0"/>
              </a:rPr>
              <a:t>H</a:t>
            </a:r>
            <a:r>
              <a:rPr lang="pt-BR" sz="2000" i="1" baseline="-25000" dirty="0">
                <a:latin typeface="Times New Roman" panose="02020603050405020304" pitchFamily="18" charset="0"/>
                <a:ea typeface="Times New Roman" panose="02020603050405020304" pitchFamily="18" charset="0"/>
              </a:rPr>
              <a:t>2</a:t>
            </a:r>
            <a:r>
              <a:rPr lang="pt-BR" sz="2000" dirty="0">
                <a:latin typeface="Times New Roman" panose="02020603050405020304" pitchFamily="18" charset="0"/>
                <a:ea typeface="Times New Roman" panose="02020603050405020304" pitchFamily="18" charset="0"/>
              </a:rPr>
              <a:t> será menor que a carga total na secção </a:t>
            </a:r>
            <a:r>
              <a:rPr lang="pt-BR" sz="2000" i="1" dirty="0">
                <a:latin typeface="Times New Roman" panose="02020603050405020304" pitchFamily="18" charset="0"/>
                <a:ea typeface="Times New Roman" panose="02020603050405020304" pitchFamily="18" charset="0"/>
              </a:rPr>
              <a:t>1</a:t>
            </a:r>
            <a:r>
              <a:rPr lang="pt-BR" sz="2000" dirty="0">
                <a:latin typeface="Times New Roman" panose="02020603050405020304" pitchFamily="18" charset="0"/>
                <a:ea typeface="Times New Roman" panose="02020603050405020304" pitchFamily="18" charset="0"/>
              </a:rPr>
              <a:t> </a:t>
            </a:r>
            <a:r>
              <a:rPr lang="pt-BR" sz="2000" i="1" dirty="0">
                <a:latin typeface="Times New Roman" panose="02020603050405020304" pitchFamily="18" charset="0"/>
                <a:ea typeface="Times New Roman" panose="02020603050405020304" pitchFamily="18" charset="0"/>
              </a:rPr>
              <a:t>H</a:t>
            </a:r>
            <a:r>
              <a:rPr lang="pt-BR" sz="2000" i="1" baseline="-25000" dirty="0">
                <a:latin typeface="Times New Roman" panose="02020603050405020304" pitchFamily="18" charset="0"/>
                <a:ea typeface="Times New Roman" panose="02020603050405020304" pitchFamily="18" charset="0"/>
              </a:rPr>
              <a:t>1</a:t>
            </a:r>
            <a:r>
              <a:rPr lang="pt-BR" sz="2000" dirty="0">
                <a:latin typeface="Times New Roman" panose="02020603050405020304" pitchFamily="18" charset="0"/>
                <a:ea typeface="Times New Roman" panose="02020603050405020304" pitchFamily="18" charset="0"/>
              </a:rPr>
              <a:t>, devido a perda de carga entre as secções </a:t>
            </a:r>
            <a:r>
              <a:rPr lang="pt-BR" sz="2000" i="1" dirty="0">
                <a:latin typeface="Times New Roman" panose="02020603050405020304" pitchFamily="18" charset="0"/>
                <a:ea typeface="Times New Roman" panose="02020603050405020304" pitchFamily="18" charset="0"/>
              </a:rPr>
              <a:t>1 </a:t>
            </a:r>
            <a:r>
              <a:rPr lang="pt-BR" sz="2000" dirty="0">
                <a:latin typeface="Times New Roman" panose="02020603050405020304" pitchFamily="18" charset="0"/>
                <a:ea typeface="Times New Roman" panose="02020603050405020304" pitchFamily="18" charset="0"/>
              </a:rPr>
              <a:t>e</a:t>
            </a:r>
            <a:r>
              <a:rPr lang="pt-BR" sz="2000" i="1" dirty="0">
                <a:latin typeface="Times New Roman" panose="02020603050405020304" pitchFamily="18" charset="0"/>
                <a:ea typeface="Times New Roman" panose="02020603050405020304" pitchFamily="18" charset="0"/>
              </a:rPr>
              <a:t> 2</a:t>
            </a:r>
            <a:r>
              <a:rPr lang="pt-BR" sz="2000" dirty="0">
                <a:latin typeface="Times New Roman" panose="02020603050405020304" pitchFamily="18" charset="0"/>
                <a:ea typeface="Times New Roman" panose="02020603050405020304" pitchFamily="18" charset="0"/>
              </a:rPr>
              <a:t>: </a:t>
            </a:r>
            <a:r>
              <a:rPr lang="pt-BR" sz="20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a:t>
            </a:r>
            <a:r>
              <a:rPr lang="pt-BR" sz="2000" i="1" dirty="0">
                <a:latin typeface="Times New Roman" panose="02020603050405020304" pitchFamily="18" charset="0"/>
                <a:ea typeface="Times New Roman" panose="02020603050405020304" pitchFamily="18" charset="0"/>
              </a:rPr>
              <a:t>H</a:t>
            </a:r>
            <a:r>
              <a:rPr lang="pt-BR" sz="2000" i="1" baseline="-25000" dirty="0">
                <a:latin typeface="Times New Roman" panose="02020603050405020304" pitchFamily="18" charset="0"/>
                <a:ea typeface="Times New Roman" panose="02020603050405020304" pitchFamily="18" charset="0"/>
              </a:rPr>
              <a:t>1,2</a:t>
            </a:r>
            <a:r>
              <a:rPr lang="pt-BR" sz="2000" dirty="0">
                <a:latin typeface="Times New Roman" panose="02020603050405020304" pitchFamily="18" charset="0"/>
                <a:ea typeface="Times New Roman" panose="02020603050405020304" pitchFamily="18" charset="0"/>
              </a:rPr>
              <a:t>. </a:t>
            </a:r>
            <a:endParaRPr lang="pt-BR" sz="2000" dirty="0"/>
          </a:p>
        </p:txBody>
      </p:sp>
      <p:grpSp>
        <p:nvGrpSpPr>
          <p:cNvPr id="19" name="Agrupar 18">
            <a:extLst>
              <a:ext uri="{FF2B5EF4-FFF2-40B4-BE49-F238E27FC236}">
                <a16:creationId xmlns:a16="http://schemas.microsoft.com/office/drawing/2014/main" id="{41FC1A81-0723-4013-B8E1-4E9151A2FDE1}"/>
              </a:ext>
            </a:extLst>
          </p:cNvPr>
          <p:cNvGrpSpPr/>
          <p:nvPr/>
        </p:nvGrpSpPr>
        <p:grpSpPr>
          <a:xfrm>
            <a:off x="9245922" y="1731313"/>
            <a:ext cx="2429107" cy="1538868"/>
            <a:chOff x="5257483" y="2864167"/>
            <a:chExt cx="1600835" cy="1129665"/>
          </a:xfrm>
        </p:grpSpPr>
        <p:sp>
          <p:nvSpPr>
            <p:cNvPr id="7" name="Oval 2796">
              <a:extLst>
                <a:ext uri="{FF2B5EF4-FFF2-40B4-BE49-F238E27FC236}">
                  <a16:creationId xmlns:a16="http://schemas.microsoft.com/office/drawing/2014/main" id="{BED1A043-C699-485D-8FBD-1860E5A23B36}"/>
                </a:ext>
              </a:extLst>
            </p:cNvPr>
            <p:cNvSpPr>
              <a:spLocks noChangeArrowheads="1"/>
            </p:cNvSpPr>
            <p:nvPr/>
          </p:nvSpPr>
          <p:spPr bwMode="auto">
            <a:xfrm rot="282487">
              <a:off x="5257483" y="3164522"/>
              <a:ext cx="470535" cy="829310"/>
            </a:xfrm>
            <a:prstGeom prst="ellipse">
              <a:avLst/>
            </a:prstGeom>
            <a:solidFill>
              <a:srgbClr val="FFFFFF"/>
            </a:solidFill>
            <a:ln w="9525">
              <a:round/>
              <a:headEnd/>
              <a:tailEnd/>
            </a:ln>
            <a:effectLst/>
            <a:scene3d>
              <a:camera prst="legacyPerspectiveLeft">
                <a:rot lat="0" lon="2100000" rev="0"/>
              </a:camera>
              <a:lightRig rig="legacyFlat3" dir="t"/>
            </a:scene3d>
            <a:sp3d extrusionH="36306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pt-BR"/>
            </a:p>
          </p:txBody>
        </p:sp>
        <p:sp>
          <p:nvSpPr>
            <p:cNvPr id="8" name="Arc 2797">
              <a:extLst>
                <a:ext uri="{FF2B5EF4-FFF2-40B4-BE49-F238E27FC236}">
                  <a16:creationId xmlns:a16="http://schemas.microsoft.com/office/drawing/2014/main" id="{E28F2B74-66C0-4C97-AB9C-73D6F9443876}"/>
                </a:ext>
              </a:extLst>
            </p:cNvPr>
            <p:cNvSpPr>
              <a:spLocks/>
            </p:cNvSpPr>
            <p:nvPr/>
          </p:nvSpPr>
          <p:spPr bwMode="auto">
            <a:xfrm rot="1260949">
              <a:off x="5340668" y="3179127"/>
              <a:ext cx="572135" cy="721995"/>
            </a:xfrm>
            <a:custGeom>
              <a:avLst/>
              <a:gdLst>
                <a:gd name="G0" fmla="+- 0 0 0"/>
                <a:gd name="G1" fmla="+- 18982 0 0"/>
                <a:gd name="G2" fmla="+- 21600 0 0"/>
                <a:gd name="T0" fmla="*/ 10307 w 21600"/>
                <a:gd name="T1" fmla="*/ 0 h 23441"/>
                <a:gd name="T2" fmla="*/ 21135 w 21600"/>
                <a:gd name="T3" fmla="*/ 23441 h 23441"/>
                <a:gd name="T4" fmla="*/ 0 w 21600"/>
                <a:gd name="T5" fmla="*/ 18982 h 23441"/>
              </a:gdLst>
              <a:ahLst/>
              <a:cxnLst>
                <a:cxn ang="0">
                  <a:pos x="T0" y="T1"/>
                </a:cxn>
                <a:cxn ang="0">
                  <a:pos x="T2" y="T3"/>
                </a:cxn>
                <a:cxn ang="0">
                  <a:pos x="T4" y="T5"/>
                </a:cxn>
              </a:cxnLst>
              <a:rect l="0" t="0" r="r" b="b"/>
              <a:pathLst>
                <a:path w="21600" h="23441" fill="none" extrusionOk="0">
                  <a:moveTo>
                    <a:pt x="10307" y="-1"/>
                  </a:moveTo>
                  <a:cubicBezTo>
                    <a:pt x="17266" y="3778"/>
                    <a:pt x="21600" y="11062"/>
                    <a:pt x="21600" y="18982"/>
                  </a:cubicBezTo>
                  <a:cubicBezTo>
                    <a:pt x="21600" y="20480"/>
                    <a:pt x="21444" y="21974"/>
                    <a:pt x="21134" y="23440"/>
                  </a:cubicBezTo>
                </a:path>
                <a:path w="21600" h="23441" stroke="0" extrusionOk="0">
                  <a:moveTo>
                    <a:pt x="10307" y="-1"/>
                  </a:moveTo>
                  <a:cubicBezTo>
                    <a:pt x="17266" y="3778"/>
                    <a:pt x="21600" y="11062"/>
                    <a:pt x="21600" y="18982"/>
                  </a:cubicBezTo>
                  <a:cubicBezTo>
                    <a:pt x="21600" y="20480"/>
                    <a:pt x="21444" y="21974"/>
                    <a:pt x="21134" y="23440"/>
                  </a:cubicBezTo>
                  <a:lnTo>
                    <a:pt x="0" y="189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9" name="Arc 2798">
              <a:extLst>
                <a:ext uri="{FF2B5EF4-FFF2-40B4-BE49-F238E27FC236}">
                  <a16:creationId xmlns:a16="http://schemas.microsoft.com/office/drawing/2014/main" id="{5FC91A8A-3DEC-4DF6-9729-6179A82E3A46}"/>
                </a:ext>
              </a:extLst>
            </p:cNvPr>
            <p:cNvSpPr>
              <a:spLocks/>
            </p:cNvSpPr>
            <p:nvPr/>
          </p:nvSpPr>
          <p:spPr bwMode="auto">
            <a:xfrm rot="1260949">
              <a:off x="5393373" y="3179127"/>
              <a:ext cx="572135" cy="714375"/>
            </a:xfrm>
            <a:custGeom>
              <a:avLst/>
              <a:gdLst>
                <a:gd name="G0" fmla="+- 0 0 0"/>
                <a:gd name="G1" fmla="+- 18982 0 0"/>
                <a:gd name="G2" fmla="+- 21600 0 0"/>
                <a:gd name="T0" fmla="*/ 10307 w 21600"/>
                <a:gd name="T1" fmla="*/ 0 h 23212"/>
                <a:gd name="T2" fmla="*/ 21182 w 21600"/>
                <a:gd name="T3" fmla="*/ 23212 h 23212"/>
                <a:gd name="T4" fmla="*/ 0 w 21600"/>
                <a:gd name="T5" fmla="*/ 18982 h 23212"/>
              </a:gdLst>
              <a:ahLst/>
              <a:cxnLst>
                <a:cxn ang="0">
                  <a:pos x="T0" y="T1"/>
                </a:cxn>
                <a:cxn ang="0">
                  <a:pos x="T2" y="T3"/>
                </a:cxn>
                <a:cxn ang="0">
                  <a:pos x="T4" y="T5"/>
                </a:cxn>
              </a:cxnLst>
              <a:rect l="0" t="0" r="r" b="b"/>
              <a:pathLst>
                <a:path w="21600" h="23212" fill="none" extrusionOk="0">
                  <a:moveTo>
                    <a:pt x="10307" y="-1"/>
                  </a:moveTo>
                  <a:cubicBezTo>
                    <a:pt x="17266" y="3778"/>
                    <a:pt x="21600" y="11062"/>
                    <a:pt x="21600" y="18982"/>
                  </a:cubicBezTo>
                  <a:cubicBezTo>
                    <a:pt x="21600" y="20402"/>
                    <a:pt x="21459" y="21819"/>
                    <a:pt x="21181" y="23211"/>
                  </a:cubicBezTo>
                </a:path>
                <a:path w="21600" h="23212" stroke="0" extrusionOk="0">
                  <a:moveTo>
                    <a:pt x="10307" y="-1"/>
                  </a:moveTo>
                  <a:cubicBezTo>
                    <a:pt x="17266" y="3778"/>
                    <a:pt x="21600" y="11062"/>
                    <a:pt x="21600" y="18982"/>
                  </a:cubicBezTo>
                  <a:cubicBezTo>
                    <a:pt x="21600" y="20402"/>
                    <a:pt x="21459" y="21819"/>
                    <a:pt x="21181" y="23211"/>
                  </a:cubicBezTo>
                  <a:lnTo>
                    <a:pt x="0" y="189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10" name="Arc 2799">
              <a:extLst>
                <a:ext uri="{FF2B5EF4-FFF2-40B4-BE49-F238E27FC236}">
                  <a16:creationId xmlns:a16="http://schemas.microsoft.com/office/drawing/2014/main" id="{1A29E182-9795-4B8C-AF5F-6DFA213061B1}"/>
                </a:ext>
              </a:extLst>
            </p:cNvPr>
            <p:cNvSpPr>
              <a:spLocks/>
            </p:cNvSpPr>
            <p:nvPr/>
          </p:nvSpPr>
          <p:spPr bwMode="auto">
            <a:xfrm rot="1260949">
              <a:off x="5764289" y="3234744"/>
              <a:ext cx="571500" cy="584835"/>
            </a:xfrm>
            <a:custGeom>
              <a:avLst/>
              <a:gdLst>
                <a:gd name="G0" fmla="+- 0 0 0"/>
                <a:gd name="G1" fmla="+- 18982 0 0"/>
                <a:gd name="G2" fmla="+- 21600 0 0"/>
                <a:gd name="T0" fmla="*/ 10307 w 21590"/>
                <a:gd name="T1" fmla="*/ 0 h 18982"/>
                <a:gd name="T2" fmla="*/ 21590 w 21590"/>
                <a:gd name="T3" fmla="*/ 18336 h 18982"/>
                <a:gd name="T4" fmla="*/ 0 w 21590"/>
                <a:gd name="T5" fmla="*/ 18982 h 18982"/>
              </a:gdLst>
              <a:ahLst/>
              <a:cxnLst>
                <a:cxn ang="0">
                  <a:pos x="T0" y="T1"/>
                </a:cxn>
                <a:cxn ang="0">
                  <a:pos x="T2" y="T3"/>
                </a:cxn>
                <a:cxn ang="0">
                  <a:pos x="T4" y="T5"/>
                </a:cxn>
              </a:cxnLst>
              <a:rect l="0" t="0" r="r" b="b"/>
              <a:pathLst>
                <a:path w="21590" h="18982" fill="none" extrusionOk="0">
                  <a:moveTo>
                    <a:pt x="10307" y="-1"/>
                  </a:moveTo>
                  <a:cubicBezTo>
                    <a:pt x="17063" y="3668"/>
                    <a:pt x="21360" y="10651"/>
                    <a:pt x="21590" y="18335"/>
                  </a:cubicBezTo>
                </a:path>
                <a:path w="21590" h="18982" stroke="0" extrusionOk="0">
                  <a:moveTo>
                    <a:pt x="10307" y="-1"/>
                  </a:moveTo>
                  <a:cubicBezTo>
                    <a:pt x="17063" y="3668"/>
                    <a:pt x="21360" y="10651"/>
                    <a:pt x="21590" y="18335"/>
                  </a:cubicBezTo>
                  <a:lnTo>
                    <a:pt x="0" y="189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11" name="Arc 2800">
              <a:extLst>
                <a:ext uri="{FF2B5EF4-FFF2-40B4-BE49-F238E27FC236}">
                  <a16:creationId xmlns:a16="http://schemas.microsoft.com/office/drawing/2014/main" id="{E1075480-80A0-4C0F-8D06-9A09A0CEA194}"/>
                </a:ext>
              </a:extLst>
            </p:cNvPr>
            <p:cNvSpPr>
              <a:spLocks/>
            </p:cNvSpPr>
            <p:nvPr/>
          </p:nvSpPr>
          <p:spPr bwMode="auto">
            <a:xfrm rot="1260949">
              <a:off x="5868906" y="3243897"/>
              <a:ext cx="569595" cy="584835"/>
            </a:xfrm>
            <a:custGeom>
              <a:avLst/>
              <a:gdLst>
                <a:gd name="G0" fmla="+- 0 0 0"/>
                <a:gd name="G1" fmla="+- 18982 0 0"/>
                <a:gd name="G2" fmla="+- 21600 0 0"/>
                <a:gd name="T0" fmla="*/ 10307 w 21529"/>
                <a:gd name="T1" fmla="*/ 0 h 18982"/>
                <a:gd name="T2" fmla="*/ 21529 w 21529"/>
                <a:gd name="T3" fmla="*/ 17234 h 18982"/>
                <a:gd name="T4" fmla="*/ 0 w 21529"/>
                <a:gd name="T5" fmla="*/ 18982 h 18982"/>
              </a:gdLst>
              <a:ahLst/>
              <a:cxnLst>
                <a:cxn ang="0">
                  <a:pos x="T0" y="T1"/>
                </a:cxn>
                <a:cxn ang="0">
                  <a:pos x="T2" y="T3"/>
                </a:cxn>
                <a:cxn ang="0">
                  <a:pos x="T4" y="T5"/>
                </a:cxn>
              </a:cxnLst>
              <a:rect l="0" t="0" r="r" b="b"/>
              <a:pathLst>
                <a:path w="21529" h="18982" fill="none" extrusionOk="0">
                  <a:moveTo>
                    <a:pt x="10307" y="-1"/>
                  </a:moveTo>
                  <a:cubicBezTo>
                    <a:pt x="16718" y="3480"/>
                    <a:pt x="20938" y="9962"/>
                    <a:pt x="21529" y="17233"/>
                  </a:cubicBezTo>
                </a:path>
                <a:path w="21529" h="18982" stroke="0" extrusionOk="0">
                  <a:moveTo>
                    <a:pt x="10307" y="-1"/>
                  </a:moveTo>
                  <a:cubicBezTo>
                    <a:pt x="16718" y="3480"/>
                    <a:pt x="20938" y="9962"/>
                    <a:pt x="21529" y="17233"/>
                  </a:cubicBezTo>
                  <a:lnTo>
                    <a:pt x="0" y="189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cxnSp>
          <p:nvCxnSpPr>
            <p:cNvPr id="12" name="Line 2801">
              <a:extLst>
                <a:ext uri="{FF2B5EF4-FFF2-40B4-BE49-F238E27FC236}">
                  <a16:creationId xmlns:a16="http://schemas.microsoft.com/office/drawing/2014/main" id="{90B28E6A-6EA6-46C6-A7F9-B74B2C1F8053}"/>
                </a:ext>
              </a:extLst>
            </p:cNvPr>
            <p:cNvCxnSpPr/>
            <p:nvPr/>
          </p:nvCxnSpPr>
          <p:spPr bwMode="auto">
            <a:xfrm>
              <a:off x="5639753" y="3081972"/>
              <a:ext cx="962025" cy="514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Text Box 2803">
              <a:extLst>
                <a:ext uri="{FF2B5EF4-FFF2-40B4-BE49-F238E27FC236}">
                  <a16:creationId xmlns:a16="http://schemas.microsoft.com/office/drawing/2014/main" id="{1F04E60C-02F5-4E4F-ACC0-B687443D9BA0}"/>
                </a:ext>
              </a:extLst>
            </p:cNvPr>
            <p:cNvSpPr txBox="1">
              <a:spLocks noChangeArrowheads="1"/>
            </p:cNvSpPr>
            <p:nvPr/>
          </p:nvSpPr>
          <p:spPr bwMode="auto">
            <a:xfrm>
              <a:off x="5896293" y="2864167"/>
              <a:ext cx="366576" cy="22593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pt-BR" sz="2000" dirty="0">
                  <a:solidFill>
                    <a:srgbClr val="000000"/>
                  </a:solidFill>
                  <a:effectLst/>
                  <a:latin typeface="Times New Roman" panose="02020603050405020304" pitchFamily="18" charset="0"/>
                  <a:ea typeface="Times New Roman" panose="02020603050405020304" pitchFamily="18" charset="0"/>
                </a:rPr>
                <a:t>H</a:t>
              </a:r>
              <a:r>
                <a:rPr lang="pt-BR" sz="2000" baseline="-25000" dirty="0">
                  <a:solidFill>
                    <a:srgbClr val="000000"/>
                  </a:solidFill>
                  <a:effectLst/>
                  <a:latin typeface="Times New Roman" panose="02020603050405020304" pitchFamily="18" charset="0"/>
                  <a:ea typeface="Times New Roman" panose="02020603050405020304" pitchFamily="18" charset="0"/>
                </a:rPr>
                <a:t>1,2</a:t>
              </a:r>
              <a:endParaRPr lang="pt-BR" sz="1200" dirty="0">
                <a:solidFill>
                  <a:srgbClr val="000000"/>
                </a:solidFill>
                <a:effectLst/>
                <a:latin typeface="Times New Roman" panose="02020603050405020304" pitchFamily="18" charset="0"/>
                <a:ea typeface="Times New Roman" panose="02020603050405020304" pitchFamily="18" charset="0"/>
              </a:endParaRPr>
            </a:p>
          </p:txBody>
        </p:sp>
        <p:sp>
          <p:nvSpPr>
            <p:cNvPr id="14" name="Text Box 2807">
              <a:extLst>
                <a:ext uri="{FF2B5EF4-FFF2-40B4-BE49-F238E27FC236}">
                  <a16:creationId xmlns:a16="http://schemas.microsoft.com/office/drawing/2014/main" id="{FC04260D-001A-4EC5-BAAC-2AF59BA361C2}"/>
                </a:ext>
              </a:extLst>
            </p:cNvPr>
            <p:cNvSpPr txBox="1">
              <a:spLocks noChangeArrowheads="1"/>
            </p:cNvSpPr>
            <p:nvPr/>
          </p:nvSpPr>
          <p:spPr bwMode="auto">
            <a:xfrm>
              <a:off x="5393145" y="3371804"/>
              <a:ext cx="510159" cy="31006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8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pt-BR" sz="2800" dirty="0">
                  <a:solidFill>
                    <a:srgbClr val="000000"/>
                  </a:solidFill>
                  <a:effectLst/>
                  <a:latin typeface="Times New Roman" panose="02020603050405020304" pitchFamily="18" charset="0"/>
                  <a:ea typeface="Times New Roman" panose="02020603050405020304" pitchFamily="18" charset="0"/>
                </a:rPr>
                <a:t> 1</a:t>
              </a:r>
              <a:endParaRPr lang="pt-BR" dirty="0">
                <a:solidFill>
                  <a:srgbClr val="000000"/>
                </a:solidFill>
                <a:effectLst/>
                <a:latin typeface="Times New Roman" panose="02020603050405020304" pitchFamily="18" charset="0"/>
                <a:ea typeface="Times New Roman" panose="02020603050405020304" pitchFamily="18" charset="0"/>
              </a:endParaRPr>
            </a:p>
          </p:txBody>
        </p:sp>
        <p:sp>
          <p:nvSpPr>
            <p:cNvPr id="15" name="Text Box 2810">
              <a:extLst>
                <a:ext uri="{FF2B5EF4-FFF2-40B4-BE49-F238E27FC236}">
                  <a16:creationId xmlns:a16="http://schemas.microsoft.com/office/drawing/2014/main" id="{F6252187-8A69-4C39-BD8E-716C2031053A}"/>
                </a:ext>
              </a:extLst>
            </p:cNvPr>
            <p:cNvSpPr txBox="1">
              <a:spLocks noChangeArrowheads="1"/>
            </p:cNvSpPr>
            <p:nvPr/>
          </p:nvSpPr>
          <p:spPr bwMode="auto">
            <a:xfrm>
              <a:off x="6551058" y="3333349"/>
              <a:ext cx="307259" cy="27630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8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pt-BR" sz="2800" dirty="0">
                  <a:solidFill>
                    <a:srgbClr val="000000"/>
                  </a:solidFill>
                  <a:effectLst/>
                  <a:latin typeface="Times New Roman" panose="02020603050405020304" pitchFamily="18" charset="0"/>
                  <a:ea typeface="Times New Roman" panose="02020603050405020304" pitchFamily="18" charset="0"/>
                </a:rPr>
                <a:t> 2</a:t>
              </a:r>
              <a:endParaRPr lang="pt-BR" dirty="0">
                <a:solidFill>
                  <a:srgbClr val="000000"/>
                </a:solidFill>
                <a:effectLst/>
                <a:latin typeface="Times New Roman" panose="02020603050405020304" pitchFamily="18" charset="0"/>
                <a:ea typeface="Times New Roman" panose="02020603050405020304" pitchFamily="18" charset="0"/>
              </a:endParaRPr>
            </a:p>
          </p:txBody>
        </p:sp>
        <p:sp>
          <p:nvSpPr>
            <p:cNvPr id="16" name="Text Box 2811">
              <a:extLst>
                <a:ext uri="{FF2B5EF4-FFF2-40B4-BE49-F238E27FC236}">
                  <a16:creationId xmlns:a16="http://schemas.microsoft.com/office/drawing/2014/main" id="{899C5365-690C-424E-97C8-B0A0C3343C8A}"/>
                </a:ext>
              </a:extLst>
            </p:cNvPr>
            <p:cNvSpPr txBox="1">
              <a:spLocks noChangeArrowheads="1"/>
            </p:cNvSpPr>
            <p:nvPr/>
          </p:nvSpPr>
          <p:spPr bwMode="auto">
            <a:xfrm>
              <a:off x="5937898" y="3264035"/>
              <a:ext cx="150011" cy="22593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rPr>
                <a:t>M</a:t>
              </a:r>
              <a:endParaRPr lang="pt-BR" sz="1200" dirty="0">
                <a:solidFill>
                  <a:srgbClr val="000000"/>
                </a:solidFill>
                <a:effectLst/>
                <a:latin typeface="Times New Roman" panose="02020603050405020304" pitchFamily="18" charset="0"/>
                <a:ea typeface="Times New Roman" panose="02020603050405020304" pitchFamily="18" charset="0"/>
              </a:endParaRPr>
            </a:p>
          </p:txBody>
        </p:sp>
        <p:cxnSp>
          <p:nvCxnSpPr>
            <p:cNvPr id="17" name="Line 2805">
              <a:extLst>
                <a:ext uri="{FF2B5EF4-FFF2-40B4-BE49-F238E27FC236}">
                  <a16:creationId xmlns:a16="http://schemas.microsoft.com/office/drawing/2014/main" id="{0AE0D937-517C-4715-94B0-FCEDCBF50B75}"/>
                </a:ext>
              </a:extLst>
            </p:cNvPr>
            <p:cNvCxnSpPr/>
            <p:nvPr/>
          </p:nvCxnSpPr>
          <p:spPr bwMode="auto">
            <a:xfrm flipV="1">
              <a:off x="5566343" y="3532187"/>
              <a:ext cx="962025" cy="15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2809">
              <a:extLst>
                <a:ext uri="{FF2B5EF4-FFF2-40B4-BE49-F238E27FC236}">
                  <a16:creationId xmlns:a16="http://schemas.microsoft.com/office/drawing/2014/main" id="{14F8E381-E780-488F-BB89-239F2D45E32F}"/>
                </a:ext>
              </a:extLst>
            </p:cNvPr>
            <p:cNvSpPr txBox="1">
              <a:spLocks noChangeArrowheads="1"/>
            </p:cNvSpPr>
            <p:nvPr/>
          </p:nvSpPr>
          <p:spPr bwMode="auto">
            <a:xfrm>
              <a:off x="5659438" y="3649662"/>
              <a:ext cx="1198880" cy="2273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400" dirty="0">
                  <a:solidFill>
                    <a:srgbClr val="000000"/>
                  </a:solidFill>
                  <a:effectLst/>
                  <a:latin typeface="Times New Roman" panose="02020603050405020304" pitchFamily="18" charset="0"/>
                  <a:ea typeface="Times New Roman" panose="02020603050405020304" pitchFamily="18" charset="0"/>
                </a:rPr>
                <a:t>Sentido do escoamento</a:t>
              </a:r>
              <a:endParaRPr lang="pt-BR" dirty="0">
                <a:solidFill>
                  <a:srgbClr val="000000"/>
                </a:solidFill>
                <a:effectLst/>
                <a:latin typeface="Times New Roman" panose="02020603050405020304" pitchFamily="18" charset="0"/>
                <a:ea typeface="Times New Roman" panose="02020603050405020304" pitchFamily="18" charset="0"/>
              </a:endParaRPr>
            </a:p>
          </p:txBody>
        </p:sp>
      </p:grpSp>
      <p:sp>
        <p:nvSpPr>
          <p:cNvPr id="20" name="Retângulo 19">
            <a:extLst>
              <a:ext uri="{FF2B5EF4-FFF2-40B4-BE49-F238E27FC236}">
                <a16:creationId xmlns:a16="http://schemas.microsoft.com/office/drawing/2014/main" id="{F399D497-68FB-4028-A18B-073DDCEDCC7F}"/>
              </a:ext>
            </a:extLst>
          </p:cNvPr>
          <p:cNvSpPr/>
          <p:nvPr/>
        </p:nvSpPr>
        <p:spPr>
          <a:xfrm>
            <a:off x="0" y="3570692"/>
            <a:ext cx="8050696"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Assim, a equação adaptada para levar em conta a perda de carga escreve-se:</a:t>
            </a:r>
            <a:endParaRPr lang="pt-BR" sz="2000" dirty="0"/>
          </a:p>
        </p:txBody>
      </p:sp>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C79A9C25-4B68-4A12-BCAA-4E494A2042F3}"/>
                  </a:ext>
                </a:extLst>
              </p:cNvPr>
              <p:cNvSpPr/>
              <p:nvPr/>
            </p:nvSpPr>
            <p:spPr>
              <a:xfrm>
                <a:off x="7850437" y="3584691"/>
                <a:ext cx="2050498"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1</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2</m:t>
                          </m:r>
                        </m:sub>
                      </m:sSub>
                      <m:r>
                        <a:rPr lang="pt-BR" sz="2000" i="0">
                          <a:latin typeface="Cambria Math" panose="02040503050406030204" pitchFamily="18" charset="0"/>
                        </a:rPr>
                        <m:t>+</m:t>
                      </m:r>
                      <m:r>
                        <a:rPr lang="pt-BR" sz="2000" i="1">
                          <a:latin typeface="Cambria Math" panose="02040503050406030204" pitchFamily="18" charset="0"/>
                        </a:rPr>
                        <m:t>𝛥</m:t>
                      </m:r>
                      <m:sSub>
                        <m:sSubPr>
                          <m:ctrlPr>
                            <a:rPr lang="pt-BR" sz="2000" i="1">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1,2</m:t>
                          </m:r>
                        </m:sub>
                      </m:sSub>
                    </m:oMath>
                  </m:oMathPara>
                </a14:m>
                <a:endParaRPr lang="pt-BR" sz="2000" dirty="0"/>
              </a:p>
            </p:txBody>
          </p:sp>
        </mc:Choice>
        <mc:Fallback xmlns="">
          <p:sp>
            <p:nvSpPr>
              <p:cNvPr id="21" name="Retângulo 20">
                <a:extLst>
                  <a:ext uri="{FF2B5EF4-FFF2-40B4-BE49-F238E27FC236}">
                    <a16:creationId xmlns:a16="http://schemas.microsoft.com/office/drawing/2014/main" id="{C79A9C25-4B68-4A12-BCAA-4E494A2042F3}"/>
                  </a:ext>
                </a:extLst>
              </p:cNvPr>
              <p:cNvSpPr>
                <a:spLocks noRot="1" noChangeAspect="1" noMove="1" noResize="1" noEditPoints="1" noAdjustHandles="1" noChangeArrowheads="1" noChangeShapeType="1" noTextEdit="1"/>
              </p:cNvSpPr>
              <p:nvPr/>
            </p:nvSpPr>
            <p:spPr>
              <a:xfrm>
                <a:off x="7850437" y="3584691"/>
                <a:ext cx="2050498" cy="413511"/>
              </a:xfrm>
              <a:prstGeom prst="rect">
                <a:avLst/>
              </a:prstGeom>
              <a:blipFill>
                <a:blip r:embed="rId2"/>
                <a:stretch>
                  <a:fillRect/>
                </a:stretch>
              </a:blipFill>
            </p:spPr>
            <p:txBody>
              <a:bodyPr/>
              <a:lstStyle/>
              <a:p>
                <a:r>
                  <a:rPr lang="pt-BR">
                    <a:noFill/>
                  </a:rPr>
                  <a:t> </a:t>
                </a:r>
              </a:p>
            </p:txBody>
          </p:sp>
        </mc:Fallback>
      </mc:AlternateContent>
      <p:sp>
        <p:nvSpPr>
          <p:cNvPr id="22" name="Retângulo 21">
            <a:extLst>
              <a:ext uri="{FF2B5EF4-FFF2-40B4-BE49-F238E27FC236}">
                <a16:creationId xmlns:a16="http://schemas.microsoft.com/office/drawing/2014/main" id="{AEA04869-FF9C-4AC5-85EB-B33FB1B8B732}"/>
              </a:ext>
            </a:extLst>
          </p:cNvPr>
          <p:cNvSpPr/>
          <p:nvPr/>
        </p:nvSpPr>
        <p:spPr>
          <a:xfrm>
            <a:off x="96078" y="4013978"/>
            <a:ext cx="11910391" cy="707886"/>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Não é possível calcular a perda de carga para qualquer tubo de corrente. Contudo, é possível calcular a perda de carga em dutos retilíneos.</a:t>
            </a:r>
            <a:endParaRPr lang="pt-BR" sz="1200" dirty="0">
              <a:effectLst/>
              <a:latin typeface="Bitstream Vera Sans Mono"/>
              <a:ea typeface="Bitstream Vera Sans Mono"/>
              <a:cs typeface="Bitstream Vera Sans Mono"/>
            </a:endParaRPr>
          </a:p>
        </p:txBody>
      </p:sp>
      <p:sp>
        <p:nvSpPr>
          <p:cNvPr id="23" name="Retângulo 22">
            <a:extLst>
              <a:ext uri="{FF2B5EF4-FFF2-40B4-BE49-F238E27FC236}">
                <a16:creationId xmlns:a16="http://schemas.microsoft.com/office/drawing/2014/main" id="{0F2443E7-BD4A-4F6C-81B7-0AC32753A3D1}"/>
              </a:ext>
            </a:extLst>
          </p:cNvPr>
          <p:cNvSpPr/>
          <p:nvPr/>
        </p:nvSpPr>
        <p:spPr>
          <a:xfrm>
            <a:off x="96078" y="4804690"/>
            <a:ext cx="12019722" cy="163121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Uma outra adaptação necessária na equação de Bernoulli para adaptá-la a problemas práticos é poder levar em consideração a presença de máquinas que fornecem energia ao escoamento ou que retiram energia ao escoamento.  Fazem parte do primeiro grupo de máquinas: as bombas, usadas para fornecer energia ao escoamento dos fluidos incompressíveis (líquidos), e os ventiladores, usados para fornecer energia ao escoamento dos fluidos compressíveis (ar). </a:t>
            </a:r>
            <a:endParaRPr lang="pt-BR" sz="2000" dirty="0"/>
          </a:p>
        </p:txBody>
      </p:sp>
    </p:spTree>
    <p:extLst>
      <p:ext uri="{BB962C8B-B14F-4D97-AF65-F5344CB8AC3E}">
        <p14:creationId xmlns:p14="http://schemas.microsoft.com/office/powerpoint/2010/main" val="5419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4A6C93D-5C96-4D70-903E-CB5DCBA16102}"/>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DB3A4952-C4B3-417A-8C48-ED95ED2614EE}"/>
              </a:ext>
            </a:extLst>
          </p:cNvPr>
          <p:cNvSpPr/>
          <p:nvPr/>
        </p:nvSpPr>
        <p:spPr>
          <a:xfrm>
            <a:off x="294860" y="284418"/>
            <a:ext cx="11751365"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Já no segundo grupo de máquinas temos as turbinas, usadas para retirar energia do escoamento de águas (turbinas hidráulicas das usinas hidroelétricas), e as eólicas, usadas para retirar a energia dos ventos. </a:t>
            </a:r>
            <a:endParaRPr lang="pt-BR" sz="2000" dirty="0"/>
          </a:p>
        </p:txBody>
      </p:sp>
      <p:sp>
        <p:nvSpPr>
          <p:cNvPr id="4" name="Retângulo 3">
            <a:extLst>
              <a:ext uri="{FF2B5EF4-FFF2-40B4-BE49-F238E27FC236}">
                <a16:creationId xmlns:a16="http://schemas.microsoft.com/office/drawing/2014/main" id="{10A791D2-98F7-4135-B026-D976FEAB8C83}"/>
              </a:ext>
            </a:extLst>
          </p:cNvPr>
          <p:cNvSpPr/>
          <p:nvPr/>
        </p:nvSpPr>
        <p:spPr>
          <a:xfrm>
            <a:off x="294859" y="1098779"/>
            <a:ext cx="11751365" cy="707886"/>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A equação de Bernoulli que leva em consideração a presença de máquinas entre as secções de escoamento </a:t>
            </a:r>
            <a:r>
              <a:rPr lang="pt-BR" sz="2000" i="1" dirty="0">
                <a:latin typeface="Times New Roman" panose="02020603050405020304" pitchFamily="18" charset="0"/>
                <a:ea typeface="Times New Roman" panose="02020603050405020304" pitchFamily="18" charset="0"/>
                <a:cs typeface="Bitstream Vera Sans Mono"/>
              </a:rPr>
              <a:t>1 </a:t>
            </a:r>
            <a:r>
              <a:rPr lang="pt-BR" sz="2000" dirty="0">
                <a:latin typeface="Times New Roman" panose="02020603050405020304" pitchFamily="18" charset="0"/>
                <a:ea typeface="Times New Roman" panose="02020603050405020304" pitchFamily="18" charset="0"/>
                <a:cs typeface="Bitstream Vera Sans Mono"/>
              </a:rPr>
              <a:t>e</a:t>
            </a:r>
            <a:r>
              <a:rPr lang="pt-BR" sz="2000" i="1" dirty="0">
                <a:latin typeface="Times New Roman" panose="02020603050405020304" pitchFamily="18" charset="0"/>
                <a:ea typeface="Times New Roman" panose="02020603050405020304" pitchFamily="18" charset="0"/>
                <a:cs typeface="Bitstream Vera Sans Mono"/>
              </a:rPr>
              <a:t> 2 </a:t>
            </a:r>
            <a:r>
              <a:rPr lang="pt-BR" sz="2000" dirty="0">
                <a:latin typeface="Times New Roman" panose="02020603050405020304" pitchFamily="18" charset="0"/>
                <a:ea typeface="Times New Roman" panose="02020603050405020304" pitchFamily="18" charset="0"/>
                <a:cs typeface="Bitstream Vera Sans Mono"/>
              </a:rPr>
              <a:t>de um tubo de corrente é escrita:</a:t>
            </a:r>
            <a:endParaRPr lang="pt-BR" sz="1200" dirty="0">
              <a:effectLst/>
              <a:latin typeface="Bitstream Vera Sans Mono"/>
              <a:ea typeface="Bitstream Vera Sans Mono"/>
              <a:cs typeface="Bitstream Vera Sans Mono"/>
            </a:endParaRP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FC35BB7-6E2B-4E85-AB62-81BDDD6C9944}"/>
                  </a:ext>
                </a:extLst>
              </p:cNvPr>
              <p:cNvSpPr/>
              <p:nvPr/>
            </p:nvSpPr>
            <p:spPr>
              <a:xfrm>
                <a:off x="1034867" y="1913140"/>
                <a:ext cx="9425609" cy="400110"/>
              </a:xfrm>
              <a:prstGeom prst="rect">
                <a:avLst/>
              </a:prstGeom>
            </p:spPr>
            <p:txBody>
              <a:bodyPr wrap="square">
                <a:spAutoFit/>
              </a:bodyPr>
              <a:lstStyle/>
              <a:p>
                <a:pPr>
                  <a:spcAft>
                    <a:spcPts val="0"/>
                  </a:spcAft>
                </a:pPr>
                <a14:m>
                  <m:oMath xmlns:m="http://schemas.openxmlformats.org/officeDocument/2006/math">
                    <m:sSub>
                      <m:sSubPr>
                        <m:ctrlPr>
                          <a:rPr lang="pt-B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𝑀</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pt-BR" sz="2000" dirty="0">
                    <a:latin typeface="Times New Roman" panose="02020603050405020304" pitchFamily="18" charset="0"/>
                    <a:ea typeface="Times New Roman" panose="02020603050405020304" pitchFamily="18" charset="0"/>
                    <a:cs typeface="Bitstream Vera Sans Mono"/>
                  </a:rPr>
                  <a:t>, onde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M</a:t>
                </a:r>
                <a:r>
                  <a:rPr lang="pt-BR" sz="2000" dirty="0">
                    <a:latin typeface="Times New Roman" panose="02020603050405020304" pitchFamily="18" charset="0"/>
                    <a:ea typeface="Times New Roman" panose="02020603050405020304" pitchFamily="18" charset="0"/>
                    <a:cs typeface="Bitstream Vera Sans Mono"/>
                  </a:rPr>
                  <a:t> é chamada é chamada altura manométrica da máquina.</a:t>
                </a:r>
                <a:endParaRPr lang="pt-BR" sz="1200" dirty="0">
                  <a:effectLst/>
                  <a:latin typeface="Bitstream Vera Sans Mono"/>
                  <a:ea typeface="Bitstream Vera Sans Mono"/>
                  <a:cs typeface="Bitstream Vera Sans Mono"/>
                </a:endParaRPr>
              </a:p>
            </p:txBody>
          </p:sp>
        </mc:Choice>
        <mc:Fallback xmlns="">
          <p:sp>
            <p:nvSpPr>
              <p:cNvPr id="5" name="Retângulo 4">
                <a:extLst>
                  <a:ext uri="{FF2B5EF4-FFF2-40B4-BE49-F238E27FC236}">
                    <a16:creationId xmlns:a16="http://schemas.microsoft.com/office/drawing/2014/main" id="{6FC35BB7-6E2B-4E85-AB62-81BDDD6C9944}"/>
                  </a:ext>
                </a:extLst>
              </p:cNvPr>
              <p:cNvSpPr>
                <a:spLocks noRot="1" noChangeAspect="1" noMove="1" noResize="1" noEditPoints="1" noAdjustHandles="1" noChangeArrowheads="1" noChangeShapeType="1" noTextEdit="1"/>
              </p:cNvSpPr>
              <p:nvPr/>
            </p:nvSpPr>
            <p:spPr>
              <a:xfrm>
                <a:off x="1034867" y="1913140"/>
                <a:ext cx="9425609" cy="400110"/>
              </a:xfrm>
              <a:prstGeom prst="rect">
                <a:avLst/>
              </a:prstGeom>
              <a:blipFill>
                <a:blip r:embed="rId2"/>
                <a:stretch>
                  <a:fillRect t="-10769" b="-26154"/>
                </a:stretch>
              </a:blipFill>
            </p:spPr>
            <p:txBody>
              <a:bodyPr/>
              <a:lstStyle/>
              <a:p>
                <a:r>
                  <a:rPr lang="pt-BR">
                    <a:noFill/>
                  </a:rPr>
                  <a:t> </a:t>
                </a:r>
              </a:p>
            </p:txBody>
          </p:sp>
        </mc:Fallback>
      </mc:AlternateContent>
      <p:sp>
        <p:nvSpPr>
          <p:cNvPr id="6" name="Retângulo 5">
            <a:extLst>
              <a:ext uri="{FF2B5EF4-FFF2-40B4-BE49-F238E27FC236}">
                <a16:creationId xmlns:a16="http://schemas.microsoft.com/office/drawing/2014/main" id="{534ED760-57E4-422B-8FE5-1AD59EDEA1F5}"/>
              </a:ext>
            </a:extLst>
          </p:cNvPr>
          <p:cNvSpPr/>
          <p:nvPr/>
        </p:nvSpPr>
        <p:spPr>
          <a:xfrm>
            <a:off x="294858" y="2419725"/>
            <a:ext cx="11751365" cy="707886"/>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Quando a máquina é bomba,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M</a:t>
            </a:r>
            <a:r>
              <a:rPr lang="pt-BR" sz="2000" dirty="0">
                <a:latin typeface="Times New Roman" panose="02020603050405020304" pitchFamily="18" charset="0"/>
                <a:ea typeface="Times New Roman" panose="02020603050405020304" pitchFamily="18" charset="0"/>
                <a:cs typeface="Bitstream Vera Sans Mono"/>
              </a:rPr>
              <a:t> =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B</a:t>
            </a:r>
            <a:r>
              <a:rPr lang="pt-BR" sz="2000" i="1" dirty="0">
                <a:latin typeface="Times New Roman" panose="02020603050405020304" pitchFamily="18" charset="0"/>
                <a:ea typeface="Times New Roman" panose="02020603050405020304" pitchFamily="18" charset="0"/>
                <a:cs typeface="Bitstream Vera Sans Mono"/>
              </a:rPr>
              <a:t>&gt;0</a:t>
            </a:r>
            <a:r>
              <a:rPr lang="pt-BR" sz="2000" dirty="0">
                <a:latin typeface="Times New Roman" panose="02020603050405020304" pitchFamily="18" charset="0"/>
                <a:ea typeface="Times New Roman" panose="02020603050405020304" pitchFamily="18" charset="0"/>
                <a:cs typeface="Bitstream Vera Sans Mono"/>
              </a:rPr>
              <a:t>, onde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B</a:t>
            </a:r>
            <a:r>
              <a:rPr lang="pt-BR" sz="2000" dirty="0">
                <a:latin typeface="Times New Roman" panose="02020603050405020304" pitchFamily="18" charset="0"/>
                <a:ea typeface="Times New Roman" panose="02020603050405020304" pitchFamily="18" charset="0"/>
                <a:cs typeface="Bitstream Vera Sans Mono"/>
              </a:rPr>
              <a:t> é a altura manométrica da bomba. Quando a máquina é turbina,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M</a:t>
            </a:r>
            <a:r>
              <a:rPr lang="pt-BR" sz="2000" dirty="0">
                <a:latin typeface="Times New Roman" panose="02020603050405020304" pitchFamily="18" charset="0"/>
                <a:ea typeface="Times New Roman" panose="02020603050405020304" pitchFamily="18" charset="0"/>
                <a:cs typeface="Bitstream Vera Sans Mono"/>
              </a:rPr>
              <a:t> =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T</a:t>
            </a:r>
            <a:r>
              <a:rPr lang="pt-BR" sz="2000" i="1" dirty="0">
                <a:latin typeface="Times New Roman" panose="02020603050405020304" pitchFamily="18" charset="0"/>
                <a:ea typeface="Times New Roman" panose="02020603050405020304" pitchFamily="18" charset="0"/>
                <a:cs typeface="Bitstream Vera Sans Mono"/>
              </a:rPr>
              <a:t>&lt;0</a:t>
            </a:r>
            <a:r>
              <a:rPr lang="pt-BR" sz="2000" dirty="0">
                <a:latin typeface="Times New Roman" panose="02020603050405020304" pitchFamily="18" charset="0"/>
                <a:ea typeface="Times New Roman" panose="02020603050405020304" pitchFamily="18" charset="0"/>
                <a:cs typeface="Bitstream Vera Sans Mono"/>
              </a:rPr>
              <a:t>, onde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T</a:t>
            </a:r>
            <a:r>
              <a:rPr lang="pt-BR" sz="2000" dirty="0">
                <a:latin typeface="Times New Roman" panose="02020603050405020304" pitchFamily="18" charset="0"/>
                <a:ea typeface="Times New Roman" panose="02020603050405020304" pitchFamily="18" charset="0"/>
                <a:cs typeface="Bitstream Vera Sans Mono"/>
              </a:rPr>
              <a:t> é a altura manométrica da turbina.  Na ausência de máquina </a:t>
            </a:r>
            <a:r>
              <a:rPr lang="pt-BR" sz="2000" i="1" dirty="0">
                <a:latin typeface="Times New Roman" panose="02020603050405020304" pitchFamily="18" charset="0"/>
                <a:ea typeface="Times New Roman" panose="02020603050405020304" pitchFamily="18" charset="0"/>
                <a:cs typeface="Bitstream Vera Sans Mono"/>
              </a:rPr>
              <a:t>H</a:t>
            </a:r>
            <a:r>
              <a:rPr lang="pt-BR" sz="2000" i="1" baseline="-25000" dirty="0">
                <a:latin typeface="Times New Roman" panose="02020603050405020304" pitchFamily="18" charset="0"/>
                <a:ea typeface="Times New Roman" panose="02020603050405020304" pitchFamily="18" charset="0"/>
                <a:cs typeface="Bitstream Vera Sans Mono"/>
              </a:rPr>
              <a:t>M</a:t>
            </a:r>
            <a:r>
              <a:rPr lang="pt-BR" sz="2000" dirty="0">
                <a:latin typeface="Times New Roman" panose="02020603050405020304" pitchFamily="18" charset="0"/>
                <a:ea typeface="Times New Roman" panose="02020603050405020304" pitchFamily="18" charset="0"/>
                <a:cs typeface="Bitstream Vera Sans Mono"/>
              </a:rPr>
              <a:t> = </a:t>
            </a:r>
            <a:r>
              <a:rPr lang="pt-BR" sz="2000" i="1" dirty="0">
                <a:latin typeface="Times New Roman" panose="02020603050405020304" pitchFamily="18" charset="0"/>
                <a:ea typeface="Times New Roman" panose="02020603050405020304" pitchFamily="18" charset="0"/>
                <a:cs typeface="Bitstream Vera Sans Mono"/>
              </a:rPr>
              <a:t>0.</a:t>
            </a:r>
            <a:endParaRPr lang="pt-BR" sz="1200" dirty="0">
              <a:effectLst/>
              <a:latin typeface="Bitstream Vera Sans Mono"/>
              <a:ea typeface="Bitstream Vera Sans Mono"/>
              <a:cs typeface="Bitstream Vera Sans Mono"/>
            </a:endParaRPr>
          </a:p>
        </p:txBody>
      </p:sp>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363B98BD-B9BD-4621-9F72-94E1F8F03994}"/>
                  </a:ext>
                </a:extLst>
              </p:cNvPr>
              <p:cNvSpPr/>
              <p:nvPr/>
            </p:nvSpPr>
            <p:spPr>
              <a:xfrm>
                <a:off x="294858" y="3277960"/>
                <a:ext cx="5475538" cy="400110"/>
              </a:xfrm>
              <a:prstGeom prst="rect">
                <a:avLst/>
              </a:prstGeom>
            </p:spPr>
            <p:txBody>
              <a:bodyPr wrap="none">
                <a:spAutoFit/>
              </a:bodyPr>
              <a:lstStyle/>
              <a:p>
                <a:r>
                  <a:rPr lang="pt-BR" sz="2000" dirty="0">
                    <a:latin typeface="Times New Roman" panose="02020603050405020304" pitchFamily="18" charset="0"/>
                    <a:ea typeface="Times New Roman" panose="02020603050405020304" pitchFamily="18" charset="0"/>
                  </a:rPr>
                  <a:t>A potência hidráulica é dada por: </a:t>
                </a:r>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𝑀</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𝛾</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𝑄</m:t>
                    </m:r>
                    <m:r>
                      <a:rPr lang="pt-BR" sz="20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𝑀</m:t>
                        </m:r>
                      </m:sub>
                    </m:sSub>
                  </m:oMath>
                </a14:m>
                <a:r>
                  <a:rPr lang="pt-BR" sz="2000" dirty="0">
                    <a:latin typeface="Times New Roman" panose="02020603050405020304" pitchFamily="18" charset="0"/>
                    <a:ea typeface="Times New Roman" panose="02020603050405020304" pitchFamily="18" charset="0"/>
                  </a:rPr>
                  <a:t>.</a:t>
                </a:r>
                <a:endParaRPr lang="pt-BR" sz="2000" dirty="0"/>
              </a:p>
            </p:txBody>
          </p:sp>
        </mc:Choice>
        <mc:Fallback xmlns="">
          <p:sp>
            <p:nvSpPr>
              <p:cNvPr id="7" name="Retângulo 6">
                <a:extLst>
                  <a:ext uri="{FF2B5EF4-FFF2-40B4-BE49-F238E27FC236}">
                    <a16:creationId xmlns:a16="http://schemas.microsoft.com/office/drawing/2014/main" id="{363B98BD-B9BD-4621-9F72-94E1F8F03994}"/>
                  </a:ext>
                </a:extLst>
              </p:cNvPr>
              <p:cNvSpPr>
                <a:spLocks noRot="1" noChangeAspect="1" noMove="1" noResize="1" noEditPoints="1" noAdjustHandles="1" noChangeArrowheads="1" noChangeShapeType="1" noTextEdit="1"/>
              </p:cNvSpPr>
              <p:nvPr/>
            </p:nvSpPr>
            <p:spPr>
              <a:xfrm>
                <a:off x="294858" y="3277960"/>
                <a:ext cx="5475538" cy="400110"/>
              </a:xfrm>
              <a:prstGeom prst="rect">
                <a:avLst/>
              </a:prstGeom>
              <a:blipFill>
                <a:blip r:embed="rId3"/>
                <a:stretch>
                  <a:fillRect l="-1112" t="-10769" r="-222" b="-26154"/>
                </a:stretch>
              </a:blipFill>
            </p:spPr>
            <p:txBody>
              <a:bodyPr/>
              <a:lstStyle/>
              <a:p>
                <a:r>
                  <a:rPr lang="pt-BR">
                    <a:noFill/>
                  </a:rPr>
                  <a:t> </a:t>
                </a:r>
              </a:p>
            </p:txBody>
          </p:sp>
        </mc:Fallback>
      </mc:AlternateContent>
      <p:sp>
        <p:nvSpPr>
          <p:cNvPr id="8" name="Retângulo 7">
            <a:extLst>
              <a:ext uri="{FF2B5EF4-FFF2-40B4-BE49-F238E27FC236}">
                <a16:creationId xmlns:a16="http://schemas.microsoft.com/office/drawing/2014/main" id="{836F0356-4408-48A3-9CF1-DAA3134F9FD4}"/>
              </a:ext>
            </a:extLst>
          </p:cNvPr>
          <p:cNvSpPr/>
          <p:nvPr/>
        </p:nvSpPr>
        <p:spPr>
          <a:xfrm>
            <a:off x="5938209" y="3297838"/>
            <a:ext cx="3708066" cy="400110"/>
          </a:xfrm>
          <a:prstGeom prst="rect">
            <a:avLst/>
          </a:prstGeom>
        </p:spPr>
        <p:txBody>
          <a:bodyPr wrap="none">
            <a:spAutoFit/>
          </a:bodyPr>
          <a:lstStyle/>
          <a:p>
            <a:r>
              <a:rPr lang="pt-BR" sz="2000" i="1" dirty="0">
                <a:latin typeface="Times New Roman" panose="02020603050405020304" pitchFamily="18" charset="0"/>
                <a:ea typeface="Times New Roman" panose="02020603050405020304" pitchFamily="18" charset="0"/>
              </a:rPr>
              <a:t>Q</a:t>
            </a:r>
            <a:r>
              <a:rPr lang="pt-BR" sz="2000" dirty="0">
                <a:latin typeface="Times New Roman" panose="02020603050405020304" pitchFamily="18" charset="0"/>
                <a:ea typeface="Times New Roman" panose="02020603050405020304" pitchFamily="18" charset="0"/>
              </a:rPr>
              <a:t> é a vazão que escoa da máquina</a:t>
            </a:r>
            <a:endParaRPr lang="pt-BR" sz="2000" dirty="0"/>
          </a:p>
        </p:txBody>
      </p:sp>
      <p:sp>
        <p:nvSpPr>
          <p:cNvPr id="9" name="Retângulo 8">
            <a:extLst>
              <a:ext uri="{FF2B5EF4-FFF2-40B4-BE49-F238E27FC236}">
                <a16:creationId xmlns:a16="http://schemas.microsoft.com/office/drawing/2014/main" id="{8D80B6DF-578A-4FF5-B858-B31230B1029C}"/>
              </a:ext>
            </a:extLst>
          </p:cNvPr>
          <p:cNvSpPr/>
          <p:nvPr/>
        </p:nvSpPr>
        <p:spPr>
          <a:xfrm>
            <a:off x="294858" y="3724597"/>
            <a:ext cx="11751364" cy="1938992"/>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Á ineficiências do processo de transferência de energia que ocorrem nas máquinas são decorrentes das perdas de energia inerentes ao seu funcionamento. Essas perdas de energia são de três tipos: </a:t>
            </a:r>
          </a:p>
          <a:p>
            <a:pPr>
              <a:spcAft>
                <a:spcPts val="0"/>
              </a:spcAft>
            </a:pPr>
            <a:r>
              <a:rPr lang="pt-BR" sz="2000" dirty="0">
                <a:latin typeface="Times New Roman" panose="02020603050405020304" pitchFamily="18" charset="0"/>
                <a:ea typeface="Times New Roman" panose="02020603050405020304" pitchFamily="18" charset="0"/>
                <a:cs typeface="Bitstream Vera Sans Mono"/>
              </a:rPr>
              <a:t>A perda </a:t>
            </a:r>
            <a:r>
              <a:rPr lang="pt-BR" sz="2000" b="1" dirty="0">
                <a:latin typeface="Times New Roman" panose="02020603050405020304" pitchFamily="18" charset="0"/>
                <a:ea typeface="Times New Roman" panose="02020603050405020304" pitchFamily="18" charset="0"/>
                <a:cs typeface="Bitstream Vera Sans Mono"/>
              </a:rPr>
              <a:t>viscosa</a:t>
            </a:r>
            <a:r>
              <a:rPr lang="pt-BR" sz="2000" dirty="0">
                <a:latin typeface="Times New Roman" panose="02020603050405020304" pitchFamily="18" charset="0"/>
                <a:ea typeface="Times New Roman" panose="02020603050405020304" pitchFamily="18" charset="0"/>
                <a:cs typeface="Bitstream Vera Sans Mono"/>
              </a:rPr>
              <a:t> resulta da dissipação viscosa no escoamento no interior da máquina.  </a:t>
            </a:r>
          </a:p>
          <a:p>
            <a:pPr>
              <a:spcAft>
                <a:spcPts val="0"/>
              </a:spcAft>
            </a:pPr>
            <a:r>
              <a:rPr lang="pt-BR" sz="2000" dirty="0">
                <a:latin typeface="Times New Roman" panose="02020603050405020304" pitchFamily="18" charset="0"/>
                <a:ea typeface="Times New Roman" panose="02020603050405020304" pitchFamily="18" charset="0"/>
                <a:cs typeface="Bitstream Vera Sans Mono"/>
              </a:rPr>
              <a:t>A perda </a:t>
            </a:r>
            <a:r>
              <a:rPr lang="pt-BR" sz="2000" b="1" dirty="0">
                <a:latin typeface="Times New Roman" panose="02020603050405020304" pitchFamily="18" charset="0"/>
                <a:ea typeface="Times New Roman" panose="02020603050405020304" pitchFamily="18" charset="0"/>
                <a:cs typeface="Bitstream Vera Sans Mono"/>
              </a:rPr>
              <a:t>volumétrica</a:t>
            </a:r>
            <a:r>
              <a:rPr lang="pt-BR" sz="2000" dirty="0">
                <a:latin typeface="Times New Roman" panose="02020603050405020304" pitchFamily="18" charset="0"/>
                <a:ea typeface="Times New Roman" panose="02020603050405020304" pitchFamily="18" charset="0"/>
                <a:cs typeface="Bitstream Vera Sans Mono"/>
              </a:rPr>
              <a:t> é provocada pelo escoamento “marginal” que se estabelece entre as regiões de alta pressão e de baixa pressão no interior da máquina. </a:t>
            </a:r>
          </a:p>
          <a:p>
            <a:pPr>
              <a:spcAft>
                <a:spcPts val="0"/>
              </a:spcAft>
            </a:pPr>
            <a:r>
              <a:rPr lang="pt-BR" sz="2000" dirty="0">
                <a:latin typeface="Times New Roman" panose="02020603050405020304" pitchFamily="18" charset="0"/>
                <a:ea typeface="Times New Roman" panose="02020603050405020304" pitchFamily="18" charset="0"/>
                <a:cs typeface="Bitstream Vera Sans Mono"/>
              </a:rPr>
              <a:t>A perda de energia </a:t>
            </a:r>
            <a:r>
              <a:rPr lang="pt-BR" sz="2000" b="1" dirty="0">
                <a:latin typeface="Times New Roman" panose="02020603050405020304" pitchFamily="18" charset="0"/>
                <a:ea typeface="Times New Roman" panose="02020603050405020304" pitchFamily="18" charset="0"/>
                <a:cs typeface="Bitstream Vera Sans Mono"/>
              </a:rPr>
              <a:t>mecânica</a:t>
            </a:r>
            <a:r>
              <a:rPr lang="pt-BR" sz="2000" dirty="0">
                <a:latin typeface="Times New Roman" panose="02020603050405020304" pitchFamily="18" charset="0"/>
                <a:ea typeface="Times New Roman" panose="02020603050405020304" pitchFamily="18" charset="0"/>
                <a:cs typeface="Bitstream Vera Sans Mono"/>
              </a:rPr>
              <a:t> se deve ao atrito nos mancais, gaxetas e selos de vedação da máquina.</a:t>
            </a:r>
            <a:endParaRPr lang="pt-BR" sz="1200" dirty="0">
              <a:effectLst/>
              <a:latin typeface="Bitstream Vera Sans Mono"/>
              <a:ea typeface="Bitstream Vera Sans Mono"/>
              <a:cs typeface="Bitstream Vera Sans Mono"/>
            </a:endParaRPr>
          </a:p>
        </p:txBody>
      </p:sp>
      <p:sp>
        <p:nvSpPr>
          <p:cNvPr id="10" name="Retângulo 9">
            <a:extLst>
              <a:ext uri="{FF2B5EF4-FFF2-40B4-BE49-F238E27FC236}">
                <a16:creationId xmlns:a16="http://schemas.microsoft.com/office/drawing/2014/main" id="{3B8BEB4B-6487-45D3-9789-F2C9F54F0C37}"/>
              </a:ext>
            </a:extLst>
          </p:cNvPr>
          <p:cNvSpPr/>
          <p:nvPr/>
        </p:nvSpPr>
        <p:spPr>
          <a:xfrm>
            <a:off x="294857" y="5740533"/>
            <a:ext cx="11751363" cy="400110"/>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A soma da potência útil com a potência dissipada em perdas, resulta na potência total aplicada à máquina.</a:t>
            </a:r>
            <a:endParaRPr lang="pt-BR" sz="1200" dirty="0">
              <a:effectLst/>
              <a:latin typeface="Bitstream Vera Sans Mono"/>
              <a:ea typeface="Bitstream Vera Sans Mono"/>
              <a:cs typeface="Bitstream Vera Sans Mono"/>
            </a:endParaRPr>
          </a:p>
        </p:txBody>
      </p:sp>
    </p:spTree>
    <p:extLst>
      <p:ext uri="{BB962C8B-B14F-4D97-AF65-F5344CB8AC3E}">
        <p14:creationId xmlns:p14="http://schemas.microsoft.com/office/powerpoint/2010/main" val="2369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D8825D9-EF84-44DA-950D-A1EED53B9F4E}"/>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4556AC2D-29FF-40A8-8D61-EAD8151D67DE}"/>
              </a:ext>
            </a:extLst>
          </p:cNvPr>
          <p:cNvSpPr/>
          <p:nvPr/>
        </p:nvSpPr>
        <p:spPr>
          <a:xfrm>
            <a:off x="165651" y="194966"/>
            <a:ext cx="11781183" cy="707886"/>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A equação que leva em consideração a perda de carga e a presença de máquina entre as secções de escoamento </a:t>
            </a:r>
            <a:r>
              <a:rPr lang="pt-BR" sz="2000" i="1" dirty="0">
                <a:latin typeface="Times New Roman" panose="02020603050405020304" pitchFamily="18" charset="0"/>
                <a:ea typeface="Times New Roman" panose="02020603050405020304" pitchFamily="18" charset="0"/>
                <a:cs typeface="Bitstream Vera Sans Mono"/>
              </a:rPr>
              <a:t>1 </a:t>
            </a:r>
            <a:r>
              <a:rPr lang="pt-BR" sz="2000" dirty="0">
                <a:latin typeface="Times New Roman" panose="02020603050405020304" pitchFamily="18" charset="0"/>
                <a:ea typeface="Times New Roman" panose="02020603050405020304" pitchFamily="18" charset="0"/>
                <a:cs typeface="Bitstream Vera Sans Mono"/>
              </a:rPr>
              <a:t>e</a:t>
            </a:r>
            <a:r>
              <a:rPr lang="pt-BR" sz="2000" i="1" dirty="0">
                <a:latin typeface="Times New Roman" panose="02020603050405020304" pitchFamily="18" charset="0"/>
                <a:ea typeface="Times New Roman" panose="02020603050405020304" pitchFamily="18" charset="0"/>
                <a:cs typeface="Bitstream Vera Sans Mono"/>
              </a:rPr>
              <a:t> 2</a:t>
            </a:r>
            <a:r>
              <a:rPr lang="pt-BR" sz="2000" dirty="0">
                <a:latin typeface="Times New Roman" panose="02020603050405020304" pitchFamily="18" charset="0"/>
                <a:ea typeface="Times New Roman" panose="02020603050405020304" pitchFamily="18" charset="0"/>
                <a:cs typeface="Bitstream Vera Sans Mono"/>
              </a:rPr>
              <a:t> de um tubo de corrente é aqui denominada </a:t>
            </a:r>
            <a:r>
              <a:rPr lang="pt-BR" sz="2000" i="1" dirty="0">
                <a:latin typeface="Times New Roman" panose="02020603050405020304" pitchFamily="18" charset="0"/>
                <a:ea typeface="Times New Roman" panose="02020603050405020304" pitchFamily="18" charset="0"/>
                <a:cs typeface="Bitstream Vera Sans Mono"/>
              </a:rPr>
              <a:t>equação de Bernoulli generalizada</a:t>
            </a:r>
            <a:r>
              <a:rPr lang="pt-BR" sz="2000" dirty="0">
                <a:latin typeface="Times New Roman" panose="02020603050405020304" pitchFamily="18" charset="0"/>
                <a:ea typeface="Times New Roman" panose="02020603050405020304" pitchFamily="18" charset="0"/>
                <a:cs typeface="Bitstream Vera Sans Mono"/>
              </a:rPr>
              <a:t> que se escreve:</a:t>
            </a:r>
            <a:endParaRPr lang="pt-BR" sz="1200" dirty="0">
              <a:effectLst/>
              <a:latin typeface="Bitstream Vera Sans Mono"/>
              <a:ea typeface="Bitstream Vera Sans Mono"/>
              <a:cs typeface="Bitstream Vera Sans Mono"/>
            </a:endParaRPr>
          </a:p>
        </p:txBody>
      </p:sp>
      <mc:AlternateContent xmlns:mc="http://schemas.openxmlformats.org/markup-compatibility/2006">
        <mc:Choice xmlns:a14="http://schemas.microsoft.com/office/drawing/2010/main" Requires="a14">
          <p:sp>
            <p:nvSpPr>
              <p:cNvPr id="4" name="Retângulo 3">
                <a:extLst>
                  <a:ext uri="{FF2B5EF4-FFF2-40B4-BE49-F238E27FC236}">
                    <a16:creationId xmlns:a16="http://schemas.microsoft.com/office/drawing/2014/main" id="{C9BDADC0-6A68-4F16-A902-82053FE87B82}"/>
                  </a:ext>
                </a:extLst>
              </p:cNvPr>
              <p:cNvSpPr/>
              <p:nvPr/>
            </p:nvSpPr>
            <p:spPr>
              <a:xfrm>
                <a:off x="4280408" y="848776"/>
                <a:ext cx="2708114"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1</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𝐻</m:t>
                          </m:r>
                        </m:e>
                        <m:sub>
                          <m:r>
                            <a:rPr lang="pt-BR" sz="2000" i="1">
                              <a:latin typeface="Cambria Math" panose="02040503050406030204" pitchFamily="18" charset="0"/>
                            </a:rPr>
                            <m:t>𝑀</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2</m:t>
                          </m:r>
                        </m:sub>
                      </m:sSub>
                      <m:r>
                        <a:rPr lang="pt-BR" sz="2000" i="0">
                          <a:latin typeface="Cambria Math" panose="02040503050406030204" pitchFamily="18" charset="0"/>
                        </a:rPr>
                        <m:t>+</m:t>
                      </m:r>
                      <m:r>
                        <a:rPr lang="pt-BR" sz="2000" i="1">
                          <a:latin typeface="Cambria Math" panose="02040503050406030204" pitchFamily="18" charset="0"/>
                        </a:rPr>
                        <m:t>𝛥</m:t>
                      </m:r>
                      <m:sSub>
                        <m:sSubPr>
                          <m:ctrlPr>
                            <a:rPr lang="pt-BR" sz="2000" i="1">
                              <a:latin typeface="Cambria Math" panose="02040503050406030204" pitchFamily="18" charset="0"/>
                            </a:rPr>
                          </m:ctrlPr>
                        </m:sSubPr>
                        <m:e>
                          <m:r>
                            <a:rPr lang="pt-BR" sz="2000" i="1">
                              <a:latin typeface="Cambria Math" panose="02040503050406030204" pitchFamily="18" charset="0"/>
                            </a:rPr>
                            <m:t>𝐻</m:t>
                          </m:r>
                        </m:e>
                        <m:sub>
                          <m:r>
                            <a:rPr lang="pt-BR" sz="2000" i="0">
                              <a:latin typeface="Cambria Math" panose="02040503050406030204" pitchFamily="18" charset="0"/>
                            </a:rPr>
                            <m:t>1,2</m:t>
                          </m:r>
                        </m:sub>
                      </m:sSub>
                    </m:oMath>
                  </m:oMathPara>
                </a14:m>
                <a:endParaRPr lang="pt-BR" sz="2000" dirty="0"/>
              </a:p>
            </p:txBody>
          </p:sp>
        </mc:Choice>
        <mc:Fallback>
          <p:sp>
            <p:nvSpPr>
              <p:cNvPr id="4" name="Retângulo 3">
                <a:extLst>
                  <a:ext uri="{FF2B5EF4-FFF2-40B4-BE49-F238E27FC236}">
                    <a16:creationId xmlns:a16="http://schemas.microsoft.com/office/drawing/2014/main" id="{C9BDADC0-6A68-4F16-A902-82053FE87B82}"/>
                  </a:ext>
                </a:extLst>
              </p:cNvPr>
              <p:cNvSpPr>
                <a:spLocks noRot="1" noChangeAspect="1" noMove="1" noResize="1" noEditPoints="1" noAdjustHandles="1" noChangeArrowheads="1" noChangeShapeType="1" noTextEdit="1"/>
              </p:cNvSpPr>
              <p:nvPr/>
            </p:nvSpPr>
            <p:spPr>
              <a:xfrm>
                <a:off x="4280408" y="848776"/>
                <a:ext cx="2708114" cy="413511"/>
              </a:xfrm>
              <a:prstGeom prst="rect">
                <a:avLst/>
              </a:prstGeom>
              <a:blipFill>
                <a:blip r:embed="rId2"/>
                <a:stretch>
                  <a:fillRect/>
                </a:stretch>
              </a:blipFill>
            </p:spPr>
            <p:txBody>
              <a:bodyPr/>
              <a:lstStyle/>
              <a:p>
                <a:r>
                  <a:rPr lang="pt-BR">
                    <a:noFill/>
                  </a:rPr>
                  <a:t> </a:t>
                </a:r>
              </a:p>
            </p:txBody>
          </p:sp>
        </mc:Fallback>
      </mc:AlternateContent>
      <p:sp>
        <p:nvSpPr>
          <p:cNvPr id="5" name="Retângulo 4">
            <a:extLst>
              <a:ext uri="{FF2B5EF4-FFF2-40B4-BE49-F238E27FC236}">
                <a16:creationId xmlns:a16="http://schemas.microsoft.com/office/drawing/2014/main" id="{EC03785D-15CF-4E17-9F7E-ED7048FC62BB}"/>
              </a:ext>
            </a:extLst>
          </p:cNvPr>
          <p:cNvSpPr/>
          <p:nvPr/>
        </p:nvSpPr>
        <p:spPr>
          <a:xfrm>
            <a:off x="188427" y="1168100"/>
            <a:ext cx="11940210" cy="1015663"/>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onde deve ser observado que o sentido do escoamento é aquele indicado na figura, ou seja da secção 1 para a secção de escoamento 2, sendo essa equação válida para escoamento de fluído real e incompressível, em regime permanente.</a:t>
            </a:r>
            <a:endParaRPr lang="pt-BR" sz="1200" dirty="0">
              <a:effectLst/>
              <a:latin typeface="Bitstream Vera Sans Mono"/>
              <a:ea typeface="Bitstream Vera Sans Mono"/>
              <a:cs typeface="Bitstream Vera Sans Mono"/>
            </a:endParaRPr>
          </a:p>
        </p:txBody>
      </p:sp>
      <p:sp>
        <p:nvSpPr>
          <p:cNvPr id="6" name="Rectangle 2">
            <a:extLst>
              <a:ext uri="{FF2B5EF4-FFF2-40B4-BE49-F238E27FC236}">
                <a16:creationId xmlns:a16="http://schemas.microsoft.com/office/drawing/2014/main" id="{715E6F53-77DD-4F17-9FE0-42CC58012B19}"/>
              </a:ext>
            </a:extLst>
          </p:cNvPr>
          <p:cNvSpPr>
            <a:spLocks noChangeArrowheads="1"/>
          </p:cNvSpPr>
          <p:nvPr/>
        </p:nvSpPr>
        <p:spPr bwMode="auto">
          <a:xfrm>
            <a:off x="252964" y="2013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6145" name="Imagem 2791" descr="fig2">
            <a:extLst>
              <a:ext uri="{FF2B5EF4-FFF2-40B4-BE49-F238E27FC236}">
                <a16:creationId xmlns:a16="http://schemas.microsoft.com/office/drawing/2014/main" id="{4239EB51-9AF1-4A04-8518-3F830797C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764" y="2220457"/>
            <a:ext cx="4082256" cy="17870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A883FD9-DEFD-443E-8AF2-9CB2A8A4DE9B}"/>
              </a:ext>
            </a:extLst>
          </p:cNvPr>
          <p:cNvSpPr>
            <a:spLocks noChangeArrowheads="1"/>
          </p:cNvSpPr>
          <p:nvPr/>
        </p:nvSpPr>
        <p:spPr bwMode="auto">
          <a:xfrm>
            <a:off x="188427" y="2140844"/>
            <a:ext cx="7543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(SF,4-8) A figura ao lado mostra o mesmo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venturi</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exemplo acima (problema 26 resolvido na aula anterior), só que agora o objetivo é determinar a vazão em massa de ar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kumimoji="0" lang="pt-BR" altLang="pt-BR" sz="20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que escoa através do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venturi</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sabendo-se que o desnível entre as colunas de água no manômetro de tubo em U é de 10 cm e que as áreas da seção de entrada e da garganta são, respectivamente, de 20 cm</a:t>
            </a:r>
            <a:r>
              <a:rPr kumimoji="0" lang="pt-BR" altLang="pt-BR"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10 cm</a:t>
            </a:r>
            <a:r>
              <a:rPr kumimoji="0" lang="pt-BR" altLang="pt-BR"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Admitir que  o peso específico da água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pt-BR" altLang="pt-BR" sz="20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água</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9810 kg.m</a:t>
            </a:r>
            <a:r>
              <a:rPr kumimoji="0" lang="pt-BR" altLang="pt-BR"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pt-BR" altLang="pt-BR" sz="20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a:t>
            </a:r>
            <a:r>
              <a:rPr kumimoji="0" lang="pt-BR" altLang="pt-BR"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11,77 kg.m</a:t>
            </a:r>
            <a:r>
              <a:rPr kumimoji="0" lang="pt-BR" altLang="pt-BR"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pt-BR" altLang="pt-B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tângulo 7">
            <a:extLst>
              <a:ext uri="{FF2B5EF4-FFF2-40B4-BE49-F238E27FC236}">
                <a16:creationId xmlns:a16="http://schemas.microsoft.com/office/drawing/2014/main" id="{0BB73F51-F058-4AAC-850C-8FA2FCBDF9D5}"/>
              </a:ext>
            </a:extLst>
          </p:cNvPr>
          <p:cNvSpPr/>
          <p:nvPr/>
        </p:nvSpPr>
        <p:spPr>
          <a:xfrm>
            <a:off x="165651" y="4424307"/>
            <a:ext cx="11626056" cy="132343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Nenhum escoamento se dá sem satisfazer as equações de continuidade e da energia. Por se tratar de escoamento de ar, admitamos, provisoriamente, que o escoamento seja incompressível, sujeito a verificação dos resultados que forem obtidos utilizando as equações  </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Incompressíveis da continuidade e da energia (eq. De </a:t>
            </a:r>
            <a:r>
              <a:rPr lang="pt-BR" sz="2000" dirty="0" err="1">
                <a:latin typeface="Times New Roman" panose="02020603050405020304" pitchFamily="18" charset="0"/>
                <a:ea typeface="Times New Roman" panose="02020603050405020304" pitchFamily="18" charset="0"/>
              </a:rPr>
              <a:t>Bernouuli</a:t>
            </a:r>
            <a:r>
              <a:rPr lang="pt-BR" sz="2000" dirty="0">
                <a:latin typeface="Times New Roman" panose="02020603050405020304" pitchFamily="18" charset="0"/>
                <a:ea typeface="Times New Roman" panose="02020603050405020304" pitchFamily="18" charset="0"/>
              </a:rPr>
              <a:t> generalizada).</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5EC7C180-6361-400A-9D91-FF779D239917}"/>
                  </a:ext>
                </a:extLst>
              </p:cNvPr>
              <p:cNvSpPr/>
              <p:nvPr/>
            </p:nvSpPr>
            <p:spPr>
              <a:xfrm>
                <a:off x="165651" y="5747746"/>
                <a:ext cx="11860698" cy="73282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Aplicando a equação de continuidade, a vazão em volume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𝑄</m:t>
                        </m:r>
                      </m:e>
                      <m:sub>
                        <m:r>
                          <a:rPr lang="pt-BR" sz="2000" i="1">
                            <a:latin typeface="Cambria Math" panose="02040503050406030204" pitchFamily="18" charset="0"/>
                            <a:ea typeface="Times New Roman" panose="02020603050405020304" pitchFamily="18" charset="0"/>
                          </a:rPr>
                          <m:t>𝑚</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𝑄</m:t>
                        </m:r>
                      </m:e>
                      <m:sub>
                        <m:r>
                          <a:rPr lang="pt-BR" sz="2000" i="1">
                            <a:latin typeface="Cambria Math" panose="02040503050406030204" pitchFamily="18" charset="0"/>
                            <a:ea typeface="Times New Roman" panose="02020603050405020304" pitchFamily="18" charset="0"/>
                          </a:rPr>
                          <m:t>𝑔</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𝑉</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𝐶</m:t>
                        </m:r>
                      </m:sub>
                    </m:sSub>
                    <m:r>
                      <a:rPr lang="pt-BR" sz="2000" i="1">
                        <a:latin typeface="Cambria Math" panose="02040503050406030204" pitchFamily="18" charset="0"/>
                        <a:ea typeface="Times New Roman" panose="02020603050405020304" pitchFamily="18" charset="0"/>
                      </a:rPr>
                      <m:t>=</m:t>
                    </m:r>
                    <m:r>
                      <m:rPr>
                        <m:nor/>
                      </m:rPr>
                      <a:rPr lang="pt-BR" sz="2000">
                        <a:latin typeface="Cambria Math" panose="02040503050406030204" pitchFamily="18" charset="0"/>
                        <a:ea typeface="Times New Roman" panose="02020603050405020304" pitchFamily="18" charset="0"/>
                      </a:rPr>
                      <m:t>constante</m:t>
                    </m:r>
                    <m:r>
                      <m:rPr>
                        <m:nor/>
                      </m:rPr>
                      <a:rPr lang="pt-BR" sz="2000">
                        <a:latin typeface="Cambria Math" panose="02040503050406030204" pitchFamily="18" charset="0"/>
                        <a:ea typeface="Times New Roman" panose="02020603050405020304" pitchFamily="18" charset="0"/>
                      </a:rPr>
                      <m:t>,</m:t>
                    </m:r>
                  </m:oMath>
                </a14:m>
                <a:r>
                  <a:rPr lang="pt-BR" sz="2000" dirty="0">
                    <a:latin typeface="Times New Roman" panose="02020603050405020304" pitchFamily="18" charset="0"/>
                    <a:ea typeface="Times New Roman" panose="02020603050405020304" pitchFamily="18" charset="0"/>
                  </a:rPr>
                  <a:t> onde </a:t>
                </a:r>
                <a:r>
                  <a:rPr lang="pt-BR" sz="2000" i="1" dirty="0" err="1">
                    <a:latin typeface="Times New Roman" panose="02020603050405020304" pitchFamily="18" charset="0"/>
                    <a:ea typeface="Times New Roman" panose="02020603050405020304" pitchFamily="18" charset="0"/>
                  </a:rPr>
                  <a:t>Q</a:t>
                </a:r>
                <a:r>
                  <a:rPr lang="pt-BR" sz="2000" i="1" baseline="-25000" dirty="0" err="1">
                    <a:latin typeface="Times New Roman" panose="02020603050405020304" pitchFamily="18" charset="0"/>
                    <a:ea typeface="Times New Roman" panose="02020603050405020304" pitchFamily="18" charset="0"/>
                  </a:rPr>
                  <a:t>m</a:t>
                </a:r>
                <a:r>
                  <a:rPr lang="pt-BR" sz="2000" dirty="0">
                    <a:latin typeface="Times New Roman" panose="02020603050405020304" pitchFamily="18" charset="0"/>
                    <a:ea typeface="Times New Roman" panose="02020603050405020304" pitchFamily="18" charset="0"/>
                  </a:rPr>
                  <a:t> é a vazão em volume na entrada e </a:t>
                </a:r>
                <a:r>
                  <a:rPr lang="pt-BR" sz="2000" i="1" dirty="0" err="1">
                    <a:latin typeface="Times New Roman" panose="02020603050405020304" pitchFamily="18" charset="0"/>
                    <a:ea typeface="Times New Roman" panose="02020603050405020304" pitchFamily="18" charset="0"/>
                  </a:rPr>
                  <a:t>Q</a:t>
                </a:r>
                <a:r>
                  <a:rPr lang="pt-BR" sz="2000" i="1" baseline="-25000" dirty="0" err="1">
                    <a:latin typeface="Times New Roman" panose="02020603050405020304" pitchFamily="18" charset="0"/>
                    <a:ea typeface="Times New Roman" panose="02020603050405020304" pitchFamily="18" charset="0"/>
                  </a:rPr>
                  <a:t>g</a:t>
                </a:r>
                <a:r>
                  <a:rPr lang="pt-BR" sz="2000" dirty="0">
                    <a:latin typeface="Times New Roman" panose="02020603050405020304" pitchFamily="18" charset="0"/>
                    <a:ea typeface="Times New Roman" panose="02020603050405020304" pitchFamily="18" charset="0"/>
                  </a:rPr>
                  <a:t> é a vazão em volume na garganta do Venturi.</a:t>
                </a:r>
                <a:endParaRPr lang="pt-BR" sz="1200" dirty="0">
                  <a:latin typeface="Times New Roman" panose="02020603050405020304" pitchFamily="18" charset="0"/>
                  <a:ea typeface="Times New Roman" panose="02020603050405020304" pitchFamily="18" charset="0"/>
                </a:endParaRPr>
              </a:p>
            </p:txBody>
          </p:sp>
        </mc:Choice>
        <mc:Fallback>
          <p:sp>
            <p:nvSpPr>
              <p:cNvPr id="9" name="Retângulo 8">
                <a:extLst>
                  <a:ext uri="{FF2B5EF4-FFF2-40B4-BE49-F238E27FC236}">
                    <a16:creationId xmlns:a16="http://schemas.microsoft.com/office/drawing/2014/main" id="{5EC7C180-6361-400A-9D91-FF779D239917}"/>
                  </a:ext>
                </a:extLst>
              </p:cNvPr>
              <p:cNvSpPr>
                <a:spLocks noRot="1" noChangeAspect="1" noMove="1" noResize="1" noEditPoints="1" noAdjustHandles="1" noChangeArrowheads="1" noChangeShapeType="1" noTextEdit="1"/>
              </p:cNvSpPr>
              <p:nvPr/>
            </p:nvSpPr>
            <p:spPr>
              <a:xfrm>
                <a:off x="165651" y="5747746"/>
                <a:ext cx="11860698" cy="732829"/>
              </a:xfrm>
              <a:prstGeom prst="rect">
                <a:avLst/>
              </a:prstGeom>
              <a:blipFill>
                <a:blip r:embed="rId4"/>
                <a:stretch>
                  <a:fillRect l="-514" t="-5000" r="-565" b="-14167"/>
                </a:stretch>
              </a:blipFill>
            </p:spPr>
            <p:txBody>
              <a:bodyPr/>
              <a:lstStyle/>
              <a:p>
                <a:r>
                  <a:rPr lang="pt-BR">
                    <a:noFill/>
                  </a:rPr>
                  <a:t> </a:t>
                </a:r>
              </a:p>
            </p:txBody>
          </p:sp>
        </mc:Fallback>
      </mc:AlternateContent>
    </p:spTree>
    <p:extLst>
      <p:ext uri="{BB962C8B-B14F-4D97-AF65-F5344CB8AC3E}">
        <p14:creationId xmlns:p14="http://schemas.microsoft.com/office/powerpoint/2010/main" val="18050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81AFF64-05A8-4224-BB3A-202274590F9A}"/>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mc:AlternateContent xmlns:mc="http://schemas.openxmlformats.org/markup-compatibility/2006">
        <mc:Choice xmlns:a14="http://schemas.microsoft.com/office/drawing/2010/main" Requires="a14">
          <p:sp>
            <p:nvSpPr>
              <p:cNvPr id="3" name="Retângulo 2">
                <a:extLst>
                  <a:ext uri="{FF2B5EF4-FFF2-40B4-BE49-F238E27FC236}">
                    <a16:creationId xmlns:a16="http://schemas.microsoft.com/office/drawing/2014/main" id="{32849544-762E-433B-A413-A25B2F908D55}"/>
                  </a:ext>
                </a:extLst>
              </p:cNvPr>
              <p:cNvSpPr/>
              <p:nvPr/>
            </p:nvSpPr>
            <p:spPr>
              <a:xfrm>
                <a:off x="195469" y="302253"/>
                <a:ext cx="11632096" cy="73282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Assim,  </a:t>
                </a:r>
                <a14:m>
                  <m:oMath xmlns:m="http://schemas.openxmlformats.org/officeDocument/2006/math">
                    <m:r>
                      <a:rPr lang="pt-BR" sz="2000" i="1">
                        <a:latin typeface="Cambria Math" panose="02040503050406030204" pitchFamily="18" charset="0"/>
                        <a:ea typeface="Times New Roman" panose="02020603050405020304" pitchFamily="18" charset="0"/>
                      </a:rPr>
                      <m:t>𝐴</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𝑣</m:t>
                    </m:r>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𝐴</m:t>
                        </m:r>
                      </m:e>
                      <m:sub>
                        <m:r>
                          <a:rPr lang="pt-BR" sz="2000" i="1">
                            <a:latin typeface="Cambria Math" panose="02040503050406030204" pitchFamily="18" charset="0"/>
                            <a:ea typeface="Times New Roman" panose="02020603050405020304" pitchFamily="18" charset="0"/>
                          </a:rPr>
                          <m:t>𝑔</m:t>
                        </m:r>
                      </m:sub>
                    </m:sSub>
                    <m:r>
                      <a:rPr lang="pt-BR" sz="20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𝑔</m:t>
                        </m:r>
                      </m:sub>
                    </m:sSub>
                  </m:oMath>
                </a14:m>
                <a:r>
                  <a:rPr lang="pt-BR" sz="2000" dirty="0">
                    <a:latin typeface="Times New Roman" panose="02020603050405020304" pitchFamily="18" charset="0"/>
                    <a:ea typeface="Times New Roman" panose="02020603050405020304" pitchFamily="18" charset="0"/>
                  </a:rPr>
                  <a:t>, com </a:t>
                </a:r>
                <a:r>
                  <a:rPr lang="pt-BR" sz="2000" i="1"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e </a:t>
                </a:r>
                <a:r>
                  <a:rPr lang="pt-BR" sz="2000" i="1" dirty="0" err="1">
                    <a:latin typeface="Times New Roman" panose="02020603050405020304" pitchFamily="18" charset="0"/>
                    <a:ea typeface="Times New Roman" panose="02020603050405020304" pitchFamily="18" charset="0"/>
                  </a:rPr>
                  <a:t>v</a:t>
                </a:r>
                <a:r>
                  <a:rPr lang="pt-BR" sz="2000" i="1" baseline="-25000" dirty="0" err="1">
                    <a:latin typeface="Times New Roman" panose="02020603050405020304" pitchFamily="18" charset="0"/>
                    <a:ea typeface="Times New Roman" panose="02020603050405020304" pitchFamily="18" charset="0"/>
                  </a:rPr>
                  <a:t>g</a:t>
                </a:r>
                <a:r>
                  <a:rPr lang="pt-BR" sz="2000" baseline="-25000"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sendo as velocidades médias na secção de entrada e na garganta do Venturi, respectivamente.</a:t>
                </a:r>
                <a:endParaRPr lang="pt-BR" sz="1200" dirty="0">
                  <a:effectLst/>
                  <a:latin typeface="Times New Roman" panose="02020603050405020304" pitchFamily="18" charset="0"/>
                  <a:ea typeface="Times New Roman" panose="02020603050405020304" pitchFamily="18" charset="0"/>
                </a:endParaRPr>
              </a:p>
            </p:txBody>
          </p:sp>
        </mc:Choice>
        <mc:Fallback>
          <p:sp>
            <p:nvSpPr>
              <p:cNvPr id="3" name="Retângulo 2">
                <a:extLst>
                  <a:ext uri="{FF2B5EF4-FFF2-40B4-BE49-F238E27FC236}">
                    <a16:creationId xmlns:a16="http://schemas.microsoft.com/office/drawing/2014/main" id="{32849544-762E-433B-A413-A25B2F908D55}"/>
                  </a:ext>
                </a:extLst>
              </p:cNvPr>
              <p:cNvSpPr>
                <a:spLocks noRot="1" noChangeAspect="1" noMove="1" noResize="1" noEditPoints="1" noAdjustHandles="1" noChangeArrowheads="1" noChangeShapeType="1" noTextEdit="1"/>
              </p:cNvSpPr>
              <p:nvPr/>
            </p:nvSpPr>
            <p:spPr>
              <a:xfrm>
                <a:off x="195469" y="302253"/>
                <a:ext cx="11632096" cy="732829"/>
              </a:xfrm>
              <a:prstGeom prst="rect">
                <a:avLst/>
              </a:prstGeom>
              <a:blipFill>
                <a:blip r:embed="rId2"/>
                <a:stretch>
                  <a:fillRect l="-524" t="-5000" r="-577" b="-1416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4" name="Retângulo 3">
                <a:extLst>
                  <a:ext uri="{FF2B5EF4-FFF2-40B4-BE49-F238E27FC236}">
                    <a16:creationId xmlns:a16="http://schemas.microsoft.com/office/drawing/2014/main" id="{3864511F-3A64-49D4-94C6-A803FCFF4E77}"/>
                  </a:ext>
                </a:extLst>
              </p:cNvPr>
              <p:cNvSpPr/>
              <p:nvPr/>
            </p:nvSpPr>
            <p:spPr>
              <a:xfrm>
                <a:off x="195467" y="1025345"/>
                <a:ext cx="11632095" cy="1261884"/>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Esse resultado fornece uma relação entre as velocidades, mas ainda não são conhecidas por nós. Assim, necessitamos de uma outra relação envolvendo essas velocidades. Então, aplicamos a equação de Bernoulli generalizada:</a:t>
                </a:r>
                <a:r>
                  <a:rPr lang="pt-BR" sz="36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pt-BR" sz="2000" i="1" smtClean="0">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rPr>
                          <m:t>𝑀</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𝛥</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𝐻</m:t>
                        </m:r>
                      </m:e>
                      <m:sub>
                        <m:r>
                          <a:rPr lang="pt-BR" sz="2000" i="1">
                            <a:latin typeface="Cambria Math" panose="02040503050406030204" pitchFamily="18" charset="0"/>
                            <a:ea typeface="Times New Roman" panose="02020603050405020304" pitchFamily="18" charset="0"/>
                          </a:rPr>
                          <m:t>1,2</m:t>
                        </m:r>
                      </m:sub>
                    </m:sSub>
                  </m:oMath>
                </a14:m>
                <a:r>
                  <a:rPr lang="pt-BR" sz="2000" dirty="0">
                    <a:latin typeface="Times New Roman" panose="02020603050405020304" pitchFamily="18"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p:txBody>
          </p:sp>
        </mc:Choice>
        <mc:Fallback>
          <p:sp>
            <p:nvSpPr>
              <p:cNvPr id="4" name="Retângulo 3">
                <a:extLst>
                  <a:ext uri="{FF2B5EF4-FFF2-40B4-BE49-F238E27FC236}">
                    <a16:creationId xmlns:a16="http://schemas.microsoft.com/office/drawing/2014/main" id="{3864511F-3A64-49D4-94C6-A803FCFF4E77}"/>
                  </a:ext>
                </a:extLst>
              </p:cNvPr>
              <p:cNvSpPr>
                <a:spLocks noRot="1" noChangeAspect="1" noMove="1" noResize="1" noEditPoints="1" noAdjustHandles="1" noChangeArrowheads="1" noChangeShapeType="1" noTextEdit="1"/>
              </p:cNvSpPr>
              <p:nvPr/>
            </p:nvSpPr>
            <p:spPr>
              <a:xfrm>
                <a:off x="195467" y="1025345"/>
                <a:ext cx="11632095" cy="1261884"/>
              </a:xfrm>
              <a:prstGeom prst="rect">
                <a:avLst/>
              </a:prstGeom>
              <a:blipFill>
                <a:blip r:embed="rId3"/>
                <a:stretch>
                  <a:fillRect l="-524" t="-2415" r="-577" b="-3865"/>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5" name="Retângulo 4">
                <a:extLst>
                  <a:ext uri="{FF2B5EF4-FFF2-40B4-BE49-F238E27FC236}">
                    <a16:creationId xmlns:a16="http://schemas.microsoft.com/office/drawing/2014/main" id="{75136456-6C4C-463E-914B-8CC10E1D1B3F}"/>
                  </a:ext>
                </a:extLst>
              </p:cNvPr>
              <p:cNvSpPr/>
              <p:nvPr/>
            </p:nvSpPr>
            <p:spPr>
              <a:xfrm>
                <a:off x="195468" y="2413319"/>
                <a:ext cx="11632094" cy="1336841"/>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onde </a:t>
                </a:r>
                <a:r>
                  <a:rPr lang="pt-BR" sz="2000" i="1" dirty="0">
                    <a:latin typeface="Times New Roman" panose="02020603050405020304" pitchFamily="18" charset="0"/>
                    <a:ea typeface="Times New Roman" panose="02020603050405020304" pitchFamily="18" charset="0"/>
                  </a:rPr>
                  <a:t>H</a:t>
                </a:r>
                <a:r>
                  <a:rPr lang="pt-BR" sz="2000" i="1" baseline="-25000" dirty="0">
                    <a:latin typeface="Times New Roman" panose="02020603050405020304" pitchFamily="18" charset="0"/>
                    <a:ea typeface="Times New Roman" panose="02020603050405020304" pitchFamily="18" charset="0"/>
                  </a:rPr>
                  <a:t>1</a:t>
                </a:r>
                <a:r>
                  <a:rPr lang="pt-BR" sz="2000" i="1" dirty="0">
                    <a:latin typeface="Times New Roman" panose="02020603050405020304" pitchFamily="18" charset="0"/>
                    <a:ea typeface="Times New Roman" panose="02020603050405020304" pitchFamily="18" charset="0"/>
                  </a:rPr>
                  <a:t>=H</a:t>
                </a:r>
                <a:r>
                  <a:rPr lang="pt-BR" sz="2000" dirty="0">
                    <a:latin typeface="Times New Roman" panose="02020603050405020304" pitchFamily="18" charset="0"/>
                    <a:ea typeface="Times New Roman" panose="02020603050405020304" pitchFamily="18" charset="0"/>
                  </a:rPr>
                  <a:t>, é a carga total na secção de entrada, </a:t>
                </a:r>
                <a:r>
                  <a:rPr lang="pt-BR" sz="2000" i="1" dirty="0">
                    <a:latin typeface="Times New Roman" panose="02020603050405020304" pitchFamily="18" charset="0"/>
                    <a:ea typeface="Times New Roman" panose="02020603050405020304" pitchFamily="18" charset="0"/>
                  </a:rPr>
                  <a:t>H</a:t>
                </a:r>
                <a:r>
                  <a:rPr lang="pt-BR" sz="2000" i="1" baseline="-25000" dirty="0">
                    <a:latin typeface="Times New Roman" panose="02020603050405020304" pitchFamily="18" charset="0"/>
                    <a:ea typeface="Times New Roman" panose="02020603050405020304" pitchFamily="18" charset="0"/>
                  </a:rPr>
                  <a:t>2</a:t>
                </a:r>
                <a:r>
                  <a:rPr lang="pt-BR" sz="2000" i="1" dirty="0">
                    <a:latin typeface="Times New Roman" panose="02020603050405020304" pitchFamily="18" charset="0"/>
                    <a:ea typeface="Times New Roman" panose="02020603050405020304" pitchFamily="18" charset="0"/>
                  </a:rPr>
                  <a:t>= H</a:t>
                </a:r>
                <a:r>
                  <a:rPr lang="pt-BR" sz="2000" i="1" baseline="-25000" dirty="0">
                    <a:latin typeface="Times New Roman" panose="02020603050405020304" pitchFamily="18" charset="0"/>
                    <a:ea typeface="Times New Roman" panose="02020603050405020304" pitchFamily="18" charset="0"/>
                  </a:rPr>
                  <a:t>g</a:t>
                </a:r>
                <a:r>
                  <a:rPr lang="pt-BR" sz="2000" dirty="0">
                    <a:latin typeface="Times New Roman" panose="02020603050405020304" pitchFamily="18" charset="0"/>
                    <a:ea typeface="Times New Roman" panose="02020603050405020304" pitchFamily="18" charset="0"/>
                  </a:rPr>
                  <a:t>, é a carga total na garganta, </a:t>
                </a:r>
                <a14:m>
                  <m:oMath xmlns:m="http://schemas.openxmlformats.org/officeDocument/2006/math">
                    <m:r>
                      <a:rPr lang="pt-BR" sz="2000" i="1">
                        <a:effectLst/>
                        <a:latin typeface="Cambria Math" panose="02040503050406030204" pitchFamily="18" charset="0"/>
                        <a:ea typeface="Times New Roman" panose="02020603050405020304" pitchFamily="18" charset="0"/>
                      </a:rPr>
                      <m:t>𝛥</m:t>
                    </m:r>
                    <m:sSub>
                      <m:sSubPr>
                        <m:ctrlPr>
                          <a:rPr lang="pt-BR" sz="2000" i="1">
                            <a:effectLst/>
                            <a:latin typeface="Cambria Math" panose="02040503050406030204" pitchFamily="18" charset="0"/>
                            <a:ea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rPr>
                          <m:t>𝐻</m:t>
                        </m:r>
                      </m:e>
                      <m:sub>
                        <m:r>
                          <a:rPr lang="pt-BR" sz="2000" i="1">
                            <a:effectLst/>
                            <a:latin typeface="Cambria Math" panose="02040503050406030204" pitchFamily="18" charset="0"/>
                            <a:ea typeface="Times New Roman" panose="02020603050405020304" pitchFamily="18" charset="0"/>
                          </a:rPr>
                          <m:t>1,2</m:t>
                        </m:r>
                      </m:sub>
                    </m:sSub>
                    <m:r>
                      <a:rPr lang="pt-BR" sz="2000" i="1">
                        <a:effectLst/>
                        <a:latin typeface="Cambria Math" panose="02040503050406030204" pitchFamily="18" charset="0"/>
                        <a:ea typeface="Times New Roman" panose="02020603050405020304" pitchFamily="18" charset="0"/>
                        <a:cs typeface="Cambria Math" panose="02040503050406030204" pitchFamily="18" charset="0"/>
                      </a:rPr>
                      <m:t>≅</m:t>
                    </m:r>
                    <m:r>
                      <a:rPr lang="pt-BR" sz="2000" i="1">
                        <a:effectLst/>
                        <a:latin typeface="Cambria Math" panose="02040503050406030204" pitchFamily="18" charset="0"/>
                        <a:ea typeface="Times New Roman" panose="02020603050405020304" pitchFamily="18" charset="0"/>
                      </a:rPr>
                      <m:t>0</m:t>
                    </m:r>
                  </m:oMath>
                </a14:m>
                <a:r>
                  <a:rPr lang="pt-BR" sz="1200" dirty="0">
                    <a:effectLst/>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pois como a secção de entrada e da garganta estão muito próximas, a perda de carga entre essas duas secções será desprezível. Assim, a equação de Bernoulli generalizada se simplifica para a equação de Bernoulli original: </a:t>
                </a:r>
                <a:r>
                  <a:rPr lang="pt-BR" sz="2000" i="1" dirty="0">
                    <a:latin typeface="Times New Roman" panose="02020603050405020304" pitchFamily="18" charset="0"/>
                    <a:ea typeface="Times New Roman" panose="02020603050405020304" pitchFamily="18" charset="0"/>
                  </a:rPr>
                  <a:t>H=H</a:t>
                </a:r>
                <a:r>
                  <a:rPr lang="pt-BR" sz="2000" i="1" baseline="-25000" dirty="0">
                    <a:latin typeface="Times New Roman" panose="02020603050405020304" pitchFamily="18" charset="0"/>
                    <a:ea typeface="Times New Roman" panose="02020603050405020304" pitchFamily="18" charset="0"/>
                  </a:rPr>
                  <a:t>g</a:t>
                </a:r>
                <a:r>
                  <a:rPr lang="pt-BR" sz="2000" dirty="0">
                    <a:latin typeface="Times New Roman" panose="02020603050405020304" pitchFamily="18" charset="0"/>
                    <a:ea typeface="Times New Roman" panose="02020603050405020304" pitchFamily="18" charset="0"/>
                  </a:rPr>
                  <a:t>, que em termos de cargas potenciais, cinética e de pressão se escreve: </a:t>
                </a:r>
                <a:endParaRPr lang="pt-BR" sz="1200" dirty="0">
                  <a:effectLst/>
                  <a:latin typeface="Times New Roman" panose="02020603050405020304" pitchFamily="18" charset="0"/>
                  <a:ea typeface="Times New Roman" panose="02020603050405020304" pitchFamily="18" charset="0"/>
                </a:endParaRPr>
              </a:p>
            </p:txBody>
          </p:sp>
        </mc:Choice>
        <mc:Fallback>
          <p:sp>
            <p:nvSpPr>
              <p:cNvPr id="5" name="Retângulo 4">
                <a:extLst>
                  <a:ext uri="{FF2B5EF4-FFF2-40B4-BE49-F238E27FC236}">
                    <a16:creationId xmlns:a16="http://schemas.microsoft.com/office/drawing/2014/main" id="{75136456-6C4C-463E-914B-8CC10E1D1B3F}"/>
                  </a:ext>
                </a:extLst>
              </p:cNvPr>
              <p:cNvSpPr>
                <a:spLocks noRot="1" noChangeAspect="1" noMove="1" noResize="1" noEditPoints="1" noAdjustHandles="1" noChangeArrowheads="1" noChangeShapeType="1" noTextEdit="1"/>
              </p:cNvSpPr>
              <p:nvPr/>
            </p:nvSpPr>
            <p:spPr>
              <a:xfrm>
                <a:off x="195468" y="2413319"/>
                <a:ext cx="11632094" cy="1336841"/>
              </a:xfrm>
              <a:prstGeom prst="rect">
                <a:avLst/>
              </a:prstGeom>
              <a:blipFill>
                <a:blip r:embed="rId4"/>
                <a:stretch>
                  <a:fillRect l="-524" t="-2740" r="-577" b="-7306"/>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6" name="Retângulo 5">
                <a:extLst>
                  <a:ext uri="{FF2B5EF4-FFF2-40B4-BE49-F238E27FC236}">
                    <a16:creationId xmlns:a16="http://schemas.microsoft.com/office/drawing/2014/main" id="{19A1AA53-9418-446E-9516-4F9BF964D381}"/>
                  </a:ext>
                </a:extLst>
              </p:cNvPr>
              <p:cNvSpPr/>
              <p:nvPr/>
            </p:nvSpPr>
            <p:spPr>
              <a:xfrm>
                <a:off x="2620920" y="3713103"/>
                <a:ext cx="567296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r>
                        <a:rPr lang="pt-BR" sz="2000" i="1">
                          <a:latin typeface="Cambria Math" panose="02040503050406030204" pitchFamily="18" charset="0"/>
                        </a:rPr>
                        <m:t>𝜌</m:t>
                      </m:r>
                      <m:r>
                        <a:rPr lang="pt-BR" sz="2000" i="1">
                          <a:latin typeface="Cambria Math" panose="02040503050406030204" pitchFamily="18" charset="0"/>
                        </a:rPr>
                        <m:t>𝑔</m:t>
                      </m:r>
                      <m:sSub>
                        <m:sSubPr>
                          <m:ctrlPr>
                            <a:rPr lang="pt-BR" sz="2000" i="1">
                              <a:latin typeface="Cambria Math" panose="02040503050406030204" pitchFamily="18" charset="0"/>
                            </a:rPr>
                          </m:ctrlPr>
                        </m:sSubPr>
                        <m:e>
                          <m:r>
                            <a:rPr lang="pt-BR" sz="2000" i="1">
                              <a:latin typeface="Cambria Math" panose="02040503050406030204" pitchFamily="18" charset="0"/>
                            </a:rPr>
                            <m:t>𝑦</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m:t>
                      </m:r>
                      <m:r>
                        <a:rPr lang="pt-BR" sz="2000" i="1">
                          <a:latin typeface="Cambria Math" panose="02040503050406030204" pitchFamily="18" charset="0"/>
                        </a:rPr>
                        <m:t>𝜌</m:t>
                      </m:r>
                      <m:r>
                        <a:rPr lang="pt-BR" sz="2000" i="1">
                          <a:latin typeface="Cambria Math" panose="02040503050406030204" pitchFamily="18" charset="0"/>
                        </a:rPr>
                        <m:t>𝑔</m:t>
                      </m:r>
                      <m:sSub>
                        <m:sSubPr>
                          <m:ctrlPr>
                            <a:rPr lang="pt-BR" sz="2000" i="1">
                              <a:latin typeface="Cambria Math" panose="02040503050406030204" pitchFamily="18" charset="0"/>
                            </a:rPr>
                          </m:ctrlPr>
                        </m:sSubPr>
                        <m:e>
                          <m:r>
                            <a:rPr lang="pt-BR" sz="2000" i="1">
                              <a:latin typeface="Cambria Math" panose="02040503050406030204" pitchFamily="18" charset="0"/>
                            </a:rPr>
                            <m:t>𝑦</m:t>
                          </m:r>
                        </m:e>
                        <m:sub>
                          <m:r>
                            <a:rPr lang="pt-BR" sz="2000" i="1">
                              <a:latin typeface="Cambria Math" panose="02040503050406030204" pitchFamily="18" charset="0"/>
                            </a:rPr>
                            <m:t>𝐵</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𝐵</m:t>
                          </m:r>
                        </m:sub>
                        <m:sup>
                          <m:r>
                            <a:rPr lang="pt-BR" sz="2000" i="0">
                              <a:latin typeface="Cambria Math" panose="02040503050406030204" pitchFamily="18" charset="0"/>
                            </a:rPr>
                            <m:t>2</m:t>
                          </m:r>
                        </m:sup>
                      </m:sSubSup>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𝑄</m:t>
                          </m:r>
                        </m:e>
                        <m:sub>
                          <m:r>
                            <a:rPr lang="pt-BR" sz="2000" i="1">
                              <a:latin typeface="Cambria Math" panose="02040503050406030204" pitchFamily="18" charset="0"/>
                            </a:rPr>
                            <m:t>𝑡𝑜𝑡𝑎𝑙</m:t>
                          </m:r>
                        </m:sub>
                      </m:sSub>
                    </m:oMath>
                  </m:oMathPara>
                </a14:m>
                <a:endParaRPr lang="pt-BR" sz="2000" dirty="0"/>
              </a:p>
            </p:txBody>
          </p:sp>
        </mc:Choice>
        <mc:Fallback>
          <p:sp>
            <p:nvSpPr>
              <p:cNvPr id="6" name="Retângulo 5">
                <a:extLst>
                  <a:ext uri="{FF2B5EF4-FFF2-40B4-BE49-F238E27FC236}">
                    <a16:creationId xmlns:a16="http://schemas.microsoft.com/office/drawing/2014/main" id="{19A1AA53-9418-446E-9516-4F9BF964D381}"/>
                  </a:ext>
                </a:extLst>
              </p:cNvPr>
              <p:cNvSpPr>
                <a:spLocks noRot="1" noChangeAspect="1" noMove="1" noResize="1" noEditPoints="1" noAdjustHandles="1" noChangeArrowheads="1" noChangeShapeType="1" noTextEdit="1"/>
              </p:cNvSpPr>
              <p:nvPr/>
            </p:nvSpPr>
            <p:spPr>
              <a:xfrm>
                <a:off x="2620920" y="3713103"/>
                <a:ext cx="5672963" cy="668516"/>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8E05F66E-3884-4DBB-BE10-0C823B1AB9D5}"/>
                  </a:ext>
                </a:extLst>
              </p:cNvPr>
              <p:cNvSpPr/>
              <p:nvPr/>
            </p:nvSpPr>
            <p:spPr>
              <a:xfrm>
                <a:off x="195467" y="4413411"/>
                <a:ext cx="11632093" cy="73282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Dividindo </a:t>
                </a:r>
                <a:r>
                  <a:rPr lang="pt-BR" sz="2000" dirty="0" err="1">
                    <a:latin typeface="Times New Roman" panose="02020603050405020304" pitchFamily="18" charset="0"/>
                    <a:ea typeface="Times New Roman" panose="02020603050405020304" pitchFamily="18" charset="0"/>
                  </a:rPr>
                  <a:t>Q</a:t>
                </a:r>
                <a:r>
                  <a:rPr lang="pt-BR" sz="2000" baseline="-25000" dirty="0" err="1">
                    <a:latin typeface="Times New Roman" panose="02020603050405020304" pitchFamily="18" charset="0"/>
                    <a:ea typeface="Times New Roman" panose="02020603050405020304" pitchFamily="18" charset="0"/>
                  </a:rPr>
                  <a:t>total</a:t>
                </a:r>
                <a:r>
                  <a:rPr lang="pt-BR" sz="2000" dirty="0">
                    <a:latin typeface="Times New Roman" panose="02020603050405020304" pitchFamily="18" charset="0"/>
                    <a:ea typeface="Times New Roman" panose="02020603050405020304" pitchFamily="18" charset="0"/>
                  </a:rPr>
                  <a:t> pela vazão em peso,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𝑄</m:t>
                        </m:r>
                      </m:e>
                      <m:sub>
                        <m:r>
                          <a:rPr lang="pt-BR" sz="2000" i="1">
                            <a:latin typeface="Cambria Math" panose="02040503050406030204" pitchFamily="18" charset="0"/>
                            <a:ea typeface="Times New Roman" panose="02020603050405020304" pitchFamily="18" charset="0"/>
                          </a:rPr>
                          <m:t>𝑔</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𝑔</m:t>
                    </m:r>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𝑄</m:t>
                        </m:r>
                      </m:e>
                      <m:sub>
                        <m:r>
                          <a:rPr lang="pt-BR" sz="2000" i="1">
                            <a:latin typeface="Cambria Math" panose="02040503050406030204" pitchFamily="18" charset="0"/>
                            <a:ea typeface="Times New Roman" panose="02020603050405020304" pitchFamily="18" charset="0"/>
                          </a:rPr>
                          <m:t>𝑚</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𝛾</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𝑄</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𝑔</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𝑄</m:t>
                    </m:r>
                  </m:oMath>
                </a14:m>
                <a:r>
                  <a:rPr lang="pt-BR" sz="2000" dirty="0">
                    <a:latin typeface="Times New Roman" panose="02020603050405020304" pitchFamily="18" charset="0"/>
                    <a:ea typeface="Times New Roman" panose="02020603050405020304" pitchFamily="18" charset="0"/>
                  </a:rPr>
                  <a:t> onde </a:t>
                </a:r>
                <a14:m>
                  <m:oMath xmlns:m="http://schemas.openxmlformats.org/officeDocument/2006/math">
                    <m:r>
                      <a:rPr lang="pt-BR" sz="2000" i="1">
                        <a:latin typeface="Cambria Math" panose="02040503050406030204" pitchFamily="18" charset="0"/>
                        <a:ea typeface="Times New Roman" panose="02020603050405020304" pitchFamily="18" charset="0"/>
                      </a:rPr>
                      <m:t>𝛾</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𝑔</m:t>
                    </m:r>
                  </m:oMath>
                </a14:m>
                <a:r>
                  <a:rPr lang="pt-BR" sz="2000" dirty="0">
                    <a:latin typeface="Times New Roman" panose="02020603050405020304" pitchFamily="18" charset="0"/>
                    <a:ea typeface="Times New Roman" panose="02020603050405020304" pitchFamily="18" charset="0"/>
                  </a:rPr>
                  <a:t> é o peso específico do fluido.</a:t>
                </a:r>
                <a:endParaRPr lang="pt-BR" sz="1200" dirty="0">
                  <a:effectLst/>
                  <a:latin typeface="Times New Roman" panose="02020603050405020304" pitchFamily="18" charset="0"/>
                  <a:ea typeface="Times New Roman" panose="02020603050405020304" pitchFamily="18" charset="0"/>
                </a:endParaRPr>
              </a:p>
            </p:txBody>
          </p:sp>
        </mc:Choice>
        <mc:Fallback>
          <p:sp>
            <p:nvSpPr>
              <p:cNvPr id="7" name="Retângulo 6">
                <a:extLst>
                  <a:ext uri="{FF2B5EF4-FFF2-40B4-BE49-F238E27FC236}">
                    <a16:creationId xmlns:a16="http://schemas.microsoft.com/office/drawing/2014/main" id="{8E05F66E-3884-4DBB-BE10-0C823B1AB9D5}"/>
                  </a:ext>
                </a:extLst>
              </p:cNvPr>
              <p:cNvSpPr>
                <a:spLocks noRot="1" noChangeAspect="1" noMove="1" noResize="1" noEditPoints="1" noAdjustHandles="1" noChangeArrowheads="1" noChangeShapeType="1" noTextEdit="1"/>
              </p:cNvSpPr>
              <p:nvPr/>
            </p:nvSpPr>
            <p:spPr>
              <a:xfrm>
                <a:off x="195467" y="4413411"/>
                <a:ext cx="11632093" cy="732829"/>
              </a:xfrm>
              <a:prstGeom prst="rect">
                <a:avLst/>
              </a:prstGeom>
              <a:blipFill>
                <a:blip r:embed="rId6"/>
                <a:stretch>
                  <a:fillRect l="-524" t="-5000" r="-577" b="-1416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AE2C364E-B75B-42D7-88CF-06CB70C4BF07}"/>
                  </a:ext>
                </a:extLst>
              </p:cNvPr>
              <p:cNvSpPr/>
              <p:nvPr/>
            </p:nvSpPr>
            <p:spPr>
              <a:xfrm>
                <a:off x="195467" y="5178032"/>
                <a:ext cx="5485669" cy="782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000" i="1" smtClean="0">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𝑄</m:t>
                              </m:r>
                            </m:e>
                            <m:sub>
                              <m:r>
                                <a:rPr lang="pt-BR" sz="2000" i="1">
                                  <a:latin typeface="Cambria Math" panose="02040503050406030204" pitchFamily="18" charset="0"/>
                                </a:rPr>
                                <m:t>𝑡𝑜𝑡𝑎𝑙</m:t>
                              </m:r>
                            </m:sub>
                          </m:sSub>
                        </m:num>
                        <m:den>
                          <m:r>
                            <a:rPr lang="pt-BR" sz="2000" i="1">
                              <a:latin typeface="Cambria Math" panose="02040503050406030204" pitchFamily="18" charset="0"/>
                            </a:rPr>
                            <m:t>𝜌</m:t>
                          </m:r>
                          <m:r>
                            <a:rPr lang="pt-BR" sz="2000" i="0">
                              <a:latin typeface="Cambria Math" panose="02040503050406030204" pitchFamily="18" charset="0"/>
                            </a:rPr>
                            <m:t>⋅</m:t>
                          </m:r>
                          <m:r>
                            <a:rPr lang="pt-BR" sz="2000" i="1">
                              <a:latin typeface="Cambria Math" panose="02040503050406030204" pitchFamily="18" charset="0"/>
                            </a:rPr>
                            <m:t>𝑔</m:t>
                          </m:r>
                        </m:den>
                      </m:f>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𝑦</m:t>
                          </m:r>
                        </m:e>
                        <m:sub>
                          <m:r>
                            <a:rPr lang="pt-BR" sz="2000" i="0">
                              <a:latin typeface="Cambria Math" panose="02040503050406030204" pitchFamily="18" charset="0"/>
                            </a:rPr>
                            <m:t>0</m:t>
                          </m:r>
                        </m:sub>
                      </m:sSub>
                      <m:r>
                        <a:rPr lang="pt-BR" sz="2000" i="0">
                          <a:latin typeface="Cambria Math" panose="02040503050406030204" pitchFamily="18" charset="0"/>
                        </a:rPr>
                        <m:t>+</m:t>
                      </m:r>
                      <m:r>
                        <a:rPr lang="pt-BR" sz="2000" i="1">
                          <a:latin typeface="Cambria Math" panose="02040503050406030204" pitchFamily="18" charset="0"/>
                        </a:rPr>
                        <m:t>𝛼</m:t>
                      </m:r>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sup>
                              <m:r>
                                <a:rPr lang="pt-BR" sz="2000" i="0">
                                  <a:latin typeface="Cambria Math" panose="02040503050406030204" pitchFamily="18" charset="0"/>
                                </a:rPr>
                                <m:t>2</m:t>
                              </m:r>
                            </m:sup>
                          </m:sSubSup>
                        </m:num>
                        <m:den>
                          <m:r>
                            <a:rPr lang="pt-BR" sz="2000" i="0">
                              <a:latin typeface="Cambria Math" panose="02040503050406030204" pitchFamily="18" charset="0"/>
                            </a:rPr>
                            <m:t>2⋅</m:t>
                          </m:r>
                          <m:r>
                            <a:rPr lang="pt-BR" sz="2000" i="1">
                              <a:latin typeface="Cambria Math" panose="02040503050406030204" pitchFamily="18" charset="0"/>
                            </a:rPr>
                            <m:t>𝑔</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𝑃</m:t>
                          </m:r>
                        </m:num>
                        <m:den>
                          <m:sSub>
                            <m:sSubPr>
                              <m:ctrlPr>
                                <a:rPr lang="pt-BR" sz="2000" i="1">
                                  <a:latin typeface="Cambria Math" panose="02040503050406030204" pitchFamily="18" charset="0"/>
                                </a:rPr>
                              </m:ctrlPr>
                            </m:sSubPr>
                            <m:e>
                              <m:r>
                                <a:rPr lang="pt-BR" sz="2000" i="1">
                                  <a:latin typeface="Cambria Math" panose="02040503050406030204" pitchFamily="18" charset="0"/>
                                </a:rPr>
                                <m:t>𝛾</m:t>
                              </m:r>
                            </m:e>
                            <m:sub>
                              <m:r>
                                <a:rPr lang="pt-BR" sz="2000" i="1">
                                  <a:latin typeface="Cambria Math" panose="02040503050406030204" pitchFamily="18" charset="0"/>
                                </a:rPr>
                                <m:t>𝑎𝑟</m:t>
                              </m:r>
                            </m:sub>
                          </m:sSub>
                        </m:den>
                      </m:f>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𝑦</m:t>
                          </m:r>
                        </m:e>
                        <m:sub>
                          <m:r>
                            <a:rPr lang="pt-BR" sz="2000" i="1">
                              <a:latin typeface="Cambria Math" panose="02040503050406030204" pitchFamily="18" charset="0"/>
                            </a:rPr>
                            <m:t>𝑔</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𝛼</m:t>
                          </m:r>
                        </m:e>
                        <m:sub>
                          <m:r>
                            <a:rPr lang="pt-BR" sz="2000" i="1">
                              <a:latin typeface="Cambria Math" panose="02040503050406030204" pitchFamily="18" charset="0"/>
                            </a:rPr>
                            <m:t>𝑔</m:t>
                          </m:r>
                        </m:sub>
                      </m:sSub>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𝑔</m:t>
                              </m:r>
                            </m:sub>
                            <m:sup>
                              <m:r>
                                <a:rPr lang="pt-BR" sz="2000" i="0">
                                  <a:latin typeface="Cambria Math" panose="02040503050406030204" pitchFamily="18" charset="0"/>
                                </a:rPr>
                                <m:t>2</m:t>
                              </m:r>
                            </m:sup>
                          </m:sSubSup>
                        </m:num>
                        <m:den>
                          <m:r>
                            <a:rPr lang="pt-BR" sz="2000" i="0">
                              <a:latin typeface="Cambria Math" panose="02040503050406030204" pitchFamily="18" charset="0"/>
                            </a:rPr>
                            <m:t>2⋅</m:t>
                          </m:r>
                          <m:r>
                            <a:rPr lang="pt-BR" sz="2000" i="1">
                              <a:latin typeface="Cambria Math" panose="02040503050406030204" pitchFamily="18" charset="0"/>
                            </a:rPr>
                            <m:t>𝑔</m:t>
                          </m:r>
                        </m:den>
                      </m:f>
                      <m:r>
                        <a:rPr lang="pt-BR" sz="2000" i="0">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𝑔</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𝛾</m:t>
                              </m:r>
                            </m:e>
                            <m:sub>
                              <m:r>
                                <a:rPr lang="pt-BR" sz="2000" i="1">
                                  <a:latin typeface="Cambria Math" panose="02040503050406030204" pitchFamily="18" charset="0"/>
                                </a:rPr>
                                <m:t>𝑎𝑟</m:t>
                              </m:r>
                            </m:sub>
                          </m:sSub>
                        </m:den>
                      </m:f>
                    </m:oMath>
                  </m:oMathPara>
                </a14:m>
                <a:endParaRPr lang="pt-BR" sz="2000" dirty="0"/>
              </a:p>
            </p:txBody>
          </p:sp>
        </mc:Choice>
        <mc:Fallback>
          <p:sp>
            <p:nvSpPr>
              <p:cNvPr id="8" name="Retângulo 7">
                <a:extLst>
                  <a:ext uri="{FF2B5EF4-FFF2-40B4-BE49-F238E27FC236}">
                    <a16:creationId xmlns:a16="http://schemas.microsoft.com/office/drawing/2014/main" id="{AE2C364E-B75B-42D7-88CF-06CB70C4BF07}"/>
                  </a:ext>
                </a:extLst>
              </p:cNvPr>
              <p:cNvSpPr>
                <a:spLocks noRot="1" noChangeAspect="1" noMove="1" noResize="1" noEditPoints="1" noAdjustHandles="1" noChangeArrowheads="1" noChangeShapeType="1" noTextEdit="1"/>
              </p:cNvSpPr>
              <p:nvPr/>
            </p:nvSpPr>
            <p:spPr>
              <a:xfrm>
                <a:off x="195467" y="5178032"/>
                <a:ext cx="5485669" cy="782330"/>
              </a:xfrm>
              <a:prstGeom prst="rect">
                <a:avLst/>
              </a:prstGeom>
              <a:blipFill>
                <a:blip r:embed="rId7"/>
                <a:stretch>
                  <a:fillRect/>
                </a:stretch>
              </a:blipFill>
            </p:spPr>
            <p:txBody>
              <a:bodyPr/>
              <a:lstStyle/>
              <a:p>
                <a:r>
                  <a:rPr lang="pt-BR">
                    <a:noFill/>
                  </a:rPr>
                  <a:t> </a:t>
                </a:r>
              </a:p>
            </p:txBody>
          </p:sp>
        </mc:Fallback>
      </mc:AlternateContent>
      <p:sp>
        <p:nvSpPr>
          <p:cNvPr id="9" name="Retângulo 8">
            <a:extLst>
              <a:ext uri="{FF2B5EF4-FFF2-40B4-BE49-F238E27FC236}">
                <a16:creationId xmlns:a16="http://schemas.microsoft.com/office/drawing/2014/main" id="{6B165A18-E53D-4EC3-922A-90F8BFB608B6}"/>
              </a:ext>
            </a:extLst>
          </p:cNvPr>
          <p:cNvSpPr/>
          <p:nvPr/>
        </p:nvSpPr>
        <p:spPr>
          <a:xfrm>
            <a:off x="6011513" y="4907477"/>
            <a:ext cx="6096000" cy="1323439"/>
          </a:xfrm>
          <a:prstGeom prst="rect">
            <a:avLst/>
          </a:prstGeom>
        </p:spPr>
        <p:txBody>
          <a:bodyPr>
            <a:spAutoFit/>
          </a:bodyPr>
          <a:lstStyle/>
          <a:p>
            <a:r>
              <a:rPr lang="pt-BR"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 coeficiente de energia cinética considera o perfil de velocidades na secção de escoamento, que no caso de fluidos reais possui uma forma que varia em função da viscosidade do fluido.</a:t>
            </a:r>
            <a:endParaRPr lang="pt-BR" sz="2000" dirty="0"/>
          </a:p>
        </p:txBody>
      </p:sp>
      <p:sp>
        <p:nvSpPr>
          <p:cNvPr id="10" name="Retângulo 9">
            <a:extLst>
              <a:ext uri="{FF2B5EF4-FFF2-40B4-BE49-F238E27FC236}">
                <a16:creationId xmlns:a16="http://schemas.microsoft.com/office/drawing/2014/main" id="{5A482136-B578-454D-AE0A-9B00955A35E4}"/>
              </a:ext>
            </a:extLst>
          </p:cNvPr>
          <p:cNvSpPr/>
          <p:nvPr/>
        </p:nvSpPr>
        <p:spPr>
          <a:xfrm>
            <a:off x="250134" y="6191250"/>
            <a:ext cx="11691731" cy="400110"/>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Como o </a:t>
            </a:r>
            <a:r>
              <a:rPr lang="pt-BR" sz="2000" dirty="0" err="1">
                <a:latin typeface="Times New Roman" panose="02020603050405020304" pitchFamily="18" charset="0"/>
                <a:ea typeface="Times New Roman" panose="02020603050405020304" pitchFamily="18" charset="0"/>
              </a:rPr>
              <a:t>venturi</a:t>
            </a:r>
            <a:r>
              <a:rPr lang="pt-BR" sz="2000" dirty="0">
                <a:latin typeface="Times New Roman" panose="02020603050405020304" pitchFamily="18" charset="0"/>
                <a:ea typeface="Times New Roman" panose="02020603050405020304" pitchFamily="18" charset="0"/>
              </a:rPr>
              <a:t> está na horizontal, o termo que considera a energia potencial soma em ambos os membros.</a:t>
            </a:r>
            <a:endParaRPr lang="pt-B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55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5A288F4-42BB-46F4-B502-0E76095B9177}"/>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4" name="Retângulo 3">
            <a:extLst>
              <a:ext uri="{FF2B5EF4-FFF2-40B4-BE49-F238E27FC236}">
                <a16:creationId xmlns:a16="http://schemas.microsoft.com/office/drawing/2014/main" id="{981E678A-BA97-47F3-AD70-61F3A48DDD67}"/>
              </a:ext>
            </a:extLst>
          </p:cNvPr>
          <p:cNvSpPr/>
          <p:nvPr/>
        </p:nvSpPr>
        <p:spPr>
          <a:xfrm>
            <a:off x="63054" y="257623"/>
            <a:ext cx="2943947" cy="400110"/>
          </a:xfrm>
          <a:prstGeom prst="rect">
            <a:avLst/>
          </a:prstGeom>
        </p:spPr>
        <p:txBody>
          <a:bodyPr wrap="none">
            <a:spAutoFit/>
          </a:bodyPr>
          <a:lstStyle/>
          <a:p>
            <a:pPr algn="just" hangingPunct="0">
              <a:spcAft>
                <a:spcPts val="0"/>
              </a:spcAft>
            </a:pPr>
            <a:r>
              <a:rPr lang="pt-BR" sz="2000" b="1" dirty="0">
                <a:latin typeface="Times New Roman" panose="02020603050405020304" pitchFamily="18" charset="0"/>
                <a:ea typeface="Times New Roman" panose="02020603050405020304" pitchFamily="18" charset="0"/>
              </a:rPr>
              <a:t>Vazão de energia cinética</a:t>
            </a:r>
            <a:endParaRPr lang="pt-BR" sz="1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B0C37A98-82D4-40C7-91F4-529F4C483E30}"/>
              </a:ext>
            </a:extLst>
          </p:cNvPr>
          <p:cNvSpPr/>
          <p:nvPr/>
        </p:nvSpPr>
        <p:spPr>
          <a:xfrm>
            <a:off x="97818" y="616747"/>
            <a:ext cx="11584472"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vazão de energia cinética, terceiro somando da equação de Bernoulli, não pode ser simplesmente expressa em função da vazão em volume, requer o conhecimento do perfil de velocidades na secção de escoamento caso a caso.</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tângulo 5">
                <a:extLst>
                  <a:ext uri="{FF2B5EF4-FFF2-40B4-BE49-F238E27FC236}">
                    <a16:creationId xmlns:a16="http://schemas.microsoft.com/office/drawing/2014/main" id="{C33E8533-D1C2-40C5-BB67-43B401921D24}"/>
                  </a:ext>
                </a:extLst>
              </p:cNvPr>
              <p:cNvSpPr/>
              <p:nvPr/>
            </p:nvSpPr>
            <p:spPr>
              <a:xfrm>
                <a:off x="89085" y="1545322"/>
                <a:ext cx="11936897" cy="798873"/>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Ocorre que gostaríamos ter uma expressão simples para a vazão de energia cinética em função da velocidade média V. Para isso se define o </a:t>
                </a:r>
                <a:r>
                  <a:rPr lang="pt-BR" sz="2000" i="1" dirty="0">
                    <a:latin typeface="Times New Roman" panose="02020603050405020304" pitchFamily="18" charset="0"/>
                    <a:ea typeface="Times New Roman" panose="02020603050405020304" pitchFamily="18" charset="0"/>
                  </a:rPr>
                  <a:t>coeficiente de energia cinética, </a:t>
                </a:r>
                <a:r>
                  <a:rPr lang="pt-BR"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tal que </a:t>
                </a:r>
                <a14:m>
                  <m:oMath xmlns:m="http://schemas.openxmlformats.org/officeDocument/2006/math">
                    <m:sSub>
                      <m:sSubPr>
                        <m:ctrlPr>
                          <a:rPr lang="pt-BR" i="1"/>
                        </m:ctrlPr>
                      </m:sSubPr>
                      <m:e>
                        <m:r>
                          <a:rPr lang="pt-BR" i="1"/>
                          <m:t>𝑄</m:t>
                        </m:r>
                      </m:e>
                      <m:sub>
                        <m:r>
                          <a:rPr lang="pt-BR" i="1"/>
                          <m:t>𝐶𝑖𝑛</m:t>
                        </m:r>
                      </m:sub>
                    </m:sSub>
                    <m:r>
                      <a:rPr lang="pt-BR" i="1"/>
                      <m:t>=</m:t>
                    </m:r>
                    <m:f>
                      <m:fPr>
                        <m:ctrlPr>
                          <a:rPr lang="pt-BR" i="1"/>
                        </m:ctrlPr>
                      </m:fPr>
                      <m:num>
                        <m:r>
                          <a:rPr lang="pt-BR" i="1"/>
                          <m:t>1</m:t>
                        </m:r>
                      </m:num>
                      <m:den>
                        <m:r>
                          <a:rPr lang="pt-BR" i="1"/>
                          <m:t>2</m:t>
                        </m:r>
                      </m:den>
                    </m:f>
                    <m:r>
                      <a:rPr lang="pt-BR" i="1"/>
                      <m:t>𝛼𝜌</m:t>
                    </m:r>
                    <m:sSubSup>
                      <m:sSubSupPr>
                        <m:ctrlPr>
                          <a:rPr lang="pt-BR" i="1"/>
                        </m:ctrlPr>
                      </m:sSubSupPr>
                      <m:e>
                        <m:r>
                          <a:rPr lang="pt-BR" i="1"/>
                          <m:t>𝑣</m:t>
                        </m:r>
                      </m:e>
                      <m:sub>
                        <m:r>
                          <a:rPr lang="pt-BR" i="1"/>
                          <m:t>1</m:t>
                        </m:r>
                      </m:sub>
                      <m:sup>
                        <m:r>
                          <a:rPr lang="pt-BR" i="1"/>
                          <m:t>2</m:t>
                        </m:r>
                      </m:sup>
                    </m:sSubSup>
                  </m:oMath>
                </a14:m>
                <a:r>
                  <a:rPr lang="pt-BR" dirty="0"/>
                  <a:t>. </a:t>
                </a:r>
                <a:endParaRPr lang="pt-BR" sz="2000" dirty="0"/>
              </a:p>
            </p:txBody>
          </p:sp>
        </mc:Choice>
        <mc:Fallback>
          <p:sp>
            <p:nvSpPr>
              <p:cNvPr id="6" name="Retângulo 5">
                <a:extLst>
                  <a:ext uri="{FF2B5EF4-FFF2-40B4-BE49-F238E27FC236}">
                    <a16:creationId xmlns:a16="http://schemas.microsoft.com/office/drawing/2014/main" id="{C33E8533-D1C2-40C5-BB67-43B401921D24}"/>
                  </a:ext>
                </a:extLst>
              </p:cNvPr>
              <p:cNvSpPr>
                <a:spLocks noRot="1" noChangeAspect="1" noMove="1" noResize="1" noEditPoints="1" noAdjustHandles="1" noChangeArrowheads="1" noChangeShapeType="1" noTextEdit="1"/>
              </p:cNvSpPr>
              <p:nvPr/>
            </p:nvSpPr>
            <p:spPr>
              <a:xfrm>
                <a:off x="89085" y="1545322"/>
                <a:ext cx="11936897" cy="798873"/>
              </a:xfrm>
              <a:prstGeom prst="rect">
                <a:avLst/>
              </a:prstGeom>
              <a:blipFill>
                <a:blip r:embed="rId2"/>
                <a:stretch>
                  <a:fillRect l="-562" t="-3788" r="-766" b="-5303"/>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E6006A0E-9875-4AC6-8185-EEC312A5C7C4}"/>
                  </a:ext>
                </a:extLst>
              </p:cNvPr>
              <p:cNvSpPr/>
              <p:nvPr/>
            </p:nvSpPr>
            <p:spPr>
              <a:xfrm>
                <a:off x="63664" y="2274875"/>
                <a:ext cx="8165422" cy="836768"/>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Uma vez conhecido o perfil de velocidades na secção do escoamento pode der obtido o coeficiente de energia cinética pela expressão:  </a:t>
                </a: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𝛼</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pt-BR" sz="2000" i="1">
                                <a:latin typeface="Cambria Math" panose="02040503050406030204" pitchFamily="18" charset="0"/>
                              </a:rPr>
                            </m:ctrlPr>
                          </m:sSupPr>
                          <m:e>
                            <m:r>
                              <a:rPr lang="pt-BR" sz="2000" i="1">
                                <a:latin typeface="Cambria Math" panose="02040503050406030204" pitchFamily="18" charset="0"/>
                                <a:ea typeface="Times New Roman" panose="02020603050405020304" pitchFamily="18" charset="0"/>
                                <a:cs typeface="Times New Roman" panose="02020603050405020304" pitchFamily="18" charset="0"/>
                              </a:rPr>
                              <m:t>𝑉</m:t>
                            </m:r>
                          </m:e>
                          <m:sup>
                            <m:r>
                              <a:rPr lang="pt-BR" sz="2000" i="1">
                                <a:latin typeface="Cambria Math" panose="02040503050406030204" pitchFamily="18" charset="0"/>
                                <a:ea typeface="Times New Roman" panose="02020603050405020304" pitchFamily="18" charset="0"/>
                                <a:cs typeface="Times New Roman" panose="02020603050405020304" pitchFamily="18" charset="0"/>
                              </a:rPr>
                              <m:t>3</m:t>
                            </m:r>
                          </m:sup>
                        </m:sSup>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𝑆</m:t>
                        </m:r>
                      </m:den>
                    </m:f>
                    <m:nary>
                      <m:naryPr>
                        <m:supHide m:val="on"/>
                        <m:ctrlPr>
                          <a:rPr lang="pt-BR" sz="2000" i="1">
                            <a:latin typeface="Cambria Math" panose="02040503050406030204" pitchFamily="18" charset="0"/>
                          </a:rPr>
                        </m:ctrlPr>
                      </m:naryPr>
                      <m:sub>
                        <m:r>
                          <a:rPr lang="pt-BR" sz="2000" i="1">
                            <a:latin typeface="Cambria Math" panose="02040503050406030204" pitchFamily="18" charset="0"/>
                            <a:ea typeface="Times New Roman" panose="02020603050405020304" pitchFamily="18" charset="0"/>
                            <a:cs typeface="Times New Roman" panose="02020603050405020304" pitchFamily="18" charset="0"/>
                          </a:rPr>
                          <m:t>𝑆</m:t>
                        </m:r>
                      </m:sub>
                      <m:sup/>
                      <m:e>
                        <m:sSup>
                          <m:sSupPr>
                            <m:ctrlPr>
                              <a:rPr lang="pt-BR" sz="2000" i="1">
                                <a:latin typeface="Cambria Math" panose="02040503050406030204" pitchFamily="18" charset="0"/>
                              </a:rPr>
                            </m:ctrlPr>
                          </m:sSupPr>
                          <m:e>
                            <m:r>
                              <a:rPr lang="pt-BR"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pt-BR" sz="2000" i="1">
                                <a:latin typeface="Cambria Math" panose="02040503050406030204" pitchFamily="18" charset="0"/>
                                <a:ea typeface="Times New Roman" panose="02020603050405020304" pitchFamily="18" charset="0"/>
                                <a:cs typeface="Times New Roman" panose="02020603050405020304" pitchFamily="18" charset="0"/>
                              </a:rPr>
                              <m:t>3</m:t>
                            </m:r>
                          </m:sup>
                        </m:sSup>
                        <m:r>
                          <a:rPr lang="pt-BR" sz="2000" i="1">
                            <a:latin typeface="Cambria Math" panose="02040503050406030204" pitchFamily="18" charset="0"/>
                            <a:ea typeface="Times New Roman" panose="02020603050405020304" pitchFamily="18" charset="0"/>
                            <a:cs typeface="Times New Roman" panose="02020603050405020304" pitchFamily="18" charset="0"/>
                          </a:rPr>
                          <m:t> </m:t>
                        </m:r>
                        <m:r>
                          <a:rPr lang="pt-BR" sz="2000" i="1">
                            <a:latin typeface="Cambria Math" panose="02040503050406030204" pitchFamily="18" charset="0"/>
                            <a:ea typeface="Times New Roman" panose="02020603050405020304" pitchFamily="18" charset="0"/>
                            <a:cs typeface="Times New Roman" panose="02020603050405020304" pitchFamily="18" charset="0"/>
                          </a:rPr>
                          <m:t>𝑑𝑆</m:t>
                        </m:r>
                      </m:e>
                    </m:nary>
                  </m:oMath>
                </a14:m>
                <a:r>
                  <a:rPr lang="pt-BR" sz="2000" dirty="0">
                    <a:latin typeface="Times New Roman" panose="02020603050405020304" pitchFamily="18" charset="0"/>
                    <a:ea typeface="Times New Roman" panose="02020603050405020304" pitchFamily="18" charset="0"/>
                  </a:rPr>
                  <a:t>. </a:t>
                </a:r>
                <a:endParaRPr lang="pt-BR" sz="2000" dirty="0"/>
              </a:p>
            </p:txBody>
          </p:sp>
        </mc:Choice>
        <mc:Fallback>
          <p:sp>
            <p:nvSpPr>
              <p:cNvPr id="7" name="Retângulo 6">
                <a:extLst>
                  <a:ext uri="{FF2B5EF4-FFF2-40B4-BE49-F238E27FC236}">
                    <a16:creationId xmlns:a16="http://schemas.microsoft.com/office/drawing/2014/main" id="{E6006A0E-9875-4AC6-8185-EEC312A5C7C4}"/>
                  </a:ext>
                </a:extLst>
              </p:cNvPr>
              <p:cNvSpPr>
                <a:spLocks noRot="1" noChangeAspect="1" noMove="1" noResize="1" noEditPoints="1" noAdjustHandles="1" noChangeArrowheads="1" noChangeShapeType="1" noTextEdit="1"/>
              </p:cNvSpPr>
              <p:nvPr/>
            </p:nvSpPr>
            <p:spPr>
              <a:xfrm>
                <a:off x="63664" y="2274875"/>
                <a:ext cx="8165422" cy="836768"/>
              </a:xfrm>
              <a:prstGeom prst="rect">
                <a:avLst/>
              </a:prstGeom>
              <a:blipFill>
                <a:blip r:embed="rId3"/>
                <a:stretch>
                  <a:fillRect l="-746" t="-32117" r="-746" b="-103650"/>
                </a:stretch>
              </a:blipFill>
            </p:spPr>
            <p:txBody>
              <a:bodyPr/>
              <a:lstStyle/>
              <a:p>
                <a:r>
                  <a:rPr lang="pt-BR">
                    <a:noFill/>
                  </a:rPr>
                  <a:t> </a:t>
                </a:r>
              </a:p>
            </p:txBody>
          </p:sp>
        </mc:Fallback>
      </mc:AlternateContent>
      <p:grpSp>
        <p:nvGrpSpPr>
          <p:cNvPr id="8" name="Group 3005">
            <a:extLst>
              <a:ext uri="{FF2B5EF4-FFF2-40B4-BE49-F238E27FC236}">
                <a16:creationId xmlns:a16="http://schemas.microsoft.com/office/drawing/2014/main" id="{1C02B5C9-9A8D-41F4-AF4B-0C477F53C6C6}"/>
              </a:ext>
            </a:extLst>
          </p:cNvPr>
          <p:cNvGrpSpPr>
            <a:grpSpLocks/>
          </p:cNvGrpSpPr>
          <p:nvPr/>
        </p:nvGrpSpPr>
        <p:grpSpPr bwMode="auto">
          <a:xfrm>
            <a:off x="8458199" y="2211842"/>
            <a:ext cx="3478697" cy="1122467"/>
            <a:chOff x="6861" y="5718"/>
            <a:chExt cx="4155" cy="1320"/>
          </a:xfrm>
        </p:grpSpPr>
        <p:sp>
          <p:nvSpPr>
            <p:cNvPr id="9" name="Freeform 2937">
              <a:extLst>
                <a:ext uri="{FF2B5EF4-FFF2-40B4-BE49-F238E27FC236}">
                  <a16:creationId xmlns:a16="http://schemas.microsoft.com/office/drawing/2014/main" id="{DE53F207-F167-4AAF-A2EE-789B28DF361B}"/>
                </a:ext>
              </a:extLst>
            </p:cNvPr>
            <p:cNvSpPr>
              <a:spLocks/>
            </p:cNvSpPr>
            <p:nvPr/>
          </p:nvSpPr>
          <p:spPr bwMode="auto">
            <a:xfrm>
              <a:off x="7106" y="5718"/>
              <a:ext cx="235" cy="957"/>
            </a:xfrm>
            <a:custGeom>
              <a:avLst/>
              <a:gdLst>
                <a:gd name="T0" fmla="*/ 85 w 235"/>
                <a:gd name="T1" fmla="*/ 0 h 957"/>
                <a:gd name="T2" fmla="*/ 25 w 235"/>
                <a:gd name="T3" fmla="*/ 105 h 957"/>
                <a:gd name="T4" fmla="*/ 10 w 235"/>
                <a:gd name="T5" fmla="*/ 150 h 957"/>
                <a:gd name="T6" fmla="*/ 25 w 235"/>
                <a:gd name="T7" fmla="*/ 345 h 957"/>
                <a:gd name="T8" fmla="*/ 160 w 235"/>
                <a:gd name="T9" fmla="*/ 480 h 957"/>
                <a:gd name="T10" fmla="*/ 205 w 235"/>
                <a:gd name="T11" fmla="*/ 585 h 957"/>
                <a:gd name="T12" fmla="*/ 235 w 235"/>
                <a:gd name="T13" fmla="*/ 705 h 957"/>
                <a:gd name="T14" fmla="*/ 205 w 235"/>
                <a:gd name="T15" fmla="*/ 795 h 957"/>
                <a:gd name="T16" fmla="*/ 160 w 235"/>
                <a:gd name="T17" fmla="*/ 900 h 957"/>
                <a:gd name="T18" fmla="*/ 130 w 235"/>
                <a:gd name="T19" fmla="*/ 945 h 957"/>
                <a:gd name="T20" fmla="*/ 55 w 235"/>
                <a:gd name="T21" fmla="*/ 825 h 957"/>
                <a:gd name="T22" fmla="*/ 25 w 235"/>
                <a:gd name="T23" fmla="*/ 705 h 957"/>
                <a:gd name="T24" fmla="*/ 55 w 235"/>
                <a:gd name="T25" fmla="*/ 555 h 957"/>
                <a:gd name="T26" fmla="*/ 100 w 235"/>
                <a:gd name="T27" fmla="*/ 42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957">
                  <a:moveTo>
                    <a:pt x="85" y="0"/>
                  </a:moveTo>
                  <a:cubicBezTo>
                    <a:pt x="73" y="17"/>
                    <a:pt x="37" y="80"/>
                    <a:pt x="25" y="105"/>
                  </a:cubicBezTo>
                  <a:cubicBezTo>
                    <a:pt x="13" y="130"/>
                    <a:pt x="10" y="110"/>
                    <a:pt x="10" y="150"/>
                  </a:cubicBezTo>
                  <a:cubicBezTo>
                    <a:pt x="10" y="190"/>
                    <a:pt x="0" y="290"/>
                    <a:pt x="25" y="345"/>
                  </a:cubicBezTo>
                  <a:cubicBezTo>
                    <a:pt x="50" y="400"/>
                    <a:pt x="130" y="440"/>
                    <a:pt x="160" y="480"/>
                  </a:cubicBezTo>
                  <a:cubicBezTo>
                    <a:pt x="190" y="520"/>
                    <a:pt x="192" y="547"/>
                    <a:pt x="205" y="585"/>
                  </a:cubicBezTo>
                  <a:cubicBezTo>
                    <a:pt x="218" y="623"/>
                    <a:pt x="235" y="670"/>
                    <a:pt x="235" y="705"/>
                  </a:cubicBezTo>
                  <a:cubicBezTo>
                    <a:pt x="235" y="740"/>
                    <a:pt x="217" y="763"/>
                    <a:pt x="205" y="795"/>
                  </a:cubicBezTo>
                  <a:cubicBezTo>
                    <a:pt x="193" y="827"/>
                    <a:pt x="172" y="875"/>
                    <a:pt x="160" y="900"/>
                  </a:cubicBezTo>
                  <a:cubicBezTo>
                    <a:pt x="148" y="925"/>
                    <a:pt x="147" y="957"/>
                    <a:pt x="130" y="945"/>
                  </a:cubicBezTo>
                  <a:cubicBezTo>
                    <a:pt x="113" y="933"/>
                    <a:pt x="72" y="865"/>
                    <a:pt x="55" y="825"/>
                  </a:cubicBezTo>
                  <a:cubicBezTo>
                    <a:pt x="38" y="785"/>
                    <a:pt x="25" y="750"/>
                    <a:pt x="25" y="705"/>
                  </a:cubicBezTo>
                  <a:cubicBezTo>
                    <a:pt x="25" y="660"/>
                    <a:pt x="43" y="602"/>
                    <a:pt x="55" y="555"/>
                  </a:cubicBezTo>
                  <a:cubicBezTo>
                    <a:pt x="67" y="508"/>
                    <a:pt x="91" y="448"/>
                    <a:pt x="100"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10" name="Freeform 2938">
              <a:extLst>
                <a:ext uri="{FF2B5EF4-FFF2-40B4-BE49-F238E27FC236}">
                  <a16:creationId xmlns:a16="http://schemas.microsoft.com/office/drawing/2014/main" id="{C50E758A-BA58-4C2A-992A-661482A9849C}"/>
                </a:ext>
              </a:extLst>
            </p:cNvPr>
            <p:cNvSpPr>
              <a:spLocks/>
            </p:cNvSpPr>
            <p:nvPr/>
          </p:nvSpPr>
          <p:spPr bwMode="auto">
            <a:xfrm>
              <a:off x="10656" y="5718"/>
              <a:ext cx="240" cy="952"/>
            </a:xfrm>
            <a:custGeom>
              <a:avLst/>
              <a:gdLst>
                <a:gd name="T0" fmla="*/ 105 w 240"/>
                <a:gd name="T1" fmla="*/ 952 h 952"/>
                <a:gd name="T2" fmla="*/ 45 w 240"/>
                <a:gd name="T3" fmla="*/ 847 h 952"/>
                <a:gd name="T4" fmla="*/ 15 w 240"/>
                <a:gd name="T5" fmla="*/ 705 h 952"/>
                <a:gd name="T6" fmla="*/ 30 w 240"/>
                <a:gd name="T7" fmla="*/ 615 h 952"/>
                <a:gd name="T8" fmla="*/ 165 w 240"/>
                <a:gd name="T9" fmla="*/ 450 h 952"/>
                <a:gd name="T10" fmla="*/ 225 w 240"/>
                <a:gd name="T11" fmla="*/ 390 h 952"/>
                <a:gd name="T12" fmla="*/ 240 w 240"/>
                <a:gd name="T13" fmla="*/ 270 h 952"/>
                <a:gd name="T14" fmla="*/ 225 w 240"/>
                <a:gd name="T15" fmla="*/ 157 h 952"/>
                <a:gd name="T16" fmla="*/ 180 w 240"/>
                <a:gd name="T17" fmla="*/ 52 h 952"/>
                <a:gd name="T18" fmla="*/ 105 w 240"/>
                <a:gd name="T19" fmla="*/ 7 h 952"/>
                <a:gd name="T20" fmla="*/ 30 w 240"/>
                <a:gd name="T21" fmla="*/ 97 h 952"/>
                <a:gd name="T22" fmla="*/ 0 w 240"/>
                <a:gd name="T23" fmla="*/ 277 h 952"/>
                <a:gd name="T24" fmla="*/ 30 w 240"/>
                <a:gd name="T25" fmla="*/ 412 h 952"/>
                <a:gd name="T26" fmla="*/ 120 w 240"/>
                <a:gd name="T27" fmla="*/ 52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52">
                  <a:moveTo>
                    <a:pt x="105" y="952"/>
                  </a:moveTo>
                  <a:cubicBezTo>
                    <a:pt x="93" y="935"/>
                    <a:pt x="60" y="888"/>
                    <a:pt x="45" y="847"/>
                  </a:cubicBezTo>
                  <a:cubicBezTo>
                    <a:pt x="30" y="806"/>
                    <a:pt x="18" y="744"/>
                    <a:pt x="15" y="705"/>
                  </a:cubicBezTo>
                  <a:cubicBezTo>
                    <a:pt x="12" y="666"/>
                    <a:pt x="5" y="658"/>
                    <a:pt x="30" y="615"/>
                  </a:cubicBezTo>
                  <a:cubicBezTo>
                    <a:pt x="55" y="572"/>
                    <a:pt x="133" y="487"/>
                    <a:pt x="165" y="450"/>
                  </a:cubicBezTo>
                  <a:cubicBezTo>
                    <a:pt x="197" y="413"/>
                    <a:pt x="213" y="420"/>
                    <a:pt x="225" y="390"/>
                  </a:cubicBezTo>
                  <a:cubicBezTo>
                    <a:pt x="237" y="360"/>
                    <a:pt x="240" y="309"/>
                    <a:pt x="240" y="270"/>
                  </a:cubicBezTo>
                  <a:cubicBezTo>
                    <a:pt x="240" y="231"/>
                    <a:pt x="235" y="193"/>
                    <a:pt x="225" y="157"/>
                  </a:cubicBezTo>
                  <a:cubicBezTo>
                    <a:pt x="215" y="121"/>
                    <a:pt x="200" y="77"/>
                    <a:pt x="180" y="52"/>
                  </a:cubicBezTo>
                  <a:cubicBezTo>
                    <a:pt x="160" y="27"/>
                    <a:pt x="130" y="0"/>
                    <a:pt x="105" y="7"/>
                  </a:cubicBezTo>
                  <a:cubicBezTo>
                    <a:pt x="80" y="14"/>
                    <a:pt x="47" y="52"/>
                    <a:pt x="30" y="97"/>
                  </a:cubicBezTo>
                  <a:cubicBezTo>
                    <a:pt x="13" y="142"/>
                    <a:pt x="0" y="225"/>
                    <a:pt x="0" y="277"/>
                  </a:cubicBezTo>
                  <a:cubicBezTo>
                    <a:pt x="0" y="329"/>
                    <a:pt x="10" y="371"/>
                    <a:pt x="30" y="412"/>
                  </a:cubicBezTo>
                  <a:cubicBezTo>
                    <a:pt x="50" y="453"/>
                    <a:pt x="101" y="501"/>
                    <a:pt x="120" y="5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cxnSp>
          <p:nvCxnSpPr>
            <p:cNvPr id="11" name="AutoShape 2939">
              <a:extLst>
                <a:ext uri="{FF2B5EF4-FFF2-40B4-BE49-F238E27FC236}">
                  <a16:creationId xmlns:a16="http://schemas.microsoft.com/office/drawing/2014/main" id="{1C67D6BB-B53B-4E00-9EC7-F6266F9CF139}"/>
                </a:ext>
              </a:extLst>
            </p:cNvPr>
            <p:cNvCxnSpPr>
              <a:cxnSpLocks noChangeShapeType="1"/>
            </p:cNvCxnSpPr>
            <p:nvPr/>
          </p:nvCxnSpPr>
          <p:spPr bwMode="auto">
            <a:xfrm>
              <a:off x="7191" y="5718"/>
              <a:ext cx="361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2940">
              <a:extLst>
                <a:ext uri="{FF2B5EF4-FFF2-40B4-BE49-F238E27FC236}">
                  <a16:creationId xmlns:a16="http://schemas.microsoft.com/office/drawing/2014/main" id="{626060C7-5A90-4F27-B563-A41B94B0487A}"/>
                </a:ext>
              </a:extLst>
            </p:cNvPr>
            <p:cNvCxnSpPr>
              <a:cxnSpLocks noChangeShapeType="1"/>
            </p:cNvCxnSpPr>
            <p:nvPr/>
          </p:nvCxnSpPr>
          <p:spPr bwMode="auto">
            <a:xfrm flipV="1">
              <a:off x="7266" y="6640"/>
              <a:ext cx="3540" cy="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Freeform 2941">
              <a:extLst>
                <a:ext uri="{FF2B5EF4-FFF2-40B4-BE49-F238E27FC236}">
                  <a16:creationId xmlns:a16="http://schemas.microsoft.com/office/drawing/2014/main" id="{81FB7310-BC72-457A-827F-2F698125735A}"/>
                </a:ext>
              </a:extLst>
            </p:cNvPr>
            <p:cNvSpPr>
              <a:spLocks/>
            </p:cNvSpPr>
            <p:nvPr/>
          </p:nvSpPr>
          <p:spPr bwMode="auto">
            <a:xfrm>
              <a:off x="8826" y="5718"/>
              <a:ext cx="833" cy="922"/>
            </a:xfrm>
            <a:custGeom>
              <a:avLst/>
              <a:gdLst>
                <a:gd name="T0" fmla="*/ 0 w 833"/>
                <a:gd name="T1" fmla="*/ 0 h 892"/>
                <a:gd name="T2" fmla="*/ 375 w 833"/>
                <a:gd name="T3" fmla="*/ 75 h 892"/>
                <a:gd name="T4" fmla="*/ 570 w 833"/>
                <a:gd name="T5" fmla="*/ 165 h 892"/>
                <a:gd name="T6" fmla="*/ 720 w 833"/>
                <a:gd name="T7" fmla="*/ 270 h 892"/>
                <a:gd name="T8" fmla="*/ 825 w 833"/>
                <a:gd name="T9" fmla="*/ 390 h 892"/>
                <a:gd name="T10" fmla="*/ 765 w 833"/>
                <a:gd name="T11" fmla="*/ 510 h 892"/>
                <a:gd name="T12" fmla="*/ 630 w 833"/>
                <a:gd name="T13" fmla="*/ 630 h 892"/>
                <a:gd name="T14" fmla="*/ 480 w 833"/>
                <a:gd name="T15" fmla="*/ 720 h 892"/>
                <a:gd name="T16" fmla="*/ 255 w 833"/>
                <a:gd name="T17" fmla="*/ 825 h 892"/>
                <a:gd name="T18" fmla="*/ 30 w 833"/>
                <a:gd name="T19" fmla="*/ 89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3" h="892">
                  <a:moveTo>
                    <a:pt x="0" y="0"/>
                  </a:moveTo>
                  <a:cubicBezTo>
                    <a:pt x="62" y="12"/>
                    <a:pt x="280" y="48"/>
                    <a:pt x="375" y="75"/>
                  </a:cubicBezTo>
                  <a:cubicBezTo>
                    <a:pt x="470" y="102"/>
                    <a:pt x="513" y="133"/>
                    <a:pt x="570" y="165"/>
                  </a:cubicBezTo>
                  <a:cubicBezTo>
                    <a:pt x="627" y="197"/>
                    <a:pt x="678" y="233"/>
                    <a:pt x="720" y="270"/>
                  </a:cubicBezTo>
                  <a:cubicBezTo>
                    <a:pt x="762" y="307"/>
                    <a:pt x="817" y="350"/>
                    <a:pt x="825" y="390"/>
                  </a:cubicBezTo>
                  <a:cubicBezTo>
                    <a:pt x="833" y="430"/>
                    <a:pt x="797" y="470"/>
                    <a:pt x="765" y="510"/>
                  </a:cubicBezTo>
                  <a:cubicBezTo>
                    <a:pt x="733" y="550"/>
                    <a:pt x="677" y="595"/>
                    <a:pt x="630" y="630"/>
                  </a:cubicBezTo>
                  <a:cubicBezTo>
                    <a:pt x="583" y="665"/>
                    <a:pt x="543" y="687"/>
                    <a:pt x="480" y="720"/>
                  </a:cubicBezTo>
                  <a:cubicBezTo>
                    <a:pt x="417" y="753"/>
                    <a:pt x="330" y="796"/>
                    <a:pt x="255" y="825"/>
                  </a:cubicBezTo>
                  <a:cubicBezTo>
                    <a:pt x="180" y="854"/>
                    <a:pt x="77" y="878"/>
                    <a:pt x="30" y="89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cxnSp>
          <p:nvCxnSpPr>
            <p:cNvPr id="14" name="AutoShape 2942">
              <a:extLst>
                <a:ext uri="{FF2B5EF4-FFF2-40B4-BE49-F238E27FC236}">
                  <a16:creationId xmlns:a16="http://schemas.microsoft.com/office/drawing/2014/main" id="{6749BF76-9FAF-426B-B0A8-6E03D196F1FB}"/>
                </a:ext>
              </a:extLst>
            </p:cNvPr>
            <p:cNvCxnSpPr>
              <a:cxnSpLocks noChangeShapeType="1"/>
            </p:cNvCxnSpPr>
            <p:nvPr/>
          </p:nvCxnSpPr>
          <p:spPr bwMode="auto">
            <a:xfrm flipV="1">
              <a:off x="8826" y="5718"/>
              <a:ext cx="0" cy="9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2943">
              <a:extLst>
                <a:ext uri="{FF2B5EF4-FFF2-40B4-BE49-F238E27FC236}">
                  <a16:creationId xmlns:a16="http://schemas.microsoft.com/office/drawing/2014/main" id="{2BB57924-E7AE-40FC-85D5-31E8507B2A63}"/>
                </a:ext>
              </a:extLst>
            </p:cNvPr>
            <p:cNvCxnSpPr>
              <a:cxnSpLocks noChangeShapeType="1"/>
            </p:cNvCxnSpPr>
            <p:nvPr/>
          </p:nvCxnSpPr>
          <p:spPr bwMode="auto">
            <a:xfrm>
              <a:off x="8826" y="5793"/>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2944">
              <a:extLst>
                <a:ext uri="{FF2B5EF4-FFF2-40B4-BE49-F238E27FC236}">
                  <a16:creationId xmlns:a16="http://schemas.microsoft.com/office/drawing/2014/main" id="{C6E120A2-89F3-408A-B0FE-7520DD446D2C}"/>
                </a:ext>
              </a:extLst>
            </p:cNvPr>
            <p:cNvCxnSpPr>
              <a:cxnSpLocks noChangeShapeType="1"/>
            </p:cNvCxnSpPr>
            <p:nvPr/>
          </p:nvCxnSpPr>
          <p:spPr bwMode="auto">
            <a:xfrm>
              <a:off x="8826" y="6558"/>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2945">
              <a:extLst>
                <a:ext uri="{FF2B5EF4-FFF2-40B4-BE49-F238E27FC236}">
                  <a16:creationId xmlns:a16="http://schemas.microsoft.com/office/drawing/2014/main" id="{409BC3C5-65FC-479A-847B-85A1C56FE153}"/>
                </a:ext>
              </a:extLst>
            </p:cNvPr>
            <p:cNvCxnSpPr>
              <a:cxnSpLocks noChangeShapeType="1"/>
            </p:cNvCxnSpPr>
            <p:nvPr/>
          </p:nvCxnSpPr>
          <p:spPr bwMode="auto">
            <a:xfrm>
              <a:off x="8826" y="5898"/>
              <a:ext cx="58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2946">
              <a:extLst>
                <a:ext uri="{FF2B5EF4-FFF2-40B4-BE49-F238E27FC236}">
                  <a16:creationId xmlns:a16="http://schemas.microsoft.com/office/drawing/2014/main" id="{ABC8116C-1A11-45E2-9A0E-A33C3C18C0AB}"/>
                </a:ext>
              </a:extLst>
            </p:cNvPr>
            <p:cNvCxnSpPr>
              <a:cxnSpLocks noChangeShapeType="1"/>
            </p:cNvCxnSpPr>
            <p:nvPr/>
          </p:nvCxnSpPr>
          <p:spPr bwMode="auto">
            <a:xfrm>
              <a:off x="8826" y="6048"/>
              <a:ext cx="7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947">
              <a:extLst>
                <a:ext uri="{FF2B5EF4-FFF2-40B4-BE49-F238E27FC236}">
                  <a16:creationId xmlns:a16="http://schemas.microsoft.com/office/drawing/2014/main" id="{CFD7F893-FAFE-479C-8222-72360C78AA96}"/>
                </a:ext>
              </a:extLst>
            </p:cNvPr>
            <p:cNvCxnSpPr>
              <a:cxnSpLocks noChangeShapeType="1"/>
            </p:cNvCxnSpPr>
            <p:nvPr/>
          </p:nvCxnSpPr>
          <p:spPr bwMode="auto">
            <a:xfrm>
              <a:off x="8826" y="6243"/>
              <a:ext cx="7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948">
              <a:extLst>
                <a:ext uri="{FF2B5EF4-FFF2-40B4-BE49-F238E27FC236}">
                  <a16:creationId xmlns:a16="http://schemas.microsoft.com/office/drawing/2014/main" id="{56A29D56-8993-42D8-A78E-F152035D7C93}"/>
                </a:ext>
              </a:extLst>
            </p:cNvPr>
            <p:cNvCxnSpPr>
              <a:cxnSpLocks noChangeShapeType="1"/>
            </p:cNvCxnSpPr>
            <p:nvPr/>
          </p:nvCxnSpPr>
          <p:spPr bwMode="auto">
            <a:xfrm>
              <a:off x="8826" y="6378"/>
              <a:ext cx="58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949">
              <a:extLst>
                <a:ext uri="{FF2B5EF4-FFF2-40B4-BE49-F238E27FC236}">
                  <a16:creationId xmlns:a16="http://schemas.microsoft.com/office/drawing/2014/main" id="{45209CAF-FAB0-4074-B44E-AFE4D5FF9170}"/>
                </a:ext>
              </a:extLst>
            </p:cNvPr>
            <p:cNvCxnSpPr>
              <a:cxnSpLocks noChangeShapeType="1"/>
            </p:cNvCxnSpPr>
            <p:nvPr/>
          </p:nvCxnSpPr>
          <p:spPr bwMode="auto">
            <a:xfrm>
              <a:off x="6861" y="6153"/>
              <a:ext cx="4155" cy="0"/>
            </a:xfrm>
            <a:prstGeom prst="straightConnector1">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cxnSp>
        <p:sp>
          <p:nvSpPr>
            <p:cNvPr id="22" name="Text Box 2950">
              <a:extLst>
                <a:ext uri="{FF2B5EF4-FFF2-40B4-BE49-F238E27FC236}">
                  <a16:creationId xmlns:a16="http://schemas.microsoft.com/office/drawing/2014/main" id="{A11E160F-6672-455E-A431-22B65B7E7F9C}"/>
                </a:ext>
              </a:extLst>
            </p:cNvPr>
            <p:cNvSpPr txBox="1">
              <a:spLocks noChangeArrowheads="1"/>
            </p:cNvSpPr>
            <p:nvPr/>
          </p:nvSpPr>
          <p:spPr bwMode="auto">
            <a:xfrm>
              <a:off x="10229" y="5860"/>
              <a:ext cx="32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 tIns="0" rIns="9525" bIns="9525" anchor="t" anchorCtr="0" upright="1">
              <a:noAutofit/>
            </a:bodyPr>
            <a:lstStyle/>
            <a:p>
              <a:pPr hangingPunct="0">
                <a:spcAft>
                  <a:spcPts val="0"/>
                </a:spcAft>
              </a:pPr>
              <a:r>
                <a:rPr lang="pt-BR" sz="1000">
                  <a:solidFill>
                    <a:srgbClr val="000000"/>
                  </a:solidFill>
                  <a:effectLst/>
                  <a:latin typeface="Times New Roman" panose="02020603050405020304" pitchFamily="18" charset="0"/>
                  <a:ea typeface="Times New Roman" panose="02020603050405020304" pitchFamily="18" charset="0"/>
                </a:rPr>
                <a:t>R</a:t>
              </a:r>
            </a:p>
          </p:txBody>
        </p:sp>
        <p:cxnSp>
          <p:nvCxnSpPr>
            <p:cNvPr id="23" name="AutoShape 2951">
              <a:extLst>
                <a:ext uri="{FF2B5EF4-FFF2-40B4-BE49-F238E27FC236}">
                  <a16:creationId xmlns:a16="http://schemas.microsoft.com/office/drawing/2014/main" id="{930DA7D4-33A8-496B-8689-E3C0B0EACDE7}"/>
                </a:ext>
              </a:extLst>
            </p:cNvPr>
            <p:cNvCxnSpPr>
              <a:cxnSpLocks noChangeShapeType="1"/>
            </p:cNvCxnSpPr>
            <p:nvPr/>
          </p:nvCxnSpPr>
          <p:spPr bwMode="auto">
            <a:xfrm flipV="1">
              <a:off x="10056" y="5718"/>
              <a:ext cx="0" cy="4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2952">
              <a:extLst>
                <a:ext uri="{FF2B5EF4-FFF2-40B4-BE49-F238E27FC236}">
                  <a16:creationId xmlns:a16="http://schemas.microsoft.com/office/drawing/2014/main" id="{EB4A2A61-0B48-4B24-947A-DF40A2378695}"/>
                </a:ext>
              </a:extLst>
            </p:cNvPr>
            <p:cNvSpPr txBox="1">
              <a:spLocks noChangeArrowheads="1"/>
            </p:cNvSpPr>
            <p:nvPr/>
          </p:nvSpPr>
          <p:spPr bwMode="auto">
            <a:xfrm>
              <a:off x="8942" y="5988"/>
              <a:ext cx="330" cy="19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solidFill>
                    <a:srgbClr val="000000"/>
                  </a:solidFill>
                  <a:effectLst/>
                  <a:latin typeface="Times New Roman" panose="02020603050405020304" pitchFamily="18" charset="0"/>
                  <a:ea typeface="Times New Roman" panose="02020603050405020304" pitchFamily="18" charset="0"/>
                </a:rPr>
                <a:t>u</a:t>
              </a:r>
            </a:p>
          </p:txBody>
        </p:sp>
        <p:cxnSp>
          <p:nvCxnSpPr>
            <p:cNvPr id="25" name="AutoShape 2953">
              <a:extLst>
                <a:ext uri="{FF2B5EF4-FFF2-40B4-BE49-F238E27FC236}">
                  <a16:creationId xmlns:a16="http://schemas.microsoft.com/office/drawing/2014/main" id="{FF96E271-BC38-430F-95BE-65DD0DD6E4A6}"/>
                </a:ext>
              </a:extLst>
            </p:cNvPr>
            <p:cNvCxnSpPr>
              <a:cxnSpLocks noChangeShapeType="1"/>
            </p:cNvCxnSpPr>
            <p:nvPr/>
          </p:nvCxnSpPr>
          <p:spPr bwMode="auto">
            <a:xfrm flipV="1">
              <a:off x="7821" y="5898"/>
              <a:ext cx="0" cy="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Text Box 2954">
              <a:extLst>
                <a:ext uri="{FF2B5EF4-FFF2-40B4-BE49-F238E27FC236}">
                  <a16:creationId xmlns:a16="http://schemas.microsoft.com/office/drawing/2014/main" id="{8A9AA690-8640-45BB-912E-9161FD4BADAB}"/>
                </a:ext>
              </a:extLst>
            </p:cNvPr>
            <p:cNvSpPr txBox="1">
              <a:spLocks noChangeArrowheads="1"/>
            </p:cNvSpPr>
            <p:nvPr/>
          </p:nvSpPr>
          <p:spPr bwMode="auto">
            <a:xfrm>
              <a:off x="7566" y="5860"/>
              <a:ext cx="330" cy="19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solidFill>
                    <a:srgbClr val="000000"/>
                  </a:solidFill>
                  <a:effectLst/>
                  <a:latin typeface="Times New Roman" panose="02020603050405020304" pitchFamily="18" charset="0"/>
                  <a:ea typeface="Times New Roman" panose="02020603050405020304" pitchFamily="18" charset="0"/>
                </a:rPr>
                <a:t>r</a:t>
              </a:r>
            </a:p>
          </p:txBody>
        </p:sp>
        <p:sp>
          <p:nvSpPr>
            <p:cNvPr id="27" name="Text Box 2955">
              <a:extLst>
                <a:ext uri="{FF2B5EF4-FFF2-40B4-BE49-F238E27FC236}">
                  <a16:creationId xmlns:a16="http://schemas.microsoft.com/office/drawing/2014/main" id="{D726CF78-DE44-4F2A-ADB1-9D3330C8D9B5}"/>
                </a:ext>
              </a:extLst>
            </p:cNvPr>
            <p:cNvSpPr txBox="1">
              <a:spLocks noChangeArrowheads="1"/>
            </p:cNvSpPr>
            <p:nvPr/>
          </p:nvSpPr>
          <p:spPr bwMode="auto">
            <a:xfrm>
              <a:off x="7997" y="6243"/>
              <a:ext cx="330" cy="19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solidFill>
                    <a:srgbClr val="000000"/>
                  </a:solidFill>
                  <a:effectLst/>
                  <a:latin typeface="Times New Roman" panose="02020603050405020304" pitchFamily="18" charset="0"/>
                  <a:ea typeface="Times New Roman" panose="02020603050405020304" pitchFamily="18" charset="0"/>
                </a:rPr>
                <a:t> x</a:t>
              </a:r>
            </a:p>
          </p:txBody>
        </p:sp>
        <p:cxnSp>
          <p:nvCxnSpPr>
            <p:cNvPr id="28" name="AutoShape 2956">
              <a:extLst>
                <a:ext uri="{FF2B5EF4-FFF2-40B4-BE49-F238E27FC236}">
                  <a16:creationId xmlns:a16="http://schemas.microsoft.com/office/drawing/2014/main" id="{7317D146-F083-4CED-BB52-04E2CFC3BE23}"/>
                </a:ext>
              </a:extLst>
            </p:cNvPr>
            <p:cNvCxnSpPr>
              <a:cxnSpLocks noChangeShapeType="1"/>
            </p:cNvCxnSpPr>
            <p:nvPr/>
          </p:nvCxnSpPr>
          <p:spPr bwMode="auto">
            <a:xfrm>
              <a:off x="7821" y="6183"/>
              <a:ext cx="34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AutoShape 2957">
              <a:extLst>
                <a:ext uri="{FF2B5EF4-FFF2-40B4-BE49-F238E27FC236}">
                  <a16:creationId xmlns:a16="http://schemas.microsoft.com/office/drawing/2014/main" id="{6A859C4E-5FA2-497F-AF77-07CD6C9F97EB}"/>
                </a:ext>
              </a:extLst>
            </p:cNvPr>
            <p:cNvCxnSpPr>
              <a:cxnSpLocks noChangeShapeType="1"/>
            </p:cNvCxnSpPr>
            <p:nvPr/>
          </p:nvCxnSpPr>
          <p:spPr bwMode="auto">
            <a:xfrm flipH="1">
              <a:off x="9644" y="6055"/>
              <a:ext cx="15" cy="905"/>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0" name="AutoShape 2958">
              <a:extLst>
                <a:ext uri="{FF2B5EF4-FFF2-40B4-BE49-F238E27FC236}">
                  <a16:creationId xmlns:a16="http://schemas.microsoft.com/office/drawing/2014/main" id="{B4C88F87-9849-4C33-9907-A193337EB2DA}"/>
                </a:ext>
              </a:extLst>
            </p:cNvPr>
            <p:cNvCxnSpPr>
              <a:cxnSpLocks noChangeShapeType="1"/>
            </p:cNvCxnSpPr>
            <p:nvPr/>
          </p:nvCxnSpPr>
          <p:spPr bwMode="auto">
            <a:xfrm>
              <a:off x="8826" y="5988"/>
              <a:ext cx="0" cy="972"/>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sp>
          <p:nvSpPr>
            <p:cNvPr id="31" name="Text Box 2959">
              <a:extLst>
                <a:ext uri="{FF2B5EF4-FFF2-40B4-BE49-F238E27FC236}">
                  <a16:creationId xmlns:a16="http://schemas.microsoft.com/office/drawing/2014/main" id="{B0324B6F-F816-48B1-B600-4675963EDD54}"/>
                </a:ext>
              </a:extLst>
            </p:cNvPr>
            <p:cNvSpPr txBox="1">
              <a:spLocks noChangeArrowheads="1"/>
            </p:cNvSpPr>
            <p:nvPr/>
          </p:nvSpPr>
          <p:spPr bwMode="auto">
            <a:xfrm>
              <a:off x="8942" y="6745"/>
              <a:ext cx="717" cy="29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solidFill>
                    <a:srgbClr val="000000"/>
                  </a:solidFill>
                  <a:effectLst/>
                  <a:latin typeface="Times New Roman" panose="02020603050405020304" pitchFamily="18" charset="0"/>
                  <a:ea typeface="Times New Roman" panose="02020603050405020304" pitchFamily="18" charset="0"/>
                </a:rPr>
                <a:t>u</a:t>
              </a:r>
              <a:r>
                <a:rPr lang="pt-BR" sz="1000" baseline="-25000">
                  <a:solidFill>
                    <a:srgbClr val="000000"/>
                  </a:solidFill>
                  <a:effectLst/>
                  <a:latin typeface="Times New Roman" panose="02020603050405020304" pitchFamily="18" charset="0"/>
                  <a:ea typeface="Times New Roman" panose="02020603050405020304" pitchFamily="18" charset="0"/>
                </a:rPr>
                <a:t>máx</a:t>
              </a:r>
              <a:endParaRPr lang="pt-BR" sz="1000">
                <a:solidFill>
                  <a:srgbClr val="000000"/>
                </a:solidFill>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2" name="Retângulo 31">
                <a:extLst>
                  <a:ext uri="{FF2B5EF4-FFF2-40B4-BE49-F238E27FC236}">
                    <a16:creationId xmlns:a16="http://schemas.microsoft.com/office/drawing/2014/main" id="{8E5B2413-3EB5-428C-9752-D6C71E936C9E}"/>
                  </a:ext>
                </a:extLst>
              </p:cNvPr>
              <p:cNvSpPr/>
              <p:nvPr/>
            </p:nvSpPr>
            <p:spPr>
              <a:xfrm>
                <a:off x="97818" y="3133197"/>
                <a:ext cx="11809345" cy="98603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 perfil de velocidades no interior de um ducto de secção circular é dado pela equação: </a:t>
                </a:r>
                <a14:m>
                  <m:oMath xmlns:m="http://schemas.openxmlformats.org/officeDocument/2006/math">
                    <m:r>
                      <a:rPr lang="pt-BR" sz="2000" i="1">
                        <a:latin typeface="Cambria Math" panose="02040503050406030204" pitchFamily="18" charset="0"/>
                        <a:ea typeface="Times New Roman" panose="02020603050405020304" pitchFamily="18" charset="0"/>
                      </a:rPr>
                      <m:t>𝑣</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𝑟</m:t>
                    </m:r>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𝑉</m:t>
                        </m:r>
                        <m:d>
                          <m:dPr>
                            <m:ctrlPr>
                              <a:rPr lang="pt-BR" sz="2000" i="1">
                                <a:latin typeface="Cambria Math" panose="02040503050406030204" pitchFamily="18" charset="0"/>
                                <a:ea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rPr>
                              <m:t>1−</m:t>
                            </m:r>
                            <m:f>
                              <m:fPr>
                                <m:ctrlPr>
                                  <a:rPr lang="pt-BR" sz="2000" i="1">
                                    <a:latin typeface="Cambria Math" panose="02040503050406030204" pitchFamily="18" charset="0"/>
                                    <a:ea typeface="Times New Roman" panose="02020603050405020304" pitchFamily="18" charset="0"/>
                                  </a:rPr>
                                </m:ctrlPr>
                              </m:fPr>
                              <m:num>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𝑟</m:t>
                                    </m:r>
                                  </m:e>
                                  <m:sup>
                                    <m:r>
                                      <a:rPr lang="pt-BR" sz="2000" i="1">
                                        <a:latin typeface="Cambria Math" panose="02040503050406030204" pitchFamily="18" charset="0"/>
                                        <a:ea typeface="Times New Roman" panose="02020603050405020304" pitchFamily="18" charset="0"/>
                                      </a:rPr>
                                      <m:t>2</m:t>
                                    </m:r>
                                  </m:sup>
                                </m:sSup>
                              </m:num>
                              <m:den>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𝑅</m:t>
                                    </m:r>
                                  </m:e>
                                  <m:sup>
                                    <m:r>
                                      <a:rPr lang="pt-BR" sz="2000" i="1">
                                        <a:latin typeface="Cambria Math" panose="02040503050406030204" pitchFamily="18" charset="0"/>
                                        <a:ea typeface="Times New Roman" panose="02020603050405020304" pitchFamily="18" charset="0"/>
                                      </a:rPr>
                                      <m:t>2</m:t>
                                    </m:r>
                                  </m:sup>
                                </m:sSup>
                              </m:den>
                            </m:f>
                          </m:e>
                        </m:d>
                      </m:e>
                      <m:sub>
                        <m:r>
                          <a:rPr lang="pt-BR" sz="2000" i="1">
                            <a:latin typeface="Cambria Math" panose="02040503050406030204" pitchFamily="18" charset="0"/>
                            <a:ea typeface="Times New Roman" panose="02020603050405020304" pitchFamily="18" charset="0"/>
                          </a:rPr>
                          <m:t>𝑚𝑎𝑥</m:t>
                        </m:r>
                      </m:sub>
                    </m:sSub>
                  </m:oMath>
                </a14:m>
                <a:r>
                  <a:rPr lang="pt-BR" sz="2000" dirty="0">
                    <a:latin typeface="Times New Roman" panose="02020603050405020304" pitchFamily="18" charset="0"/>
                    <a:ea typeface="Times New Roman" panose="02020603050405020304" pitchFamily="18" charset="0"/>
                  </a:rPr>
                  <a:t>, para escoamento laminar, onde R é o raio do duto parabólico e </a:t>
                </a:r>
                <a:r>
                  <a:rPr lang="pt-BR" sz="2000" i="1" dirty="0" err="1">
                    <a:latin typeface="Times New Roman" panose="02020603050405020304" pitchFamily="18" charset="0"/>
                    <a:ea typeface="Times New Roman" panose="02020603050405020304" pitchFamily="18" charset="0"/>
                  </a:rPr>
                  <a:t>V</a:t>
                </a:r>
                <a:r>
                  <a:rPr lang="pt-BR" sz="2000" i="1" baseline="-25000" dirty="0" err="1">
                    <a:latin typeface="Times New Roman" panose="02020603050405020304" pitchFamily="18" charset="0"/>
                    <a:ea typeface="Times New Roman" panose="02020603050405020304" pitchFamily="18" charset="0"/>
                  </a:rPr>
                  <a:t>max</a:t>
                </a:r>
                <a:r>
                  <a:rPr lang="pt-BR" sz="2000" dirty="0">
                    <a:latin typeface="Times New Roman" panose="02020603050405020304" pitchFamily="18" charset="0"/>
                    <a:ea typeface="Times New Roman" panose="02020603050405020304" pitchFamily="18" charset="0"/>
                  </a:rPr>
                  <a:t> é a velocidade no eixo do duto. </a:t>
                </a:r>
                <a:endParaRPr lang="pt-BR" sz="1200" dirty="0">
                  <a:effectLst/>
                  <a:latin typeface="Times New Roman" panose="02020603050405020304" pitchFamily="18" charset="0"/>
                  <a:ea typeface="Times New Roman" panose="02020603050405020304" pitchFamily="18" charset="0"/>
                </a:endParaRPr>
              </a:p>
            </p:txBody>
          </p:sp>
        </mc:Choice>
        <mc:Fallback>
          <p:sp>
            <p:nvSpPr>
              <p:cNvPr id="32" name="Retângulo 31">
                <a:extLst>
                  <a:ext uri="{FF2B5EF4-FFF2-40B4-BE49-F238E27FC236}">
                    <a16:creationId xmlns:a16="http://schemas.microsoft.com/office/drawing/2014/main" id="{8E5B2413-3EB5-428C-9752-D6C71E936C9E}"/>
                  </a:ext>
                </a:extLst>
              </p:cNvPr>
              <p:cNvSpPr>
                <a:spLocks noRot="1" noChangeAspect="1" noMove="1" noResize="1" noEditPoints="1" noAdjustHandles="1" noChangeArrowheads="1" noChangeShapeType="1" noTextEdit="1"/>
              </p:cNvSpPr>
              <p:nvPr/>
            </p:nvSpPr>
            <p:spPr>
              <a:xfrm>
                <a:off x="97818" y="3133197"/>
                <a:ext cx="11809345" cy="986039"/>
              </a:xfrm>
              <a:prstGeom prst="rect">
                <a:avLst/>
              </a:prstGeom>
              <a:blipFill>
                <a:blip r:embed="rId4"/>
                <a:stretch>
                  <a:fillRect l="-516" r="-568" b="-9877"/>
                </a:stretch>
              </a:blipFill>
            </p:spPr>
            <p:txBody>
              <a:bodyPr/>
              <a:lstStyle/>
              <a:p>
                <a:r>
                  <a:rPr lang="pt-BR">
                    <a:noFill/>
                  </a:rPr>
                  <a:t> </a:t>
                </a:r>
              </a:p>
            </p:txBody>
          </p:sp>
        </mc:Fallback>
      </mc:AlternateContent>
      <p:sp>
        <p:nvSpPr>
          <p:cNvPr id="33" name="Rectangle 25">
            <a:extLst>
              <a:ext uri="{FF2B5EF4-FFF2-40B4-BE49-F238E27FC236}">
                <a16:creationId xmlns:a16="http://schemas.microsoft.com/office/drawing/2014/main" id="{9BCF52E7-1826-4456-A795-D5EC54AE5ADB}"/>
              </a:ext>
            </a:extLst>
          </p:cNvPr>
          <p:cNvSpPr>
            <a:spLocks noChangeArrowheads="1"/>
          </p:cNvSpPr>
          <p:nvPr/>
        </p:nvSpPr>
        <p:spPr bwMode="auto">
          <a:xfrm>
            <a:off x="97818" y="4303807"/>
            <a:ext cx="93410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Já para escoamento turbulento, o perfil de velocidades seque aproximadamente a relação:</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34" name="Group 3004">
            <a:extLst>
              <a:ext uri="{FF2B5EF4-FFF2-40B4-BE49-F238E27FC236}">
                <a16:creationId xmlns:a16="http://schemas.microsoft.com/office/drawing/2014/main" id="{F1FEBE66-6F09-40AD-87EE-C5082BE0325D}"/>
              </a:ext>
            </a:extLst>
          </p:cNvPr>
          <p:cNvGrpSpPr>
            <a:grpSpLocks/>
          </p:cNvGrpSpPr>
          <p:nvPr/>
        </p:nvGrpSpPr>
        <p:grpSpPr bwMode="auto">
          <a:xfrm>
            <a:off x="215814" y="4874547"/>
            <a:ext cx="2638425" cy="971550"/>
            <a:chOff x="7106" y="9121"/>
            <a:chExt cx="4155" cy="1537"/>
          </a:xfrm>
        </p:grpSpPr>
        <p:sp>
          <p:nvSpPr>
            <p:cNvPr id="35" name="Freeform 2961">
              <a:extLst>
                <a:ext uri="{FF2B5EF4-FFF2-40B4-BE49-F238E27FC236}">
                  <a16:creationId xmlns:a16="http://schemas.microsoft.com/office/drawing/2014/main" id="{239F4124-39F6-4A14-914D-07A89450BDA1}"/>
                </a:ext>
              </a:extLst>
            </p:cNvPr>
            <p:cNvSpPr>
              <a:spLocks/>
            </p:cNvSpPr>
            <p:nvPr/>
          </p:nvSpPr>
          <p:spPr bwMode="auto">
            <a:xfrm>
              <a:off x="7351" y="9121"/>
              <a:ext cx="235" cy="961"/>
            </a:xfrm>
            <a:custGeom>
              <a:avLst/>
              <a:gdLst>
                <a:gd name="T0" fmla="*/ 85 w 235"/>
                <a:gd name="T1" fmla="*/ 0 h 957"/>
                <a:gd name="T2" fmla="*/ 25 w 235"/>
                <a:gd name="T3" fmla="*/ 105 h 957"/>
                <a:gd name="T4" fmla="*/ 10 w 235"/>
                <a:gd name="T5" fmla="*/ 150 h 957"/>
                <a:gd name="T6" fmla="*/ 25 w 235"/>
                <a:gd name="T7" fmla="*/ 345 h 957"/>
                <a:gd name="T8" fmla="*/ 160 w 235"/>
                <a:gd name="T9" fmla="*/ 480 h 957"/>
                <a:gd name="T10" fmla="*/ 205 w 235"/>
                <a:gd name="T11" fmla="*/ 585 h 957"/>
                <a:gd name="T12" fmla="*/ 235 w 235"/>
                <a:gd name="T13" fmla="*/ 705 h 957"/>
                <a:gd name="T14" fmla="*/ 205 w 235"/>
                <a:gd name="T15" fmla="*/ 795 h 957"/>
                <a:gd name="T16" fmla="*/ 160 w 235"/>
                <a:gd name="T17" fmla="*/ 900 h 957"/>
                <a:gd name="T18" fmla="*/ 130 w 235"/>
                <a:gd name="T19" fmla="*/ 945 h 957"/>
                <a:gd name="T20" fmla="*/ 55 w 235"/>
                <a:gd name="T21" fmla="*/ 825 h 957"/>
                <a:gd name="T22" fmla="*/ 25 w 235"/>
                <a:gd name="T23" fmla="*/ 705 h 957"/>
                <a:gd name="T24" fmla="*/ 55 w 235"/>
                <a:gd name="T25" fmla="*/ 555 h 957"/>
                <a:gd name="T26" fmla="*/ 100 w 235"/>
                <a:gd name="T27" fmla="*/ 42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957">
                  <a:moveTo>
                    <a:pt x="85" y="0"/>
                  </a:moveTo>
                  <a:cubicBezTo>
                    <a:pt x="73" y="17"/>
                    <a:pt x="37" y="80"/>
                    <a:pt x="25" y="105"/>
                  </a:cubicBezTo>
                  <a:cubicBezTo>
                    <a:pt x="13" y="130"/>
                    <a:pt x="10" y="110"/>
                    <a:pt x="10" y="150"/>
                  </a:cubicBezTo>
                  <a:cubicBezTo>
                    <a:pt x="10" y="190"/>
                    <a:pt x="0" y="290"/>
                    <a:pt x="25" y="345"/>
                  </a:cubicBezTo>
                  <a:cubicBezTo>
                    <a:pt x="50" y="400"/>
                    <a:pt x="130" y="440"/>
                    <a:pt x="160" y="480"/>
                  </a:cubicBezTo>
                  <a:cubicBezTo>
                    <a:pt x="190" y="520"/>
                    <a:pt x="192" y="547"/>
                    <a:pt x="205" y="585"/>
                  </a:cubicBezTo>
                  <a:cubicBezTo>
                    <a:pt x="218" y="623"/>
                    <a:pt x="235" y="670"/>
                    <a:pt x="235" y="705"/>
                  </a:cubicBezTo>
                  <a:cubicBezTo>
                    <a:pt x="235" y="740"/>
                    <a:pt x="217" y="763"/>
                    <a:pt x="205" y="795"/>
                  </a:cubicBezTo>
                  <a:cubicBezTo>
                    <a:pt x="193" y="827"/>
                    <a:pt x="172" y="875"/>
                    <a:pt x="160" y="900"/>
                  </a:cubicBezTo>
                  <a:cubicBezTo>
                    <a:pt x="148" y="925"/>
                    <a:pt x="147" y="957"/>
                    <a:pt x="130" y="945"/>
                  </a:cubicBezTo>
                  <a:cubicBezTo>
                    <a:pt x="113" y="933"/>
                    <a:pt x="72" y="865"/>
                    <a:pt x="55" y="825"/>
                  </a:cubicBezTo>
                  <a:cubicBezTo>
                    <a:pt x="38" y="785"/>
                    <a:pt x="25" y="750"/>
                    <a:pt x="25" y="705"/>
                  </a:cubicBezTo>
                  <a:cubicBezTo>
                    <a:pt x="25" y="660"/>
                    <a:pt x="43" y="602"/>
                    <a:pt x="55" y="555"/>
                  </a:cubicBezTo>
                  <a:cubicBezTo>
                    <a:pt x="67" y="508"/>
                    <a:pt x="91" y="448"/>
                    <a:pt x="100"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36" name="Freeform 2962">
              <a:extLst>
                <a:ext uri="{FF2B5EF4-FFF2-40B4-BE49-F238E27FC236}">
                  <a16:creationId xmlns:a16="http://schemas.microsoft.com/office/drawing/2014/main" id="{CC5E1668-D649-45F5-9B05-217ABEEEB1FE}"/>
                </a:ext>
              </a:extLst>
            </p:cNvPr>
            <p:cNvSpPr>
              <a:spLocks/>
            </p:cNvSpPr>
            <p:nvPr/>
          </p:nvSpPr>
          <p:spPr bwMode="auto">
            <a:xfrm>
              <a:off x="10901" y="9121"/>
              <a:ext cx="240" cy="956"/>
            </a:xfrm>
            <a:custGeom>
              <a:avLst/>
              <a:gdLst>
                <a:gd name="T0" fmla="*/ 105 w 240"/>
                <a:gd name="T1" fmla="*/ 952 h 952"/>
                <a:gd name="T2" fmla="*/ 45 w 240"/>
                <a:gd name="T3" fmla="*/ 847 h 952"/>
                <a:gd name="T4" fmla="*/ 15 w 240"/>
                <a:gd name="T5" fmla="*/ 705 h 952"/>
                <a:gd name="T6" fmla="*/ 30 w 240"/>
                <a:gd name="T7" fmla="*/ 615 h 952"/>
                <a:gd name="T8" fmla="*/ 165 w 240"/>
                <a:gd name="T9" fmla="*/ 450 h 952"/>
                <a:gd name="T10" fmla="*/ 225 w 240"/>
                <a:gd name="T11" fmla="*/ 390 h 952"/>
                <a:gd name="T12" fmla="*/ 240 w 240"/>
                <a:gd name="T13" fmla="*/ 270 h 952"/>
                <a:gd name="T14" fmla="*/ 225 w 240"/>
                <a:gd name="T15" fmla="*/ 157 h 952"/>
                <a:gd name="T16" fmla="*/ 180 w 240"/>
                <a:gd name="T17" fmla="*/ 52 h 952"/>
                <a:gd name="T18" fmla="*/ 105 w 240"/>
                <a:gd name="T19" fmla="*/ 7 h 952"/>
                <a:gd name="T20" fmla="*/ 30 w 240"/>
                <a:gd name="T21" fmla="*/ 97 h 952"/>
                <a:gd name="T22" fmla="*/ 0 w 240"/>
                <a:gd name="T23" fmla="*/ 277 h 952"/>
                <a:gd name="T24" fmla="*/ 30 w 240"/>
                <a:gd name="T25" fmla="*/ 412 h 952"/>
                <a:gd name="T26" fmla="*/ 120 w 240"/>
                <a:gd name="T27" fmla="*/ 52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952">
                  <a:moveTo>
                    <a:pt x="105" y="952"/>
                  </a:moveTo>
                  <a:cubicBezTo>
                    <a:pt x="93" y="935"/>
                    <a:pt x="60" y="888"/>
                    <a:pt x="45" y="847"/>
                  </a:cubicBezTo>
                  <a:cubicBezTo>
                    <a:pt x="30" y="806"/>
                    <a:pt x="18" y="744"/>
                    <a:pt x="15" y="705"/>
                  </a:cubicBezTo>
                  <a:cubicBezTo>
                    <a:pt x="12" y="666"/>
                    <a:pt x="5" y="658"/>
                    <a:pt x="30" y="615"/>
                  </a:cubicBezTo>
                  <a:cubicBezTo>
                    <a:pt x="55" y="572"/>
                    <a:pt x="133" y="487"/>
                    <a:pt x="165" y="450"/>
                  </a:cubicBezTo>
                  <a:cubicBezTo>
                    <a:pt x="197" y="413"/>
                    <a:pt x="213" y="420"/>
                    <a:pt x="225" y="390"/>
                  </a:cubicBezTo>
                  <a:cubicBezTo>
                    <a:pt x="237" y="360"/>
                    <a:pt x="240" y="309"/>
                    <a:pt x="240" y="270"/>
                  </a:cubicBezTo>
                  <a:cubicBezTo>
                    <a:pt x="240" y="231"/>
                    <a:pt x="235" y="193"/>
                    <a:pt x="225" y="157"/>
                  </a:cubicBezTo>
                  <a:cubicBezTo>
                    <a:pt x="215" y="121"/>
                    <a:pt x="200" y="77"/>
                    <a:pt x="180" y="52"/>
                  </a:cubicBezTo>
                  <a:cubicBezTo>
                    <a:pt x="160" y="27"/>
                    <a:pt x="130" y="0"/>
                    <a:pt x="105" y="7"/>
                  </a:cubicBezTo>
                  <a:cubicBezTo>
                    <a:pt x="80" y="14"/>
                    <a:pt x="47" y="52"/>
                    <a:pt x="30" y="97"/>
                  </a:cubicBezTo>
                  <a:cubicBezTo>
                    <a:pt x="13" y="142"/>
                    <a:pt x="0" y="225"/>
                    <a:pt x="0" y="277"/>
                  </a:cubicBezTo>
                  <a:cubicBezTo>
                    <a:pt x="0" y="329"/>
                    <a:pt x="10" y="371"/>
                    <a:pt x="30" y="412"/>
                  </a:cubicBezTo>
                  <a:cubicBezTo>
                    <a:pt x="50" y="453"/>
                    <a:pt x="101" y="501"/>
                    <a:pt x="120" y="5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cxnSp>
          <p:nvCxnSpPr>
            <p:cNvPr id="37" name="AutoShape 2963">
              <a:extLst>
                <a:ext uri="{FF2B5EF4-FFF2-40B4-BE49-F238E27FC236}">
                  <a16:creationId xmlns:a16="http://schemas.microsoft.com/office/drawing/2014/main" id="{0F4212B9-8083-4C19-8CFB-F5C887004C5C}"/>
                </a:ext>
              </a:extLst>
            </p:cNvPr>
            <p:cNvCxnSpPr>
              <a:cxnSpLocks noChangeShapeType="1"/>
            </p:cNvCxnSpPr>
            <p:nvPr/>
          </p:nvCxnSpPr>
          <p:spPr bwMode="auto">
            <a:xfrm>
              <a:off x="7436" y="9121"/>
              <a:ext cx="361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AutoShape 2964">
              <a:extLst>
                <a:ext uri="{FF2B5EF4-FFF2-40B4-BE49-F238E27FC236}">
                  <a16:creationId xmlns:a16="http://schemas.microsoft.com/office/drawing/2014/main" id="{142B8D16-7EAC-48EC-A8D4-8171FAAC5476}"/>
                </a:ext>
              </a:extLst>
            </p:cNvPr>
            <p:cNvCxnSpPr>
              <a:cxnSpLocks noChangeShapeType="1"/>
            </p:cNvCxnSpPr>
            <p:nvPr/>
          </p:nvCxnSpPr>
          <p:spPr bwMode="auto">
            <a:xfrm flipV="1">
              <a:off x="7511" y="10047"/>
              <a:ext cx="3540" cy="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AutoShape 2965">
              <a:extLst>
                <a:ext uri="{FF2B5EF4-FFF2-40B4-BE49-F238E27FC236}">
                  <a16:creationId xmlns:a16="http://schemas.microsoft.com/office/drawing/2014/main" id="{BF237DBE-E0E4-41BB-A2E5-F149849C1D13}"/>
                </a:ext>
              </a:extLst>
            </p:cNvPr>
            <p:cNvCxnSpPr>
              <a:cxnSpLocks noChangeShapeType="1"/>
            </p:cNvCxnSpPr>
            <p:nvPr/>
          </p:nvCxnSpPr>
          <p:spPr bwMode="auto">
            <a:xfrm flipV="1">
              <a:off x="9071" y="9121"/>
              <a:ext cx="0" cy="9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2966">
              <a:extLst>
                <a:ext uri="{FF2B5EF4-FFF2-40B4-BE49-F238E27FC236}">
                  <a16:creationId xmlns:a16="http://schemas.microsoft.com/office/drawing/2014/main" id="{BF30836F-1F3D-42A4-A2FB-5E664D7327BA}"/>
                </a:ext>
              </a:extLst>
            </p:cNvPr>
            <p:cNvCxnSpPr>
              <a:cxnSpLocks noChangeShapeType="1"/>
            </p:cNvCxnSpPr>
            <p:nvPr/>
          </p:nvCxnSpPr>
          <p:spPr bwMode="auto">
            <a:xfrm>
              <a:off x="9071" y="9196"/>
              <a:ext cx="25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2967">
              <a:extLst>
                <a:ext uri="{FF2B5EF4-FFF2-40B4-BE49-F238E27FC236}">
                  <a16:creationId xmlns:a16="http://schemas.microsoft.com/office/drawing/2014/main" id="{4DE7EFA4-C0F6-48D5-A3C0-DA1B3C9F9CC5}"/>
                </a:ext>
              </a:extLst>
            </p:cNvPr>
            <p:cNvCxnSpPr>
              <a:cxnSpLocks noChangeShapeType="1"/>
            </p:cNvCxnSpPr>
            <p:nvPr/>
          </p:nvCxnSpPr>
          <p:spPr bwMode="auto">
            <a:xfrm>
              <a:off x="9071" y="9965"/>
              <a:ext cx="40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2968">
              <a:extLst>
                <a:ext uri="{FF2B5EF4-FFF2-40B4-BE49-F238E27FC236}">
                  <a16:creationId xmlns:a16="http://schemas.microsoft.com/office/drawing/2014/main" id="{916D1086-0E6D-4C88-A1F0-4EA4FA7E38F1}"/>
                </a:ext>
              </a:extLst>
            </p:cNvPr>
            <p:cNvCxnSpPr>
              <a:cxnSpLocks noChangeShapeType="1"/>
            </p:cNvCxnSpPr>
            <p:nvPr/>
          </p:nvCxnSpPr>
          <p:spPr bwMode="auto">
            <a:xfrm>
              <a:off x="9071" y="9302"/>
              <a:ext cx="44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AutoShape 2969">
              <a:extLst>
                <a:ext uri="{FF2B5EF4-FFF2-40B4-BE49-F238E27FC236}">
                  <a16:creationId xmlns:a16="http://schemas.microsoft.com/office/drawing/2014/main" id="{F7CE5854-E3F8-4958-85BE-36879558D108}"/>
                </a:ext>
              </a:extLst>
            </p:cNvPr>
            <p:cNvCxnSpPr>
              <a:cxnSpLocks noChangeShapeType="1"/>
            </p:cNvCxnSpPr>
            <p:nvPr/>
          </p:nvCxnSpPr>
          <p:spPr bwMode="auto">
            <a:xfrm>
              <a:off x="9071" y="9452"/>
              <a:ext cx="529" cy="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AutoShape 2970">
              <a:extLst>
                <a:ext uri="{FF2B5EF4-FFF2-40B4-BE49-F238E27FC236}">
                  <a16:creationId xmlns:a16="http://schemas.microsoft.com/office/drawing/2014/main" id="{5ABB2557-D2D8-4FD1-A129-3C700A47DB9F}"/>
                </a:ext>
              </a:extLst>
            </p:cNvPr>
            <p:cNvCxnSpPr>
              <a:cxnSpLocks noChangeShapeType="1"/>
            </p:cNvCxnSpPr>
            <p:nvPr/>
          </p:nvCxnSpPr>
          <p:spPr bwMode="auto">
            <a:xfrm>
              <a:off x="9071" y="9648"/>
              <a:ext cx="52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AutoShape 2971">
              <a:extLst>
                <a:ext uri="{FF2B5EF4-FFF2-40B4-BE49-F238E27FC236}">
                  <a16:creationId xmlns:a16="http://schemas.microsoft.com/office/drawing/2014/main" id="{66B9D36F-0CE3-4EEB-992D-0176E1ECC584}"/>
                </a:ext>
              </a:extLst>
            </p:cNvPr>
            <p:cNvCxnSpPr>
              <a:cxnSpLocks noChangeShapeType="1"/>
            </p:cNvCxnSpPr>
            <p:nvPr/>
          </p:nvCxnSpPr>
          <p:spPr bwMode="auto">
            <a:xfrm>
              <a:off x="9071" y="9844"/>
              <a:ext cx="50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AutoShape 2972">
              <a:extLst>
                <a:ext uri="{FF2B5EF4-FFF2-40B4-BE49-F238E27FC236}">
                  <a16:creationId xmlns:a16="http://schemas.microsoft.com/office/drawing/2014/main" id="{8743ADAC-AB3D-46C6-988B-10848AE35CCB}"/>
                </a:ext>
              </a:extLst>
            </p:cNvPr>
            <p:cNvCxnSpPr>
              <a:cxnSpLocks noChangeShapeType="1"/>
            </p:cNvCxnSpPr>
            <p:nvPr/>
          </p:nvCxnSpPr>
          <p:spPr bwMode="auto">
            <a:xfrm>
              <a:off x="7106" y="9558"/>
              <a:ext cx="4155" cy="0"/>
            </a:xfrm>
            <a:prstGeom prst="straightConnector1">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cxnSp>
        <p:sp>
          <p:nvSpPr>
            <p:cNvPr id="47" name="Text Box 2973">
              <a:extLst>
                <a:ext uri="{FF2B5EF4-FFF2-40B4-BE49-F238E27FC236}">
                  <a16:creationId xmlns:a16="http://schemas.microsoft.com/office/drawing/2014/main" id="{A7629275-69F0-4E89-AD87-0328F01BA7CE}"/>
                </a:ext>
              </a:extLst>
            </p:cNvPr>
            <p:cNvSpPr txBox="1">
              <a:spLocks noChangeArrowheads="1"/>
            </p:cNvSpPr>
            <p:nvPr/>
          </p:nvSpPr>
          <p:spPr bwMode="auto">
            <a:xfrm>
              <a:off x="10474" y="9264"/>
              <a:ext cx="322"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 tIns="0" rIns="9525" bIns="9525" anchor="t" anchorCtr="0" upright="1">
              <a:noAutofit/>
            </a:bodyPr>
            <a:lstStyle/>
            <a:p>
              <a:pPr hangingPunct="0">
                <a:spcAft>
                  <a:spcPts val="0"/>
                </a:spcAft>
              </a:pPr>
              <a:r>
                <a:rPr lang="pt-BR" sz="1000">
                  <a:effectLst/>
                  <a:latin typeface="Times New Roman" panose="02020603050405020304" pitchFamily="18" charset="0"/>
                  <a:ea typeface="Times New Roman" panose="02020603050405020304" pitchFamily="18" charset="0"/>
                </a:rPr>
                <a:t>R</a:t>
              </a:r>
            </a:p>
          </p:txBody>
        </p:sp>
        <p:cxnSp>
          <p:nvCxnSpPr>
            <p:cNvPr id="48" name="AutoShape 2974">
              <a:extLst>
                <a:ext uri="{FF2B5EF4-FFF2-40B4-BE49-F238E27FC236}">
                  <a16:creationId xmlns:a16="http://schemas.microsoft.com/office/drawing/2014/main" id="{D5260FA1-8CDF-46C3-8D4A-22D88B294ED7}"/>
                </a:ext>
              </a:extLst>
            </p:cNvPr>
            <p:cNvCxnSpPr>
              <a:cxnSpLocks noChangeShapeType="1"/>
            </p:cNvCxnSpPr>
            <p:nvPr/>
          </p:nvCxnSpPr>
          <p:spPr bwMode="auto">
            <a:xfrm flipV="1">
              <a:off x="10301" y="9121"/>
              <a:ext cx="0" cy="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9" name="Text Box 2975">
              <a:extLst>
                <a:ext uri="{FF2B5EF4-FFF2-40B4-BE49-F238E27FC236}">
                  <a16:creationId xmlns:a16="http://schemas.microsoft.com/office/drawing/2014/main" id="{699608D7-5161-4C88-98D7-D9DB745CE353}"/>
                </a:ext>
              </a:extLst>
            </p:cNvPr>
            <p:cNvSpPr txBox="1">
              <a:spLocks noChangeArrowheads="1"/>
            </p:cNvSpPr>
            <p:nvPr/>
          </p:nvSpPr>
          <p:spPr bwMode="auto">
            <a:xfrm>
              <a:off x="9187" y="9392"/>
              <a:ext cx="330" cy="1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effectLst/>
                  <a:latin typeface="Times New Roman" panose="02020603050405020304" pitchFamily="18" charset="0"/>
                  <a:ea typeface="Times New Roman" panose="02020603050405020304" pitchFamily="18" charset="0"/>
                </a:rPr>
                <a:t>u</a:t>
              </a:r>
            </a:p>
          </p:txBody>
        </p:sp>
        <p:cxnSp>
          <p:nvCxnSpPr>
            <p:cNvPr id="50" name="AutoShape 2976">
              <a:extLst>
                <a:ext uri="{FF2B5EF4-FFF2-40B4-BE49-F238E27FC236}">
                  <a16:creationId xmlns:a16="http://schemas.microsoft.com/office/drawing/2014/main" id="{D0462D67-6877-49D8-A49D-DCF3159F4F7C}"/>
                </a:ext>
              </a:extLst>
            </p:cNvPr>
            <p:cNvCxnSpPr>
              <a:cxnSpLocks noChangeShapeType="1"/>
            </p:cNvCxnSpPr>
            <p:nvPr/>
          </p:nvCxnSpPr>
          <p:spPr bwMode="auto">
            <a:xfrm flipV="1">
              <a:off x="8066" y="9302"/>
              <a:ext cx="0" cy="2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 name="Text Box 2977">
              <a:extLst>
                <a:ext uri="{FF2B5EF4-FFF2-40B4-BE49-F238E27FC236}">
                  <a16:creationId xmlns:a16="http://schemas.microsoft.com/office/drawing/2014/main" id="{08F54513-8C98-4421-AF10-2E32F27116E8}"/>
                </a:ext>
              </a:extLst>
            </p:cNvPr>
            <p:cNvSpPr txBox="1">
              <a:spLocks noChangeArrowheads="1"/>
            </p:cNvSpPr>
            <p:nvPr/>
          </p:nvSpPr>
          <p:spPr bwMode="auto">
            <a:xfrm>
              <a:off x="7811" y="9264"/>
              <a:ext cx="330" cy="19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effectLst/>
                  <a:latin typeface="Times New Roman" panose="02020603050405020304" pitchFamily="18" charset="0"/>
                  <a:ea typeface="Times New Roman" panose="02020603050405020304" pitchFamily="18" charset="0"/>
                </a:rPr>
                <a:t>r</a:t>
              </a:r>
            </a:p>
          </p:txBody>
        </p:sp>
        <p:sp>
          <p:nvSpPr>
            <p:cNvPr id="52" name="Text Box 2978">
              <a:extLst>
                <a:ext uri="{FF2B5EF4-FFF2-40B4-BE49-F238E27FC236}">
                  <a16:creationId xmlns:a16="http://schemas.microsoft.com/office/drawing/2014/main" id="{F91CFF4E-77B9-4CAE-8569-2780801FECE6}"/>
                </a:ext>
              </a:extLst>
            </p:cNvPr>
            <p:cNvSpPr txBox="1">
              <a:spLocks noChangeArrowheads="1"/>
            </p:cNvSpPr>
            <p:nvPr/>
          </p:nvSpPr>
          <p:spPr bwMode="auto">
            <a:xfrm>
              <a:off x="8242" y="9648"/>
              <a:ext cx="330" cy="1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effectLst/>
                  <a:latin typeface="Times New Roman" panose="02020603050405020304" pitchFamily="18" charset="0"/>
                  <a:ea typeface="Times New Roman" panose="02020603050405020304" pitchFamily="18" charset="0"/>
                </a:rPr>
                <a:t> x</a:t>
              </a:r>
            </a:p>
          </p:txBody>
        </p:sp>
        <p:cxnSp>
          <p:nvCxnSpPr>
            <p:cNvPr id="53" name="AutoShape 2979">
              <a:extLst>
                <a:ext uri="{FF2B5EF4-FFF2-40B4-BE49-F238E27FC236}">
                  <a16:creationId xmlns:a16="http://schemas.microsoft.com/office/drawing/2014/main" id="{8FBB3DA0-71F1-4F23-AF0F-B122A3ACE9CF}"/>
                </a:ext>
              </a:extLst>
            </p:cNvPr>
            <p:cNvCxnSpPr>
              <a:cxnSpLocks noChangeShapeType="1"/>
            </p:cNvCxnSpPr>
            <p:nvPr/>
          </p:nvCxnSpPr>
          <p:spPr bwMode="auto">
            <a:xfrm>
              <a:off x="8066" y="9588"/>
              <a:ext cx="34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AutoShape 2980">
              <a:extLst>
                <a:ext uri="{FF2B5EF4-FFF2-40B4-BE49-F238E27FC236}">
                  <a16:creationId xmlns:a16="http://schemas.microsoft.com/office/drawing/2014/main" id="{617DDC89-A5A4-4CE7-BD6B-F4A9A2504954}"/>
                </a:ext>
              </a:extLst>
            </p:cNvPr>
            <p:cNvCxnSpPr>
              <a:cxnSpLocks noChangeShapeType="1"/>
            </p:cNvCxnSpPr>
            <p:nvPr/>
          </p:nvCxnSpPr>
          <p:spPr bwMode="auto">
            <a:xfrm>
              <a:off x="9904" y="9459"/>
              <a:ext cx="0" cy="1199"/>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55" name="AutoShape 2981">
              <a:extLst>
                <a:ext uri="{FF2B5EF4-FFF2-40B4-BE49-F238E27FC236}">
                  <a16:creationId xmlns:a16="http://schemas.microsoft.com/office/drawing/2014/main" id="{01BC5294-3A71-406F-9124-57DDAB6C8333}"/>
                </a:ext>
              </a:extLst>
            </p:cNvPr>
            <p:cNvCxnSpPr>
              <a:cxnSpLocks noChangeShapeType="1"/>
            </p:cNvCxnSpPr>
            <p:nvPr/>
          </p:nvCxnSpPr>
          <p:spPr bwMode="auto">
            <a:xfrm>
              <a:off x="9071" y="9392"/>
              <a:ext cx="0" cy="1198"/>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sp>
          <p:nvSpPr>
            <p:cNvPr id="56" name="Text Box 2982">
              <a:extLst>
                <a:ext uri="{FF2B5EF4-FFF2-40B4-BE49-F238E27FC236}">
                  <a16:creationId xmlns:a16="http://schemas.microsoft.com/office/drawing/2014/main" id="{7F75D389-192E-4D37-B972-43F351755654}"/>
                </a:ext>
              </a:extLst>
            </p:cNvPr>
            <p:cNvSpPr txBox="1">
              <a:spLocks noChangeArrowheads="1"/>
            </p:cNvSpPr>
            <p:nvPr/>
          </p:nvSpPr>
          <p:spPr bwMode="auto">
            <a:xfrm>
              <a:off x="9187" y="10252"/>
              <a:ext cx="717" cy="2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000">
                  <a:effectLst/>
                  <a:latin typeface="Times New Roman" panose="02020603050405020304" pitchFamily="18" charset="0"/>
                  <a:ea typeface="Times New Roman" panose="02020603050405020304" pitchFamily="18" charset="0"/>
                </a:rPr>
                <a:t>u</a:t>
              </a:r>
              <a:r>
                <a:rPr lang="pt-BR" sz="1000" baseline="-25000">
                  <a:effectLst/>
                  <a:latin typeface="Times New Roman" panose="02020603050405020304" pitchFamily="18" charset="0"/>
                  <a:ea typeface="Times New Roman" panose="02020603050405020304" pitchFamily="18" charset="0"/>
                </a:rPr>
                <a:t>máx</a:t>
              </a:r>
              <a:endParaRPr lang="pt-BR" sz="1000">
                <a:effectLst/>
                <a:latin typeface="Times New Roman" panose="02020603050405020304" pitchFamily="18" charset="0"/>
                <a:ea typeface="Times New Roman" panose="02020603050405020304" pitchFamily="18" charset="0"/>
              </a:endParaRPr>
            </a:p>
          </p:txBody>
        </p:sp>
        <p:sp>
          <p:nvSpPr>
            <p:cNvPr id="57" name="Freeform 2983">
              <a:extLst>
                <a:ext uri="{FF2B5EF4-FFF2-40B4-BE49-F238E27FC236}">
                  <a16:creationId xmlns:a16="http://schemas.microsoft.com/office/drawing/2014/main" id="{F7BE17AF-F7F4-4785-A4C8-5585596496DF}"/>
                </a:ext>
              </a:extLst>
            </p:cNvPr>
            <p:cNvSpPr>
              <a:spLocks/>
            </p:cNvSpPr>
            <p:nvPr/>
          </p:nvSpPr>
          <p:spPr bwMode="auto">
            <a:xfrm>
              <a:off x="9071" y="9121"/>
              <a:ext cx="558" cy="926"/>
            </a:xfrm>
            <a:custGeom>
              <a:avLst/>
              <a:gdLst>
                <a:gd name="T0" fmla="*/ 0 w 558"/>
                <a:gd name="T1" fmla="*/ 0 h 922"/>
                <a:gd name="T2" fmla="*/ 114 w 558"/>
                <a:gd name="T3" fmla="*/ 17 h 922"/>
                <a:gd name="T4" fmla="*/ 255 w 558"/>
                <a:gd name="T5" fmla="*/ 75 h 922"/>
                <a:gd name="T6" fmla="*/ 446 w 558"/>
                <a:gd name="T7" fmla="*/ 180 h 922"/>
                <a:gd name="T8" fmla="*/ 539 w 558"/>
                <a:gd name="T9" fmla="*/ 342 h 922"/>
                <a:gd name="T10" fmla="*/ 554 w 558"/>
                <a:gd name="T11" fmla="*/ 527 h 922"/>
                <a:gd name="T12" fmla="*/ 514 w 558"/>
                <a:gd name="T13" fmla="*/ 712 h 922"/>
                <a:gd name="T14" fmla="*/ 373 w 558"/>
                <a:gd name="T15" fmla="*/ 837 h 922"/>
                <a:gd name="T16" fmla="*/ 0 w 558"/>
                <a:gd name="T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922">
                  <a:moveTo>
                    <a:pt x="0" y="0"/>
                  </a:moveTo>
                  <a:cubicBezTo>
                    <a:pt x="19" y="3"/>
                    <a:pt x="72" y="5"/>
                    <a:pt x="114" y="17"/>
                  </a:cubicBezTo>
                  <a:cubicBezTo>
                    <a:pt x="156" y="29"/>
                    <a:pt x="200" y="48"/>
                    <a:pt x="255" y="75"/>
                  </a:cubicBezTo>
                  <a:cubicBezTo>
                    <a:pt x="310" y="102"/>
                    <a:pt x="399" y="136"/>
                    <a:pt x="446" y="180"/>
                  </a:cubicBezTo>
                  <a:cubicBezTo>
                    <a:pt x="493" y="224"/>
                    <a:pt x="521" y="284"/>
                    <a:pt x="539" y="342"/>
                  </a:cubicBezTo>
                  <a:cubicBezTo>
                    <a:pt x="557" y="400"/>
                    <a:pt x="558" y="465"/>
                    <a:pt x="554" y="527"/>
                  </a:cubicBezTo>
                  <a:cubicBezTo>
                    <a:pt x="550" y="589"/>
                    <a:pt x="544" y="660"/>
                    <a:pt x="514" y="712"/>
                  </a:cubicBezTo>
                  <a:cubicBezTo>
                    <a:pt x="484" y="764"/>
                    <a:pt x="459" y="802"/>
                    <a:pt x="373" y="837"/>
                  </a:cubicBezTo>
                  <a:cubicBezTo>
                    <a:pt x="287" y="872"/>
                    <a:pt x="62" y="908"/>
                    <a:pt x="0" y="92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grpSp>
      <p:sp>
        <p:nvSpPr>
          <p:cNvPr id="59" name="Retângulo 58">
            <a:extLst>
              <a:ext uri="{FF2B5EF4-FFF2-40B4-BE49-F238E27FC236}">
                <a16:creationId xmlns:a16="http://schemas.microsoft.com/office/drawing/2014/main" id="{8E4026DB-CCA3-489E-842D-1A20ACA95DED}"/>
              </a:ext>
            </a:extLst>
          </p:cNvPr>
          <p:cNvSpPr/>
          <p:nvPr/>
        </p:nvSpPr>
        <p:spPr>
          <a:xfrm>
            <a:off x="2931357" y="4830434"/>
            <a:ext cx="9110501"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Atendendo ao princípio de aderência completa, tanto para o escoamento laminar quanto para o turbulento, é nula a velocidade junto à parede do duto, a partir de onde a velocidade cresce, atingindo em ambos os casos o valor máximo no eixo do duto.</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0" name="Retângulo 59">
                <a:extLst>
                  <a:ext uri="{FF2B5EF4-FFF2-40B4-BE49-F238E27FC236}">
                    <a16:creationId xmlns:a16="http://schemas.microsoft.com/office/drawing/2014/main" id="{89D00871-0447-4391-BA1B-42A71B3BA90E}"/>
                  </a:ext>
                </a:extLst>
              </p:cNvPr>
              <p:cNvSpPr/>
              <p:nvPr/>
            </p:nvSpPr>
            <p:spPr>
              <a:xfrm>
                <a:off x="9400843" y="4071056"/>
                <a:ext cx="2600520" cy="72725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𝑣</m:t>
                      </m:r>
                      <m:r>
                        <a:rPr lang="pt-BR" i="0">
                          <a:latin typeface="Cambria Math" panose="02040503050406030204" pitchFamily="18" charset="0"/>
                        </a:rPr>
                        <m:t>(</m:t>
                      </m:r>
                      <m:r>
                        <a:rPr lang="pt-BR" i="1">
                          <a:latin typeface="Cambria Math" panose="02040503050406030204" pitchFamily="18" charset="0"/>
                        </a:rPr>
                        <m:t>𝑟</m:t>
                      </m:r>
                      <m:r>
                        <a:rPr lang="pt-BR" i="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𝑉</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i="0">
                                      <a:latin typeface="Cambria Math" panose="02040503050406030204" pitchFamily="18" charset="0"/>
                                    </a:rPr>
                                    <m:t>1−</m:t>
                                  </m:r>
                                  <m:f>
                                    <m:fPr>
                                      <m:ctrlPr>
                                        <a:rPr lang="pt-BR" i="1">
                                          <a:latin typeface="Cambria Math" panose="02040503050406030204" pitchFamily="18" charset="0"/>
                                        </a:rPr>
                                      </m:ctrlPr>
                                    </m:fPr>
                                    <m:num>
                                      <m:r>
                                        <a:rPr lang="pt-BR" i="1">
                                          <a:latin typeface="Cambria Math" panose="02040503050406030204" pitchFamily="18" charset="0"/>
                                        </a:rPr>
                                        <m:t>𝑟</m:t>
                                      </m:r>
                                    </m:num>
                                    <m:den>
                                      <m:r>
                                        <a:rPr lang="pt-BR" i="1">
                                          <a:latin typeface="Cambria Math" panose="02040503050406030204" pitchFamily="18" charset="0"/>
                                        </a:rPr>
                                        <m:t>𝑅</m:t>
                                      </m:r>
                                    </m:den>
                                  </m:f>
                                </m:e>
                              </m:d>
                            </m:e>
                            <m:sup>
                              <m:f>
                                <m:fPr>
                                  <m:type m:val="skw"/>
                                  <m:ctrlPr>
                                    <a:rPr lang="pt-BR" i="1">
                                      <a:latin typeface="Cambria Math" panose="02040503050406030204" pitchFamily="18" charset="0"/>
                                    </a:rPr>
                                  </m:ctrlPr>
                                </m:fPr>
                                <m:num>
                                  <m:r>
                                    <a:rPr lang="pt-BR" i="0">
                                      <a:latin typeface="Cambria Math" panose="02040503050406030204" pitchFamily="18" charset="0"/>
                                    </a:rPr>
                                    <m:t>1</m:t>
                                  </m:r>
                                </m:num>
                                <m:den>
                                  <m:r>
                                    <a:rPr lang="pt-BR" i="0">
                                      <a:latin typeface="Cambria Math" panose="02040503050406030204" pitchFamily="18" charset="0"/>
                                    </a:rPr>
                                    <m:t>7</m:t>
                                  </m:r>
                                </m:den>
                              </m:f>
                            </m:sup>
                          </m:sSup>
                        </m:e>
                        <m:sub>
                          <m:r>
                            <a:rPr lang="pt-BR" i="1">
                              <a:latin typeface="Cambria Math" panose="02040503050406030204" pitchFamily="18" charset="0"/>
                            </a:rPr>
                            <m:t>𝑚𝑎𝑥</m:t>
                          </m:r>
                        </m:sub>
                      </m:sSub>
                    </m:oMath>
                  </m:oMathPara>
                </a14:m>
                <a:endParaRPr lang="pt-BR" dirty="0"/>
              </a:p>
            </p:txBody>
          </p:sp>
        </mc:Choice>
        <mc:Fallback>
          <p:sp>
            <p:nvSpPr>
              <p:cNvPr id="60" name="Retângulo 59">
                <a:extLst>
                  <a:ext uri="{FF2B5EF4-FFF2-40B4-BE49-F238E27FC236}">
                    <a16:creationId xmlns:a16="http://schemas.microsoft.com/office/drawing/2014/main" id="{89D00871-0447-4391-BA1B-42A71B3BA90E}"/>
                  </a:ext>
                </a:extLst>
              </p:cNvPr>
              <p:cNvSpPr>
                <a:spLocks noRot="1" noChangeAspect="1" noMove="1" noResize="1" noEditPoints="1" noAdjustHandles="1" noChangeArrowheads="1" noChangeShapeType="1" noTextEdit="1"/>
              </p:cNvSpPr>
              <p:nvPr/>
            </p:nvSpPr>
            <p:spPr>
              <a:xfrm>
                <a:off x="9400843" y="4071056"/>
                <a:ext cx="2600520" cy="727250"/>
              </a:xfrm>
              <a:prstGeom prst="rect">
                <a:avLst/>
              </a:prstGeom>
              <a:blipFill>
                <a:blip r:embed="rId5"/>
                <a:stretch>
                  <a:fillRect/>
                </a:stretch>
              </a:blipFill>
            </p:spPr>
            <p:txBody>
              <a:bodyPr/>
              <a:lstStyle/>
              <a:p>
                <a:r>
                  <a:rPr lang="pt-BR">
                    <a:noFill/>
                  </a:rPr>
                  <a:t> </a:t>
                </a:r>
              </a:p>
            </p:txBody>
          </p:sp>
        </mc:Fallback>
      </mc:AlternateContent>
      <p:sp>
        <p:nvSpPr>
          <p:cNvPr id="61" name="Retângulo 60">
            <a:extLst>
              <a:ext uri="{FF2B5EF4-FFF2-40B4-BE49-F238E27FC236}">
                <a16:creationId xmlns:a16="http://schemas.microsoft.com/office/drawing/2014/main" id="{D50C1D3B-E9E2-433A-A7AA-D54E54C7CB65}"/>
              </a:ext>
            </a:extLst>
          </p:cNvPr>
          <p:cNvSpPr/>
          <p:nvPr/>
        </p:nvSpPr>
        <p:spPr>
          <a:xfrm>
            <a:off x="139009" y="5903719"/>
            <a:ext cx="11928163" cy="70788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Ao introduzir esses perfis de velocidades na equação do coeficiente de energia cinética, obtém-se </a:t>
            </a:r>
            <a:r>
              <a:rPr lang="pt-BR" sz="2000"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 2 para o escoamento laminar, e </a:t>
            </a:r>
            <a:r>
              <a:rPr lang="pt-BR" sz="2000"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 1 para o escoamento turbulento a números de Reynolds suficientemente elevados.</a:t>
            </a:r>
            <a:endParaRPr lang="pt-B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21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2" grpId="0"/>
      <p:bldP spid="33"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07E2A12-6C60-4012-A2D5-B37157BD7A7D}"/>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7" name="Retângulo 36">
            <a:extLst>
              <a:ext uri="{FF2B5EF4-FFF2-40B4-BE49-F238E27FC236}">
                <a16:creationId xmlns:a16="http://schemas.microsoft.com/office/drawing/2014/main" id="{595C76C8-3097-455C-A530-D3CA560488A7}"/>
              </a:ext>
            </a:extLst>
          </p:cNvPr>
          <p:cNvSpPr/>
          <p:nvPr/>
        </p:nvSpPr>
        <p:spPr>
          <a:xfrm>
            <a:off x="228705" y="221045"/>
            <a:ext cx="8105075" cy="1938992"/>
          </a:xfrm>
          <a:prstGeom prst="rect">
            <a:avLst/>
          </a:prstGeom>
        </p:spPr>
        <p:txBody>
          <a:bodyPr wrap="square">
            <a:spAutoFit/>
          </a:bodyPr>
          <a:lstStyle/>
          <a:p>
            <a:r>
              <a:rPr lang="pt-BR" sz="2000" b="1" dirty="0">
                <a:latin typeface="Times New Roman" panose="02020603050405020304" pitchFamily="18" charset="0"/>
                <a:ea typeface="Times New Roman" panose="02020603050405020304" pitchFamily="18" charset="0"/>
              </a:rPr>
              <a:t> 20. (</a:t>
            </a:r>
            <a:r>
              <a:rPr lang="pt-BR" sz="2000" b="1" dirty="0" err="1">
                <a:latin typeface="Times New Roman" panose="02020603050405020304" pitchFamily="18" charset="0"/>
                <a:ea typeface="Times New Roman" panose="02020603050405020304" pitchFamily="18" charset="0"/>
              </a:rPr>
              <a:t>Tipler</a:t>
            </a:r>
            <a:r>
              <a:rPr lang="pt-BR" sz="2000" b="1" dirty="0">
                <a:latin typeface="Times New Roman" panose="02020603050405020304" pitchFamily="18" charset="0"/>
                <a:ea typeface="Times New Roman" panose="02020603050405020304" pitchFamily="18" charset="0"/>
              </a:rPr>
              <a:t> </a:t>
            </a:r>
            <a:r>
              <a:rPr lang="pt-BR" sz="2000" b="1" dirty="0" err="1">
                <a:latin typeface="Times New Roman" panose="02020603050405020304" pitchFamily="18" charset="0"/>
                <a:ea typeface="Times New Roman" panose="02020603050405020304" pitchFamily="18" charset="0"/>
              </a:rPr>
              <a:t>Cap</a:t>
            </a:r>
            <a:r>
              <a:rPr lang="pt-BR" sz="2000" b="1" dirty="0">
                <a:latin typeface="Times New Roman" panose="02020603050405020304" pitchFamily="18" charset="0"/>
                <a:ea typeface="Times New Roman" panose="02020603050405020304" pitchFamily="18" charset="0"/>
              </a:rPr>
              <a:t> 13 E 83) </a:t>
            </a:r>
            <a:r>
              <a:rPr lang="pt-BR" sz="2000" dirty="0">
                <a:latin typeface="Times New Roman" panose="02020603050405020304" pitchFamily="18" charset="0"/>
                <a:ea typeface="Times New Roman" panose="02020603050405020304" pitchFamily="18" charset="0"/>
              </a:rPr>
              <a:t>A tubulação esquematizada no gráfico ao lado conduz água que sai para a atmosfera em C. O diâmetro da tubulação é de 2,0 cm em A, 1,0 cm em B e 0,8 cm em C. A pressão manométrica da água em A é 1,22 </a:t>
            </a:r>
            <a:r>
              <a:rPr lang="pt-BR" sz="2000" dirty="0" err="1">
                <a:latin typeface="Times New Roman" panose="02020603050405020304" pitchFamily="18" charset="0"/>
                <a:ea typeface="Times New Roman" panose="02020603050405020304" pitchFamily="18" charset="0"/>
              </a:rPr>
              <a:t>atm</a:t>
            </a:r>
            <a:r>
              <a:rPr lang="pt-BR" sz="2000" dirty="0">
                <a:latin typeface="Times New Roman" panose="02020603050405020304" pitchFamily="18" charset="0"/>
                <a:ea typeface="Times New Roman" panose="02020603050405020304" pitchFamily="18" charset="0"/>
              </a:rPr>
              <a:t> e a vazão 0,8 L/s. Os dois tubos verticais estão abertos para a atmosfera. Estimar a altura do nível da superfície livre da água em cada um dos tubos verticais.</a:t>
            </a:r>
            <a:endParaRPr lang="pt-BR" sz="2000" dirty="0"/>
          </a:p>
        </p:txBody>
      </p:sp>
      <p:grpSp>
        <p:nvGrpSpPr>
          <p:cNvPr id="96" name="Agrupar 95">
            <a:extLst>
              <a:ext uri="{FF2B5EF4-FFF2-40B4-BE49-F238E27FC236}">
                <a16:creationId xmlns:a16="http://schemas.microsoft.com/office/drawing/2014/main" id="{9D64A7DD-4D49-430B-93F3-C2FB915F1243}"/>
              </a:ext>
            </a:extLst>
          </p:cNvPr>
          <p:cNvGrpSpPr/>
          <p:nvPr/>
        </p:nvGrpSpPr>
        <p:grpSpPr>
          <a:xfrm>
            <a:off x="8534400" y="221045"/>
            <a:ext cx="3200400" cy="1996034"/>
            <a:chOff x="5148262" y="2730183"/>
            <a:chExt cx="1895475" cy="1388110"/>
          </a:xfrm>
        </p:grpSpPr>
        <p:sp>
          <p:nvSpPr>
            <p:cNvPr id="68" name="Rectangle 1741">
              <a:extLst>
                <a:ext uri="{FF2B5EF4-FFF2-40B4-BE49-F238E27FC236}">
                  <a16:creationId xmlns:a16="http://schemas.microsoft.com/office/drawing/2014/main" id="{AAEB486B-C54B-4AA7-9C8A-5DF6FD400320}"/>
                </a:ext>
              </a:extLst>
            </p:cNvPr>
            <p:cNvSpPr>
              <a:spLocks noChangeArrowheads="1"/>
            </p:cNvSpPr>
            <p:nvPr/>
          </p:nvSpPr>
          <p:spPr bwMode="auto">
            <a:xfrm>
              <a:off x="5148262" y="3499168"/>
              <a:ext cx="895350" cy="6191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69" name="AutoShape 1742">
              <a:extLst>
                <a:ext uri="{FF2B5EF4-FFF2-40B4-BE49-F238E27FC236}">
                  <a16:creationId xmlns:a16="http://schemas.microsoft.com/office/drawing/2014/main" id="{53280BAF-8BB6-4878-B9A9-4A4C73244389}"/>
                </a:ext>
              </a:extLst>
            </p:cNvPr>
            <p:cNvSpPr>
              <a:spLocks noChangeArrowheads="1"/>
            </p:cNvSpPr>
            <p:nvPr/>
          </p:nvSpPr>
          <p:spPr bwMode="auto">
            <a:xfrm rot="16200000">
              <a:off x="5829935" y="3715385"/>
              <a:ext cx="608330" cy="1822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70" name="AutoShape 1743">
              <a:extLst>
                <a:ext uri="{FF2B5EF4-FFF2-40B4-BE49-F238E27FC236}">
                  <a16:creationId xmlns:a16="http://schemas.microsoft.com/office/drawing/2014/main" id="{ADF35631-A205-4955-8C04-BE866E515858}"/>
                </a:ext>
              </a:extLst>
            </p:cNvPr>
            <p:cNvSpPr>
              <a:spLocks noChangeArrowheads="1"/>
            </p:cNvSpPr>
            <p:nvPr/>
          </p:nvSpPr>
          <p:spPr bwMode="auto">
            <a:xfrm rot="16200000">
              <a:off x="6463347" y="3729673"/>
              <a:ext cx="322580" cy="1536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71" name="Rectangle 1744">
              <a:extLst>
                <a:ext uri="{FF2B5EF4-FFF2-40B4-BE49-F238E27FC236}">
                  <a16:creationId xmlns:a16="http://schemas.microsoft.com/office/drawing/2014/main" id="{9665617E-680D-4D40-8CA9-5E9E80F5B26A}"/>
                </a:ext>
              </a:extLst>
            </p:cNvPr>
            <p:cNvSpPr>
              <a:spLocks noChangeArrowheads="1"/>
            </p:cNvSpPr>
            <p:nvPr/>
          </p:nvSpPr>
          <p:spPr bwMode="auto">
            <a:xfrm>
              <a:off x="6234112" y="3644583"/>
              <a:ext cx="314325" cy="323850"/>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72" name="Rectangle 1745">
              <a:extLst>
                <a:ext uri="{FF2B5EF4-FFF2-40B4-BE49-F238E27FC236}">
                  <a16:creationId xmlns:a16="http://schemas.microsoft.com/office/drawing/2014/main" id="{FE7BE57A-7F2D-4419-AA2F-B6CE9781D3B9}"/>
                </a:ext>
              </a:extLst>
            </p:cNvPr>
            <p:cNvSpPr>
              <a:spLocks noChangeArrowheads="1"/>
            </p:cNvSpPr>
            <p:nvPr/>
          </p:nvSpPr>
          <p:spPr bwMode="auto">
            <a:xfrm>
              <a:off x="6700837" y="3730308"/>
              <a:ext cx="342900" cy="152400"/>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73" name="Rectangle 1746">
              <a:extLst>
                <a:ext uri="{FF2B5EF4-FFF2-40B4-BE49-F238E27FC236}">
                  <a16:creationId xmlns:a16="http://schemas.microsoft.com/office/drawing/2014/main" id="{5033847F-D000-4E6C-BC0A-F2AC58A189CB}"/>
                </a:ext>
              </a:extLst>
            </p:cNvPr>
            <p:cNvSpPr>
              <a:spLocks noChangeArrowheads="1"/>
            </p:cNvSpPr>
            <p:nvPr/>
          </p:nvSpPr>
          <p:spPr bwMode="auto">
            <a:xfrm>
              <a:off x="5653087" y="2796858"/>
              <a:ext cx="123825" cy="6953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74" name="Rectangle 1747">
              <a:extLst>
                <a:ext uri="{FF2B5EF4-FFF2-40B4-BE49-F238E27FC236}">
                  <a16:creationId xmlns:a16="http://schemas.microsoft.com/office/drawing/2014/main" id="{0F10E8B6-77CA-4028-A42E-FFF72B6EE185}"/>
                </a:ext>
              </a:extLst>
            </p:cNvPr>
            <p:cNvSpPr>
              <a:spLocks noChangeArrowheads="1"/>
            </p:cNvSpPr>
            <p:nvPr/>
          </p:nvSpPr>
          <p:spPr bwMode="auto">
            <a:xfrm>
              <a:off x="6319837" y="2796858"/>
              <a:ext cx="114300" cy="8477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cxnSp>
          <p:nvCxnSpPr>
            <p:cNvPr id="75" name="Line 1748">
              <a:extLst>
                <a:ext uri="{FF2B5EF4-FFF2-40B4-BE49-F238E27FC236}">
                  <a16:creationId xmlns:a16="http://schemas.microsoft.com/office/drawing/2014/main" id="{5D88E8B6-ECAE-4BAA-9C8B-F02DFBD89EFF}"/>
                </a:ext>
              </a:extLst>
            </p:cNvPr>
            <p:cNvCxnSpPr/>
            <p:nvPr/>
          </p:nvCxnSpPr>
          <p:spPr bwMode="auto">
            <a:xfrm>
              <a:off x="5148262" y="3492183"/>
              <a:ext cx="50038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6" name="Line 1749">
              <a:extLst>
                <a:ext uri="{FF2B5EF4-FFF2-40B4-BE49-F238E27FC236}">
                  <a16:creationId xmlns:a16="http://schemas.microsoft.com/office/drawing/2014/main" id="{DC76ABC4-9BCD-4D28-AA44-EFDF56F840D3}"/>
                </a:ext>
              </a:extLst>
            </p:cNvPr>
            <p:cNvCxnSpPr/>
            <p:nvPr/>
          </p:nvCxnSpPr>
          <p:spPr bwMode="auto">
            <a:xfrm flipV="1">
              <a:off x="5653087" y="2739708"/>
              <a:ext cx="0" cy="752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7" name="Line 1750">
              <a:extLst>
                <a:ext uri="{FF2B5EF4-FFF2-40B4-BE49-F238E27FC236}">
                  <a16:creationId xmlns:a16="http://schemas.microsoft.com/office/drawing/2014/main" id="{4A5FCCA3-BD43-427D-A0F9-5D4787C68965}"/>
                </a:ext>
              </a:extLst>
            </p:cNvPr>
            <p:cNvCxnSpPr/>
            <p:nvPr/>
          </p:nvCxnSpPr>
          <p:spPr bwMode="auto">
            <a:xfrm>
              <a:off x="5786437" y="2730183"/>
              <a:ext cx="0"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8" name="Line 1751">
              <a:extLst>
                <a:ext uri="{FF2B5EF4-FFF2-40B4-BE49-F238E27FC236}">
                  <a16:creationId xmlns:a16="http://schemas.microsoft.com/office/drawing/2014/main" id="{247E144C-0E1B-4AD3-90C8-BDF05FBFD04B}"/>
                </a:ext>
              </a:extLst>
            </p:cNvPr>
            <p:cNvCxnSpPr/>
            <p:nvPr/>
          </p:nvCxnSpPr>
          <p:spPr bwMode="auto">
            <a:xfrm>
              <a:off x="5786437" y="3487738"/>
              <a:ext cx="26225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9" name="Line 1752">
              <a:extLst>
                <a:ext uri="{FF2B5EF4-FFF2-40B4-BE49-F238E27FC236}">
                  <a16:creationId xmlns:a16="http://schemas.microsoft.com/office/drawing/2014/main" id="{63CDE0FB-EEC3-402D-891F-B455270934BD}"/>
                </a:ext>
              </a:extLst>
            </p:cNvPr>
            <p:cNvCxnSpPr/>
            <p:nvPr/>
          </p:nvCxnSpPr>
          <p:spPr bwMode="auto">
            <a:xfrm>
              <a:off x="6053137" y="3492183"/>
              <a:ext cx="171450" cy="142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0" name="Line 1753">
              <a:extLst>
                <a:ext uri="{FF2B5EF4-FFF2-40B4-BE49-F238E27FC236}">
                  <a16:creationId xmlns:a16="http://schemas.microsoft.com/office/drawing/2014/main" id="{1268F02B-424C-40DD-9B44-43AA2D22DC83}"/>
                </a:ext>
              </a:extLst>
            </p:cNvPr>
            <p:cNvCxnSpPr/>
            <p:nvPr/>
          </p:nvCxnSpPr>
          <p:spPr bwMode="auto">
            <a:xfrm flipV="1">
              <a:off x="6319837" y="2768283"/>
              <a:ext cx="9525" cy="866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1" name="Line 1754">
              <a:extLst>
                <a:ext uri="{FF2B5EF4-FFF2-40B4-BE49-F238E27FC236}">
                  <a16:creationId xmlns:a16="http://schemas.microsoft.com/office/drawing/2014/main" id="{EA74C32C-986F-4AAA-8433-8DCEA0CE8069}"/>
                </a:ext>
              </a:extLst>
            </p:cNvPr>
            <p:cNvCxnSpPr/>
            <p:nvPr/>
          </p:nvCxnSpPr>
          <p:spPr bwMode="auto">
            <a:xfrm>
              <a:off x="6224587" y="3629978"/>
              <a:ext cx="8572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2" name="Line 1755">
              <a:extLst>
                <a:ext uri="{FF2B5EF4-FFF2-40B4-BE49-F238E27FC236}">
                  <a16:creationId xmlns:a16="http://schemas.microsoft.com/office/drawing/2014/main" id="{9052B28B-31BE-41BB-8A26-7DD820FDDA86}"/>
                </a:ext>
              </a:extLst>
            </p:cNvPr>
            <p:cNvCxnSpPr/>
            <p:nvPr/>
          </p:nvCxnSpPr>
          <p:spPr bwMode="auto">
            <a:xfrm>
              <a:off x="6429692" y="2739708"/>
              <a:ext cx="635" cy="904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3" name="Line 1756">
              <a:extLst>
                <a:ext uri="{FF2B5EF4-FFF2-40B4-BE49-F238E27FC236}">
                  <a16:creationId xmlns:a16="http://schemas.microsoft.com/office/drawing/2014/main" id="{9550651F-BA58-4914-950F-0CB58A812F3E}"/>
                </a:ext>
              </a:extLst>
            </p:cNvPr>
            <p:cNvCxnSpPr/>
            <p:nvPr/>
          </p:nvCxnSpPr>
          <p:spPr bwMode="auto">
            <a:xfrm>
              <a:off x="6424612" y="3639503"/>
              <a:ext cx="11430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4" name="Line 1757">
              <a:extLst>
                <a:ext uri="{FF2B5EF4-FFF2-40B4-BE49-F238E27FC236}">
                  <a16:creationId xmlns:a16="http://schemas.microsoft.com/office/drawing/2014/main" id="{039D5684-E55E-4851-82A2-B10CB7EA8867}"/>
                </a:ext>
              </a:extLst>
            </p:cNvPr>
            <p:cNvCxnSpPr/>
            <p:nvPr/>
          </p:nvCxnSpPr>
          <p:spPr bwMode="auto">
            <a:xfrm>
              <a:off x="6539547" y="3635058"/>
              <a:ext cx="180975" cy="104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5" name="Line 1758">
              <a:extLst>
                <a:ext uri="{FF2B5EF4-FFF2-40B4-BE49-F238E27FC236}">
                  <a16:creationId xmlns:a16="http://schemas.microsoft.com/office/drawing/2014/main" id="{EB6F9480-58AB-4EB9-84EC-ACEF25999011}"/>
                </a:ext>
              </a:extLst>
            </p:cNvPr>
            <p:cNvCxnSpPr/>
            <p:nvPr/>
          </p:nvCxnSpPr>
          <p:spPr bwMode="auto">
            <a:xfrm>
              <a:off x="6719887" y="3739833"/>
              <a:ext cx="32385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6" name="Line 1759">
              <a:extLst>
                <a:ext uri="{FF2B5EF4-FFF2-40B4-BE49-F238E27FC236}">
                  <a16:creationId xmlns:a16="http://schemas.microsoft.com/office/drawing/2014/main" id="{0D51A666-EB10-44CA-B6E9-B7AACD7F3DB0}"/>
                </a:ext>
              </a:extLst>
            </p:cNvPr>
            <p:cNvCxnSpPr/>
            <p:nvPr/>
          </p:nvCxnSpPr>
          <p:spPr bwMode="auto">
            <a:xfrm>
              <a:off x="5176837" y="4110038"/>
              <a:ext cx="885825" cy="19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7" name="Line 1760">
              <a:extLst>
                <a:ext uri="{FF2B5EF4-FFF2-40B4-BE49-F238E27FC236}">
                  <a16:creationId xmlns:a16="http://schemas.microsoft.com/office/drawing/2014/main" id="{42A15F7D-5A39-4302-AF0E-6BFCBF73A2F0}"/>
                </a:ext>
              </a:extLst>
            </p:cNvPr>
            <p:cNvCxnSpPr/>
            <p:nvPr/>
          </p:nvCxnSpPr>
          <p:spPr bwMode="auto">
            <a:xfrm flipV="1">
              <a:off x="6062662" y="3961448"/>
              <a:ext cx="179705" cy="1498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8" name="Line 1761">
              <a:extLst>
                <a:ext uri="{FF2B5EF4-FFF2-40B4-BE49-F238E27FC236}">
                  <a16:creationId xmlns:a16="http://schemas.microsoft.com/office/drawing/2014/main" id="{BF9D0D9A-F732-4B59-8DF6-A2C14D96B186}"/>
                </a:ext>
              </a:extLst>
            </p:cNvPr>
            <p:cNvCxnSpPr/>
            <p:nvPr/>
          </p:nvCxnSpPr>
          <p:spPr bwMode="auto">
            <a:xfrm flipV="1">
              <a:off x="6564947" y="3873818"/>
              <a:ext cx="164465"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9" name="Line 1762">
              <a:extLst>
                <a:ext uri="{FF2B5EF4-FFF2-40B4-BE49-F238E27FC236}">
                  <a16:creationId xmlns:a16="http://schemas.microsoft.com/office/drawing/2014/main" id="{6021AD31-7A67-4E7A-A984-1551401AE2C5}"/>
                </a:ext>
              </a:extLst>
            </p:cNvPr>
            <p:cNvCxnSpPr/>
            <p:nvPr/>
          </p:nvCxnSpPr>
          <p:spPr bwMode="auto">
            <a:xfrm>
              <a:off x="6729412" y="3873183"/>
              <a:ext cx="31432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90" name="Line 1763">
              <a:extLst>
                <a:ext uri="{FF2B5EF4-FFF2-40B4-BE49-F238E27FC236}">
                  <a16:creationId xmlns:a16="http://schemas.microsoft.com/office/drawing/2014/main" id="{B1C3C99C-272B-48EF-AB58-69E6B18E34B5}"/>
                </a:ext>
              </a:extLst>
            </p:cNvPr>
            <p:cNvCxnSpPr/>
            <p:nvPr/>
          </p:nvCxnSpPr>
          <p:spPr bwMode="auto">
            <a:xfrm>
              <a:off x="6244907" y="3965258"/>
              <a:ext cx="31877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91" name="Text Box 1764">
              <a:extLst>
                <a:ext uri="{FF2B5EF4-FFF2-40B4-BE49-F238E27FC236}">
                  <a16:creationId xmlns:a16="http://schemas.microsoft.com/office/drawing/2014/main" id="{E4865E5E-03C6-47DA-8CD8-0A36D84C91E0}"/>
                </a:ext>
              </a:extLst>
            </p:cNvPr>
            <p:cNvSpPr txBox="1">
              <a:spLocks noChangeArrowheads="1"/>
            </p:cNvSpPr>
            <p:nvPr/>
          </p:nvSpPr>
          <p:spPr bwMode="auto">
            <a:xfrm>
              <a:off x="5760916" y="3722688"/>
              <a:ext cx="123825" cy="20002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rPr>
                <a:t>A</a:t>
              </a:r>
            </a:p>
          </p:txBody>
        </p:sp>
        <p:sp>
          <p:nvSpPr>
            <p:cNvPr id="92" name="Text Box 1765">
              <a:extLst>
                <a:ext uri="{FF2B5EF4-FFF2-40B4-BE49-F238E27FC236}">
                  <a16:creationId xmlns:a16="http://schemas.microsoft.com/office/drawing/2014/main" id="{EF1D6171-727E-4011-8ADB-5620B573D8B8}"/>
                </a:ext>
              </a:extLst>
            </p:cNvPr>
            <p:cNvSpPr txBox="1">
              <a:spLocks noChangeArrowheads="1"/>
            </p:cNvSpPr>
            <p:nvPr/>
          </p:nvSpPr>
          <p:spPr bwMode="auto">
            <a:xfrm>
              <a:off x="6324811" y="3688081"/>
              <a:ext cx="123825" cy="20002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rPr>
                <a:t>B</a:t>
              </a:r>
            </a:p>
          </p:txBody>
        </p:sp>
        <p:cxnSp>
          <p:nvCxnSpPr>
            <p:cNvPr id="93" name="Line 1766">
              <a:extLst>
                <a:ext uri="{FF2B5EF4-FFF2-40B4-BE49-F238E27FC236}">
                  <a16:creationId xmlns:a16="http://schemas.microsoft.com/office/drawing/2014/main" id="{F72E992A-ED57-444F-86D2-AA3390587803}"/>
                </a:ext>
              </a:extLst>
            </p:cNvPr>
            <p:cNvCxnSpPr/>
            <p:nvPr/>
          </p:nvCxnSpPr>
          <p:spPr bwMode="auto">
            <a:xfrm>
              <a:off x="5334317" y="3722688"/>
              <a:ext cx="323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94" name="Text Box 1767">
                  <a:extLst>
                    <a:ext uri="{FF2B5EF4-FFF2-40B4-BE49-F238E27FC236}">
                      <a16:creationId xmlns:a16="http://schemas.microsoft.com/office/drawing/2014/main" id="{F19FF8EE-9203-47F5-B688-A30F0B91B0E8}"/>
                    </a:ext>
                  </a:extLst>
                </p:cNvPr>
                <p:cNvSpPr txBox="1">
                  <a:spLocks noChangeArrowheads="1"/>
                </p:cNvSpPr>
                <p:nvPr/>
              </p:nvSpPr>
              <p:spPr bwMode="auto">
                <a:xfrm>
                  <a:off x="5460047" y="3788093"/>
                  <a:ext cx="142633" cy="22034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14:m>
                    <m:oMathPara xmlns:m="http://schemas.openxmlformats.org/officeDocument/2006/math">
                      <m:oMathParaPr>
                        <m:jc m:val="centerGroup"/>
                      </m:oMathParaPr>
                      <m:oMath xmlns:m="http://schemas.openxmlformats.org/officeDocument/2006/math">
                        <m:acc>
                          <m:accPr>
                            <m:chr m:val="⃗"/>
                            <m:ctrlPr>
                              <a:rPr lang="pt-BR" sz="2000" i="1">
                                <a:solidFill>
                                  <a:srgbClr val="000000"/>
                                </a:solidFill>
                                <a:effectLst/>
                                <a:latin typeface="Cambria Math" panose="02040503050406030204" pitchFamily="18" charset="0"/>
                                <a:ea typeface="Times New Roman" panose="02020603050405020304" pitchFamily="18" charset="0"/>
                              </a:rPr>
                            </m:ctrlPr>
                          </m:accPr>
                          <m:e>
                            <m:r>
                              <a:rPr lang="pt-BR" sz="2000" i="1">
                                <a:solidFill>
                                  <a:srgbClr val="000000"/>
                                </a:solidFill>
                                <a:effectLst/>
                                <a:latin typeface="Cambria Math" panose="02040503050406030204" pitchFamily="18" charset="0"/>
                                <a:ea typeface="Times New Roman" panose="02020603050405020304" pitchFamily="18" charset="0"/>
                              </a:rPr>
                              <m:t>𝑣</m:t>
                            </m:r>
                          </m:e>
                        </m:acc>
                      </m:oMath>
                    </m:oMathPara>
                  </a14:m>
                  <a:endParaRPr lang="pt-BR" sz="200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94" name="Text Box 1767">
                  <a:extLst>
                    <a:ext uri="{FF2B5EF4-FFF2-40B4-BE49-F238E27FC236}">
                      <a16:creationId xmlns:a16="http://schemas.microsoft.com/office/drawing/2014/main" id="{F19FF8EE-9203-47F5-B688-A30F0B91B0E8}"/>
                    </a:ext>
                  </a:extLst>
                </p:cNvPr>
                <p:cNvSpPr txBox="1">
                  <a:spLocks noRot="1" noChangeAspect="1" noMove="1" noResize="1" noEditPoints="1" noAdjustHandles="1" noChangeArrowheads="1" noChangeShapeType="1" noTextEdit="1"/>
                </p:cNvSpPr>
                <p:nvPr/>
              </p:nvSpPr>
              <p:spPr bwMode="auto">
                <a:xfrm>
                  <a:off x="5460047" y="3788093"/>
                  <a:ext cx="142633" cy="220348"/>
                </a:xfrm>
                <a:prstGeom prst="rect">
                  <a:avLst/>
                </a:prstGeom>
                <a:blipFill>
                  <a:blip r:embed="rId2"/>
                  <a:stretch>
                    <a:fillRect l="-12500" t="-36538" r="-875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95" name="Text Box 1768">
              <a:extLst>
                <a:ext uri="{FF2B5EF4-FFF2-40B4-BE49-F238E27FC236}">
                  <a16:creationId xmlns:a16="http://schemas.microsoft.com/office/drawing/2014/main" id="{A64FBDAE-C04B-4FC0-94D9-C428FF97890C}"/>
                </a:ext>
              </a:extLst>
            </p:cNvPr>
            <p:cNvSpPr txBox="1">
              <a:spLocks noChangeArrowheads="1"/>
            </p:cNvSpPr>
            <p:nvPr/>
          </p:nvSpPr>
          <p:spPr bwMode="auto">
            <a:xfrm>
              <a:off x="6869747" y="3911918"/>
              <a:ext cx="123825"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a:solidFill>
                    <a:srgbClr val="000000"/>
                  </a:solidFill>
                  <a:effectLst/>
                  <a:latin typeface="Times New Roman" panose="02020603050405020304" pitchFamily="18" charset="0"/>
                  <a:ea typeface="Times New Roman" panose="02020603050405020304" pitchFamily="18" charset="0"/>
                </a:rPr>
                <a:t>C</a:t>
              </a:r>
            </a:p>
          </p:txBody>
        </p:sp>
      </p:grpSp>
      <mc:AlternateContent xmlns:mc="http://schemas.openxmlformats.org/markup-compatibility/2006" xmlns:a14="http://schemas.microsoft.com/office/drawing/2010/main">
        <mc:Choice Requires="a14">
          <p:sp>
            <p:nvSpPr>
              <p:cNvPr id="97" name="Retângulo 96">
                <a:extLst>
                  <a:ext uri="{FF2B5EF4-FFF2-40B4-BE49-F238E27FC236}">
                    <a16:creationId xmlns:a16="http://schemas.microsoft.com/office/drawing/2014/main" id="{9F59B9E3-B442-47A4-B7F8-7BC6CB677C9A}"/>
                  </a:ext>
                </a:extLst>
              </p:cNvPr>
              <p:cNvSpPr/>
              <p:nvPr/>
            </p:nvSpPr>
            <p:spPr>
              <a:xfrm>
                <a:off x="228705" y="2059118"/>
                <a:ext cx="8105075"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Pelo visto em pressão em manômetros,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0</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𝑔h</m:t>
                    </m:r>
                    <m:r>
                      <a:rPr lang="pt-BR" sz="2000" b="0" i="0" smtClean="0">
                        <a:latin typeface="Cambria Math" panose="02040503050406030204" pitchFamily="18" charset="0"/>
                        <a:ea typeface="Times New Roman" panose="02020603050405020304" pitchFamily="18" charset="0"/>
                      </a:rPr>
                      <m:t>. </m:t>
                    </m:r>
                  </m:oMath>
                </a14:m>
                <a:r>
                  <a:rPr lang="pt-BR" sz="2000" dirty="0">
                    <a:latin typeface="Times New Roman" panose="02020603050405020304" pitchFamily="18" charset="0"/>
                    <a:ea typeface="Times New Roman" panose="02020603050405020304" pitchFamily="18" charset="0"/>
                  </a:rPr>
                  <a:t>A pressão atmosférica, na superfície livre do líquido no tubo em A é P</a:t>
                </a:r>
                <a:r>
                  <a:rPr lang="pt-BR" sz="2000" baseline="-25000" dirty="0">
                    <a:latin typeface="Times New Roman" panose="02020603050405020304" pitchFamily="18" charset="0"/>
                    <a:ea typeface="Times New Roman" panose="02020603050405020304" pitchFamily="18" charset="0"/>
                  </a:rPr>
                  <a:t>0</a:t>
                </a:r>
                <a:r>
                  <a:rPr lang="pt-BR" sz="2000" dirty="0">
                    <a:latin typeface="Times New Roman" panose="02020603050405020304" pitchFamily="18" charset="0"/>
                    <a:ea typeface="Times New Roman" panose="02020603050405020304" pitchFamily="18" charset="0"/>
                  </a:rPr>
                  <a:t>. Conhecida a pressão manométrica dentro da tubulação:</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97" name="Retângulo 96">
                <a:extLst>
                  <a:ext uri="{FF2B5EF4-FFF2-40B4-BE49-F238E27FC236}">
                    <a16:creationId xmlns:a16="http://schemas.microsoft.com/office/drawing/2014/main" id="{9F59B9E3-B442-47A4-B7F8-7BC6CB677C9A}"/>
                  </a:ext>
                </a:extLst>
              </p:cNvPr>
              <p:cNvSpPr>
                <a:spLocks noRot="1" noChangeAspect="1" noMove="1" noResize="1" noEditPoints="1" noAdjustHandles="1" noChangeArrowheads="1" noChangeShapeType="1" noTextEdit="1"/>
              </p:cNvSpPr>
              <p:nvPr/>
            </p:nvSpPr>
            <p:spPr>
              <a:xfrm>
                <a:off x="228705" y="2059118"/>
                <a:ext cx="8105075" cy="1015663"/>
              </a:xfrm>
              <a:prstGeom prst="rect">
                <a:avLst/>
              </a:prstGeom>
              <a:blipFill>
                <a:blip r:embed="rId3"/>
                <a:stretch>
                  <a:fillRect l="-828" t="-3614" r="-752" b="-10241"/>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8" name="Retângulo 97">
                <a:extLst>
                  <a:ext uri="{FF2B5EF4-FFF2-40B4-BE49-F238E27FC236}">
                    <a16:creationId xmlns:a16="http://schemas.microsoft.com/office/drawing/2014/main" id="{1BEB0946-D9F7-455B-B863-24C942E93F89}"/>
                  </a:ext>
                </a:extLst>
              </p:cNvPr>
              <p:cNvSpPr/>
              <p:nvPr/>
            </p:nvSpPr>
            <p:spPr>
              <a:xfrm>
                <a:off x="228705" y="4240219"/>
                <a:ext cx="8728126" cy="400110"/>
              </a:xfrm>
              <a:prstGeom prst="rect">
                <a:avLst/>
              </a:prstGeom>
            </p:spPr>
            <p:txBody>
              <a:bodyPr wrap="square">
                <a:spAutoFit/>
              </a:bodyPr>
              <a:lstStyle/>
              <a:p>
                <a:r>
                  <a:rPr lang="pt-BR" sz="2000" dirty="0">
                    <a:latin typeface="Times New Roman" panose="02020603050405020304" pitchFamily="18" charset="0"/>
                    <a:cs typeface="Times New Roman" panose="02020603050405020304" pitchFamily="18" charset="0"/>
                  </a:rPr>
                  <a:t>Da equação de continuidade, </a:t>
                </a:r>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1</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1</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2</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2</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r>
                      <a:rPr lang="pt-BR" sz="2000" i="1">
                        <a:latin typeface="Cambria Math" panose="02040503050406030204" pitchFamily="18" charset="0"/>
                      </a:rPr>
                      <m:t>=</m:t>
                    </m:r>
                    <m:r>
                      <m:rPr>
                        <m:nor/>
                      </m:rPr>
                      <a:rPr lang="pt-BR" sz="2000">
                        <a:latin typeface="Times New Roman" panose="02020603050405020304" pitchFamily="18" charset="0"/>
                        <a:cs typeface="Times New Roman" panose="02020603050405020304" pitchFamily="18" charset="0"/>
                      </a:rPr>
                      <m:t>constante</m:t>
                    </m:r>
                    <m:r>
                      <m:rPr>
                        <m:nor/>
                      </m:rPr>
                      <a:rPr lang="pt-BR" sz="2000">
                        <a:latin typeface="Times New Roman" panose="02020603050405020304" pitchFamily="18" charset="0"/>
                        <a:cs typeface="Times New Roman" panose="02020603050405020304" pitchFamily="18" charset="0"/>
                      </a:rPr>
                      <m:t>,</m:t>
                    </m:r>
                  </m:oMath>
                </a14:m>
                <a:r>
                  <a:rPr lang="pt-BR"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sym typeface="Symbol" panose="05050102010706020507" pitchFamily="18" charset="2"/>
                  </a:rPr>
                  <a:t> em</a:t>
                </a:r>
                <a:r>
                  <a:rPr lang="pt-BR" sz="2000" dirty="0">
                    <a:latin typeface="Times New Roman" panose="02020603050405020304" pitchFamily="18" charset="0"/>
                    <a:cs typeface="Times New Roman" panose="02020603050405020304" pitchFamily="18" charset="0"/>
                  </a:rPr>
                  <a:t> C e B </a:t>
                </a:r>
                <a:endParaRPr lang="pt-BR" sz="2400" dirty="0">
                  <a:latin typeface="Times New Roman" panose="02020603050405020304" pitchFamily="18" charset="0"/>
                  <a:cs typeface="Times New Roman" panose="02020603050405020304" pitchFamily="18" charset="0"/>
                </a:endParaRPr>
              </a:p>
            </p:txBody>
          </p:sp>
        </mc:Choice>
        <mc:Fallback>
          <p:sp>
            <p:nvSpPr>
              <p:cNvPr id="98" name="Retângulo 97">
                <a:extLst>
                  <a:ext uri="{FF2B5EF4-FFF2-40B4-BE49-F238E27FC236}">
                    <a16:creationId xmlns:a16="http://schemas.microsoft.com/office/drawing/2014/main" id="{1BEB0946-D9F7-455B-B863-24C942E93F89}"/>
                  </a:ext>
                </a:extLst>
              </p:cNvPr>
              <p:cNvSpPr>
                <a:spLocks noRot="1" noChangeAspect="1" noMove="1" noResize="1" noEditPoints="1" noAdjustHandles="1" noChangeArrowheads="1" noChangeShapeType="1" noTextEdit="1"/>
              </p:cNvSpPr>
              <p:nvPr/>
            </p:nvSpPr>
            <p:spPr>
              <a:xfrm>
                <a:off x="228705" y="4240219"/>
                <a:ext cx="8728126" cy="400110"/>
              </a:xfrm>
              <a:prstGeom prst="rect">
                <a:avLst/>
              </a:prstGeom>
              <a:blipFill>
                <a:blip r:embed="rId4"/>
                <a:stretch>
                  <a:fillRect l="-769" t="-10769" b="-27692"/>
                </a:stretch>
              </a:blipFill>
            </p:spPr>
            <p:txBody>
              <a:bodyPr/>
              <a:lstStyle/>
              <a:p>
                <a:r>
                  <a:rPr lang="pt-BR">
                    <a:noFill/>
                  </a:rPr>
                  <a:t> </a:t>
                </a:r>
              </a:p>
            </p:txBody>
          </p:sp>
        </mc:Fallback>
      </mc:AlternateContent>
      <p:sp>
        <p:nvSpPr>
          <p:cNvPr id="99" name="Retângulo 98">
            <a:extLst>
              <a:ext uri="{FF2B5EF4-FFF2-40B4-BE49-F238E27FC236}">
                <a16:creationId xmlns:a16="http://schemas.microsoft.com/office/drawing/2014/main" id="{69828D7D-F4F1-4B01-889F-0359153407CC}"/>
              </a:ext>
            </a:extLst>
          </p:cNvPr>
          <p:cNvSpPr/>
          <p:nvPr/>
        </p:nvSpPr>
        <p:spPr>
          <a:xfrm>
            <a:off x="149778" y="3177250"/>
            <a:ext cx="4998741" cy="400110"/>
          </a:xfrm>
          <a:prstGeom prst="rect">
            <a:avLst/>
          </a:prstGeom>
        </p:spPr>
        <p:txBody>
          <a:bodyPr wrap="non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vazão, 0,8 L/s = 0,8x10</a:t>
            </a:r>
            <a:r>
              <a:rPr lang="pt-BR" sz="2000" baseline="30000" dirty="0">
                <a:latin typeface="Times New Roman" panose="02020603050405020304" pitchFamily="18" charset="0"/>
                <a:ea typeface="Times New Roman" panose="02020603050405020304" pitchFamily="18" charset="0"/>
              </a:rPr>
              <a:t>3</a:t>
            </a:r>
            <a:r>
              <a:rPr lang="pt-BR" sz="2000" dirty="0">
                <a:latin typeface="Times New Roman" panose="02020603050405020304" pitchFamily="18" charset="0"/>
                <a:ea typeface="Times New Roman" panose="02020603050405020304" pitchFamily="18" charset="0"/>
              </a:rPr>
              <a:t>cm</a:t>
            </a:r>
            <a:r>
              <a:rPr lang="pt-BR" sz="2000" baseline="30000" dirty="0">
                <a:latin typeface="Times New Roman" panose="02020603050405020304" pitchFamily="18" charset="0"/>
                <a:ea typeface="Times New Roman" panose="02020603050405020304" pitchFamily="18" charset="0"/>
              </a:rPr>
              <a:t>3</a:t>
            </a:r>
            <a:r>
              <a:rPr lang="pt-BR" sz="2000" dirty="0">
                <a:latin typeface="Times New Roman" panose="02020603050405020304" pitchFamily="18" charset="0"/>
                <a:ea typeface="Times New Roman" panose="02020603050405020304" pitchFamily="18" charset="0"/>
              </a:rPr>
              <a:t>/s =0,8x10</a:t>
            </a:r>
            <a:r>
              <a:rPr lang="pt-BR" sz="2000" baseline="30000" dirty="0">
                <a:latin typeface="Times New Roman" panose="02020603050405020304" pitchFamily="18" charset="0"/>
                <a:ea typeface="Times New Roman" panose="02020603050405020304" pitchFamily="18" charset="0"/>
              </a:rPr>
              <a:t>-3</a:t>
            </a:r>
            <a:r>
              <a:rPr lang="pt-BR" sz="2000" dirty="0">
                <a:latin typeface="Times New Roman" panose="02020603050405020304" pitchFamily="18" charset="0"/>
                <a:ea typeface="Times New Roman" panose="02020603050405020304" pitchFamily="18" charset="0"/>
              </a:rPr>
              <a:t>m</a:t>
            </a:r>
            <a:r>
              <a:rPr lang="pt-BR" sz="2000" baseline="30000" dirty="0">
                <a:latin typeface="Times New Roman" panose="02020603050405020304" pitchFamily="18" charset="0"/>
                <a:ea typeface="Times New Roman" panose="02020603050405020304" pitchFamily="18" charset="0"/>
              </a:rPr>
              <a:t>3</a:t>
            </a:r>
            <a:r>
              <a:rPr lang="pt-BR" sz="2000" dirty="0">
                <a:latin typeface="Times New Roman" panose="02020603050405020304" pitchFamily="18" charset="0"/>
                <a:ea typeface="Times New Roman" panose="02020603050405020304" pitchFamily="18" charset="0"/>
              </a:rPr>
              <a:t>/s</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0" name="Retângulo 99">
                <a:extLst>
                  <a:ext uri="{FF2B5EF4-FFF2-40B4-BE49-F238E27FC236}">
                    <a16:creationId xmlns:a16="http://schemas.microsoft.com/office/drawing/2014/main" id="{81695B31-A201-4A6D-AB13-5473F94D7CF9}"/>
                  </a:ext>
                </a:extLst>
              </p:cNvPr>
              <p:cNvSpPr/>
              <p:nvPr/>
            </p:nvSpPr>
            <p:spPr>
              <a:xfrm>
                <a:off x="1755309" y="3555454"/>
                <a:ext cx="7201522" cy="7682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m:rPr>
                              <m:sty m:val="p"/>
                            </m:rPr>
                            <a:rPr lang="pt-BR" sz="2000" b="0" i="0" smtClean="0">
                              <a:latin typeface="Cambria Math" panose="02040503050406030204" pitchFamily="18" charset="0"/>
                            </a:rPr>
                            <m:t>Ent</m:t>
                          </m:r>
                          <m:r>
                            <a:rPr lang="pt-BR" sz="2000" b="0" i="0" smtClean="0">
                              <a:latin typeface="Cambria Math" panose="02040503050406030204" pitchFamily="18" charset="0"/>
                            </a:rPr>
                            <m:t>ã</m:t>
                          </m:r>
                          <m:r>
                            <m:rPr>
                              <m:sty m:val="p"/>
                            </m:rPr>
                            <a:rPr lang="pt-BR" sz="2000" b="0" i="0" smtClean="0">
                              <a:latin typeface="Cambria Math" panose="02040503050406030204" pitchFamily="18" charset="0"/>
                            </a:rPr>
                            <m:t>o</m:t>
                          </m:r>
                          <m:r>
                            <a:rPr lang="pt-BR" sz="2000" b="0" i="0" smtClean="0">
                              <a:latin typeface="Cambria Math" panose="02040503050406030204" pitchFamily="18" charset="0"/>
                            </a:rPr>
                            <m:t>: </m:t>
                          </m:r>
                          <m:r>
                            <a:rPr lang="pt-BR" sz="2000" i="1">
                              <a:latin typeface="Cambria Math" panose="02040503050406030204" pitchFamily="18" charset="0"/>
                            </a:rPr>
                            <m:t>𝑃</m:t>
                          </m:r>
                        </m:e>
                        <m:sub>
                          <m:r>
                            <a:rPr lang="pt-BR" sz="2000" i="1">
                              <a:latin typeface="Cambria Math" panose="02040503050406030204" pitchFamily="18" charset="0"/>
                            </a:rPr>
                            <m:t>𝑚𝐴</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0">
                              <a:latin typeface="Cambria Math" panose="02040503050406030204" pitchFamily="18" charset="0"/>
                            </a:rPr>
                            <m:t>0</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0">
                              <a:latin typeface="Cambria Math" panose="02040503050406030204" pitchFamily="18" charset="0"/>
                            </a:rPr>
                            <m:t>0</m:t>
                          </m:r>
                        </m:sub>
                      </m:sSub>
                      <m:r>
                        <a:rPr lang="pt-BR" sz="2000" i="0">
                          <a:latin typeface="Cambria Math" panose="02040503050406030204" pitchFamily="18" charset="0"/>
                        </a:rPr>
                        <m:t>+</m:t>
                      </m:r>
                      <m:r>
                        <a:rPr lang="pt-BR" sz="2000" i="1">
                          <a:latin typeface="Cambria Math" panose="02040503050406030204" pitchFamily="18" charset="0"/>
                        </a:rPr>
                        <m:t>𝜌</m:t>
                      </m:r>
                      <m:r>
                        <a:rPr lang="pt-BR" sz="2000" i="1">
                          <a:latin typeface="Cambria Math" panose="02040503050406030204" pitchFamily="18" charset="0"/>
                        </a:rPr>
                        <m:t>𝑔h</m:t>
                      </m:r>
                      <m:r>
                        <a:rPr lang="pt-BR" sz="2000" i="0">
                          <a:latin typeface="Cambria Math" panose="02040503050406030204" pitchFamily="18" charset="0"/>
                        </a:rPr>
                        <m:t>⇒</m:t>
                      </m:r>
                      <m:r>
                        <a:rPr lang="pt-BR" sz="2000" i="1">
                          <a:latin typeface="Cambria Math" panose="02040503050406030204" pitchFamily="18" charset="0"/>
                        </a:rPr>
                        <m:t>h</m:t>
                      </m:r>
                      <m:r>
                        <a:rPr lang="pt-BR" sz="2000" i="0">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𝑚𝐴</m:t>
                              </m:r>
                            </m:sub>
                          </m:sSub>
                        </m:num>
                        <m:den>
                          <m:r>
                            <a:rPr lang="pt-BR" sz="2000" i="1">
                              <a:latin typeface="Cambria Math" panose="02040503050406030204" pitchFamily="18" charset="0"/>
                            </a:rPr>
                            <m:t>𝜌</m:t>
                          </m:r>
                          <m:r>
                            <a:rPr lang="pt-BR" sz="2000" i="1">
                              <a:latin typeface="Cambria Math" panose="02040503050406030204" pitchFamily="18" charset="0"/>
                            </a:rPr>
                            <m:t>𝑔</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1,24⋅1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5</m:t>
                              </m:r>
                            </m:sup>
                          </m:sSup>
                        </m:num>
                        <m:den>
                          <m:r>
                            <a:rPr lang="pt-BR" sz="2000" i="0">
                              <a:latin typeface="Cambria Math" panose="02040503050406030204" pitchFamily="18" charset="0"/>
                            </a:rPr>
                            <m:t>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r>
                            <a:rPr lang="pt-BR" sz="2000" i="0">
                              <a:latin typeface="Cambria Math" panose="02040503050406030204" pitchFamily="18" charset="0"/>
                            </a:rPr>
                            <m:t>⋅9,8</m:t>
                          </m:r>
                        </m:den>
                      </m:f>
                      <m:r>
                        <a:rPr lang="pt-BR" sz="2000" i="0">
                          <a:latin typeface="Cambria Math" panose="02040503050406030204" pitchFamily="18" charset="0"/>
                        </a:rPr>
                        <m:t>=12,6 </m:t>
                      </m:r>
                      <m:r>
                        <a:rPr lang="pt-BR" sz="2000" i="1">
                          <a:latin typeface="Cambria Math" panose="02040503050406030204" pitchFamily="18" charset="0"/>
                        </a:rPr>
                        <m:t>𝑚</m:t>
                      </m:r>
                    </m:oMath>
                  </m:oMathPara>
                </a14:m>
                <a:endParaRPr lang="pt-BR" sz="2000" dirty="0"/>
              </a:p>
            </p:txBody>
          </p:sp>
        </mc:Choice>
        <mc:Fallback xmlns="">
          <p:sp>
            <p:nvSpPr>
              <p:cNvPr id="100" name="Retângulo 99">
                <a:extLst>
                  <a:ext uri="{FF2B5EF4-FFF2-40B4-BE49-F238E27FC236}">
                    <a16:creationId xmlns:a16="http://schemas.microsoft.com/office/drawing/2014/main" id="{81695B31-A201-4A6D-AB13-5473F94D7CF9}"/>
                  </a:ext>
                </a:extLst>
              </p:cNvPr>
              <p:cNvSpPr>
                <a:spLocks noRot="1" noChangeAspect="1" noMove="1" noResize="1" noEditPoints="1" noAdjustHandles="1" noChangeArrowheads="1" noChangeShapeType="1" noTextEdit="1"/>
              </p:cNvSpPr>
              <p:nvPr/>
            </p:nvSpPr>
            <p:spPr>
              <a:xfrm>
                <a:off x="1755309" y="3555454"/>
                <a:ext cx="7201522" cy="768287"/>
              </a:xfrm>
              <a:prstGeom prst="rect">
                <a:avLst/>
              </a:prstGeom>
              <a:blipFill>
                <a:blip r:embed="rId5"/>
                <a:stretch>
                  <a:fillRect/>
                </a:stretch>
              </a:blipFill>
            </p:spPr>
            <p:txBody>
              <a:bodyPr/>
              <a:lstStyle/>
              <a:p>
                <a:r>
                  <a:rPr lang="pt-BR">
                    <a:noFill/>
                  </a:rPr>
                  <a:t> </a:t>
                </a:r>
              </a:p>
            </p:txBody>
          </p:sp>
        </mc:Fallback>
      </mc:AlternateContent>
      <p:sp>
        <p:nvSpPr>
          <p:cNvPr id="101" name="Retângulo 100">
            <a:extLst>
              <a:ext uri="{FF2B5EF4-FFF2-40B4-BE49-F238E27FC236}">
                <a16:creationId xmlns:a16="http://schemas.microsoft.com/office/drawing/2014/main" id="{2AAF18B1-AD49-41C8-9E4A-4A9444243260}"/>
              </a:ext>
            </a:extLst>
          </p:cNvPr>
          <p:cNvSpPr/>
          <p:nvPr/>
        </p:nvSpPr>
        <p:spPr>
          <a:xfrm>
            <a:off x="4992110" y="2739552"/>
            <a:ext cx="5628657" cy="400110"/>
          </a:xfrm>
          <a:prstGeom prst="rect">
            <a:avLst/>
          </a:prstGeom>
        </p:spPr>
        <p:txBody>
          <a:bodyPr wrap="none">
            <a:spAutoFit/>
          </a:bodyPr>
          <a:lstStyle/>
          <a:p>
            <a:r>
              <a:rPr lang="pt-BR" sz="2000" dirty="0" err="1">
                <a:latin typeface="Times New Roman" panose="02020603050405020304" pitchFamily="18" charset="0"/>
                <a:ea typeface="Times New Roman" panose="02020603050405020304" pitchFamily="18" charset="0"/>
              </a:rPr>
              <a:t>P</a:t>
            </a:r>
            <a:r>
              <a:rPr lang="pt-BR" sz="2000" baseline="-25000" dirty="0" err="1">
                <a:latin typeface="Times New Roman" panose="02020603050405020304" pitchFamily="18" charset="0"/>
                <a:ea typeface="Times New Roman" panose="02020603050405020304" pitchFamily="18" charset="0"/>
              </a:rPr>
              <a:t>mA</a:t>
            </a:r>
            <a:r>
              <a:rPr lang="pt-BR" sz="2000" dirty="0">
                <a:latin typeface="Times New Roman" panose="02020603050405020304" pitchFamily="18" charset="0"/>
                <a:ea typeface="Times New Roman" panose="02020603050405020304" pitchFamily="18" charset="0"/>
              </a:rPr>
              <a:t> = 1,22 </a:t>
            </a:r>
            <a:r>
              <a:rPr lang="pt-BR" sz="2000" dirty="0" err="1">
                <a:latin typeface="Times New Roman" panose="02020603050405020304" pitchFamily="18" charset="0"/>
                <a:ea typeface="Times New Roman" panose="02020603050405020304" pitchFamily="18" charset="0"/>
              </a:rPr>
              <a:t>atm</a:t>
            </a:r>
            <a:r>
              <a:rPr lang="pt-BR" sz="2000" dirty="0">
                <a:latin typeface="Times New Roman" panose="02020603050405020304" pitchFamily="18" charset="0"/>
                <a:ea typeface="Times New Roman" panose="02020603050405020304" pitchFamily="18" charset="0"/>
              </a:rPr>
              <a:t> = 1,22.1,013.10</a:t>
            </a:r>
            <a:r>
              <a:rPr lang="pt-BR" sz="2000" baseline="30000" dirty="0">
                <a:latin typeface="Times New Roman" panose="02020603050405020304" pitchFamily="18" charset="0"/>
                <a:ea typeface="Times New Roman" panose="02020603050405020304" pitchFamily="18" charset="0"/>
              </a:rPr>
              <a:t>5 </a:t>
            </a:r>
            <a:r>
              <a:rPr lang="pt-BR" sz="2000" dirty="0">
                <a:latin typeface="Times New Roman" panose="02020603050405020304" pitchFamily="18" charset="0"/>
                <a:ea typeface="Times New Roman" panose="02020603050405020304" pitchFamily="18" charset="0"/>
              </a:rPr>
              <a:t>= 1,23586.10</a:t>
            </a:r>
            <a:r>
              <a:rPr lang="pt-BR" sz="2000" baseline="30000" dirty="0">
                <a:latin typeface="Times New Roman" panose="02020603050405020304" pitchFamily="18" charset="0"/>
                <a:ea typeface="Times New Roman" panose="02020603050405020304" pitchFamily="18" charset="0"/>
              </a:rPr>
              <a:t>5 </a:t>
            </a:r>
            <a:r>
              <a:rPr lang="pt-BR" sz="2000" dirty="0">
                <a:latin typeface="Times New Roman" panose="02020603050405020304" pitchFamily="18" charset="0"/>
                <a:ea typeface="Times New Roman" panose="02020603050405020304" pitchFamily="18" charset="0"/>
              </a:rPr>
              <a:t>N/m</a:t>
            </a:r>
            <a:r>
              <a:rPr lang="pt-BR" sz="2000" baseline="-25000" dirty="0">
                <a:latin typeface="Times New Roman" panose="02020603050405020304" pitchFamily="18" charset="0"/>
                <a:ea typeface="Times New Roman" panose="02020603050405020304" pitchFamily="18" charset="0"/>
              </a:rPr>
              <a:t> </a:t>
            </a:r>
            <a:r>
              <a:rPr lang="pt-BR" sz="2000" baseline="30000" dirty="0">
                <a:latin typeface="Times New Roman" panose="02020603050405020304" pitchFamily="18" charset="0"/>
                <a:ea typeface="Times New Roman" panose="02020603050405020304" pitchFamily="18" charset="0"/>
              </a:rPr>
              <a:t>2</a:t>
            </a:r>
            <a:endParaRPr lang="pt-BR" sz="2000" dirty="0"/>
          </a:p>
        </p:txBody>
      </p:sp>
      <mc:AlternateContent xmlns:mc="http://schemas.openxmlformats.org/markup-compatibility/2006" xmlns:a14="http://schemas.microsoft.com/office/drawing/2010/main">
        <mc:Choice Requires="a14">
          <p:sp>
            <p:nvSpPr>
              <p:cNvPr id="102" name="Retângulo 101">
                <a:extLst>
                  <a:ext uri="{FF2B5EF4-FFF2-40B4-BE49-F238E27FC236}">
                    <a16:creationId xmlns:a16="http://schemas.microsoft.com/office/drawing/2014/main" id="{33CB402D-AB21-4A0A-AEA8-F3100844BFB3}"/>
                  </a:ext>
                </a:extLst>
              </p:cNvPr>
              <p:cNvSpPr/>
              <p:nvPr/>
            </p:nvSpPr>
            <p:spPr>
              <a:xfrm>
                <a:off x="149778" y="4769260"/>
                <a:ext cx="6197209" cy="765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𝐶</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𝐶</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𝐵</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𝐵</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𝐴</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𝐴</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𝑉</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𝐴</m:t>
                              </m:r>
                            </m:sub>
                          </m:sSub>
                        </m:den>
                      </m:f>
                      <m:r>
                        <a:rPr lang="pt-BR" sz="2000" i="0">
                          <a:latin typeface="Cambria Math" panose="02040503050406030204" pitchFamily="18" charset="0"/>
                        </a:rPr>
                        <m:t>⇒</m:t>
                      </m:r>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𝑣</m:t>
                              </m:r>
                            </m:e>
                            <m:sup>
                              <m:r>
                                <a:rPr lang="pt-BR" sz="2000" i="0">
                                  <a:latin typeface="Cambria Math" panose="02040503050406030204" pitchFamily="18" charset="0"/>
                                </a:rPr>
                                <m:t>2</m:t>
                              </m:r>
                            </m:sup>
                          </m:sSup>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𝐼</m:t>
                              </m:r>
                            </m:e>
                            <m:sub>
                              <m:r>
                                <a:rPr lang="pt-BR" sz="2000" i="1">
                                  <a:latin typeface="Cambria Math" panose="02040503050406030204" pitchFamily="18" charset="0"/>
                                </a:rPr>
                                <m:t>𝑉</m:t>
                              </m:r>
                            </m:sub>
                            <m:sup>
                              <m:r>
                                <a:rPr lang="pt-BR" sz="2000" i="0">
                                  <a:latin typeface="Cambria Math" panose="02040503050406030204" pitchFamily="18" charset="0"/>
                                </a:rPr>
                                <m:t>2</m:t>
                              </m:r>
                            </m:sup>
                          </m:sSubSup>
                        </m:num>
                        <m:den>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i="0">
                                      <a:latin typeface="Cambria Math" panose="02040503050406030204" pitchFamily="18" charset="0"/>
                                    </a:rPr>
                                    <m:t>2</m:t>
                                  </m:r>
                                </m:sup>
                              </m:sSup>
                            </m:e>
                            <m:sub>
                              <m:r>
                                <a:rPr lang="pt-BR" sz="2000" i="1">
                                  <a:latin typeface="Cambria Math" panose="02040503050406030204" pitchFamily="18" charset="0"/>
                                </a:rPr>
                                <m:t>𝐴</m:t>
                              </m:r>
                            </m:sub>
                          </m:sSub>
                        </m:den>
                      </m:f>
                    </m:oMath>
                  </m:oMathPara>
                </a14:m>
                <a:endParaRPr lang="pt-BR" sz="2000" dirty="0"/>
              </a:p>
            </p:txBody>
          </p:sp>
        </mc:Choice>
        <mc:Fallback xmlns="">
          <p:sp>
            <p:nvSpPr>
              <p:cNvPr id="102" name="Retângulo 101">
                <a:extLst>
                  <a:ext uri="{FF2B5EF4-FFF2-40B4-BE49-F238E27FC236}">
                    <a16:creationId xmlns:a16="http://schemas.microsoft.com/office/drawing/2014/main" id="{33CB402D-AB21-4A0A-AEA8-F3100844BFB3}"/>
                  </a:ext>
                </a:extLst>
              </p:cNvPr>
              <p:cNvSpPr>
                <a:spLocks noRot="1" noChangeAspect="1" noMove="1" noResize="1" noEditPoints="1" noAdjustHandles="1" noChangeArrowheads="1" noChangeShapeType="1" noTextEdit="1"/>
              </p:cNvSpPr>
              <p:nvPr/>
            </p:nvSpPr>
            <p:spPr>
              <a:xfrm>
                <a:off x="149778" y="4769260"/>
                <a:ext cx="6197209" cy="765146"/>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3" name="Retângulo 102">
                <a:extLst>
                  <a:ext uri="{FF2B5EF4-FFF2-40B4-BE49-F238E27FC236}">
                    <a16:creationId xmlns:a16="http://schemas.microsoft.com/office/drawing/2014/main" id="{836B2070-EEA5-4C8E-8B11-F36EDB2D105A}"/>
                  </a:ext>
                </a:extLst>
              </p:cNvPr>
              <p:cNvSpPr/>
              <p:nvPr/>
            </p:nvSpPr>
            <p:spPr>
              <a:xfrm>
                <a:off x="0" y="5534406"/>
                <a:ext cx="6412947" cy="765146"/>
              </a:xfrm>
              <a:prstGeom prst="rect">
                <a:avLst/>
              </a:prstGeom>
            </p:spPr>
            <p:txBody>
              <a:bodyPr wrap="square">
                <a:spAutoFit/>
              </a:bodyPr>
              <a:lstStyle/>
              <a:p>
                <a:pPr algn="just" hangingPunct="0">
                  <a:spcAft>
                    <a:spcPts val="0"/>
                  </a:spcAft>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𝐴</m:t>
                          </m:r>
                        </m:e>
                        <m:sub>
                          <m:r>
                            <a:rPr lang="pt-BR" sz="2000" i="1">
                              <a:latin typeface="Cambria Math" panose="02040503050406030204" pitchFamily="18" charset="0"/>
                              <a:ea typeface="Times New Roman" panose="02020603050405020304" pitchFamily="18" charset="0"/>
                            </a:rPr>
                            <m:t>𝐶</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𝐶</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𝐴</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𝐴</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𝑉</m:t>
                          </m:r>
                        </m:sub>
                      </m:sSub>
                      <m:r>
                        <a:rPr lang="pt-BR" sz="20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𝑉</m:t>
                              </m:r>
                            </m:sub>
                          </m:sSub>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𝐴</m:t>
                              </m:r>
                            </m:e>
                            <m:sub>
                              <m:r>
                                <a:rPr lang="pt-BR" sz="2000" i="1">
                                  <a:latin typeface="Cambria Math" panose="02040503050406030204" pitchFamily="18" charset="0"/>
                                  <a:ea typeface="Times New Roman" panose="02020603050405020304" pitchFamily="18" charset="0"/>
                                </a:rPr>
                                <m:t>𝐵</m:t>
                              </m:r>
                            </m:sub>
                          </m:sSub>
                        </m:den>
                      </m:f>
                      <m:r>
                        <a:rPr lang="pt-BR" sz="20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pt-BR" sz="2000" i="1">
                              <a:latin typeface="Cambria Math" panose="02040503050406030204" pitchFamily="18" charset="0"/>
                              <a:ea typeface="Times New Roman" panose="02020603050405020304" pitchFamily="18" charset="0"/>
                            </a:rPr>
                          </m:ctrlPr>
                        </m:sSubPr>
                        <m:e>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𝑣</m:t>
                              </m:r>
                            </m:e>
                            <m:sup>
                              <m:r>
                                <a:rPr lang="pt-BR" sz="2000" i="1">
                                  <a:latin typeface="Cambria Math" panose="02040503050406030204" pitchFamily="18" charset="0"/>
                                  <a:ea typeface="Times New Roman" panose="02020603050405020304" pitchFamily="18" charset="0"/>
                                </a:rPr>
                                <m:t>2</m:t>
                              </m:r>
                            </m:sup>
                          </m:sSup>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𝑉</m:t>
                              </m:r>
                            </m:sub>
                            <m:sup>
                              <m:r>
                                <a:rPr lang="pt-BR" sz="2000" i="1">
                                  <a:latin typeface="Cambria Math" panose="02040503050406030204" pitchFamily="18" charset="0"/>
                                  <a:ea typeface="Times New Roman" panose="02020603050405020304" pitchFamily="18" charset="0"/>
                                </a:rPr>
                                <m:t>2</m:t>
                              </m:r>
                            </m:sup>
                          </m:sSubSup>
                        </m:num>
                        <m:den>
                          <m:sSub>
                            <m:sSubPr>
                              <m:ctrlPr>
                                <a:rPr lang="pt-BR" sz="2000" i="1">
                                  <a:latin typeface="Cambria Math" panose="02040503050406030204" pitchFamily="18" charset="0"/>
                                  <a:ea typeface="Times New Roman" panose="02020603050405020304" pitchFamily="18" charset="0"/>
                                </a:rPr>
                              </m:ctrlPr>
                            </m:sSubPr>
                            <m:e>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𝐴</m:t>
                                  </m:r>
                                </m:e>
                                <m:sup>
                                  <m:r>
                                    <a:rPr lang="pt-BR" sz="2000" i="1">
                                      <a:latin typeface="Cambria Math" panose="02040503050406030204" pitchFamily="18" charset="0"/>
                                      <a:ea typeface="Times New Roman" panose="02020603050405020304" pitchFamily="18" charset="0"/>
                                    </a:rPr>
                                    <m:t>2</m:t>
                                  </m:r>
                                </m:sup>
                              </m:sSup>
                            </m:e>
                            <m:sub>
                              <m:r>
                                <a:rPr lang="pt-BR" sz="2000" i="1">
                                  <a:latin typeface="Cambria Math" panose="02040503050406030204" pitchFamily="18" charset="0"/>
                                  <a:ea typeface="Times New Roman" panose="02020603050405020304" pitchFamily="18" charset="0"/>
                                </a:rPr>
                                <m:t>𝐵</m:t>
                              </m:r>
                            </m:sub>
                          </m:sSub>
                        </m:den>
                      </m:f>
                    </m:oMath>
                  </m:oMathPara>
                </a14:m>
                <a:endParaRPr lang="pt-BR" sz="1100" dirty="0">
                  <a:effectLst/>
                  <a:latin typeface="Times New Roman" panose="02020603050405020304" pitchFamily="18" charset="0"/>
                  <a:ea typeface="Times New Roman" panose="02020603050405020304" pitchFamily="18" charset="0"/>
                </a:endParaRPr>
              </a:p>
            </p:txBody>
          </p:sp>
        </mc:Choice>
        <mc:Fallback xmlns="">
          <p:sp>
            <p:nvSpPr>
              <p:cNvPr id="103" name="Retângulo 102">
                <a:extLst>
                  <a:ext uri="{FF2B5EF4-FFF2-40B4-BE49-F238E27FC236}">
                    <a16:creationId xmlns:a16="http://schemas.microsoft.com/office/drawing/2014/main" id="{836B2070-EEA5-4C8E-8B11-F36EDB2D105A}"/>
                  </a:ext>
                </a:extLst>
              </p:cNvPr>
              <p:cNvSpPr>
                <a:spLocks noRot="1" noChangeAspect="1" noMove="1" noResize="1" noEditPoints="1" noAdjustHandles="1" noChangeArrowheads="1" noChangeShapeType="1" noTextEdit="1"/>
              </p:cNvSpPr>
              <p:nvPr/>
            </p:nvSpPr>
            <p:spPr>
              <a:xfrm>
                <a:off x="0" y="5534406"/>
                <a:ext cx="6412947" cy="76514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5" name="Retângulo 104">
                <a:extLst>
                  <a:ext uri="{FF2B5EF4-FFF2-40B4-BE49-F238E27FC236}">
                    <a16:creationId xmlns:a16="http://schemas.microsoft.com/office/drawing/2014/main" id="{E8F4A591-9CB2-46CD-A3B7-0C3AF6CA3649}"/>
                  </a:ext>
                </a:extLst>
              </p:cNvPr>
              <p:cNvSpPr/>
              <p:nvPr/>
            </p:nvSpPr>
            <p:spPr>
              <a:xfrm>
                <a:off x="7161000" y="4594162"/>
                <a:ext cx="4815662" cy="1142492"/>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Pela eq. de Bernoulli</a:t>
                </a:r>
                <a:r>
                  <a:rPr lang="pt-BR" sz="2000" cap="all" dirty="0">
                    <a:latin typeface="Times New Roman" panose="02020603050405020304" pitchFamily="18"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𝑦</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rPr>
                      <m:t>𝜌</m:t>
                    </m:r>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𝐴</m:t>
                        </m:r>
                      </m:sub>
                      <m:sup>
                        <m:r>
                          <a:rPr lang="pt-BR" sz="2000" i="1">
                            <a:latin typeface="Cambria Math" panose="02040503050406030204" pitchFamily="18" charset="0"/>
                            <a:ea typeface="Times New Roman" panose="02020603050405020304" pitchFamily="18" charset="0"/>
                          </a:rPr>
                          <m:t>2</m:t>
                        </m:r>
                      </m:sup>
                    </m:sSubSup>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𝑦</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rPr>
                      <m:t>𝜌</m:t>
                    </m:r>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𝐵</m:t>
                        </m:r>
                      </m:sub>
                      <m:sup>
                        <m:r>
                          <a:rPr lang="pt-BR" sz="2000" i="1">
                            <a:latin typeface="Cambria Math" panose="02040503050406030204" pitchFamily="18" charset="0"/>
                            <a:ea typeface="Times New Roman" panose="02020603050405020304" pitchFamily="18" charset="0"/>
                          </a:rPr>
                          <m:t>2</m:t>
                        </m:r>
                      </m:sup>
                    </m:sSubSup>
                  </m:oMath>
                </a14:m>
                <a:r>
                  <a:rPr lang="pt-BR" sz="2000" dirty="0">
                    <a:latin typeface="Times New Roman" panose="02020603050405020304" pitchFamily="18" charset="0"/>
                    <a:ea typeface="Times New Roman" panose="02020603050405020304" pitchFamily="18" charset="0"/>
                  </a:rPr>
                  <a:t>, </a:t>
                </a:r>
              </a:p>
              <a:p>
                <a:pPr algn="just" hangingPunct="0">
                  <a:spcAft>
                    <a:spcPts val="0"/>
                  </a:spcAft>
                </a:pPr>
                <a:r>
                  <a:rPr lang="pt-BR" sz="2000" dirty="0">
                    <a:latin typeface="Times New Roman" panose="02020603050405020304" pitchFamily="18" charset="0"/>
                    <a:ea typeface="Times New Roman" panose="02020603050405020304" pitchFamily="18" charset="0"/>
                  </a:rPr>
                  <a:t>como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𝑦</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𝑦</m:t>
                        </m:r>
                      </m:e>
                      <m:sub>
                        <m:r>
                          <a:rPr lang="pt-BR" sz="2000" i="1">
                            <a:latin typeface="Cambria Math" panose="02040503050406030204" pitchFamily="18" charset="0"/>
                            <a:ea typeface="Times New Roman" panose="02020603050405020304" pitchFamily="18" charset="0"/>
                          </a:rPr>
                          <m:t>𝐵</m:t>
                        </m:r>
                      </m:sub>
                    </m:sSub>
                  </m:oMath>
                </a14:m>
                <a:r>
                  <a:rPr lang="pt-BR" sz="2000" dirty="0">
                    <a:latin typeface="Times New Roman" panose="0202060305040502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105" name="Retângulo 104">
                <a:extLst>
                  <a:ext uri="{FF2B5EF4-FFF2-40B4-BE49-F238E27FC236}">
                    <a16:creationId xmlns:a16="http://schemas.microsoft.com/office/drawing/2014/main" id="{E8F4A591-9CB2-46CD-A3B7-0C3AF6CA3649}"/>
                  </a:ext>
                </a:extLst>
              </p:cNvPr>
              <p:cNvSpPr>
                <a:spLocks noRot="1" noChangeAspect="1" noMove="1" noResize="1" noEditPoints="1" noAdjustHandles="1" noChangeArrowheads="1" noChangeShapeType="1" noTextEdit="1"/>
              </p:cNvSpPr>
              <p:nvPr/>
            </p:nvSpPr>
            <p:spPr>
              <a:xfrm>
                <a:off x="7161000" y="4594162"/>
                <a:ext cx="4815662" cy="1142492"/>
              </a:xfrm>
              <a:prstGeom prst="rect">
                <a:avLst/>
              </a:prstGeom>
              <a:blipFill>
                <a:blip r:embed="rId8"/>
                <a:stretch>
                  <a:fillRect l="-1392" t="-3209" b="-90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6" name="Retângulo 105">
                <a:extLst>
                  <a:ext uri="{FF2B5EF4-FFF2-40B4-BE49-F238E27FC236}">
                    <a16:creationId xmlns:a16="http://schemas.microsoft.com/office/drawing/2014/main" id="{6E6676A8-691C-4586-BF5A-E50909A1F696}"/>
                  </a:ext>
                </a:extLst>
              </p:cNvPr>
              <p:cNvSpPr/>
              <p:nvPr/>
            </p:nvSpPr>
            <p:spPr>
              <a:xfrm>
                <a:off x="7237587" y="5824624"/>
                <a:ext cx="3460434" cy="526939"/>
              </a:xfrm>
              <a:prstGeom prst="rect">
                <a:avLst/>
              </a:prstGeom>
            </p:spPr>
            <p:txBody>
              <a:bodyPr wrap="none">
                <a:spAutoFit/>
              </a:bodyPr>
              <a:lstStyle/>
              <a:p>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cs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cs typeface="Times New Roman" panose="020206030504050203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ea typeface="Times New Roman" panose="02020603050405020304" pitchFamily="18" charset="0"/>
                            <a:cs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𝐴</m:t>
                        </m:r>
                      </m:sub>
                      <m:sup>
                        <m:r>
                          <a:rPr lang="pt-BR" sz="2000" i="1">
                            <a:latin typeface="Cambria Math" panose="02040503050406030204" pitchFamily="18" charset="0"/>
                            <a:ea typeface="Times New Roman" panose="02020603050405020304" pitchFamily="18" charset="0"/>
                            <a:cs typeface="Times New Roman" panose="02020603050405020304" pitchFamily="18" charset="0"/>
                          </a:rPr>
                          <m:t>2</m:t>
                        </m:r>
                      </m:sup>
                    </m:sSubSup>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cs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cs typeface="Times New Roman" panose="02020603050405020304" pitchFamily="18" charset="0"/>
                      </a:rPr>
                      <m:t>𝜌</m:t>
                    </m:r>
                    <m:r>
                      <a:rPr lang="pt-BR" sz="2000" i="1">
                        <a:latin typeface="Cambria Math" panose="02040503050406030204" pitchFamily="18" charset="0"/>
                        <a:ea typeface="Times New Roman" panose="02020603050405020304" pitchFamily="18" charset="0"/>
                        <a:cs typeface="Times New Roman" panose="02020603050405020304" pitchFamily="18" charset="0"/>
                      </a:rPr>
                      <m:t>𝑔</m:t>
                    </m:r>
                    <m:sSubSup>
                      <m:sSubSupPr>
                        <m:ctrlPr>
                          <a:rPr lang="pt-BR" sz="2000" i="1">
                            <a:latin typeface="Cambria Math" panose="02040503050406030204" pitchFamily="18" charset="0"/>
                          </a:rPr>
                        </m:ctrlPr>
                      </m:sSubSupPr>
                      <m:e>
                        <m:r>
                          <a:rPr lang="pt-BR" sz="2000" i="1">
                            <a:latin typeface="Cambria Math" panose="02040503050406030204" pitchFamily="18" charset="0"/>
                            <a:ea typeface="Times New Roman" panose="02020603050405020304" pitchFamily="18" charset="0"/>
                            <a:cs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𝐵</m:t>
                        </m:r>
                      </m:sub>
                      <m:sup>
                        <m:r>
                          <a:rPr lang="pt-BR" sz="2000" i="1">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pt-BR" sz="2000" dirty="0">
                    <a:latin typeface="Times New Roman" panose="02020603050405020304" pitchFamily="18" charset="0"/>
                    <a:ea typeface="Times New Roman" panose="02020603050405020304" pitchFamily="18" charset="0"/>
                  </a:rPr>
                  <a:t> (1). </a:t>
                </a:r>
                <a:endParaRPr lang="pt-BR" sz="2000" dirty="0"/>
              </a:p>
            </p:txBody>
          </p:sp>
        </mc:Choice>
        <mc:Fallback xmlns="">
          <p:sp>
            <p:nvSpPr>
              <p:cNvPr id="106" name="Retângulo 105">
                <a:extLst>
                  <a:ext uri="{FF2B5EF4-FFF2-40B4-BE49-F238E27FC236}">
                    <a16:creationId xmlns:a16="http://schemas.microsoft.com/office/drawing/2014/main" id="{6E6676A8-691C-4586-BF5A-E50909A1F696}"/>
                  </a:ext>
                </a:extLst>
              </p:cNvPr>
              <p:cNvSpPr>
                <a:spLocks noRot="1" noChangeAspect="1" noMove="1" noResize="1" noEditPoints="1" noAdjustHandles="1" noChangeArrowheads="1" noChangeShapeType="1" noTextEdit="1"/>
              </p:cNvSpPr>
              <p:nvPr/>
            </p:nvSpPr>
            <p:spPr>
              <a:xfrm>
                <a:off x="7237587" y="5824624"/>
                <a:ext cx="3460434" cy="526939"/>
              </a:xfrm>
              <a:prstGeom prst="rect">
                <a:avLst/>
              </a:prstGeom>
              <a:blipFill>
                <a:blip r:embed="rId9"/>
                <a:stretch>
                  <a:fillRect r="-880" b="-6897"/>
                </a:stretch>
              </a:blipFill>
            </p:spPr>
            <p:txBody>
              <a:bodyPr/>
              <a:lstStyle/>
              <a:p>
                <a:r>
                  <a:rPr lang="pt-BR">
                    <a:noFill/>
                  </a:rPr>
                  <a:t> </a:t>
                </a:r>
              </a:p>
            </p:txBody>
          </p:sp>
        </mc:Fallback>
      </mc:AlternateContent>
    </p:spTree>
    <p:extLst>
      <p:ext uri="{BB962C8B-B14F-4D97-AF65-F5344CB8AC3E}">
        <p14:creationId xmlns:p14="http://schemas.microsoft.com/office/powerpoint/2010/main" val="15085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p:bldP spid="105" grpId="0"/>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2BBDBE3-4048-4416-9427-118E7C53BFCA}"/>
              </a:ext>
            </a:extLst>
          </p:cNvPr>
          <p:cNvSpPr/>
          <p:nvPr/>
        </p:nvSpPr>
        <p:spPr>
          <a:xfrm>
            <a:off x="255017" y="406885"/>
            <a:ext cx="11315700" cy="1015663"/>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De acordo com o enunciado, em C a água sai para a atmosfera, assim P</a:t>
            </a:r>
            <a:r>
              <a:rPr lang="pt-BR" sz="2000" baseline="-25000" dirty="0">
                <a:latin typeface="Times New Roman" panose="02020603050405020304" pitchFamily="18" charset="0"/>
                <a:ea typeface="Times New Roman" panose="02020603050405020304" pitchFamily="18" charset="0"/>
              </a:rPr>
              <a:t>C </a:t>
            </a:r>
            <a:r>
              <a:rPr lang="pt-BR" sz="2000" dirty="0">
                <a:latin typeface="Times New Roman" panose="02020603050405020304" pitchFamily="18" charset="0"/>
                <a:ea typeface="Times New Roman" panose="02020603050405020304" pitchFamily="18" charset="0"/>
              </a:rPr>
              <a:t>= 1 </a:t>
            </a:r>
            <a:r>
              <a:rPr lang="pt-BR" sz="2000" dirty="0" err="1">
                <a:latin typeface="Times New Roman" panose="02020603050405020304" pitchFamily="18" charset="0"/>
                <a:ea typeface="Times New Roman" panose="02020603050405020304" pitchFamily="18" charset="0"/>
              </a:rPr>
              <a:t>atm</a:t>
            </a:r>
            <a:r>
              <a:rPr lang="pt-BR" sz="2000" dirty="0">
                <a:latin typeface="Times New Roman" panose="02020603050405020304" pitchFamily="18" charset="0"/>
                <a:ea typeface="Times New Roman" panose="02020603050405020304" pitchFamily="18" charset="0"/>
              </a:rPr>
              <a:t>, mas a equação de Bernoulli não pode ser aplicada já que quando o fluido está aberto para a atmosfera, já não possui escorregamento laminar. Assim, o cálculo da pressão em B deve ser dado pela pressão em A e a equação de Bernoulli.</a:t>
            </a:r>
            <a:endParaRPr lang="pt-BR" sz="2000" dirty="0"/>
          </a:p>
        </p:txBody>
      </p:sp>
      <mc:AlternateContent xmlns:mc="http://schemas.openxmlformats.org/markup-compatibility/2006">
        <mc:Choice xmlns:a14="http://schemas.microsoft.com/office/drawing/2010/main" Requires="a14">
          <p:sp>
            <p:nvSpPr>
              <p:cNvPr id="5" name="Retângulo 4">
                <a:extLst>
                  <a:ext uri="{FF2B5EF4-FFF2-40B4-BE49-F238E27FC236}">
                    <a16:creationId xmlns:a16="http://schemas.microsoft.com/office/drawing/2014/main" id="{3BDA8A69-8B00-4595-894A-D3BC6E9C0CFA}"/>
                  </a:ext>
                </a:extLst>
              </p:cNvPr>
              <p:cNvSpPr/>
              <p:nvPr/>
            </p:nvSpPr>
            <p:spPr>
              <a:xfrm>
                <a:off x="180958" y="1467529"/>
                <a:ext cx="8307233" cy="6685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𝐵</m:t>
                          </m:r>
                        </m:sub>
                        <m:sup>
                          <m:r>
                            <a:rPr lang="pt-BR" sz="2000" i="0">
                              <a:latin typeface="Cambria Math" panose="02040503050406030204" pitchFamily="18" charset="0"/>
                            </a:rPr>
                            <m:t>2</m:t>
                          </m:r>
                        </m:sup>
                      </m:sSubSup>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𝐵</m:t>
                          </m:r>
                        </m:sub>
                        <m:sup>
                          <m:r>
                            <a:rPr lang="pt-BR" sz="2000" i="0">
                              <a:latin typeface="Cambria Math" panose="02040503050406030204" pitchFamily="18" charset="0"/>
                            </a:rPr>
                            <m:t>2</m:t>
                          </m:r>
                        </m:sup>
                      </m:sSubSup>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d>
                        <m:dPr>
                          <m:ctrlPr>
                            <a:rPr lang="pt-BR" sz="2000" i="1">
                              <a:latin typeface="Cambria Math" panose="02040503050406030204" pitchFamily="18" charset="0"/>
                            </a:rPr>
                          </m:ctrlPr>
                        </m:dPr>
                        <m:e>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r>
                            <a:rPr lang="pt-BR" sz="2000" i="0">
                              <a:latin typeface="Cambria Math" panose="02040503050406030204" pitchFamily="18" charset="0"/>
                            </a:rPr>
                            <m:t>−</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𝐵</m:t>
                              </m:r>
                            </m:sub>
                            <m:sup>
                              <m:r>
                                <a:rPr lang="pt-BR" sz="2000" i="0">
                                  <a:latin typeface="Cambria Math" panose="02040503050406030204" pitchFamily="18" charset="0"/>
                                </a:rPr>
                                <m:t>2</m:t>
                              </m:r>
                            </m:sup>
                          </m:sSubSup>
                        </m:e>
                      </m:d>
                    </m:oMath>
                  </m:oMathPara>
                </a14:m>
                <a:endParaRPr lang="pt-BR" sz="2000" dirty="0"/>
              </a:p>
            </p:txBody>
          </p:sp>
        </mc:Choice>
        <mc:Fallback>
          <p:sp>
            <p:nvSpPr>
              <p:cNvPr id="5" name="Retângulo 4">
                <a:extLst>
                  <a:ext uri="{FF2B5EF4-FFF2-40B4-BE49-F238E27FC236}">
                    <a16:creationId xmlns:a16="http://schemas.microsoft.com/office/drawing/2014/main" id="{3BDA8A69-8B00-4595-894A-D3BC6E9C0CFA}"/>
                  </a:ext>
                </a:extLst>
              </p:cNvPr>
              <p:cNvSpPr>
                <a:spLocks noRot="1" noChangeAspect="1" noMove="1" noResize="1" noEditPoints="1" noAdjustHandles="1" noChangeArrowheads="1" noChangeShapeType="1" noTextEdit="1"/>
              </p:cNvSpPr>
              <p:nvPr/>
            </p:nvSpPr>
            <p:spPr>
              <a:xfrm>
                <a:off x="180958" y="1467529"/>
                <a:ext cx="8307233" cy="668516"/>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6" name="Retângulo 5">
                <a:extLst>
                  <a:ext uri="{FF2B5EF4-FFF2-40B4-BE49-F238E27FC236}">
                    <a16:creationId xmlns:a16="http://schemas.microsoft.com/office/drawing/2014/main" id="{4B5EC36D-C773-45D3-8908-47C8F4CECB6D}"/>
                  </a:ext>
                </a:extLst>
              </p:cNvPr>
              <p:cNvSpPr/>
              <p:nvPr/>
            </p:nvSpPr>
            <p:spPr>
              <a:xfrm>
                <a:off x="153213" y="2291950"/>
                <a:ext cx="3205377" cy="7949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d>
                        <m:dPr>
                          <m:ctrlPr>
                            <a:rPr lang="pt-BR" sz="2000" i="1">
                              <a:latin typeface="Cambria Math" panose="02040503050406030204" pitchFamily="18" charset="0"/>
                            </a:rPr>
                          </m:ctrlPr>
                        </m:dPr>
                        <m:e>
                          <m:r>
                            <a:rPr lang="pt-BR" sz="2000" i="0">
                              <a:latin typeface="Cambria Math" panose="02040503050406030204" pitchFamily="18" charset="0"/>
                            </a:rPr>
                            <m:t>1−</m:t>
                          </m:r>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𝐵</m:t>
                                  </m:r>
                                </m:sub>
                                <m:sup>
                                  <m:r>
                                    <a:rPr lang="pt-BR" sz="2000" i="0">
                                      <a:latin typeface="Cambria Math" panose="02040503050406030204" pitchFamily="18" charset="0"/>
                                    </a:rPr>
                                    <m:t>2</m:t>
                                  </m:r>
                                </m:sup>
                              </m:sSubSup>
                            </m:num>
                            <m:den>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0">
                                      <a:latin typeface="Cambria Math" panose="02040503050406030204" pitchFamily="18" charset="0"/>
                                    </a:rPr>
                                    <m:t>2</m:t>
                                  </m:r>
                                </m:sup>
                              </m:sSubSup>
                            </m:den>
                          </m:f>
                        </m:e>
                      </m:d>
                    </m:oMath>
                  </m:oMathPara>
                </a14:m>
                <a:endParaRPr lang="pt-BR" sz="2000" dirty="0"/>
              </a:p>
            </p:txBody>
          </p:sp>
        </mc:Choice>
        <mc:Fallback>
          <p:sp>
            <p:nvSpPr>
              <p:cNvPr id="6" name="Retângulo 5">
                <a:extLst>
                  <a:ext uri="{FF2B5EF4-FFF2-40B4-BE49-F238E27FC236}">
                    <a16:creationId xmlns:a16="http://schemas.microsoft.com/office/drawing/2014/main" id="{4B5EC36D-C773-45D3-8908-47C8F4CECB6D}"/>
                  </a:ext>
                </a:extLst>
              </p:cNvPr>
              <p:cNvSpPr>
                <a:spLocks noRot="1" noChangeAspect="1" noMove="1" noResize="1" noEditPoints="1" noAdjustHandles="1" noChangeArrowheads="1" noChangeShapeType="1" noTextEdit="1"/>
              </p:cNvSpPr>
              <p:nvPr/>
            </p:nvSpPr>
            <p:spPr>
              <a:xfrm>
                <a:off x="153213" y="2291950"/>
                <a:ext cx="3205377" cy="79496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4B36DFE1-FA7B-4B10-B74E-5014A769A8AF}"/>
                  </a:ext>
                </a:extLst>
              </p:cNvPr>
              <p:cNvSpPr/>
              <p:nvPr/>
            </p:nvSpPr>
            <p:spPr>
              <a:xfrm>
                <a:off x="178222" y="3400322"/>
                <a:ext cx="3317453" cy="7949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𝜌</m:t>
                      </m:r>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𝐼</m:t>
                              </m:r>
                            </m:e>
                            <m:sub>
                              <m:r>
                                <a:rPr lang="pt-BR" sz="2000" i="1">
                                  <a:latin typeface="Cambria Math" panose="02040503050406030204" pitchFamily="18" charset="0"/>
                                </a:rPr>
                                <m:t>𝑉</m:t>
                              </m:r>
                            </m:sub>
                            <m:sup>
                              <m:r>
                                <a:rPr lang="pt-BR" sz="2000" i="0">
                                  <a:latin typeface="Cambria Math" panose="02040503050406030204" pitchFamily="18" charset="0"/>
                                </a:rPr>
                                <m:t>2</m:t>
                              </m:r>
                            </m:sup>
                          </m:sSubSup>
                        </m:num>
                        <m:den>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i="0">
                                      <a:latin typeface="Cambria Math" panose="02040503050406030204" pitchFamily="18" charset="0"/>
                                    </a:rPr>
                                    <m:t>2</m:t>
                                  </m:r>
                                </m:sup>
                              </m:sSup>
                            </m:e>
                            <m:sub>
                              <m:r>
                                <a:rPr lang="pt-BR" sz="2000" i="1">
                                  <a:latin typeface="Cambria Math" panose="02040503050406030204" pitchFamily="18" charset="0"/>
                                </a:rPr>
                                <m:t>𝐴</m:t>
                              </m:r>
                            </m:sub>
                          </m:sSub>
                        </m:den>
                      </m:f>
                      <m:d>
                        <m:dPr>
                          <m:ctrlPr>
                            <a:rPr lang="pt-BR" sz="2000" i="1">
                              <a:latin typeface="Cambria Math" panose="02040503050406030204" pitchFamily="18" charset="0"/>
                            </a:rPr>
                          </m:ctrlPr>
                        </m:dPr>
                        <m:e>
                          <m:r>
                            <a:rPr lang="pt-BR" sz="2000" i="0">
                              <a:latin typeface="Cambria Math" panose="02040503050406030204" pitchFamily="18" charset="0"/>
                            </a:rPr>
                            <m:t>1−</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i="0">
                                          <a:latin typeface="Cambria Math" panose="02040503050406030204" pitchFamily="18" charset="0"/>
                                        </a:rPr>
                                        <m:t>2</m:t>
                                      </m:r>
                                    </m:sup>
                                  </m:sSup>
                                </m:e>
                                <m:sub>
                                  <m:r>
                                    <a:rPr lang="pt-BR" sz="2000" i="1">
                                      <a:latin typeface="Cambria Math" panose="02040503050406030204" pitchFamily="18" charset="0"/>
                                    </a:rPr>
                                    <m:t>𝐴</m:t>
                                  </m:r>
                                </m:sub>
                              </m:sSub>
                            </m:num>
                            <m:den>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i="0">
                                          <a:latin typeface="Cambria Math" panose="02040503050406030204" pitchFamily="18" charset="0"/>
                                        </a:rPr>
                                        <m:t>2</m:t>
                                      </m:r>
                                    </m:sup>
                                  </m:sSup>
                                </m:e>
                                <m:sub>
                                  <m:r>
                                    <a:rPr lang="pt-BR" sz="2000" i="1">
                                      <a:latin typeface="Cambria Math" panose="02040503050406030204" pitchFamily="18" charset="0"/>
                                    </a:rPr>
                                    <m:t>𝐵</m:t>
                                  </m:r>
                                </m:sub>
                              </m:sSub>
                            </m:den>
                          </m:f>
                        </m:e>
                      </m:d>
                    </m:oMath>
                  </m:oMathPara>
                </a14:m>
                <a:endParaRPr lang="pt-BR" sz="2000" dirty="0"/>
              </a:p>
            </p:txBody>
          </p:sp>
        </mc:Choice>
        <mc:Fallback>
          <p:sp>
            <p:nvSpPr>
              <p:cNvPr id="7" name="Retângulo 6">
                <a:extLst>
                  <a:ext uri="{FF2B5EF4-FFF2-40B4-BE49-F238E27FC236}">
                    <a16:creationId xmlns:a16="http://schemas.microsoft.com/office/drawing/2014/main" id="{4B36DFE1-FA7B-4B10-B74E-5014A769A8AF}"/>
                  </a:ext>
                </a:extLst>
              </p:cNvPr>
              <p:cNvSpPr>
                <a:spLocks noRot="1" noChangeAspect="1" noMove="1" noResize="1" noEditPoints="1" noAdjustHandles="1" noChangeArrowheads="1" noChangeShapeType="1" noTextEdit="1"/>
              </p:cNvSpPr>
              <p:nvPr/>
            </p:nvSpPr>
            <p:spPr>
              <a:xfrm>
                <a:off x="178222" y="3400322"/>
                <a:ext cx="3317453" cy="79496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4B0690FB-8686-455A-83A9-D20AC80B504F}"/>
                  </a:ext>
                </a:extLst>
              </p:cNvPr>
              <p:cNvSpPr/>
              <p:nvPr/>
            </p:nvSpPr>
            <p:spPr>
              <a:xfrm>
                <a:off x="1071549" y="4401668"/>
                <a:ext cx="5996000" cy="403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𝐵</m:t>
                          </m:r>
                        </m:sub>
                      </m:sSub>
                      <m:r>
                        <a:rPr lang="pt-BR" sz="2000" i="0">
                          <a:latin typeface="Cambria Math" panose="02040503050406030204" pitchFamily="18" charset="0"/>
                        </a:rPr>
                        <m:t>=1,23586⋅1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5</m:t>
                          </m:r>
                        </m:sup>
                      </m:sSup>
                      <m:r>
                        <a:rPr lang="pt-BR" sz="2000" i="0">
                          <a:latin typeface="Cambria Math" panose="02040503050406030204" pitchFamily="18" charset="0"/>
                        </a:rPr>
                        <m:t>−4,8⋅1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4</m:t>
                          </m:r>
                        </m:sup>
                      </m:sSup>
                      <m:r>
                        <a:rPr lang="pt-BR" sz="2000" i="0">
                          <a:latin typeface="Cambria Math" panose="02040503050406030204" pitchFamily="18" charset="0"/>
                        </a:rPr>
                        <m:t>=7,4951⋅1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4</m:t>
                          </m:r>
                        </m:sup>
                      </m:sSup>
                      <m:f>
                        <m:fPr>
                          <m:type m:val="lin"/>
                          <m:ctrlPr>
                            <a:rPr lang="pt-BR" sz="2000" i="1">
                              <a:latin typeface="Cambria Math" panose="02040503050406030204" pitchFamily="18" charset="0"/>
                            </a:rPr>
                          </m:ctrlPr>
                        </m:fPr>
                        <m:num>
                          <m:r>
                            <a:rPr lang="pt-BR" sz="2000" i="1">
                              <a:latin typeface="Cambria Math" panose="02040503050406030204" pitchFamily="18" charset="0"/>
                            </a:rPr>
                            <m:t>𝑁</m:t>
                          </m:r>
                        </m:num>
                        <m:den>
                          <m:sSup>
                            <m:sSupPr>
                              <m:ctrlPr>
                                <a:rPr lang="pt-BR" sz="2000" i="1">
                                  <a:latin typeface="Cambria Math" panose="02040503050406030204" pitchFamily="18" charset="0"/>
                                </a:rPr>
                              </m:ctrlPr>
                            </m:sSupPr>
                            <m:e>
                              <m:r>
                                <a:rPr lang="pt-BR" sz="2000" i="1">
                                  <a:latin typeface="Cambria Math" panose="02040503050406030204" pitchFamily="18" charset="0"/>
                                </a:rPr>
                                <m:t>𝑚</m:t>
                              </m:r>
                            </m:e>
                            <m:sup>
                              <m:r>
                                <a:rPr lang="pt-BR" sz="2000" i="0">
                                  <a:latin typeface="Cambria Math" panose="02040503050406030204" pitchFamily="18" charset="0"/>
                                </a:rPr>
                                <m:t>2</m:t>
                              </m:r>
                            </m:sup>
                          </m:sSup>
                        </m:den>
                      </m:f>
                    </m:oMath>
                  </m:oMathPara>
                </a14:m>
                <a:endParaRPr lang="pt-BR" sz="2000" dirty="0"/>
              </a:p>
            </p:txBody>
          </p:sp>
        </mc:Choice>
        <mc:Fallback xmlns="">
          <p:sp>
            <p:nvSpPr>
              <p:cNvPr id="8" name="Retângulo 7">
                <a:extLst>
                  <a:ext uri="{FF2B5EF4-FFF2-40B4-BE49-F238E27FC236}">
                    <a16:creationId xmlns:a16="http://schemas.microsoft.com/office/drawing/2014/main" id="{4B0690FB-8686-455A-83A9-D20AC80B504F}"/>
                  </a:ext>
                </a:extLst>
              </p:cNvPr>
              <p:cNvSpPr>
                <a:spLocks noRot="1" noChangeAspect="1" noMove="1" noResize="1" noEditPoints="1" noAdjustHandles="1" noChangeArrowheads="1" noChangeShapeType="1" noTextEdit="1"/>
              </p:cNvSpPr>
              <p:nvPr/>
            </p:nvSpPr>
            <p:spPr>
              <a:xfrm>
                <a:off x="1071549" y="4401668"/>
                <a:ext cx="5996000" cy="403637"/>
              </a:xfrm>
              <a:prstGeom prst="rect">
                <a:avLst/>
              </a:prstGeom>
              <a:blipFill>
                <a:blip r:embed="rId5"/>
                <a:stretch>
                  <a:fillRect t="-115152" r="-5188" b="-17878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7814059E-89B9-43E5-A9AC-62A7EF7D34C0}"/>
                  </a:ext>
                </a:extLst>
              </p:cNvPr>
              <p:cNvSpPr/>
              <p:nvPr/>
            </p:nvSpPr>
            <p:spPr>
              <a:xfrm>
                <a:off x="180958" y="4982439"/>
                <a:ext cx="6096000" cy="1323439"/>
              </a:xfrm>
              <a:prstGeom prst="rect">
                <a:avLst/>
              </a:prstGeom>
            </p:spPr>
            <p:txBody>
              <a:bodyPr>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Pelo visto em pressão em manômetros,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𝐴</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0</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𝑔h</m:t>
                    </m:r>
                  </m:oMath>
                </a14:m>
                <a:r>
                  <a:rPr lang="pt-BR" sz="2000" dirty="0">
                    <a:latin typeface="Times New Roman" panose="02020603050405020304" pitchFamily="18" charset="0"/>
                    <a:ea typeface="Times New Roman" panose="02020603050405020304" pitchFamily="18" charset="0"/>
                  </a:rPr>
                  <a:t>, na superfície livre do liquido no tubo B a pressão atmosférica, é P</a:t>
                </a:r>
                <a:r>
                  <a:rPr lang="pt-BR" sz="2000" baseline="-25000" dirty="0">
                    <a:latin typeface="Times New Roman" panose="02020603050405020304" pitchFamily="18" charset="0"/>
                    <a:ea typeface="Times New Roman" panose="02020603050405020304" pitchFamily="18" charset="0"/>
                  </a:rPr>
                  <a:t>0</a:t>
                </a:r>
                <a:r>
                  <a:rPr lang="pt-BR" sz="2000" dirty="0">
                    <a:latin typeface="Times New Roman" panose="02020603050405020304" pitchFamily="18" charset="0"/>
                    <a:ea typeface="Times New Roman" panose="02020603050405020304" pitchFamily="18" charset="0"/>
                  </a:rPr>
                  <a:t>. Conhecida a pressão dentro da tubulação, P</a:t>
                </a:r>
                <a:r>
                  <a:rPr lang="pt-BR" sz="2000" baseline="-25000" dirty="0">
                    <a:latin typeface="Times New Roman" panose="02020603050405020304" pitchFamily="18" charset="0"/>
                    <a:ea typeface="Times New Roman" panose="02020603050405020304" pitchFamily="18" charset="0"/>
                  </a:rPr>
                  <a:t>B</a:t>
                </a:r>
                <a:r>
                  <a:rPr lang="pt-BR" sz="2000" dirty="0">
                    <a:latin typeface="Times New Roman" panose="0202060305040502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9" name="Retângulo 8">
                <a:extLst>
                  <a:ext uri="{FF2B5EF4-FFF2-40B4-BE49-F238E27FC236}">
                    <a16:creationId xmlns:a16="http://schemas.microsoft.com/office/drawing/2014/main" id="{7814059E-89B9-43E5-A9AC-62A7EF7D34C0}"/>
                  </a:ext>
                </a:extLst>
              </p:cNvPr>
              <p:cNvSpPr>
                <a:spLocks noRot="1" noChangeAspect="1" noMove="1" noResize="1" noEditPoints="1" noAdjustHandles="1" noChangeArrowheads="1" noChangeShapeType="1" noTextEdit="1"/>
              </p:cNvSpPr>
              <p:nvPr/>
            </p:nvSpPr>
            <p:spPr>
              <a:xfrm>
                <a:off x="180958" y="4982439"/>
                <a:ext cx="6096000" cy="1323439"/>
              </a:xfrm>
              <a:prstGeom prst="rect">
                <a:avLst/>
              </a:prstGeom>
              <a:blipFill>
                <a:blip r:embed="rId6"/>
                <a:stretch>
                  <a:fillRect l="-1100" t="-2304" r="-1000" b="-7373"/>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3074214F-F57A-4206-9AF6-B08415A8C09C}"/>
                  </a:ext>
                </a:extLst>
              </p:cNvPr>
              <p:cNvSpPr/>
              <p:nvPr/>
            </p:nvSpPr>
            <p:spPr>
              <a:xfrm>
                <a:off x="6641359" y="5061437"/>
                <a:ext cx="5462571" cy="1224246"/>
              </a:xfrm>
              <a:prstGeom prst="rect">
                <a:avLst/>
              </a:prstGeom>
            </p:spPr>
            <p:txBody>
              <a:bodyPr wrap="square">
                <a:spAutoFit/>
              </a:bodyPr>
              <a:lstStyle/>
              <a:p>
                <a:pPr algn="just" hangingPunct="0">
                  <a:spcAft>
                    <a:spcPts val="0"/>
                  </a:spcAft>
                </a:pP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0</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𝑔h</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h</m:t>
                    </m:r>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𝐵</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rPr>
                              <m:t>0</m:t>
                            </m:r>
                          </m:sub>
                        </m:sSub>
                      </m:num>
                      <m:den>
                        <m:r>
                          <a:rPr lang="pt-BR" sz="2000" i="1">
                            <a:latin typeface="Cambria Math" panose="02040503050406030204" pitchFamily="18" charset="0"/>
                            <a:ea typeface="Times New Roman" panose="02020603050405020304" pitchFamily="18" charset="0"/>
                          </a:rPr>
                          <m:t>𝜌</m:t>
                        </m:r>
                        <m:r>
                          <a:rPr lang="pt-BR" sz="2000" i="1">
                            <a:latin typeface="Cambria Math" panose="02040503050406030204" pitchFamily="18" charset="0"/>
                            <a:ea typeface="Times New Roman" panose="02020603050405020304" pitchFamily="18" charset="0"/>
                          </a:rPr>
                          <m:t>𝑔</m:t>
                        </m:r>
                      </m:den>
                    </m:f>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7,4951</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1</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0</m:t>
                            </m:r>
                          </m:e>
                          <m:sup>
                            <m:r>
                              <a:rPr lang="pt-BR" sz="2000" i="1">
                                <a:latin typeface="Cambria Math" panose="02040503050406030204" pitchFamily="18" charset="0"/>
                                <a:ea typeface="Times New Roman" panose="02020603050405020304" pitchFamily="18" charset="0"/>
                              </a:rPr>
                              <m:t>4</m:t>
                            </m:r>
                          </m:sup>
                        </m:sSup>
                      </m:num>
                      <m:den>
                        <m:r>
                          <a:rPr lang="pt-BR" sz="2000" i="1">
                            <a:latin typeface="Cambria Math" panose="02040503050406030204" pitchFamily="18" charset="0"/>
                            <a:ea typeface="Times New Roman" panose="02020603050405020304" pitchFamily="18" charset="0"/>
                          </a:rPr>
                          <m:t>1</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0</m:t>
                            </m:r>
                          </m:e>
                          <m:sup>
                            <m:r>
                              <a:rPr lang="pt-BR" sz="2000" i="1">
                                <a:latin typeface="Cambria Math" panose="02040503050406030204" pitchFamily="18" charset="0"/>
                                <a:ea typeface="Times New Roman" panose="02020603050405020304" pitchFamily="18" charset="0"/>
                              </a:rPr>
                              <m:t>3</m:t>
                            </m:r>
                          </m:sup>
                        </m:sSup>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9,8</m:t>
                        </m:r>
                      </m:den>
                    </m:f>
                    <m:r>
                      <a:rPr lang="pt-BR" sz="2000" i="1">
                        <a:latin typeface="Cambria Math" panose="02040503050406030204" pitchFamily="18" charset="0"/>
                        <a:ea typeface="Times New Roman" panose="02020603050405020304" pitchFamily="18" charset="0"/>
                      </a:rPr>
                      <m:t>=7,6 </m:t>
                    </m:r>
                    <m:r>
                      <a:rPr lang="pt-BR" sz="2000" i="1">
                        <a:latin typeface="Cambria Math" panose="02040503050406030204" pitchFamily="18" charset="0"/>
                        <a:ea typeface="Times New Roman" panose="02020603050405020304" pitchFamily="18" charset="0"/>
                      </a:rPr>
                      <m:t>𝑚</m:t>
                    </m:r>
                  </m:oMath>
                </a14:m>
                <a:r>
                  <a:rPr lang="pt-BR" sz="2000" dirty="0">
                    <a:latin typeface="Times New Roman" panose="02020603050405020304" pitchFamily="18" charset="0"/>
                    <a:ea typeface="Times New Roman" panose="02020603050405020304" pitchFamily="18" charset="0"/>
                  </a:rPr>
                  <a:t>  (no livro 5,3 m; Conta conferida, OK) </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cap="all" dirty="0">
                    <a:latin typeface="Times New Roman" panose="02020603050405020304" pitchFamily="18"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p:txBody>
          </p:sp>
        </mc:Choice>
        <mc:Fallback>
          <p:sp>
            <p:nvSpPr>
              <p:cNvPr id="10" name="Retângulo 9">
                <a:extLst>
                  <a:ext uri="{FF2B5EF4-FFF2-40B4-BE49-F238E27FC236}">
                    <a16:creationId xmlns:a16="http://schemas.microsoft.com/office/drawing/2014/main" id="{3074214F-F57A-4206-9AF6-B08415A8C09C}"/>
                  </a:ext>
                </a:extLst>
              </p:cNvPr>
              <p:cNvSpPr>
                <a:spLocks noRot="1" noChangeAspect="1" noMove="1" noResize="1" noEditPoints="1" noAdjustHandles="1" noChangeArrowheads="1" noChangeShapeType="1" noTextEdit="1"/>
              </p:cNvSpPr>
              <p:nvPr/>
            </p:nvSpPr>
            <p:spPr>
              <a:xfrm>
                <a:off x="6641359" y="5061437"/>
                <a:ext cx="5462571" cy="1224246"/>
              </a:xfrm>
              <a:prstGeom prst="rect">
                <a:avLst/>
              </a:prstGeom>
              <a:blipFill>
                <a:blip r:embed="rId7"/>
                <a:stretch>
                  <a:fillRect l="-1115"/>
                </a:stretch>
              </a:blipFill>
            </p:spPr>
            <p:txBody>
              <a:bodyPr/>
              <a:lstStyle/>
              <a:p>
                <a:r>
                  <a:rPr lang="pt-BR">
                    <a:noFill/>
                  </a:rPr>
                  <a:t> </a:t>
                </a:r>
              </a:p>
            </p:txBody>
          </p:sp>
        </mc:Fallback>
      </mc:AlternateContent>
      <p:sp>
        <p:nvSpPr>
          <p:cNvPr id="11" name="Retângulo 10">
            <a:extLst>
              <a:ext uri="{FF2B5EF4-FFF2-40B4-BE49-F238E27FC236}">
                <a16:creationId xmlns:a16="http://schemas.microsoft.com/office/drawing/2014/main" id="{34EB8C11-9329-44B3-98E7-8B557822EBE8}"/>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grpSp>
        <p:nvGrpSpPr>
          <p:cNvPr id="12" name="Agrupar 11">
            <a:extLst>
              <a:ext uri="{FF2B5EF4-FFF2-40B4-BE49-F238E27FC236}">
                <a16:creationId xmlns:a16="http://schemas.microsoft.com/office/drawing/2014/main" id="{5ECF0D7F-468F-4957-9599-73B499CBB702}"/>
              </a:ext>
            </a:extLst>
          </p:cNvPr>
          <p:cNvGrpSpPr/>
          <p:nvPr/>
        </p:nvGrpSpPr>
        <p:grpSpPr>
          <a:xfrm>
            <a:off x="8896350" y="1353329"/>
            <a:ext cx="2895600" cy="1789921"/>
            <a:chOff x="5148262" y="2730183"/>
            <a:chExt cx="1895475" cy="1388110"/>
          </a:xfrm>
        </p:grpSpPr>
        <p:sp>
          <p:nvSpPr>
            <p:cNvPr id="13" name="Rectangle 1741">
              <a:extLst>
                <a:ext uri="{FF2B5EF4-FFF2-40B4-BE49-F238E27FC236}">
                  <a16:creationId xmlns:a16="http://schemas.microsoft.com/office/drawing/2014/main" id="{390E7174-2EE7-4F91-94EF-E03E152A6CC5}"/>
                </a:ext>
              </a:extLst>
            </p:cNvPr>
            <p:cNvSpPr>
              <a:spLocks noChangeArrowheads="1"/>
            </p:cNvSpPr>
            <p:nvPr/>
          </p:nvSpPr>
          <p:spPr bwMode="auto">
            <a:xfrm>
              <a:off x="5148262" y="3499168"/>
              <a:ext cx="895350" cy="6191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4" name="AutoShape 1742">
              <a:extLst>
                <a:ext uri="{FF2B5EF4-FFF2-40B4-BE49-F238E27FC236}">
                  <a16:creationId xmlns:a16="http://schemas.microsoft.com/office/drawing/2014/main" id="{0BD68521-70AC-4891-AC62-57F1E691670C}"/>
                </a:ext>
              </a:extLst>
            </p:cNvPr>
            <p:cNvSpPr>
              <a:spLocks noChangeArrowheads="1"/>
            </p:cNvSpPr>
            <p:nvPr/>
          </p:nvSpPr>
          <p:spPr bwMode="auto">
            <a:xfrm rot="16200000">
              <a:off x="5829935" y="3715385"/>
              <a:ext cx="608330" cy="1822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5" name="AutoShape 1743">
              <a:extLst>
                <a:ext uri="{FF2B5EF4-FFF2-40B4-BE49-F238E27FC236}">
                  <a16:creationId xmlns:a16="http://schemas.microsoft.com/office/drawing/2014/main" id="{929A9983-56F1-45F8-98D3-A4BE85726A49}"/>
                </a:ext>
              </a:extLst>
            </p:cNvPr>
            <p:cNvSpPr>
              <a:spLocks noChangeArrowheads="1"/>
            </p:cNvSpPr>
            <p:nvPr/>
          </p:nvSpPr>
          <p:spPr bwMode="auto">
            <a:xfrm rot="16200000">
              <a:off x="6463347" y="3729673"/>
              <a:ext cx="322580" cy="1536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6" name="Rectangle 1744">
              <a:extLst>
                <a:ext uri="{FF2B5EF4-FFF2-40B4-BE49-F238E27FC236}">
                  <a16:creationId xmlns:a16="http://schemas.microsoft.com/office/drawing/2014/main" id="{64BBF75D-7B66-43F7-8045-F7CFF63BDB68}"/>
                </a:ext>
              </a:extLst>
            </p:cNvPr>
            <p:cNvSpPr>
              <a:spLocks noChangeArrowheads="1"/>
            </p:cNvSpPr>
            <p:nvPr/>
          </p:nvSpPr>
          <p:spPr bwMode="auto">
            <a:xfrm>
              <a:off x="6234112" y="3644583"/>
              <a:ext cx="314325" cy="323850"/>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7" name="Rectangle 1745">
              <a:extLst>
                <a:ext uri="{FF2B5EF4-FFF2-40B4-BE49-F238E27FC236}">
                  <a16:creationId xmlns:a16="http://schemas.microsoft.com/office/drawing/2014/main" id="{BA5274A9-1D0B-4BF7-B902-F1CF20E0189C}"/>
                </a:ext>
              </a:extLst>
            </p:cNvPr>
            <p:cNvSpPr>
              <a:spLocks noChangeArrowheads="1"/>
            </p:cNvSpPr>
            <p:nvPr/>
          </p:nvSpPr>
          <p:spPr bwMode="auto">
            <a:xfrm>
              <a:off x="6700837" y="3730308"/>
              <a:ext cx="342900" cy="152400"/>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8" name="Rectangle 1746">
              <a:extLst>
                <a:ext uri="{FF2B5EF4-FFF2-40B4-BE49-F238E27FC236}">
                  <a16:creationId xmlns:a16="http://schemas.microsoft.com/office/drawing/2014/main" id="{3A333D42-AEEE-4C80-9BBF-D25039426785}"/>
                </a:ext>
              </a:extLst>
            </p:cNvPr>
            <p:cNvSpPr>
              <a:spLocks noChangeArrowheads="1"/>
            </p:cNvSpPr>
            <p:nvPr/>
          </p:nvSpPr>
          <p:spPr bwMode="auto">
            <a:xfrm>
              <a:off x="5653087" y="2796858"/>
              <a:ext cx="123825" cy="6953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sp>
          <p:nvSpPr>
            <p:cNvPr id="19" name="Rectangle 1747">
              <a:extLst>
                <a:ext uri="{FF2B5EF4-FFF2-40B4-BE49-F238E27FC236}">
                  <a16:creationId xmlns:a16="http://schemas.microsoft.com/office/drawing/2014/main" id="{55644B87-7E58-4378-BFD5-9B373881E279}"/>
                </a:ext>
              </a:extLst>
            </p:cNvPr>
            <p:cNvSpPr>
              <a:spLocks noChangeArrowheads="1"/>
            </p:cNvSpPr>
            <p:nvPr/>
          </p:nvSpPr>
          <p:spPr bwMode="auto">
            <a:xfrm>
              <a:off x="6319837" y="2796858"/>
              <a:ext cx="114300" cy="847725"/>
            </a:xfrm>
            <a:prstGeom prst="rect">
              <a:avLst/>
            </a:prstGeom>
            <a:solidFill>
              <a:srgbClr val="C0C0C0"/>
            </a:solidFill>
            <a:ln w="9525">
              <a:solidFill>
                <a:srgbClr val="C0C0C0"/>
              </a:solidFill>
              <a:miter lim="800000"/>
              <a:headEnd/>
              <a:tailEnd/>
            </a:ln>
          </p:spPr>
          <p:txBody>
            <a:bodyPr rot="0" vert="horz" wrap="square" lIns="91440" tIns="45720" rIns="91440" bIns="45720" anchor="t" anchorCtr="0" upright="1">
              <a:noAutofit/>
            </a:bodyPr>
            <a:lstStyle/>
            <a:p>
              <a:endParaRPr lang="pt-BR"/>
            </a:p>
          </p:txBody>
        </p:sp>
        <p:cxnSp>
          <p:nvCxnSpPr>
            <p:cNvPr id="20" name="Line 1748">
              <a:extLst>
                <a:ext uri="{FF2B5EF4-FFF2-40B4-BE49-F238E27FC236}">
                  <a16:creationId xmlns:a16="http://schemas.microsoft.com/office/drawing/2014/main" id="{B889A489-7BA5-4C01-A035-1F7AACD62FD1}"/>
                </a:ext>
              </a:extLst>
            </p:cNvPr>
            <p:cNvCxnSpPr/>
            <p:nvPr/>
          </p:nvCxnSpPr>
          <p:spPr bwMode="auto">
            <a:xfrm>
              <a:off x="5148262" y="3492183"/>
              <a:ext cx="50038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 name="Line 1749">
              <a:extLst>
                <a:ext uri="{FF2B5EF4-FFF2-40B4-BE49-F238E27FC236}">
                  <a16:creationId xmlns:a16="http://schemas.microsoft.com/office/drawing/2014/main" id="{2EF548E5-AD4C-4D96-9901-77429389E98E}"/>
                </a:ext>
              </a:extLst>
            </p:cNvPr>
            <p:cNvCxnSpPr/>
            <p:nvPr/>
          </p:nvCxnSpPr>
          <p:spPr bwMode="auto">
            <a:xfrm flipV="1">
              <a:off x="5653087" y="2739708"/>
              <a:ext cx="0" cy="752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 name="Line 1750">
              <a:extLst>
                <a:ext uri="{FF2B5EF4-FFF2-40B4-BE49-F238E27FC236}">
                  <a16:creationId xmlns:a16="http://schemas.microsoft.com/office/drawing/2014/main" id="{2E13465F-6D98-434D-8B49-E162647C8323}"/>
                </a:ext>
              </a:extLst>
            </p:cNvPr>
            <p:cNvCxnSpPr/>
            <p:nvPr/>
          </p:nvCxnSpPr>
          <p:spPr bwMode="auto">
            <a:xfrm>
              <a:off x="5786437" y="2730183"/>
              <a:ext cx="0"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3" name="Line 1751">
              <a:extLst>
                <a:ext uri="{FF2B5EF4-FFF2-40B4-BE49-F238E27FC236}">
                  <a16:creationId xmlns:a16="http://schemas.microsoft.com/office/drawing/2014/main" id="{7D245BC6-FD9F-4E64-9414-4EA2BAC81442}"/>
                </a:ext>
              </a:extLst>
            </p:cNvPr>
            <p:cNvCxnSpPr/>
            <p:nvPr/>
          </p:nvCxnSpPr>
          <p:spPr bwMode="auto">
            <a:xfrm>
              <a:off x="5786437" y="3487738"/>
              <a:ext cx="26225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 name="Line 1752">
              <a:extLst>
                <a:ext uri="{FF2B5EF4-FFF2-40B4-BE49-F238E27FC236}">
                  <a16:creationId xmlns:a16="http://schemas.microsoft.com/office/drawing/2014/main" id="{DD775255-D3CC-499B-A9D8-B04A5941E910}"/>
                </a:ext>
              </a:extLst>
            </p:cNvPr>
            <p:cNvCxnSpPr/>
            <p:nvPr/>
          </p:nvCxnSpPr>
          <p:spPr bwMode="auto">
            <a:xfrm>
              <a:off x="6053137" y="3492183"/>
              <a:ext cx="171450" cy="142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 name="Line 1753">
              <a:extLst>
                <a:ext uri="{FF2B5EF4-FFF2-40B4-BE49-F238E27FC236}">
                  <a16:creationId xmlns:a16="http://schemas.microsoft.com/office/drawing/2014/main" id="{CCF15BFC-405E-490C-A37A-F44631A26C4E}"/>
                </a:ext>
              </a:extLst>
            </p:cNvPr>
            <p:cNvCxnSpPr/>
            <p:nvPr/>
          </p:nvCxnSpPr>
          <p:spPr bwMode="auto">
            <a:xfrm flipV="1">
              <a:off x="6319837" y="2768283"/>
              <a:ext cx="9525" cy="866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6" name="Line 1754">
              <a:extLst>
                <a:ext uri="{FF2B5EF4-FFF2-40B4-BE49-F238E27FC236}">
                  <a16:creationId xmlns:a16="http://schemas.microsoft.com/office/drawing/2014/main" id="{7EEE12EE-1C34-4C4C-A1B3-46CCF0C2E205}"/>
                </a:ext>
              </a:extLst>
            </p:cNvPr>
            <p:cNvCxnSpPr/>
            <p:nvPr/>
          </p:nvCxnSpPr>
          <p:spPr bwMode="auto">
            <a:xfrm>
              <a:off x="6224587" y="3629978"/>
              <a:ext cx="8572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1755">
              <a:extLst>
                <a:ext uri="{FF2B5EF4-FFF2-40B4-BE49-F238E27FC236}">
                  <a16:creationId xmlns:a16="http://schemas.microsoft.com/office/drawing/2014/main" id="{41717F27-73EE-4D56-96CB-347A447FE84A}"/>
                </a:ext>
              </a:extLst>
            </p:cNvPr>
            <p:cNvCxnSpPr/>
            <p:nvPr/>
          </p:nvCxnSpPr>
          <p:spPr bwMode="auto">
            <a:xfrm>
              <a:off x="6429692" y="2739708"/>
              <a:ext cx="635" cy="904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756">
              <a:extLst>
                <a:ext uri="{FF2B5EF4-FFF2-40B4-BE49-F238E27FC236}">
                  <a16:creationId xmlns:a16="http://schemas.microsoft.com/office/drawing/2014/main" id="{D607090C-9F56-424A-8C97-8AC449A584C1}"/>
                </a:ext>
              </a:extLst>
            </p:cNvPr>
            <p:cNvCxnSpPr/>
            <p:nvPr/>
          </p:nvCxnSpPr>
          <p:spPr bwMode="auto">
            <a:xfrm>
              <a:off x="6424612" y="3639503"/>
              <a:ext cx="11430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757">
              <a:extLst>
                <a:ext uri="{FF2B5EF4-FFF2-40B4-BE49-F238E27FC236}">
                  <a16:creationId xmlns:a16="http://schemas.microsoft.com/office/drawing/2014/main" id="{6C2A3266-0708-442F-9CB8-099B7CB1DB25}"/>
                </a:ext>
              </a:extLst>
            </p:cNvPr>
            <p:cNvCxnSpPr/>
            <p:nvPr/>
          </p:nvCxnSpPr>
          <p:spPr bwMode="auto">
            <a:xfrm>
              <a:off x="6539547" y="3635058"/>
              <a:ext cx="180975" cy="104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0" name="Line 1758">
              <a:extLst>
                <a:ext uri="{FF2B5EF4-FFF2-40B4-BE49-F238E27FC236}">
                  <a16:creationId xmlns:a16="http://schemas.microsoft.com/office/drawing/2014/main" id="{CD53A88C-C07D-4ABC-BAF8-E9332263AA53}"/>
                </a:ext>
              </a:extLst>
            </p:cNvPr>
            <p:cNvCxnSpPr/>
            <p:nvPr/>
          </p:nvCxnSpPr>
          <p:spPr bwMode="auto">
            <a:xfrm>
              <a:off x="6719887" y="3739833"/>
              <a:ext cx="32385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1" name="Line 1759">
              <a:extLst>
                <a:ext uri="{FF2B5EF4-FFF2-40B4-BE49-F238E27FC236}">
                  <a16:creationId xmlns:a16="http://schemas.microsoft.com/office/drawing/2014/main" id="{9A0FCBC6-3FD1-4074-8E90-D95CF242DA61}"/>
                </a:ext>
              </a:extLst>
            </p:cNvPr>
            <p:cNvCxnSpPr/>
            <p:nvPr/>
          </p:nvCxnSpPr>
          <p:spPr bwMode="auto">
            <a:xfrm>
              <a:off x="5176837" y="4110038"/>
              <a:ext cx="885825" cy="19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2" name="Line 1760">
              <a:extLst>
                <a:ext uri="{FF2B5EF4-FFF2-40B4-BE49-F238E27FC236}">
                  <a16:creationId xmlns:a16="http://schemas.microsoft.com/office/drawing/2014/main" id="{31DA96A5-2C7A-47A5-BA16-FAA8A6A501D0}"/>
                </a:ext>
              </a:extLst>
            </p:cNvPr>
            <p:cNvCxnSpPr/>
            <p:nvPr/>
          </p:nvCxnSpPr>
          <p:spPr bwMode="auto">
            <a:xfrm flipV="1">
              <a:off x="6062662" y="3961448"/>
              <a:ext cx="179705" cy="1498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761">
              <a:extLst>
                <a:ext uri="{FF2B5EF4-FFF2-40B4-BE49-F238E27FC236}">
                  <a16:creationId xmlns:a16="http://schemas.microsoft.com/office/drawing/2014/main" id="{BFF5C64B-A0E7-43B9-9B85-2D833AB66285}"/>
                </a:ext>
              </a:extLst>
            </p:cNvPr>
            <p:cNvCxnSpPr/>
            <p:nvPr/>
          </p:nvCxnSpPr>
          <p:spPr bwMode="auto">
            <a:xfrm flipV="1">
              <a:off x="6564947" y="3873818"/>
              <a:ext cx="164465"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762">
              <a:extLst>
                <a:ext uri="{FF2B5EF4-FFF2-40B4-BE49-F238E27FC236}">
                  <a16:creationId xmlns:a16="http://schemas.microsoft.com/office/drawing/2014/main" id="{14F9B640-37A2-467B-BD55-879B3C52FD17}"/>
                </a:ext>
              </a:extLst>
            </p:cNvPr>
            <p:cNvCxnSpPr/>
            <p:nvPr/>
          </p:nvCxnSpPr>
          <p:spPr bwMode="auto">
            <a:xfrm>
              <a:off x="6729412" y="3873183"/>
              <a:ext cx="314325"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63">
              <a:extLst>
                <a:ext uri="{FF2B5EF4-FFF2-40B4-BE49-F238E27FC236}">
                  <a16:creationId xmlns:a16="http://schemas.microsoft.com/office/drawing/2014/main" id="{757AA1A3-6E0B-4D39-BF26-0485E1BBD45E}"/>
                </a:ext>
              </a:extLst>
            </p:cNvPr>
            <p:cNvCxnSpPr/>
            <p:nvPr/>
          </p:nvCxnSpPr>
          <p:spPr bwMode="auto">
            <a:xfrm>
              <a:off x="6244907" y="3965258"/>
              <a:ext cx="318770" cy="6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36" name="Text Box 1764">
              <a:extLst>
                <a:ext uri="{FF2B5EF4-FFF2-40B4-BE49-F238E27FC236}">
                  <a16:creationId xmlns:a16="http://schemas.microsoft.com/office/drawing/2014/main" id="{3D8B8FC5-67D3-48DF-A436-72BACF448920}"/>
                </a:ext>
              </a:extLst>
            </p:cNvPr>
            <p:cNvSpPr txBox="1">
              <a:spLocks noChangeArrowheads="1"/>
            </p:cNvSpPr>
            <p:nvPr/>
          </p:nvSpPr>
          <p:spPr bwMode="auto">
            <a:xfrm>
              <a:off x="5760916" y="3722688"/>
              <a:ext cx="123825" cy="20002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rPr>
                <a:t>A</a:t>
              </a:r>
            </a:p>
          </p:txBody>
        </p:sp>
        <p:sp>
          <p:nvSpPr>
            <p:cNvPr id="37" name="Text Box 1765">
              <a:extLst>
                <a:ext uri="{FF2B5EF4-FFF2-40B4-BE49-F238E27FC236}">
                  <a16:creationId xmlns:a16="http://schemas.microsoft.com/office/drawing/2014/main" id="{6369A259-7A50-4201-97D1-C2CACEA0C793}"/>
                </a:ext>
              </a:extLst>
            </p:cNvPr>
            <p:cNvSpPr txBox="1">
              <a:spLocks noChangeArrowheads="1"/>
            </p:cNvSpPr>
            <p:nvPr/>
          </p:nvSpPr>
          <p:spPr bwMode="auto">
            <a:xfrm>
              <a:off x="6324811" y="3688081"/>
              <a:ext cx="123825" cy="20002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dirty="0">
                  <a:solidFill>
                    <a:srgbClr val="000000"/>
                  </a:solidFill>
                  <a:effectLst/>
                  <a:latin typeface="Times New Roman" panose="02020603050405020304" pitchFamily="18" charset="0"/>
                  <a:ea typeface="Times New Roman" panose="02020603050405020304" pitchFamily="18" charset="0"/>
                </a:rPr>
                <a:t>B</a:t>
              </a:r>
            </a:p>
          </p:txBody>
        </p:sp>
        <p:cxnSp>
          <p:nvCxnSpPr>
            <p:cNvPr id="38" name="Line 1766">
              <a:extLst>
                <a:ext uri="{FF2B5EF4-FFF2-40B4-BE49-F238E27FC236}">
                  <a16:creationId xmlns:a16="http://schemas.microsoft.com/office/drawing/2014/main" id="{309DAC2A-BDE1-47C8-95E9-3537800B0F64}"/>
                </a:ext>
              </a:extLst>
            </p:cNvPr>
            <p:cNvCxnSpPr/>
            <p:nvPr/>
          </p:nvCxnSpPr>
          <p:spPr bwMode="auto">
            <a:xfrm>
              <a:off x="5334317" y="3722688"/>
              <a:ext cx="323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9" name="Text Box 1767">
                  <a:extLst>
                    <a:ext uri="{FF2B5EF4-FFF2-40B4-BE49-F238E27FC236}">
                      <a16:creationId xmlns:a16="http://schemas.microsoft.com/office/drawing/2014/main" id="{FF73167E-41C2-4A9A-8398-86E2EBF5C931}"/>
                    </a:ext>
                  </a:extLst>
                </p:cNvPr>
                <p:cNvSpPr txBox="1">
                  <a:spLocks noChangeArrowheads="1"/>
                </p:cNvSpPr>
                <p:nvPr/>
              </p:nvSpPr>
              <p:spPr bwMode="auto">
                <a:xfrm>
                  <a:off x="5460047" y="3788093"/>
                  <a:ext cx="142633" cy="22034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14:m>
                    <m:oMathPara xmlns:m="http://schemas.openxmlformats.org/officeDocument/2006/math">
                      <m:oMathParaPr>
                        <m:jc m:val="centerGroup"/>
                      </m:oMathParaPr>
                      <m:oMath xmlns:m="http://schemas.openxmlformats.org/officeDocument/2006/math">
                        <m:acc>
                          <m:accPr>
                            <m:chr m:val="⃗"/>
                            <m:ctrlPr>
                              <a:rPr lang="pt-BR" sz="2000" i="1">
                                <a:solidFill>
                                  <a:srgbClr val="000000"/>
                                </a:solidFill>
                                <a:effectLst/>
                                <a:latin typeface="Cambria Math" panose="02040503050406030204" pitchFamily="18" charset="0"/>
                                <a:ea typeface="Times New Roman" panose="02020603050405020304" pitchFamily="18" charset="0"/>
                              </a:rPr>
                            </m:ctrlPr>
                          </m:accPr>
                          <m:e>
                            <m:r>
                              <a:rPr lang="pt-BR" sz="2000" i="1">
                                <a:solidFill>
                                  <a:srgbClr val="000000"/>
                                </a:solidFill>
                                <a:effectLst/>
                                <a:latin typeface="Cambria Math" panose="02040503050406030204" pitchFamily="18" charset="0"/>
                                <a:ea typeface="Times New Roman" panose="02020603050405020304" pitchFamily="18" charset="0"/>
                              </a:rPr>
                              <m:t>𝑣</m:t>
                            </m:r>
                          </m:e>
                        </m:acc>
                      </m:oMath>
                    </m:oMathPara>
                  </a14:m>
                  <a:endParaRPr lang="pt-BR" sz="200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94" name="Text Box 1767">
                  <a:extLst>
                    <a:ext uri="{FF2B5EF4-FFF2-40B4-BE49-F238E27FC236}">
                      <a16:creationId xmlns:a16="http://schemas.microsoft.com/office/drawing/2014/main" id="{F19FF8EE-9203-47F5-B688-A30F0B91B0E8}"/>
                    </a:ext>
                  </a:extLst>
                </p:cNvPr>
                <p:cNvSpPr txBox="1">
                  <a:spLocks noRot="1" noChangeAspect="1" noMove="1" noResize="1" noEditPoints="1" noAdjustHandles="1" noChangeArrowheads="1" noChangeShapeType="1" noTextEdit="1"/>
                </p:cNvSpPr>
                <p:nvPr/>
              </p:nvSpPr>
              <p:spPr bwMode="auto">
                <a:xfrm>
                  <a:off x="5460047" y="3788093"/>
                  <a:ext cx="142633" cy="220348"/>
                </a:xfrm>
                <a:prstGeom prst="rect">
                  <a:avLst/>
                </a:prstGeom>
                <a:blipFill>
                  <a:blip r:embed="rId8"/>
                  <a:stretch>
                    <a:fillRect l="-12500" t="-36538" r="-875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40" name="Text Box 1768">
              <a:extLst>
                <a:ext uri="{FF2B5EF4-FFF2-40B4-BE49-F238E27FC236}">
                  <a16:creationId xmlns:a16="http://schemas.microsoft.com/office/drawing/2014/main" id="{8767F98F-DB92-48BC-A5C3-397263E71AA6}"/>
                </a:ext>
              </a:extLst>
            </p:cNvPr>
            <p:cNvSpPr txBox="1">
              <a:spLocks noChangeArrowheads="1"/>
            </p:cNvSpPr>
            <p:nvPr/>
          </p:nvSpPr>
          <p:spPr bwMode="auto">
            <a:xfrm>
              <a:off x="6869747" y="3911918"/>
              <a:ext cx="123825"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2000">
                  <a:solidFill>
                    <a:srgbClr val="000000"/>
                  </a:solidFill>
                  <a:effectLst/>
                  <a:latin typeface="Times New Roman" panose="02020603050405020304" pitchFamily="18" charset="0"/>
                  <a:ea typeface="Times New Roman" panose="02020603050405020304" pitchFamily="18" charset="0"/>
                </a:rPr>
                <a:t>C</a:t>
              </a:r>
            </a:p>
          </p:txBody>
        </p:sp>
      </p:grpSp>
      <mc:AlternateContent xmlns:mc="http://schemas.openxmlformats.org/markup-compatibility/2006">
        <mc:Choice xmlns:a14="http://schemas.microsoft.com/office/drawing/2010/main" Requires="a14">
          <p:sp>
            <p:nvSpPr>
              <p:cNvPr id="2" name="Retângulo 1">
                <a:extLst>
                  <a:ext uri="{FF2B5EF4-FFF2-40B4-BE49-F238E27FC236}">
                    <a16:creationId xmlns:a16="http://schemas.microsoft.com/office/drawing/2014/main" id="{5599A7E6-BAFB-4DA6-A43E-7AE59BC16254}"/>
                  </a:ext>
                </a:extLst>
              </p:cNvPr>
              <p:cNvSpPr/>
              <p:nvPr/>
            </p:nvSpPr>
            <p:spPr>
              <a:xfrm>
                <a:off x="3053842" y="1956142"/>
                <a:ext cx="2884123" cy="155343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a:latin typeface="Cambria Math" panose="02040503050406030204" pitchFamily="18" charset="0"/>
                        </a:rPr>
                        <m:t>+</m:t>
                      </m:r>
                      <m:f>
                        <m:fPr>
                          <m:ctrlPr>
                            <a:rPr lang="pt-BR" sz="2000" i="1">
                              <a:latin typeface="Cambria Math" panose="02040503050406030204" pitchFamily="18" charset="0"/>
                            </a:rPr>
                          </m:ctrlPr>
                        </m:fPr>
                        <m:num>
                          <m:r>
                            <a:rPr lang="pt-BR" sz="2000">
                              <a:latin typeface="Cambria Math" panose="02040503050406030204" pitchFamily="18" charset="0"/>
                            </a:rPr>
                            <m:t>1</m:t>
                          </m:r>
                        </m:num>
                        <m:den>
                          <m:r>
                            <a:rPr lang="pt-BR" sz="200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a:latin typeface="Cambria Math" panose="02040503050406030204" pitchFamily="18" charset="0"/>
                            </a:rPr>
                            <m:t>2</m:t>
                          </m:r>
                        </m:sup>
                      </m:sSubSup>
                      <m:d>
                        <m:dPr>
                          <m:ctrlPr>
                            <a:rPr lang="pt-BR" sz="2000" i="1">
                              <a:latin typeface="Cambria Math" panose="02040503050406030204" pitchFamily="18" charset="0"/>
                            </a:rPr>
                          </m:ctrlPr>
                        </m:dPr>
                        <m:e>
                          <m:r>
                            <a:rPr lang="pt-BR" sz="2000">
                              <a:latin typeface="Cambria Math" panose="02040503050406030204" pitchFamily="18" charset="0"/>
                            </a:rPr>
                            <m:t>1−</m:t>
                          </m:r>
                          <m:f>
                            <m:fPr>
                              <m:ctrlPr>
                                <a:rPr lang="pt-BR" sz="2000" i="1">
                                  <a:latin typeface="Cambria Math" panose="02040503050406030204" pitchFamily="18" charset="0"/>
                                </a:rPr>
                              </m:ctrlPr>
                            </m:fPr>
                            <m:num>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𝐼</m:t>
                                      </m:r>
                                    </m:e>
                                    <m:sub>
                                      <m:r>
                                        <a:rPr lang="pt-BR" sz="2000" i="1">
                                          <a:latin typeface="Cambria Math" panose="02040503050406030204" pitchFamily="18" charset="0"/>
                                        </a:rPr>
                                        <m:t>𝑉</m:t>
                                      </m:r>
                                    </m:sub>
                                    <m:sup>
                                      <m:r>
                                        <a:rPr lang="pt-BR" sz="2000">
                                          <a:latin typeface="Cambria Math" panose="02040503050406030204" pitchFamily="18" charset="0"/>
                                        </a:rPr>
                                        <m:t>2</m:t>
                                      </m:r>
                                    </m:sup>
                                  </m:sSubSup>
                                </m:num>
                                <m:den>
                                  <m:sSubSup>
                                    <m:sSubSupPr>
                                      <m:ctrlPr>
                                        <a:rPr lang="pt-BR" sz="2000" i="1">
                                          <a:latin typeface="Cambria Math" panose="02040503050406030204" pitchFamily="18" charset="0"/>
                                        </a:rPr>
                                      </m:ctrlPr>
                                    </m:sSubSupPr>
                                    <m:e>
                                      <m:r>
                                        <a:rPr lang="pt-BR" sz="2000" i="1">
                                          <a:latin typeface="Cambria Math" panose="02040503050406030204" pitchFamily="18" charset="0"/>
                                        </a:rPr>
                                        <m:t>𝐴</m:t>
                                      </m:r>
                                    </m:e>
                                    <m:sub>
                                      <m:r>
                                        <a:rPr lang="pt-BR" sz="2000" i="1">
                                          <a:latin typeface="Cambria Math" panose="02040503050406030204" pitchFamily="18" charset="0"/>
                                        </a:rPr>
                                        <m:t>𝐵</m:t>
                                      </m:r>
                                    </m:sub>
                                    <m:sup>
                                      <m:r>
                                        <a:rPr lang="pt-BR" sz="2000">
                                          <a:latin typeface="Cambria Math" panose="02040503050406030204" pitchFamily="18" charset="0"/>
                                        </a:rPr>
                                        <m:t>2</m:t>
                                      </m:r>
                                    </m:sup>
                                  </m:sSubSup>
                                </m:den>
                              </m:f>
                            </m:num>
                            <m:den>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𝐼</m:t>
                                      </m:r>
                                    </m:e>
                                    <m:sub>
                                      <m:r>
                                        <a:rPr lang="pt-BR" sz="2000" i="1">
                                          <a:latin typeface="Cambria Math" panose="02040503050406030204" pitchFamily="18" charset="0"/>
                                        </a:rPr>
                                        <m:t>𝑉</m:t>
                                      </m:r>
                                    </m:sub>
                                    <m:sup>
                                      <m:r>
                                        <a:rPr lang="pt-BR" sz="2000">
                                          <a:latin typeface="Cambria Math" panose="02040503050406030204" pitchFamily="18" charset="0"/>
                                        </a:rPr>
                                        <m:t>2</m:t>
                                      </m:r>
                                    </m:sup>
                                  </m:sSubSup>
                                </m:num>
                                <m:den>
                                  <m:sSubSup>
                                    <m:sSubSupPr>
                                      <m:ctrlPr>
                                        <a:rPr lang="pt-BR" sz="2000" i="1">
                                          <a:latin typeface="Cambria Math" panose="02040503050406030204" pitchFamily="18" charset="0"/>
                                        </a:rPr>
                                      </m:ctrlPr>
                                    </m:sSubSupPr>
                                    <m:e>
                                      <m:r>
                                        <a:rPr lang="pt-BR" sz="2000" i="1">
                                          <a:latin typeface="Cambria Math" panose="02040503050406030204" pitchFamily="18" charset="0"/>
                                        </a:rPr>
                                        <m:t>𝐴</m:t>
                                      </m:r>
                                    </m:e>
                                    <m:sub>
                                      <m:r>
                                        <a:rPr lang="pt-BR" sz="2000" i="1">
                                          <a:latin typeface="Cambria Math" panose="02040503050406030204" pitchFamily="18" charset="0"/>
                                        </a:rPr>
                                        <m:t>𝐴</m:t>
                                      </m:r>
                                    </m:sub>
                                    <m:sup>
                                      <m:r>
                                        <a:rPr lang="pt-BR" sz="2000">
                                          <a:latin typeface="Cambria Math" panose="02040503050406030204" pitchFamily="18" charset="0"/>
                                        </a:rPr>
                                        <m:t>2</m:t>
                                      </m:r>
                                    </m:sup>
                                  </m:sSubSup>
                                </m:den>
                              </m:f>
                            </m:den>
                          </m:f>
                        </m:e>
                      </m:d>
                    </m:oMath>
                  </m:oMathPara>
                </a14:m>
                <a:endParaRPr lang="pt-BR" sz="2000" dirty="0"/>
              </a:p>
            </p:txBody>
          </p:sp>
        </mc:Choice>
        <mc:Fallback>
          <p:sp>
            <p:nvSpPr>
              <p:cNvPr id="2" name="Retângulo 1">
                <a:extLst>
                  <a:ext uri="{FF2B5EF4-FFF2-40B4-BE49-F238E27FC236}">
                    <a16:creationId xmlns:a16="http://schemas.microsoft.com/office/drawing/2014/main" id="{5599A7E6-BAFB-4DA6-A43E-7AE59BC16254}"/>
                  </a:ext>
                </a:extLst>
              </p:cNvPr>
              <p:cNvSpPr>
                <a:spLocks noRot="1" noChangeAspect="1" noMove="1" noResize="1" noEditPoints="1" noAdjustHandles="1" noChangeArrowheads="1" noChangeShapeType="1" noTextEdit="1"/>
              </p:cNvSpPr>
              <p:nvPr/>
            </p:nvSpPr>
            <p:spPr>
              <a:xfrm>
                <a:off x="3053842" y="1956142"/>
                <a:ext cx="2884123" cy="1553439"/>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 name="Retângulo 2">
                <a:extLst>
                  <a:ext uri="{FF2B5EF4-FFF2-40B4-BE49-F238E27FC236}">
                    <a16:creationId xmlns:a16="http://schemas.microsoft.com/office/drawing/2014/main" id="{7AF269E7-4663-4CB3-B63E-7EAB817A9C2E}"/>
                  </a:ext>
                </a:extLst>
              </p:cNvPr>
              <p:cNvSpPr/>
              <p:nvPr/>
            </p:nvSpPr>
            <p:spPr>
              <a:xfrm>
                <a:off x="5708583" y="2353226"/>
                <a:ext cx="2885983" cy="79002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𝑃</m:t>
                          </m:r>
                        </m:e>
                        <m:sub>
                          <m:r>
                            <a:rPr lang="pt-BR" sz="2000" i="1">
                              <a:latin typeface="Cambria Math" panose="02040503050406030204" pitchFamily="18" charset="0"/>
                            </a:rPr>
                            <m:t>𝐴</m:t>
                          </m:r>
                        </m:sub>
                      </m:sSub>
                      <m:r>
                        <a:rPr lang="pt-BR" sz="2000">
                          <a:latin typeface="Cambria Math" panose="02040503050406030204" pitchFamily="18" charset="0"/>
                        </a:rPr>
                        <m:t>+</m:t>
                      </m:r>
                      <m:f>
                        <m:fPr>
                          <m:ctrlPr>
                            <a:rPr lang="pt-BR" sz="2000" i="1">
                              <a:latin typeface="Cambria Math" panose="02040503050406030204" pitchFamily="18" charset="0"/>
                            </a:rPr>
                          </m:ctrlPr>
                        </m:fPr>
                        <m:num>
                          <m:r>
                            <a:rPr lang="pt-BR" sz="2000">
                              <a:latin typeface="Cambria Math" panose="02040503050406030204" pitchFamily="18" charset="0"/>
                            </a:rPr>
                            <m:t>1</m:t>
                          </m:r>
                        </m:num>
                        <m:den>
                          <m:r>
                            <a:rPr lang="pt-BR" sz="2000">
                              <a:latin typeface="Cambria Math" panose="02040503050406030204" pitchFamily="18" charset="0"/>
                            </a:rPr>
                            <m:t>2</m:t>
                          </m:r>
                        </m:den>
                      </m:f>
                      <m:r>
                        <a:rPr lang="pt-BR" sz="2000" i="1">
                          <a:latin typeface="Cambria Math" panose="02040503050406030204" pitchFamily="18" charset="0"/>
                        </a:rPr>
                        <m:t>𝜌</m:t>
                      </m:r>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a:latin typeface="Cambria Math" panose="02040503050406030204" pitchFamily="18" charset="0"/>
                            </a:rPr>
                            <m:t>2</m:t>
                          </m:r>
                        </m:sup>
                      </m:sSubSup>
                      <m:d>
                        <m:dPr>
                          <m:ctrlPr>
                            <a:rPr lang="pt-BR" sz="2000" i="1">
                              <a:latin typeface="Cambria Math" panose="02040503050406030204" pitchFamily="18" charset="0"/>
                            </a:rPr>
                          </m:ctrlPr>
                        </m:dPr>
                        <m:e>
                          <m:r>
                            <a:rPr lang="pt-BR" sz="2000">
                              <a:latin typeface="Cambria Math" panose="02040503050406030204" pitchFamily="18" charset="0"/>
                            </a:rPr>
                            <m:t>1−</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a:latin typeface="Cambria Math" panose="02040503050406030204" pitchFamily="18" charset="0"/>
                                        </a:rPr>
                                        <m:t>2</m:t>
                                      </m:r>
                                    </m:sup>
                                  </m:sSup>
                                </m:e>
                                <m:sub>
                                  <m:r>
                                    <a:rPr lang="pt-BR" sz="2000" i="1">
                                      <a:latin typeface="Cambria Math" panose="02040503050406030204" pitchFamily="18" charset="0"/>
                                    </a:rPr>
                                    <m:t>𝐴</m:t>
                                  </m:r>
                                </m:sub>
                              </m:sSub>
                            </m:num>
                            <m:den>
                              <m:sSub>
                                <m:sSubPr>
                                  <m:ctrlPr>
                                    <a:rPr lang="pt-BR" sz="2000" i="1">
                                      <a:latin typeface="Cambria Math" panose="02040503050406030204" pitchFamily="18" charset="0"/>
                                    </a:rPr>
                                  </m:ctrlPr>
                                </m:sSubPr>
                                <m:e>
                                  <m:sSup>
                                    <m:sSupPr>
                                      <m:ctrlPr>
                                        <a:rPr lang="pt-BR" sz="2000" i="1">
                                          <a:latin typeface="Cambria Math" panose="02040503050406030204" pitchFamily="18" charset="0"/>
                                        </a:rPr>
                                      </m:ctrlPr>
                                    </m:sSupPr>
                                    <m:e>
                                      <m:r>
                                        <a:rPr lang="pt-BR" sz="2000" i="1">
                                          <a:latin typeface="Cambria Math" panose="02040503050406030204" pitchFamily="18" charset="0"/>
                                        </a:rPr>
                                        <m:t>𝐴</m:t>
                                      </m:r>
                                    </m:e>
                                    <m:sup>
                                      <m:r>
                                        <a:rPr lang="pt-BR" sz="2000">
                                          <a:latin typeface="Cambria Math" panose="02040503050406030204" pitchFamily="18" charset="0"/>
                                        </a:rPr>
                                        <m:t>2</m:t>
                                      </m:r>
                                    </m:sup>
                                  </m:sSup>
                                </m:e>
                                <m:sub>
                                  <m:r>
                                    <a:rPr lang="pt-BR" sz="2000" i="1">
                                      <a:latin typeface="Cambria Math" panose="02040503050406030204" pitchFamily="18" charset="0"/>
                                    </a:rPr>
                                    <m:t>𝐵</m:t>
                                  </m:r>
                                </m:sub>
                              </m:sSub>
                            </m:den>
                          </m:f>
                        </m:e>
                      </m:d>
                    </m:oMath>
                  </m:oMathPara>
                </a14:m>
                <a:endParaRPr lang="pt-BR" sz="2000" dirty="0"/>
              </a:p>
            </p:txBody>
          </p:sp>
        </mc:Choice>
        <mc:Fallback>
          <p:sp>
            <p:nvSpPr>
              <p:cNvPr id="3" name="Retângulo 2">
                <a:extLst>
                  <a:ext uri="{FF2B5EF4-FFF2-40B4-BE49-F238E27FC236}">
                    <a16:creationId xmlns:a16="http://schemas.microsoft.com/office/drawing/2014/main" id="{7AF269E7-4663-4CB3-B63E-7EAB817A9C2E}"/>
                  </a:ext>
                </a:extLst>
              </p:cNvPr>
              <p:cNvSpPr>
                <a:spLocks noRot="1" noChangeAspect="1" noMove="1" noResize="1" noEditPoints="1" noAdjustHandles="1" noChangeArrowheads="1" noChangeShapeType="1" noTextEdit="1"/>
              </p:cNvSpPr>
              <p:nvPr/>
            </p:nvSpPr>
            <p:spPr>
              <a:xfrm>
                <a:off x="5708583" y="2353226"/>
                <a:ext cx="2885983" cy="790024"/>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41" name="Retângulo 40">
                <a:extLst>
                  <a:ext uri="{FF2B5EF4-FFF2-40B4-BE49-F238E27FC236}">
                    <a16:creationId xmlns:a16="http://schemas.microsoft.com/office/drawing/2014/main" id="{00EFE0D8-2E2A-4871-8A53-8BC6FD473BCF}"/>
                  </a:ext>
                </a:extLst>
              </p:cNvPr>
              <p:cNvSpPr/>
              <p:nvPr/>
            </p:nvSpPr>
            <p:spPr>
              <a:xfrm>
                <a:off x="2637768" y="3463095"/>
                <a:ext cx="8522194" cy="79002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rPr>
                        <m:t>=1,23586⋅1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5</m:t>
                          </m:r>
                        </m:sup>
                      </m:sSup>
                      <m:r>
                        <a:rPr lang="pt-BR" sz="2000">
                          <a:latin typeface="Cambria Math" panose="02040503050406030204" pitchFamily="18" charset="0"/>
                        </a:rPr>
                        <m:t>+</m:t>
                      </m:r>
                      <m:f>
                        <m:fPr>
                          <m:ctrlPr>
                            <a:rPr lang="pt-BR" sz="2000" i="1">
                              <a:latin typeface="Cambria Math" panose="02040503050406030204" pitchFamily="18" charset="0"/>
                            </a:rPr>
                          </m:ctrlPr>
                        </m:fPr>
                        <m:num>
                          <m:r>
                            <a:rPr lang="pt-BR" sz="2000">
                              <a:latin typeface="Cambria Math" panose="02040503050406030204" pitchFamily="18" charset="0"/>
                            </a:rPr>
                            <m:t>1</m:t>
                          </m:r>
                        </m:num>
                        <m:den>
                          <m:r>
                            <a:rPr lang="pt-BR" sz="2000">
                              <a:latin typeface="Cambria Math" panose="02040503050406030204" pitchFamily="18" charset="0"/>
                            </a:rPr>
                            <m:t>2</m:t>
                          </m:r>
                        </m:den>
                      </m:f>
                      <m:r>
                        <a:rPr lang="pt-BR" sz="2000">
                          <a:latin typeface="Cambria Math" panose="02040503050406030204" pitchFamily="18" charset="0"/>
                        </a:rPr>
                        <m:t>⋅1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3</m:t>
                          </m:r>
                        </m:sup>
                      </m:sSup>
                      <m:f>
                        <m:fPr>
                          <m:ctrlPr>
                            <a:rPr lang="pt-BR" sz="2000" i="1">
                              <a:latin typeface="Cambria Math" panose="02040503050406030204" pitchFamily="18" charset="0"/>
                            </a:rPr>
                          </m:ctrlPr>
                        </m:fPr>
                        <m:num>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a:latin typeface="Cambria Math" panose="02040503050406030204" pitchFamily="18" charset="0"/>
                                    </a:rPr>
                                    <m:t>0,8⋅1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−3</m:t>
                                      </m:r>
                                    </m:sup>
                                  </m:sSup>
                                </m:e>
                              </m:d>
                            </m:e>
                            <m:sup>
                              <m:r>
                                <a:rPr lang="pt-BR" sz="2000">
                                  <a:latin typeface="Cambria Math" panose="02040503050406030204" pitchFamily="18" charset="0"/>
                                </a:rPr>
                                <m:t>2</m:t>
                              </m:r>
                            </m:sup>
                          </m:sSup>
                        </m:num>
                        <m:den>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1">
                                      <a:latin typeface="Cambria Math" panose="02040503050406030204" pitchFamily="18" charset="0"/>
                                    </a:rPr>
                                    <m:t>𝜋</m:t>
                                  </m:r>
                                  <m:r>
                                    <a:rPr lang="pt-BR" sz="2000">
                                      <a:latin typeface="Cambria Math" panose="02040503050406030204" pitchFamily="18" charset="0"/>
                                    </a:rPr>
                                    <m:t>⋅</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a:latin typeface="Cambria Math" panose="02040503050406030204" pitchFamily="18" charset="0"/>
                                            </a:rPr>
                                            <m:t>1⋅1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−2</m:t>
                                              </m:r>
                                            </m:sup>
                                          </m:sSup>
                                        </m:e>
                                      </m:d>
                                    </m:e>
                                    <m:sup>
                                      <m:r>
                                        <a:rPr lang="pt-BR" sz="2000">
                                          <a:latin typeface="Cambria Math" panose="02040503050406030204" pitchFamily="18" charset="0"/>
                                        </a:rPr>
                                        <m:t>2</m:t>
                                      </m:r>
                                    </m:sup>
                                  </m:sSup>
                                </m:e>
                              </m:d>
                            </m:e>
                            <m:sup>
                              <m:r>
                                <a:rPr lang="pt-BR" sz="2000">
                                  <a:latin typeface="Cambria Math" panose="02040503050406030204" pitchFamily="18" charset="0"/>
                                </a:rPr>
                                <m:t>2</m:t>
                              </m:r>
                            </m:sup>
                          </m:sSup>
                        </m:den>
                      </m:f>
                      <m:d>
                        <m:dPr>
                          <m:ctrlPr>
                            <a:rPr lang="pt-BR" sz="2000" i="1">
                              <a:latin typeface="Cambria Math" panose="02040503050406030204" pitchFamily="18" charset="0"/>
                            </a:rPr>
                          </m:ctrlPr>
                        </m:dPr>
                        <m:e>
                          <m:r>
                            <a:rPr lang="pt-BR" sz="2000">
                              <a:latin typeface="Cambria Math" panose="02040503050406030204" pitchFamily="18" charset="0"/>
                            </a:rPr>
                            <m:t>1−</m:t>
                          </m:r>
                          <m:f>
                            <m:fPr>
                              <m:ctrlPr>
                                <a:rPr lang="pt-BR" sz="2000" i="1">
                                  <a:latin typeface="Cambria Math" panose="02040503050406030204" pitchFamily="18" charset="0"/>
                                </a:rPr>
                              </m:ctrlPr>
                            </m:fPr>
                            <m:num>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a:latin typeface="Cambria Math" panose="02040503050406030204" pitchFamily="18" charset="0"/>
                                        </a:rPr>
                                        <m:t>1⋅1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−2</m:t>
                                          </m:r>
                                        </m:sup>
                                      </m:sSup>
                                    </m:e>
                                  </m:d>
                                </m:e>
                                <m:sup>
                                  <m:r>
                                    <a:rPr lang="pt-BR" sz="2000">
                                      <a:latin typeface="Cambria Math" panose="02040503050406030204" pitchFamily="18" charset="0"/>
                                    </a:rPr>
                                    <m:t>4</m:t>
                                  </m:r>
                                </m:sup>
                              </m:sSup>
                            </m:num>
                            <m:den>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a:latin typeface="Cambria Math" panose="02040503050406030204" pitchFamily="18" charset="0"/>
                                        </a:rPr>
                                        <m:t>0,5⋅1</m:t>
                                      </m:r>
                                      <m:sSup>
                                        <m:sSupPr>
                                          <m:ctrlPr>
                                            <a:rPr lang="pt-BR" sz="2000" i="1">
                                              <a:latin typeface="Cambria Math" panose="02040503050406030204" pitchFamily="18" charset="0"/>
                                            </a:rPr>
                                          </m:ctrlPr>
                                        </m:sSupPr>
                                        <m:e>
                                          <m:r>
                                            <a:rPr lang="pt-BR" sz="2000">
                                              <a:latin typeface="Cambria Math" panose="02040503050406030204" pitchFamily="18" charset="0"/>
                                            </a:rPr>
                                            <m:t>0</m:t>
                                          </m:r>
                                        </m:e>
                                        <m:sup>
                                          <m:r>
                                            <a:rPr lang="pt-BR" sz="2000">
                                              <a:latin typeface="Cambria Math" panose="02040503050406030204" pitchFamily="18" charset="0"/>
                                            </a:rPr>
                                            <m:t>−2</m:t>
                                          </m:r>
                                        </m:sup>
                                      </m:sSup>
                                    </m:e>
                                  </m:d>
                                </m:e>
                                <m:sup>
                                  <m:r>
                                    <a:rPr lang="pt-BR" sz="2000">
                                      <a:latin typeface="Cambria Math" panose="02040503050406030204" pitchFamily="18" charset="0"/>
                                    </a:rPr>
                                    <m:t>4</m:t>
                                  </m:r>
                                </m:sup>
                              </m:sSup>
                            </m:den>
                          </m:f>
                        </m:e>
                      </m:d>
                    </m:oMath>
                  </m:oMathPara>
                </a14:m>
                <a:endParaRPr lang="pt-BR" sz="2000" dirty="0"/>
              </a:p>
            </p:txBody>
          </p:sp>
        </mc:Choice>
        <mc:Fallback>
          <p:sp>
            <p:nvSpPr>
              <p:cNvPr id="41" name="Retângulo 40">
                <a:extLst>
                  <a:ext uri="{FF2B5EF4-FFF2-40B4-BE49-F238E27FC236}">
                    <a16:creationId xmlns:a16="http://schemas.microsoft.com/office/drawing/2014/main" id="{00EFE0D8-2E2A-4871-8A53-8BC6FD473BCF}"/>
                  </a:ext>
                </a:extLst>
              </p:cNvPr>
              <p:cNvSpPr>
                <a:spLocks noRot="1" noChangeAspect="1" noMove="1" noResize="1" noEditPoints="1" noAdjustHandles="1" noChangeArrowheads="1" noChangeShapeType="1" noTextEdit="1"/>
              </p:cNvSpPr>
              <p:nvPr/>
            </p:nvSpPr>
            <p:spPr>
              <a:xfrm>
                <a:off x="2637768" y="3463095"/>
                <a:ext cx="8522194" cy="790024"/>
              </a:xfrm>
              <a:prstGeom prst="rect">
                <a:avLst/>
              </a:prstGeom>
              <a:blipFill>
                <a:blip r:embed="rId11"/>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2454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p:bldP spid="3"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370CFB9-5996-45B8-893C-3BEBDD267121}"/>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FB9199A3-F902-45BA-B5FD-C09F520DA2FE}"/>
              </a:ext>
            </a:extLst>
          </p:cNvPr>
          <p:cNvSpPr/>
          <p:nvPr/>
        </p:nvSpPr>
        <p:spPr>
          <a:xfrm>
            <a:off x="288283" y="377309"/>
            <a:ext cx="2890535" cy="400110"/>
          </a:xfrm>
          <a:prstGeom prst="rect">
            <a:avLst/>
          </a:prstGeom>
        </p:spPr>
        <p:txBody>
          <a:bodyPr wrap="none">
            <a:spAutoFit/>
          </a:bodyPr>
          <a:lstStyle/>
          <a:p>
            <a:pPr algn="just" hangingPunct="0">
              <a:spcAft>
                <a:spcPts val="0"/>
              </a:spcAft>
            </a:pPr>
            <a:r>
              <a:rPr lang="pt-BR" sz="2000" b="1" dirty="0">
                <a:latin typeface="Times New Roman" panose="02020603050405020304" pitchFamily="18" charset="0"/>
                <a:ea typeface="Times New Roman" panose="02020603050405020304" pitchFamily="18" charset="0"/>
              </a:rPr>
              <a:t>Experiência de Reynolds</a:t>
            </a:r>
            <a:endParaRPr lang="pt-BR" sz="12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BDF857DE-CA3A-4A57-83A3-2CEA6B9ECEDF}"/>
              </a:ext>
            </a:extLst>
          </p:cNvPr>
          <p:cNvSpPr/>
          <p:nvPr/>
        </p:nvSpPr>
        <p:spPr>
          <a:xfrm>
            <a:off x="288283" y="806628"/>
            <a:ext cx="11306175" cy="132343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No dia a dia é comum fazermos uso de expressões do tipo “...o avião enfrentou muita turbulência...”, ou “as águas do rio estavam turbulentas...”, </a:t>
            </a:r>
            <a:r>
              <a:rPr lang="pt-BR" sz="2000" dirty="0" err="1">
                <a:latin typeface="Times New Roman" panose="02020603050405020304" pitchFamily="18" charset="0"/>
                <a:ea typeface="Times New Roman" panose="02020603050405020304" pitchFamily="18" charset="0"/>
              </a:rPr>
              <a:t>etc</a:t>
            </a:r>
            <a:r>
              <a:rPr lang="pt-BR" sz="2000" dirty="0">
                <a:latin typeface="Times New Roman" panose="02020603050405020304" pitchFamily="18" charset="0"/>
                <a:ea typeface="Times New Roman" panose="02020603050405020304" pitchFamily="18" charset="0"/>
              </a:rPr>
              <a:t>, no sentido de transmitir a ideia de um movimento caótico e desordenado de um fluido. Essa caracterização do movimento turbulento é, contudo, apenas qualitativa e, até certo ponto, subjetiva, não é o próprio significado que damos em física.</a:t>
            </a:r>
            <a:endParaRPr lang="pt-BR" sz="1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236C92CC-710E-45A0-B464-A0457FBD4127}"/>
              </a:ext>
            </a:extLst>
          </p:cNvPr>
          <p:cNvSpPr/>
          <p:nvPr/>
        </p:nvSpPr>
        <p:spPr>
          <a:xfrm>
            <a:off x="325504" y="2056507"/>
            <a:ext cx="11306174" cy="70788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 movimento turbulento de um fluido foi claramente definido a partir de 1883, quando Reynolds publicou os resultados do clássico experimento em duto.</a:t>
            </a:r>
            <a:endParaRPr lang="pt-BR" sz="1200" dirty="0">
              <a:effectLst/>
              <a:latin typeface="Times New Roman" panose="02020603050405020304" pitchFamily="18" charset="0"/>
              <a:ea typeface="Times New Roman" panose="02020603050405020304" pitchFamily="18" charset="0"/>
            </a:endParaRPr>
          </a:p>
        </p:txBody>
      </p:sp>
      <p:pic>
        <p:nvPicPr>
          <p:cNvPr id="7" name="Imagem 6">
            <a:extLst>
              <a:ext uri="{FF2B5EF4-FFF2-40B4-BE49-F238E27FC236}">
                <a16:creationId xmlns:a16="http://schemas.microsoft.com/office/drawing/2014/main" id="{067B97E8-FE4C-43F5-9E5F-A0CAEDC50C81}"/>
              </a:ext>
            </a:extLst>
          </p:cNvPr>
          <p:cNvPicPr>
            <a:picLocks noChangeAspect="1"/>
          </p:cNvPicPr>
          <p:nvPr/>
        </p:nvPicPr>
        <p:blipFill rotWithShape="1">
          <a:blip r:embed="rId2"/>
          <a:srcRect l="38359" t="20799" r="39141" b="41528"/>
          <a:stretch/>
        </p:blipFill>
        <p:spPr>
          <a:xfrm>
            <a:off x="8231240" y="2595719"/>
            <a:ext cx="3808156" cy="3586640"/>
          </a:xfrm>
          <a:prstGeom prst="rect">
            <a:avLst/>
          </a:prstGeom>
        </p:spPr>
      </p:pic>
      <p:pic>
        <p:nvPicPr>
          <p:cNvPr id="8" name="Imagem 7">
            <a:extLst>
              <a:ext uri="{FF2B5EF4-FFF2-40B4-BE49-F238E27FC236}">
                <a16:creationId xmlns:a16="http://schemas.microsoft.com/office/drawing/2014/main" id="{575EFEE9-4FB6-46DD-BAA4-C3C41366B031}"/>
              </a:ext>
            </a:extLst>
          </p:cNvPr>
          <p:cNvPicPr>
            <a:picLocks noChangeAspect="1"/>
          </p:cNvPicPr>
          <p:nvPr/>
        </p:nvPicPr>
        <p:blipFill rotWithShape="1">
          <a:blip r:embed="rId3"/>
          <a:srcRect l="28750" t="24392" r="27734" b="31083"/>
          <a:stretch/>
        </p:blipFill>
        <p:spPr>
          <a:xfrm>
            <a:off x="1733550" y="3572307"/>
            <a:ext cx="5623425" cy="3236559"/>
          </a:xfrm>
          <a:prstGeom prst="rect">
            <a:avLst/>
          </a:prstGeom>
        </p:spPr>
      </p:pic>
      <p:sp>
        <p:nvSpPr>
          <p:cNvPr id="9" name="Retângulo 8">
            <a:extLst>
              <a:ext uri="{FF2B5EF4-FFF2-40B4-BE49-F238E27FC236}">
                <a16:creationId xmlns:a16="http://schemas.microsoft.com/office/drawing/2014/main" id="{14164DFE-7B4E-419A-A2EE-82EA78D4EE1F}"/>
              </a:ext>
            </a:extLst>
          </p:cNvPr>
          <p:cNvSpPr/>
          <p:nvPr/>
        </p:nvSpPr>
        <p:spPr>
          <a:xfrm>
            <a:off x="3476625" y="238338"/>
            <a:ext cx="8498833" cy="369332"/>
          </a:xfrm>
          <a:prstGeom prst="rect">
            <a:avLst/>
          </a:prstGeom>
        </p:spPr>
        <p:txBody>
          <a:bodyPr wrap="square">
            <a:spAutoFit/>
          </a:bodyPr>
          <a:lstStyle/>
          <a:p>
            <a:r>
              <a:rPr lang="pt-BR" dirty="0">
                <a:hlinkClick r:id="rId4"/>
              </a:rPr>
              <a:t>http://fenomenosdaengenharia.blogspot.com/2014/06/experimento-de-reynolds.html</a:t>
            </a:r>
            <a:endParaRPr lang="pt-BR" dirty="0"/>
          </a:p>
        </p:txBody>
      </p:sp>
      <p:sp>
        <p:nvSpPr>
          <p:cNvPr id="6" name="Retângulo 5">
            <a:extLst>
              <a:ext uri="{FF2B5EF4-FFF2-40B4-BE49-F238E27FC236}">
                <a16:creationId xmlns:a16="http://schemas.microsoft.com/office/drawing/2014/main" id="{6BD61C31-3D8B-4176-B7AE-64B8588F85D3}"/>
              </a:ext>
            </a:extLst>
          </p:cNvPr>
          <p:cNvSpPr/>
          <p:nvPr/>
        </p:nvSpPr>
        <p:spPr>
          <a:xfrm>
            <a:off x="270886" y="2764393"/>
            <a:ext cx="8682614" cy="1329214"/>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 aparato consistia em um duto de vidro com entrada em contração gradual, imerso num tanque de água com paredes laterais de vidro, que permitiam a visualização do escoamento através do duto, uma vez tendo sido injetado um corante contido num reservatório.</a:t>
            </a:r>
            <a:endParaRPr lang="pt-B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26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6B103E6-39AC-40EC-AFB8-4BEFBBDAD477}"/>
              </a:ext>
            </a:extLst>
          </p:cNvPr>
          <p:cNvSpPr/>
          <p:nvPr/>
        </p:nvSpPr>
        <p:spPr>
          <a:xfrm>
            <a:off x="288283" y="377309"/>
            <a:ext cx="2890535" cy="400110"/>
          </a:xfrm>
          <a:prstGeom prst="rect">
            <a:avLst/>
          </a:prstGeom>
        </p:spPr>
        <p:txBody>
          <a:bodyPr wrap="none">
            <a:spAutoFit/>
          </a:bodyPr>
          <a:lstStyle/>
          <a:p>
            <a:pPr algn="just" hangingPunct="0">
              <a:spcAft>
                <a:spcPts val="0"/>
              </a:spcAft>
            </a:pPr>
            <a:r>
              <a:rPr lang="pt-BR" sz="2000" b="1" dirty="0">
                <a:latin typeface="Times New Roman" panose="02020603050405020304" pitchFamily="18" charset="0"/>
                <a:ea typeface="Times New Roman" panose="02020603050405020304" pitchFamily="18" charset="0"/>
              </a:rPr>
              <a:t>Experiência de Reynolds</a:t>
            </a:r>
            <a:endParaRPr lang="pt-BR" sz="1200" dirty="0">
              <a:effectLst/>
              <a:latin typeface="Times New Roman" panose="02020603050405020304" pitchFamily="18" charset="0"/>
              <a:ea typeface="Times New Roman" panose="02020603050405020304" pitchFamily="18" charset="0"/>
            </a:endParaRPr>
          </a:p>
        </p:txBody>
      </p:sp>
      <p:pic>
        <p:nvPicPr>
          <p:cNvPr id="6" name="Imagem 5">
            <a:extLst>
              <a:ext uri="{FF2B5EF4-FFF2-40B4-BE49-F238E27FC236}">
                <a16:creationId xmlns:a16="http://schemas.microsoft.com/office/drawing/2014/main" id="{3CC558EA-A33A-46A2-9A64-F0570A1033AB}"/>
              </a:ext>
            </a:extLst>
          </p:cNvPr>
          <p:cNvPicPr>
            <a:picLocks noChangeAspect="1"/>
          </p:cNvPicPr>
          <p:nvPr/>
        </p:nvPicPr>
        <p:blipFill rotWithShape="1">
          <a:blip r:embed="rId2"/>
          <a:srcRect l="39766" t="24115" r="41094" b="25555"/>
          <a:stretch/>
        </p:blipFill>
        <p:spPr>
          <a:xfrm>
            <a:off x="9150788" y="283537"/>
            <a:ext cx="2333626" cy="3451656"/>
          </a:xfrm>
          <a:prstGeom prst="rect">
            <a:avLst/>
          </a:prstGeom>
        </p:spPr>
      </p:pic>
      <p:sp>
        <p:nvSpPr>
          <p:cNvPr id="7" name="Retângulo 6">
            <a:extLst>
              <a:ext uri="{FF2B5EF4-FFF2-40B4-BE49-F238E27FC236}">
                <a16:creationId xmlns:a16="http://schemas.microsoft.com/office/drawing/2014/main" id="{A4911F44-F823-4072-A4CA-CB155DCD2C62}"/>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8" name="Retângulo 7">
            <a:extLst>
              <a:ext uri="{FF2B5EF4-FFF2-40B4-BE49-F238E27FC236}">
                <a16:creationId xmlns:a16="http://schemas.microsoft.com/office/drawing/2014/main" id="{C6A4D188-0003-4D3D-AE65-7B4C537F53E5}"/>
              </a:ext>
            </a:extLst>
          </p:cNvPr>
          <p:cNvSpPr/>
          <p:nvPr/>
        </p:nvSpPr>
        <p:spPr>
          <a:xfrm>
            <a:off x="246685" y="792903"/>
            <a:ext cx="8904103" cy="1015663"/>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Variando a velocidade de escoamento no duto, por meio de uma válvula acionada por uma alavanca, Reynolds descreve dois tipos constantes de movimento: retilíneo e sinuoso (ou na terminologia atual, </a:t>
            </a:r>
            <a:r>
              <a:rPr lang="pt-BR" sz="2000" i="1" dirty="0">
                <a:latin typeface="Times New Roman" panose="02020603050405020304" pitchFamily="18" charset="0"/>
                <a:ea typeface="Times New Roman" panose="02020603050405020304" pitchFamily="18" charset="0"/>
              </a:rPr>
              <a:t>laminar</a:t>
            </a:r>
            <a:r>
              <a:rPr lang="pt-BR" sz="2000" dirty="0">
                <a:latin typeface="Times New Roman" panose="02020603050405020304" pitchFamily="18" charset="0"/>
                <a:ea typeface="Times New Roman" panose="02020603050405020304" pitchFamily="18" charset="0"/>
              </a:rPr>
              <a:t> e </a:t>
            </a:r>
            <a:r>
              <a:rPr lang="pt-BR" sz="2000" i="1" dirty="0">
                <a:latin typeface="Times New Roman" panose="02020603050405020304" pitchFamily="18" charset="0"/>
                <a:ea typeface="Times New Roman" panose="02020603050405020304" pitchFamily="18" charset="0"/>
              </a:rPr>
              <a:t>turbulento</a:t>
            </a:r>
            <a:r>
              <a:rPr lang="pt-BR" sz="2000" dirty="0">
                <a:latin typeface="Times New Roman" panose="02020603050405020304" pitchFamily="18" charset="0"/>
                <a:ea typeface="Times New Roman" panose="02020603050405020304" pitchFamily="18" charset="0"/>
              </a:rPr>
              <a:t>). </a:t>
            </a:r>
            <a:endParaRPr lang="pt-BR" sz="2000" dirty="0"/>
          </a:p>
        </p:txBody>
      </p:sp>
      <p:sp>
        <p:nvSpPr>
          <p:cNvPr id="9" name="Retângulo 8">
            <a:extLst>
              <a:ext uri="{FF2B5EF4-FFF2-40B4-BE49-F238E27FC236}">
                <a16:creationId xmlns:a16="http://schemas.microsoft.com/office/drawing/2014/main" id="{C65E2314-ACBA-4543-82E5-999535AA9A55}"/>
              </a:ext>
            </a:extLst>
          </p:cNvPr>
          <p:cNvSpPr/>
          <p:nvPr/>
        </p:nvSpPr>
        <p:spPr>
          <a:xfrm>
            <a:off x="246890" y="1947606"/>
            <a:ext cx="8904102" cy="163121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Segundo as próprias palavras de Reynolds: “</a:t>
            </a:r>
            <a:r>
              <a:rPr lang="pt-BR" sz="2000" i="1" dirty="0">
                <a:latin typeface="Times New Roman" panose="02020603050405020304" pitchFamily="18" charset="0"/>
                <a:ea typeface="Times New Roman" panose="02020603050405020304" pitchFamily="18" charset="0"/>
              </a:rPr>
              <a:t>O movimento interno da água assume essencialmente uma ou outra de duas formas distintas – ou os elementos do fluido seguem uns aos outros ao longo de linhas de movimento que os conduzem da maneira mais direta aos seus destinos, ou eles redemoinham em trajetórias sinuosas mais indiretamente possível”. </a:t>
            </a:r>
            <a:endParaRPr lang="pt-BR" sz="2000" dirty="0"/>
          </a:p>
        </p:txBody>
      </p:sp>
      <p:sp>
        <p:nvSpPr>
          <p:cNvPr id="10" name="Retângulo 9">
            <a:extLst>
              <a:ext uri="{FF2B5EF4-FFF2-40B4-BE49-F238E27FC236}">
                <a16:creationId xmlns:a16="http://schemas.microsoft.com/office/drawing/2014/main" id="{34D1B509-88CA-43E1-B81C-2A88C543057E}"/>
              </a:ext>
            </a:extLst>
          </p:cNvPr>
          <p:cNvSpPr/>
          <p:nvPr/>
        </p:nvSpPr>
        <p:spPr>
          <a:xfrm>
            <a:off x="205292" y="3665966"/>
            <a:ext cx="11624757"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Os estudos realizados por Reynolds mostraram que, para uma faixa de velocidades de escoamento, diâmetros do duto e viscosidades, a transição laminar-turbulenta ocorria aproximadamente para um mesmo valor do quociente adimensional que recebeu seu nome:</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62EB8827-8502-4431-9889-2E5149CE26C6}"/>
                  </a:ext>
                </a:extLst>
              </p:cNvPr>
              <p:cNvSpPr/>
              <p:nvPr/>
            </p:nvSpPr>
            <p:spPr>
              <a:xfrm>
                <a:off x="4779525" y="4435269"/>
                <a:ext cx="2162708"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pt-BR" sz="2000" i="1" smtClean="0">
                              <a:latin typeface="Cambria Math" panose="02040503050406030204" pitchFamily="18" charset="0"/>
                            </a:rPr>
                          </m:ctrlPr>
                        </m:funcPr>
                        <m:fName>
                          <m:r>
                            <a:rPr lang="pt-BR" sz="2000" i="1">
                              <a:latin typeface="Cambria Math" panose="02040503050406030204" pitchFamily="18" charset="0"/>
                            </a:rPr>
                            <m:t>𝑅𝑒</m:t>
                          </m:r>
                        </m:fName>
                        <m:e>
                          <m:r>
                            <a:rPr lang="pt-BR" sz="2000" i="0">
                              <a:latin typeface="Cambria Math" panose="02040503050406030204" pitchFamily="18" charset="0"/>
                            </a:rPr>
                            <m:t>=</m:t>
                          </m:r>
                        </m:e>
                      </m:func>
                      <m:f>
                        <m:fPr>
                          <m:ctrlPr>
                            <a:rPr lang="pt-BR" sz="2000" i="1">
                              <a:latin typeface="Cambria Math" panose="02040503050406030204" pitchFamily="18" charset="0"/>
                            </a:rPr>
                          </m:ctrlPr>
                        </m:fPr>
                        <m:num>
                          <m:r>
                            <a:rPr lang="pt-BR" sz="2000" i="1">
                              <a:latin typeface="Cambria Math" panose="02040503050406030204" pitchFamily="18" charset="0"/>
                            </a:rPr>
                            <m:t>𝜌</m:t>
                          </m:r>
                          <m:r>
                            <a:rPr lang="pt-BR" sz="2000" i="0">
                              <a:latin typeface="Cambria Math" panose="02040503050406030204" pitchFamily="18" charset="0"/>
                            </a:rPr>
                            <m:t>⋅</m:t>
                          </m:r>
                          <m:r>
                            <a:rPr lang="pt-BR" sz="2000" i="1">
                              <a:latin typeface="Cambria Math" panose="02040503050406030204" pitchFamily="18" charset="0"/>
                            </a:rPr>
                            <m:t>𝑣𝐷</m:t>
                          </m:r>
                        </m:num>
                        <m:den>
                          <m:r>
                            <a:rPr lang="pt-BR" sz="2000" i="1">
                              <a:latin typeface="Cambria Math" panose="02040503050406030204" pitchFamily="18" charset="0"/>
                            </a:rPr>
                            <m:t>𝜂</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1">
                              <a:latin typeface="Cambria Math" panose="02040503050406030204" pitchFamily="18" charset="0"/>
                            </a:rPr>
                            <m:t>𝑣𝐷</m:t>
                          </m:r>
                        </m:num>
                        <m:den>
                          <m:r>
                            <a:rPr lang="pt-BR" sz="2000" i="1">
                              <a:latin typeface="Cambria Math" panose="02040503050406030204" pitchFamily="18" charset="0"/>
                            </a:rPr>
                            <m:t>𝜐</m:t>
                          </m:r>
                        </m:den>
                      </m:f>
                    </m:oMath>
                  </m:oMathPara>
                </a14:m>
                <a:endParaRPr lang="pt-BR" sz="2000" dirty="0"/>
              </a:p>
            </p:txBody>
          </p:sp>
        </mc:Choice>
        <mc:Fallback>
          <p:sp>
            <p:nvSpPr>
              <p:cNvPr id="11" name="Retângulo 10">
                <a:extLst>
                  <a:ext uri="{FF2B5EF4-FFF2-40B4-BE49-F238E27FC236}">
                    <a16:creationId xmlns:a16="http://schemas.microsoft.com/office/drawing/2014/main" id="{62EB8827-8502-4431-9889-2E5149CE26C6}"/>
                  </a:ext>
                </a:extLst>
              </p:cNvPr>
              <p:cNvSpPr>
                <a:spLocks noRot="1" noChangeAspect="1" noMove="1" noResize="1" noEditPoints="1" noAdjustHandles="1" noChangeArrowheads="1" noChangeShapeType="1" noTextEdit="1"/>
              </p:cNvSpPr>
              <p:nvPr/>
            </p:nvSpPr>
            <p:spPr>
              <a:xfrm>
                <a:off x="4779525" y="4435269"/>
                <a:ext cx="2162708" cy="720647"/>
              </a:xfrm>
              <a:prstGeom prst="rect">
                <a:avLst/>
              </a:prstGeom>
              <a:blipFill>
                <a:blip r:embed="rId3"/>
                <a:stretch>
                  <a:fillRect/>
                </a:stretch>
              </a:blipFill>
            </p:spPr>
            <p:txBody>
              <a:bodyPr/>
              <a:lstStyle/>
              <a:p>
                <a:r>
                  <a:rPr lang="pt-BR">
                    <a:noFill/>
                  </a:rPr>
                  <a:t> </a:t>
                </a:r>
              </a:p>
            </p:txBody>
          </p:sp>
        </mc:Fallback>
      </mc:AlternateContent>
      <p:sp>
        <p:nvSpPr>
          <p:cNvPr id="12" name="Retângulo 11">
            <a:extLst>
              <a:ext uri="{FF2B5EF4-FFF2-40B4-BE49-F238E27FC236}">
                <a16:creationId xmlns:a16="http://schemas.microsoft.com/office/drawing/2014/main" id="{E4B1BBC8-30BC-4EE3-9763-10B2410EBCAA}"/>
              </a:ext>
            </a:extLst>
          </p:cNvPr>
          <p:cNvSpPr/>
          <p:nvPr/>
        </p:nvSpPr>
        <p:spPr>
          <a:xfrm>
            <a:off x="246685" y="5002379"/>
            <a:ext cx="5401640" cy="1631216"/>
          </a:xfrm>
          <a:prstGeom prst="rect">
            <a:avLst/>
          </a:prstGeom>
        </p:spPr>
        <p:txBody>
          <a:bodyPr wrap="square">
            <a:spAutoFit/>
          </a:bodyPr>
          <a:lstStyle/>
          <a:p>
            <a:pPr marL="285750" indent="-285750" algn="just" hangingPunct="0">
              <a:spcAft>
                <a:spcPts val="0"/>
              </a:spcAft>
              <a:buFont typeface="Symbol" panose="05050102010706020507" pitchFamily="18" charset="2"/>
              <a:buChar char="r"/>
            </a:pPr>
            <a:r>
              <a:rPr lang="pt-BR" sz="2000" dirty="0">
                <a:latin typeface="Times New Roman" panose="02020603050405020304" pitchFamily="18" charset="0"/>
                <a:ea typeface="Times New Roman" panose="02020603050405020304" pitchFamily="18" charset="0"/>
              </a:rPr>
              <a:t>é a massa específica ou densidade do fluido, </a:t>
            </a:r>
          </a:p>
          <a:p>
            <a:pPr marL="285750" indent="-285750" algn="just" hangingPunct="0">
              <a:spcAft>
                <a:spcPts val="0"/>
              </a:spcAft>
              <a:buFont typeface="Symbol" panose="05050102010706020507" pitchFamily="18" charset="2"/>
              <a:buChar char="h"/>
            </a:pPr>
            <a:r>
              <a:rPr lang="pt-BR" sz="2000" dirty="0">
                <a:latin typeface="Times New Roman" panose="02020603050405020304" pitchFamily="18" charset="0"/>
                <a:ea typeface="Times New Roman" panose="02020603050405020304" pitchFamily="18" charset="0"/>
              </a:rPr>
              <a:t>e </a:t>
            </a:r>
            <a:r>
              <a:rPr lang="pt-BR" sz="2000" i="1"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são a viscosidade dinâmica e cinemática, respectivamente, </a:t>
            </a:r>
          </a:p>
          <a:p>
            <a:pPr algn="just" hangingPunct="0">
              <a:spcAft>
                <a:spcPts val="0"/>
              </a:spcAft>
            </a:pPr>
            <a:r>
              <a:rPr lang="pt-BR" sz="2000" i="1"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a velocidade da água no duto, </a:t>
            </a:r>
          </a:p>
          <a:p>
            <a:pPr algn="just" hangingPunct="0">
              <a:spcAft>
                <a:spcPts val="0"/>
              </a:spcAft>
            </a:pPr>
            <a:r>
              <a:rPr lang="pt-BR" sz="2000" dirty="0">
                <a:latin typeface="Times New Roman" panose="02020603050405020304" pitchFamily="18" charset="0"/>
                <a:ea typeface="Times New Roman" panose="02020603050405020304" pitchFamily="18" charset="0"/>
              </a:rPr>
              <a:t>D o diâmetro do duto.</a:t>
            </a:r>
            <a:endParaRPr lang="pt-BR" sz="1200" dirty="0">
              <a:effectLst/>
              <a:latin typeface="Times New Roman" panose="02020603050405020304" pitchFamily="18" charset="0"/>
              <a:ea typeface="Times New Roman" panose="02020603050405020304" pitchFamily="18" charset="0"/>
            </a:endParaRPr>
          </a:p>
        </p:txBody>
      </p:sp>
      <p:sp>
        <p:nvSpPr>
          <p:cNvPr id="13" name="Retângulo 12">
            <a:extLst>
              <a:ext uri="{FF2B5EF4-FFF2-40B4-BE49-F238E27FC236}">
                <a16:creationId xmlns:a16="http://schemas.microsoft.com/office/drawing/2014/main" id="{F9BF15A7-B3BE-42E4-8FB1-40CE79CC1402}"/>
              </a:ext>
            </a:extLst>
          </p:cNvPr>
          <p:cNvSpPr/>
          <p:nvPr/>
        </p:nvSpPr>
        <p:spPr>
          <a:xfrm>
            <a:off x="6096000" y="5190995"/>
            <a:ext cx="5849315"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transição laminar-turbulenta ocorre para um número denominado </a:t>
            </a:r>
            <a:r>
              <a:rPr lang="pt-BR" sz="2000" i="1" dirty="0">
                <a:latin typeface="Times New Roman" panose="02020603050405020304" pitchFamily="18" charset="0"/>
                <a:ea typeface="Times New Roman" panose="02020603050405020304" pitchFamily="18" charset="0"/>
              </a:rPr>
              <a:t>crítico </a:t>
            </a:r>
            <a:r>
              <a:rPr lang="pt-BR" sz="2000" i="1" dirty="0" err="1">
                <a:latin typeface="Times New Roman" panose="02020603050405020304" pitchFamily="18" charset="0"/>
                <a:ea typeface="Times New Roman" panose="02020603050405020304" pitchFamily="18" charset="0"/>
              </a:rPr>
              <a:t>Re</a:t>
            </a:r>
            <a:r>
              <a:rPr lang="pt-BR" sz="2000" i="1" baseline="-25000" dirty="0" err="1">
                <a:latin typeface="Times New Roman" panose="02020603050405020304" pitchFamily="18" charset="0"/>
                <a:ea typeface="Times New Roman" panose="02020603050405020304" pitchFamily="18" charset="0"/>
              </a:rPr>
              <a:t>crit</a:t>
            </a:r>
            <a:r>
              <a:rPr lang="pt-BR" sz="2000" dirty="0">
                <a:latin typeface="Times New Roman" panose="02020603050405020304" pitchFamily="18" charset="0"/>
                <a:ea typeface="Times New Roman" panose="02020603050405020304" pitchFamily="18" charset="0"/>
              </a:rPr>
              <a:t>, ≈ 2300 que não é único, já que é afetado pelo grau de perturbações presentes.</a:t>
            </a:r>
            <a:endParaRPr lang="pt-B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28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412EA5D-9C63-469A-A42A-9578ABEC460E}"/>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799F4B41-6BE9-48EF-88E0-D82C9D147FC3}"/>
              </a:ext>
            </a:extLst>
          </p:cNvPr>
          <p:cNvSpPr/>
          <p:nvPr/>
        </p:nvSpPr>
        <p:spPr>
          <a:xfrm>
            <a:off x="400050" y="313463"/>
            <a:ext cx="11639550" cy="132343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Na realidade, dependendo de condições tais como: rugosidade superficial do duto, vibrações na bancada, período de repouso da água no tanque, etc., se verifica que pode aparecer uma terceira classificação com características intermediárias, ou seja, nem laminar, tampouco turbulento completamente desenvolvido, é o movimento chamado de </a:t>
            </a:r>
            <a:r>
              <a:rPr lang="pt-BR" sz="2000" i="1" dirty="0">
                <a:latin typeface="Times New Roman" panose="02020603050405020304" pitchFamily="18" charset="0"/>
                <a:ea typeface="Times New Roman" panose="02020603050405020304" pitchFamily="18" charset="0"/>
              </a:rPr>
              <a:t>transição.</a:t>
            </a:r>
            <a:endParaRPr lang="pt-BR" sz="12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949AF336-7E37-44F0-ABE4-13AE11181513}"/>
              </a:ext>
            </a:extLst>
          </p:cNvPr>
          <p:cNvSpPr/>
          <p:nvPr/>
        </p:nvSpPr>
        <p:spPr>
          <a:xfrm>
            <a:off x="400050" y="1674674"/>
            <a:ext cx="11639550" cy="163121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Na maioria das situações práticas de escoamentos no interior de dutos, as faixas de números de Reynolds normalmente aceitas para a ocorrência destes três movimentos são as seguintes:</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i="1" dirty="0">
                <a:latin typeface="Times New Roman" panose="02020603050405020304" pitchFamily="18" charset="0"/>
                <a:ea typeface="Times New Roman" panose="02020603050405020304" pitchFamily="18" charset="0"/>
              </a:rPr>
              <a:t>Re </a:t>
            </a:r>
            <a:r>
              <a:rPr lang="pt-BR" sz="2000" dirty="0">
                <a:latin typeface="Times New Roman" panose="02020603050405020304" pitchFamily="18" charset="0"/>
                <a:ea typeface="Times New Roman" panose="02020603050405020304" pitchFamily="18" charset="0"/>
              </a:rPr>
              <a:t>&lt; 2300, movimento laminar,</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2300 &lt; </a:t>
            </a:r>
            <a:r>
              <a:rPr lang="pt-BR" sz="2000" i="1" dirty="0">
                <a:latin typeface="Times New Roman" panose="02020603050405020304" pitchFamily="18" charset="0"/>
                <a:ea typeface="Times New Roman" panose="02020603050405020304" pitchFamily="18" charset="0"/>
              </a:rPr>
              <a:t>Re</a:t>
            </a:r>
            <a:r>
              <a:rPr lang="pt-BR" sz="2000" dirty="0">
                <a:latin typeface="Times New Roman" panose="02020603050405020304" pitchFamily="18" charset="0"/>
                <a:ea typeface="Times New Roman" panose="02020603050405020304" pitchFamily="18" charset="0"/>
              </a:rPr>
              <a:t>&lt; 4000, movimento de transição,</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i="1" dirty="0">
                <a:latin typeface="Times New Roman" panose="02020603050405020304" pitchFamily="18" charset="0"/>
                <a:ea typeface="Times New Roman" panose="02020603050405020304" pitchFamily="18" charset="0"/>
              </a:rPr>
              <a:t>Re</a:t>
            </a:r>
            <a:r>
              <a:rPr lang="pt-BR" sz="2000" dirty="0">
                <a:latin typeface="Times New Roman" panose="02020603050405020304" pitchFamily="18" charset="0"/>
                <a:ea typeface="Times New Roman" panose="02020603050405020304" pitchFamily="18" charset="0"/>
              </a:rPr>
              <a:t>&gt; 4000, movimento turbulento.</a:t>
            </a:r>
            <a:endParaRPr lang="pt-BR" sz="1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F6A4098A-2FB7-44A3-9BE4-F1D2E7CA05F2}"/>
              </a:ext>
            </a:extLst>
          </p:cNvPr>
          <p:cNvSpPr/>
          <p:nvPr/>
        </p:nvSpPr>
        <p:spPr>
          <a:xfrm>
            <a:off x="295275" y="3343662"/>
            <a:ext cx="11468100" cy="224676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contribuição de Reynolds foi marcante par o avanço da Mecânica dos fluídos, pelas seguintes razões:</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1. por meio da técnica de visualização de escoamento, ele descobriu o comportamento do fluído nos movimentos laminar e turbulento, estabelecendo as características qualitativas de ambos;</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2. Com o descobrimento do número de Reynolds, ele conseguiu estabelecer a universalidade da ocorrência desses movimentos, independentemente do tipo de fluído, velocidade de escoamento e dimensão do duto;</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3. Por meio do número de Reynolds crítico, ele estabeleceu uma medida objetiva da transição de movimento laminar para turbulento.</a:t>
            </a:r>
            <a:endParaRPr lang="pt-BR" sz="1200" dirty="0">
              <a:effectLst/>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C18DAD79-58AC-431C-A030-A78CF90FD290}"/>
              </a:ext>
            </a:extLst>
          </p:cNvPr>
          <p:cNvSpPr/>
          <p:nvPr/>
        </p:nvSpPr>
        <p:spPr>
          <a:xfrm>
            <a:off x="3819525" y="5590431"/>
            <a:ext cx="9467850" cy="646331"/>
          </a:xfrm>
          <a:prstGeom prst="rect">
            <a:avLst/>
          </a:prstGeom>
        </p:spPr>
        <p:txBody>
          <a:bodyPr wrap="square">
            <a:spAutoFit/>
          </a:bodyPr>
          <a:lstStyle/>
          <a:p>
            <a:pPr algn="just" hangingPunct="0">
              <a:spcAft>
                <a:spcPts val="0"/>
              </a:spcAft>
            </a:pPr>
            <a:r>
              <a:rPr lang="pt-BR" u="sng" dirty="0">
                <a:solidFill>
                  <a:srgbClr val="0000FF"/>
                </a:solidFill>
                <a:latin typeface="Times New Roman" panose="02020603050405020304" pitchFamily="18" charset="0"/>
                <a:ea typeface="Times New Roman" panose="02020603050405020304" pitchFamily="18" charset="0"/>
                <a:hlinkClick r:id="rId2"/>
              </a:rPr>
              <a:t>http://www.escoladavida.eng.br/mecflubasica/experi%C3%AAncia_de_Reynolds.pdf</a:t>
            </a:r>
            <a:endParaRPr lang="pt-BR" sz="1100" dirty="0">
              <a:effectLst/>
              <a:latin typeface="Times New Roman" panose="02020603050405020304" pitchFamily="18" charset="0"/>
              <a:ea typeface="Times New Roman" panose="02020603050405020304" pitchFamily="18" charset="0"/>
            </a:endParaRPr>
          </a:p>
          <a:p>
            <a:r>
              <a:rPr lang="pt-BR" u="sng" dirty="0">
                <a:solidFill>
                  <a:srgbClr val="0000FF"/>
                </a:solidFill>
                <a:latin typeface="Times New Roman" panose="02020603050405020304" pitchFamily="18" charset="0"/>
                <a:ea typeface="Times New Roman" panose="02020603050405020304" pitchFamily="18" charset="0"/>
                <a:hlinkClick r:id="rId3"/>
              </a:rPr>
              <a:t>http://www.youtube.com/watch?v=7dHmGYGt6Dg</a:t>
            </a:r>
            <a:endParaRPr lang="pt-BR" dirty="0"/>
          </a:p>
        </p:txBody>
      </p:sp>
      <p:sp>
        <p:nvSpPr>
          <p:cNvPr id="7" name="Retângulo 6">
            <a:extLst>
              <a:ext uri="{FF2B5EF4-FFF2-40B4-BE49-F238E27FC236}">
                <a16:creationId xmlns:a16="http://schemas.microsoft.com/office/drawing/2014/main" id="{BE0F19A5-6817-4FF8-8689-DEC6F056E26C}"/>
              </a:ext>
            </a:extLst>
          </p:cNvPr>
          <p:cNvSpPr/>
          <p:nvPr/>
        </p:nvSpPr>
        <p:spPr>
          <a:xfrm>
            <a:off x="5781675" y="2345446"/>
            <a:ext cx="6410325" cy="1015663"/>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 velocidade crítica de transição de um tipo de escoamento para o outro depende da densidade e da viscosidade do fluido e também do raio do tubo. </a:t>
            </a:r>
            <a:endParaRPr lang="pt-BR" sz="2000" dirty="0"/>
          </a:p>
        </p:txBody>
      </p:sp>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F84FAAF2-228A-41C8-A4A8-9C28104F3FF1}"/>
                  </a:ext>
                </a:extLst>
              </p:cNvPr>
              <p:cNvSpPr/>
              <p:nvPr/>
            </p:nvSpPr>
            <p:spPr>
              <a:xfrm>
                <a:off x="757730" y="5656427"/>
                <a:ext cx="1438920"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𝑁</m:t>
                          </m:r>
                        </m:e>
                        <m:sub>
                          <m:r>
                            <a:rPr lang="pt-BR" sz="2000" i="1">
                              <a:latin typeface="Cambria Math" panose="02040503050406030204" pitchFamily="18" charset="0"/>
                            </a:rPr>
                            <m:t>𝑅</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𝑟</m:t>
                          </m:r>
                          <m:r>
                            <a:rPr lang="pt-BR" sz="2000" i="1">
                              <a:latin typeface="Cambria Math" panose="02040503050406030204" pitchFamily="18" charset="0"/>
                            </a:rPr>
                            <m:t>𝜌</m:t>
                          </m:r>
                          <m:r>
                            <a:rPr lang="pt-BR" sz="2000" i="1">
                              <a:latin typeface="Cambria Math" panose="02040503050406030204" pitchFamily="18" charset="0"/>
                            </a:rPr>
                            <m:t>𝑣</m:t>
                          </m:r>
                        </m:num>
                        <m:den>
                          <m:r>
                            <a:rPr lang="pt-BR" sz="2000" i="1">
                              <a:latin typeface="Cambria Math" panose="02040503050406030204" pitchFamily="18" charset="0"/>
                            </a:rPr>
                            <m:t>𝜂</m:t>
                          </m:r>
                        </m:den>
                      </m:f>
                    </m:oMath>
                  </m:oMathPara>
                </a14:m>
                <a:endParaRPr lang="pt-BR" sz="2000" dirty="0"/>
              </a:p>
            </p:txBody>
          </p:sp>
        </mc:Choice>
        <mc:Fallback>
          <p:sp>
            <p:nvSpPr>
              <p:cNvPr id="8" name="Retângulo 7">
                <a:extLst>
                  <a:ext uri="{FF2B5EF4-FFF2-40B4-BE49-F238E27FC236}">
                    <a16:creationId xmlns:a16="http://schemas.microsoft.com/office/drawing/2014/main" id="{F84FAAF2-228A-41C8-A4A8-9C28104F3FF1}"/>
                  </a:ext>
                </a:extLst>
              </p:cNvPr>
              <p:cNvSpPr>
                <a:spLocks noRot="1" noChangeAspect="1" noMove="1" noResize="1" noEditPoints="1" noAdjustHandles="1" noChangeArrowheads="1" noChangeShapeType="1" noTextEdit="1"/>
              </p:cNvSpPr>
              <p:nvPr/>
            </p:nvSpPr>
            <p:spPr>
              <a:xfrm>
                <a:off x="757730" y="5656427"/>
                <a:ext cx="1438920" cy="722634"/>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71906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885FF90-7EEF-4A37-90C3-F8C276E44018}"/>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958583CA-468D-4878-A0B4-6D15F29A2A69}"/>
              </a:ext>
            </a:extLst>
          </p:cNvPr>
          <p:cNvSpPr/>
          <p:nvPr/>
        </p:nvSpPr>
        <p:spPr>
          <a:xfrm>
            <a:off x="332059" y="260115"/>
            <a:ext cx="11714167" cy="1015663"/>
          </a:xfrm>
          <a:prstGeom prst="rect">
            <a:avLst/>
          </a:prstGeom>
        </p:spPr>
        <p:txBody>
          <a:bodyPr wrap="square">
            <a:spAutoFit/>
          </a:bodyPr>
          <a:lstStyle/>
          <a:p>
            <a:pPr algn="just" hangingPunct="0">
              <a:spcAft>
                <a:spcPts val="0"/>
              </a:spcAft>
            </a:pPr>
            <a:r>
              <a:rPr lang="pt-BR" sz="2000">
                <a:latin typeface="Times New Roman" panose="02020603050405020304" pitchFamily="18" charset="0"/>
                <a:ea typeface="Times New Roman" panose="02020603050405020304" pitchFamily="18" charset="0"/>
              </a:rPr>
              <a:t>Os fluídos para os quais as tensões tangenciais são diretamente proporcionais às respectivas taxas de deformação denominam-se </a:t>
            </a:r>
            <a:r>
              <a:rPr lang="pt-BR" sz="2000" i="1">
                <a:latin typeface="Times New Roman" panose="02020603050405020304" pitchFamily="18" charset="0"/>
                <a:ea typeface="Times New Roman" panose="02020603050405020304" pitchFamily="18" charset="0"/>
              </a:rPr>
              <a:t>fluidos Newtonianos</a:t>
            </a:r>
            <a:r>
              <a:rPr lang="pt-BR" sz="200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A expressão </a:t>
            </a:r>
            <a:r>
              <a:rPr lang="pt-BR" sz="2000" i="1" dirty="0">
                <a:latin typeface="Times New Roman" panose="02020603050405020304" pitchFamily="18" charset="0"/>
                <a:ea typeface="Times New Roman" panose="02020603050405020304" pitchFamily="18" charset="0"/>
              </a:rPr>
              <a:t>fluidos não Newtonianos</a:t>
            </a:r>
            <a:r>
              <a:rPr lang="pt-BR" sz="2000" dirty="0">
                <a:latin typeface="Times New Roman" panose="02020603050405020304" pitchFamily="18" charset="0"/>
                <a:ea typeface="Times New Roman" panose="02020603050405020304" pitchFamily="18" charset="0"/>
              </a:rPr>
              <a:t> é usada para designar os fluídos para os quais as tensões tangenciais não são proporcionais às respectivas taxas de deformação.</a:t>
            </a:r>
            <a:endParaRPr lang="pt-BR" sz="12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FD57C299-5E71-417E-B284-E89267BD6D47}"/>
              </a:ext>
            </a:extLst>
          </p:cNvPr>
          <p:cNvSpPr/>
          <p:nvPr/>
        </p:nvSpPr>
        <p:spPr>
          <a:xfrm>
            <a:off x="235226" y="1277449"/>
            <a:ext cx="11956774"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 equação de Bernoulli descreve o escoamento permanente de um fluido dentro de um tubo comprido, horizontal, de secção reta constante com a pressão constante ao longo do tubo. </a:t>
            </a:r>
            <a:endParaRPr lang="pt-BR" sz="2000" dirty="0"/>
          </a:p>
        </p:txBody>
      </p:sp>
      <p:sp>
        <p:nvSpPr>
          <p:cNvPr id="5" name="Retângulo 4">
            <a:extLst>
              <a:ext uri="{FF2B5EF4-FFF2-40B4-BE49-F238E27FC236}">
                <a16:creationId xmlns:a16="http://schemas.microsoft.com/office/drawing/2014/main" id="{DFBDA384-C8B1-4402-A6CE-4FF154E521E5}"/>
              </a:ext>
            </a:extLst>
          </p:cNvPr>
          <p:cNvSpPr/>
          <p:nvPr/>
        </p:nvSpPr>
        <p:spPr>
          <a:xfrm>
            <a:off x="235226" y="1988798"/>
            <a:ext cx="11741426" cy="2554545"/>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Quando se observa uma situação como essa, se vê que há uma queda de pressão quando se avança na direção do escoamento do fluido. Isto é, o fluido só escoa por um tubo horizontal se houver uma queda de pressão. Esta diferença de pressão é exigida para vencer as forças de arraste entre a superfície interna do tubo e a camada do fluido que está diretamente em contato com ela e também as forças de arraste de cada camada com as vizinhas que se movem com velocidades diferentes.  Estas forças de arraste são </a:t>
            </a:r>
            <a:r>
              <a:rPr lang="pt-BR" sz="2000" i="1" dirty="0">
                <a:latin typeface="Times New Roman" panose="02020603050405020304" pitchFamily="18" charset="0"/>
                <a:ea typeface="Times New Roman" panose="02020603050405020304" pitchFamily="18" charset="0"/>
              </a:rPr>
              <a:t>forças viscosas</a:t>
            </a:r>
            <a:r>
              <a:rPr lang="pt-BR" sz="2000" dirty="0">
                <a:latin typeface="Times New Roman" panose="02020603050405020304" pitchFamily="18" charset="0"/>
                <a:ea typeface="Times New Roman" panose="02020603050405020304" pitchFamily="18" charset="0"/>
              </a:rPr>
              <a:t> ou forças de viscosidade. É devido a elas que a velocidade de um fluido sobre a secção reta de um tubo não é constante. É máxima nas vizinhanças do eixo do tubo e mínima nas proximidades da parede. Na região de contato entre o fluido e a parede interna, o fluido fica estacionário.</a:t>
            </a:r>
            <a:endParaRPr lang="pt-BR" sz="1200" dirty="0">
              <a:effectLst/>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41E69DA3-F82F-4342-8C56-01530612A8D1}"/>
              </a:ext>
            </a:extLst>
          </p:cNvPr>
          <p:cNvSpPr/>
          <p:nvPr/>
        </p:nvSpPr>
        <p:spPr>
          <a:xfrm>
            <a:off x="235226" y="4516461"/>
            <a:ext cx="7905634"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 pressão no ponto 2 à distância L de 1, é proporcional à vazão volumar</a:t>
            </a:r>
            <a:endParaRPr lang="pt-BR" sz="2000" dirty="0"/>
          </a:p>
        </p:txBody>
      </p:sp>
      <p:grpSp>
        <p:nvGrpSpPr>
          <p:cNvPr id="59" name="Agrupar 58">
            <a:extLst>
              <a:ext uri="{FF2B5EF4-FFF2-40B4-BE49-F238E27FC236}">
                <a16:creationId xmlns:a16="http://schemas.microsoft.com/office/drawing/2014/main" id="{FB8DC855-5B20-47CC-BD1B-D94FBA5471F2}"/>
              </a:ext>
            </a:extLst>
          </p:cNvPr>
          <p:cNvGrpSpPr/>
          <p:nvPr/>
        </p:nvGrpSpPr>
        <p:grpSpPr>
          <a:xfrm>
            <a:off x="8810366" y="4570332"/>
            <a:ext cx="3234359" cy="1609629"/>
            <a:chOff x="5353050" y="2909888"/>
            <a:chExt cx="2162175" cy="1038225"/>
          </a:xfrm>
        </p:grpSpPr>
        <p:sp>
          <p:nvSpPr>
            <p:cNvPr id="34" name="Oval 2815">
              <a:extLst>
                <a:ext uri="{FF2B5EF4-FFF2-40B4-BE49-F238E27FC236}">
                  <a16:creationId xmlns:a16="http://schemas.microsoft.com/office/drawing/2014/main" id="{5A427675-A651-4214-85AE-B047C87AA7FF}"/>
                </a:ext>
              </a:extLst>
            </p:cNvPr>
            <p:cNvSpPr>
              <a:spLocks noChangeArrowheads="1"/>
            </p:cNvSpPr>
            <p:nvPr/>
          </p:nvSpPr>
          <p:spPr bwMode="auto">
            <a:xfrm>
              <a:off x="5353050" y="3167063"/>
              <a:ext cx="276225" cy="7715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pt-BR"/>
            </a:p>
          </p:txBody>
        </p:sp>
        <p:cxnSp>
          <p:nvCxnSpPr>
            <p:cNvPr id="35" name="Line 2816">
              <a:extLst>
                <a:ext uri="{FF2B5EF4-FFF2-40B4-BE49-F238E27FC236}">
                  <a16:creationId xmlns:a16="http://schemas.microsoft.com/office/drawing/2014/main" id="{EFE86C36-504E-4C94-AF61-5987B535B269}"/>
                </a:ext>
              </a:extLst>
            </p:cNvPr>
            <p:cNvCxnSpPr/>
            <p:nvPr/>
          </p:nvCxnSpPr>
          <p:spPr bwMode="auto">
            <a:xfrm>
              <a:off x="5505450" y="3938588"/>
              <a:ext cx="1123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2817">
              <a:extLst>
                <a:ext uri="{FF2B5EF4-FFF2-40B4-BE49-F238E27FC236}">
                  <a16:creationId xmlns:a16="http://schemas.microsoft.com/office/drawing/2014/main" id="{A3A1B849-A089-40CE-9D9C-95A47CA3075E}"/>
                </a:ext>
              </a:extLst>
            </p:cNvPr>
            <p:cNvCxnSpPr/>
            <p:nvPr/>
          </p:nvCxnSpPr>
          <p:spPr bwMode="auto">
            <a:xfrm>
              <a:off x="5486400" y="3157538"/>
              <a:ext cx="113347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7" name="Oval 2818">
              <a:extLst>
                <a:ext uri="{FF2B5EF4-FFF2-40B4-BE49-F238E27FC236}">
                  <a16:creationId xmlns:a16="http://schemas.microsoft.com/office/drawing/2014/main" id="{94C19D3A-87E6-4A72-8961-2F3A9CDA20C4}"/>
                </a:ext>
              </a:extLst>
            </p:cNvPr>
            <p:cNvSpPr>
              <a:spLocks noChangeArrowheads="1"/>
            </p:cNvSpPr>
            <p:nvPr/>
          </p:nvSpPr>
          <p:spPr bwMode="auto">
            <a:xfrm>
              <a:off x="5419725" y="3290888"/>
              <a:ext cx="152400" cy="5334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pt-BR"/>
            </a:p>
          </p:txBody>
        </p:sp>
        <p:sp>
          <p:nvSpPr>
            <p:cNvPr id="38" name="Oval 2819">
              <a:extLst>
                <a:ext uri="{FF2B5EF4-FFF2-40B4-BE49-F238E27FC236}">
                  <a16:creationId xmlns:a16="http://schemas.microsoft.com/office/drawing/2014/main" id="{CD640CF0-A998-4DC0-9753-E97480103A7C}"/>
                </a:ext>
              </a:extLst>
            </p:cNvPr>
            <p:cNvSpPr>
              <a:spLocks noChangeArrowheads="1"/>
            </p:cNvSpPr>
            <p:nvPr/>
          </p:nvSpPr>
          <p:spPr bwMode="auto">
            <a:xfrm>
              <a:off x="5448300" y="3433763"/>
              <a:ext cx="90805" cy="2762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pt-BR"/>
            </a:p>
          </p:txBody>
        </p:sp>
        <p:cxnSp>
          <p:nvCxnSpPr>
            <p:cNvPr id="39" name="Line 2820">
              <a:extLst>
                <a:ext uri="{FF2B5EF4-FFF2-40B4-BE49-F238E27FC236}">
                  <a16:creationId xmlns:a16="http://schemas.microsoft.com/office/drawing/2014/main" id="{0088BD8E-9DF8-4B69-8EFA-0921AF18AD9D}"/>
                </a:ext>
              </a:extLst>
            </p:cNvPr>
            <p:cNvCxnSpPr/>
            <p:nvPr/>
          </p:nvCxnSpPr>
          <p:spPr bwMode="auto">
            <a:xfrm>
              <a:off x="5486400" y="3824288"/>
              <a:ext cx="112395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2821">
              <a:extLst>
                <a:ext uri="{FF2B5EF4-FFF2-40B4-BE49-F238E27FC236}">
                  <a16:creationId xmlns:a16="http://schemas.microsoft.com/office/drawing/2014/main" id="{05A165D4-2F16-4A07-BA3F-1F8F0CEC2068}"/>
                </a:ext>
              </a:extLst>
            </p:cNvPr>
            <p:cNvCxnSpPr/>
            <p:nvPr/>
          </p:nvCxnSpPr>
          <p:spPr bwMode="auto">
            <a:xfrm>
              <a:off x="5502910" y="3715068"/>
              <a:ext cx="112395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2822">
              <a:extLst>
                <a:ext uri="{FF2B5EF4-FFF2-40B4-BE49-F238E27FC236}">
                  <a16:creationId xmlns:a16="http://schemas.microsoft.com/office/drawing/2014/main" id="{1AA167AA-4520-4409-ACDA-AAAAC47A08EF}"/>
                </a:ext>
              </a:extLst>
            </p:cNvPr>
            <p:cNvCxnSpPr/>
            <p:nvPr/>
          </p:nvCxnSpPr>
          <p:spPr bwMode="auto">
            <a:xfrm>
              <a:off x="5502910" y="3438843"/>
              <a:ext cx="112395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2823">
              <a:extLst>
                <a:ext uri="{FF2B5EF4-FFF2-40B4-BE49-F238E27FC236}">
                  <a16:creationId xmlns:a16="http://schemas.microsoft.com/office/drawing/2014/main" id="{C9A87B4B-E2FD-45A5-8377-28FD5DF55F2C}"/>
                </a:ext>
              </a:extLst>
            </p:cNvPr>
            <p:cNvCxnSpPr/>
            <p:nvPr/>
          </p:nvCxnSpPr>
          <p:spPr bwMode="auto">
            <a:xfrm>
              <a:off x="5486400" y="3290888"/>
              <a:ext cx="1123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Arc 2824">
              <a:extLst>
                <a:ext uri="{FF2B5EF4-FFF2-40B4-BE49-F238E27FC236}">
                  <a16:creationId xmlns:a16="http://schemas.microsoft.com/office/drawing/2014/main" id="{09364F38-11B2-4A35-8DAC-4A6F37997656}"/>
                </a:ext>
              </a:extLst>
            </p:cNvPr>
            <p:cNvSpPr>
              <a:spLocks/>
            </p:cNvSpPr>
            <p:nvPr/>
          </p:nvSpPr>
          <p:spPr bwMode="auto">
            <a:xfrm rot="21408094" flipV="1">
              <a:off x="6619240" y="3449003"/>
              <a:ext cx="63500" cy="251460"/>
            </a:xfrm>
            <a:custGeom>
              <a:avLst/>
              <a:gdLst>
                <a:gd name="G0" fmla="+- 388 0 0"/>
                <a:gd name="G1" fmla="+- 21600 0 0"/>
                <a:gd name="G2" fmla="+- 21600 0 0"/>
                <a:gd name="T0" fmla="*/ 0 w 21988"/>
                <a:gd name="T1" fmla="*/ 3 h 42027"/>
                <a:gd name="T2" fmla="*/ 7408 w 21988"/>
                <a:gd name="T3" fmla="*/ 42027 h 42027"/>
                <a:gd name="T4" fmla="*/ 388 w 21988"/>
                <a:gd name="T5" fmla="*/ 21600 h 42027"/>
              </a:gdLst>
              <a:ahLst/>
              <a:cxnLst>
                <a:cxn ang="0">
                  <a:pos x="T0" y="T1"/>
                </a:cxn>
                <a:cxn ang="0">
                  <a:pos x="T2" y="T3"/>
                </a:cxn>
                <a:cxn ang="0">
                  <a:pos x="T4" y="T5"/>
                </a:cxn>
              </a:cxnLst>
              <a:rect l="0" t="0" r="r" b="b"/>
              <a:pathLst>
                <a:path w="21988" h="42027" fill="none" extrusionOk="0">
                  <a:moveTo>
                    <a:pt x="0" y="3"/>
                  </a:moveTo>
                  <a:cubicBezTo>
                    <a:pt x="129" y="1"/>
                    <a:pt x="258" y="-1"/>
                    <a:pt x="388" y="0"/>
                  </a:cubicBezTo>
                  <a:cubicBezTo>
                    <a:pt x="12317" y="0"/>
                    <a:pt x="21988" y="9670"/>
                    <a:pt x="21988" y="21600"/>
                  </a:cubicBezTo>
                  <a:cubicBezTo>
                    <a:pt x="21988" y="30823"/>
                    <a:pt x="16131" y="39029"/>
                    <a:pt x="7408" y="42027"/>
                  </a:cubicBezTo>
                </a:path>
                <a:path w="21988" h="42027" stroke="0" extrusionOk="0">
                  <a:moveTo>
                    <a:pt x="0" y="3"/>
                  </a:moveTo>
                  <a:cubicBezTo>
                    <a:pt x="129" y="1"/>
                    <a:pt x="258" y="-1"/>
                    <a:pt x="388" y="0"/>
                  </a:cubicBezTo>
                  <a:cubicBezTo>
                    <a:pt x="12317" y="0"/>
                    <a:pt x="21988" y="9670"/>
                    <a:pt x="21988" y="21600"/>
                  </a:cubicBezTo>
                  <a:cubicBezTo>
                    <a:pt x="21988" y="30823"/>
                    <a:pt x="16131" y="39029"/>
                    <a:pt x="7408" y="42027"/>
                  </a:cubicBezTo>
                  <a:lnTo>
                    <a:pt x="38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44" name="Arc 2825">
              <a:extLst>
                <a:ext uri="{FF2B5EF4-FFF2-40B4-BE49-F238E27FC236}">
                  <a16:creationId xmlns:a16="http://schemas.microsoft.com/office/drawing/2014/main" id="{86FEA25C-0FA4-474B-922C-A779AC8191D9}"/>
                </a:ext>
              </a:extLst>
            </p:cNvPr>
            <p:cNvSpPr>
              <a:spLocks/>
            </p:cNvSpPr>
            <p:nvPr/>
          </p:nvSpPr>
          <p:spPr bwMode="auto">
            <a:xfrm>
              <a:off x="6610350" y="3290888"/>
              <a:ext cx="114300" cy="542925"/>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sp>
          <p:nvSpPr>
            <p:cNvPr id="45" name="Arc 2826">
              <a:extLst>
                <a:ext uri="{FF2B5EF4-FFF2-40B4-BE49-F238E27FC236}">
                  <a16:creationId xmlns:a16="http://schemas.microsoft.com/office/drawing/2014/main" id="{1BF7CB6F-4F97-4503-949B-70FB15E1953E}"/>
                </a:ext>
              </a:extLst>
            </p:cNvPr>
            <p:cNvSpPr>
              <a:spLocks/>
            </p:cNvSpPr>
            <p:nvPr/>
          </p:nvSpPr>
          <p:spPr bwMode="auto">
            <a:xfrm>
              <a:off x="6619875" y="3167698"/>
              <a:ext cx="171450" cy="772160"/>
            </a:xfrm>
            <a:custGeom>
              <a:avLst/>
              <a:gdLst>
                <a:gd name="G0" fmla="+- 0 0 0"/>
                <a:gd name="G1" fmla="+- 21600 0 0"/>
                <a:gd name="G2" fmla="+- 21600 0 0"/>
                <a:gd name="T0" fmla="*/ 0 w 21600"/>
                <a:gd name="T1" fmla="*/ 0 h 42691"/>
                <a:gd name="T2" fmla="*/ 4663 w 21600"/>
                <a:gd name="T3" fmla="*/ 42691 h 42691"/>
                <a:gd name="T4" fmla="*/ 0 w 21600"/>
                <a:gd name="T5" fmla="*/ 21600 h 42691"/>
              </a:gdLst>
              <a:ahLst/>
              <a:cxnLst>
                <a:cxn ang="0">
                  <a:pos x="T0" y="T1"/>
                </a:cxn>
                <a:cxn ang="0">
                  <a:pos x="T2" y="T3"/>
                </a:cxn>
                <a:cxn ang="0">
                  <a:pos x="T4" y="T5"/>
                </a:cxn>
              </a:cxnLst>
              <a:rect l="0" t="0" r="r" b="b"/>
              <a:pathLst>
                <a:path w="21600" h="42691" fill="none" extrusionOk="0">
                  <a:moveTo>
                    <a:pt x="-1" y="0"/>
                  </a:moveTo>
                  <a:cubicBezTo>
                    <a:pt x="11929" y="0"/>
                    <a:pt x="21600" y="9670"/>
                    <a:pt x="21600" y="21600"/>
                  </a:cubicBezTo>
                  <a:cubicBezTo>
                    <a:pt x="21600" y="31732"/>
                    <a:pt x="14556" y="40503"/>
                    <a:pt x="4662" y="42690"/>
                  </a:cubicBezTo>
                </a:path>
                <a:path w="21600" h="42691" stroke="0" extrusionOk="0">
                  <a:moveTo>
                    <a:pt x="-1" y="0"/>
                  </a:moveTo>
                  <a:cubicBezTo>
                    <a:pt x="11929" y="0"/>
                    <a:pt x="21600" y="9670"/>
                    <a:pt x="21600" y="21600"/>
                  </a:cubicBezTo>
                  <a:cubicBezTo>
                    <a:pt x="21600" y="31732"/>
                    <a:pt x="14556" y="40503"/>
                    <a:pt x="4662" y="4269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BR"/>
            </a:p>
          </p:txBody>
        </p:sp>
        <p:cxnSp>
          <p:nvCxnSpPr>
            <p:cNvPr id="46" name="Line 2827">
              <a:extLst>
                <a:ext uri="{FF2B5EF4-FFF2-40B4-BE49-F238E27FC236}">
                  <a16:creationId xmlns:a16="http://schemas.microsoft.com/office/drawing/2014/main" id="{0B2DC9A0-0179-4CD8-A556-9BE9F6C897CB}"/>
                </a:ext>
              </a:extLst>
            </p:cNvPr>
            <p:cNvCxnSpPr/>
            <p:nvPr/>
          </p:nvCxnSpPr>
          <p:spPr bwMode="auto">
            <a:xfrm>
              <a:off x="6686550" y="3567113"/>
              <a:ext cx="82867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Line 2828">
              <a:extLst>
                <a:ext uri="{FF2B5EF4-FFF2-40B4-BE49-F238E27FC236}">
                  <a16:creationId xmlns:a16="http://schemas.microsoft.com/office/drawing/2014/main" id="{F4C41718-B600-44C6-87A4-1697A88B52A9}"/>
                </a:ext>
              </a:extLst>
            </p:cNvPr>
            <p:cNvCxnSpPr/>
            <p:nvPr/>
          </p:nvCxnSpPr>
          <p:spPr bwMode="auto">
            <a:xfrm>
              <a:off x="6591300" y="3357563"/>
              <a:ext cx="58102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Line 2829">
              <a:extLst>
                <a:ext uri="{FF2B5EF4-FFF2-40B4-BE49-F238E27FC236}">
                  <a16:creationId xmlns:a16="http://schemas.microsoft.com/office/drawing/2014/main" id="{2378E2CA-5649-4CB0-A217-A51DFA92C8A4}"/>
                </a:ext>
              </a:extLst>
            </p:cNvPr>
            <p:cNvCxnSpPr/>
            <p:nvPr/>
          </p:nvCxnSpPr>
          <p:spPr bwMode="auto">
            <a:xfrm>
              <a:off x="6591300" y="3786188"/>
              <a:ext cx="58102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Line 2830">
              <a:extLst>
                <a:ext uri="{FF2B5EF4-FFF2-40B4-BE49-F238E27FC236}">
                  <a16:creationId xmlns:a16="http://schemas.microsoft.com/office/drawing/2014/main" id="{09496590-FB66-41E0-8137-B7F35D6CE851}"/>
                </a:ext>
              </a:extLst>
            </p:cNvPr>
            <p:cNvCxnSpPr/>
            <p:nvPr/>
          </p:nvCxnSpPr>
          <p:spPr bwMode="auto">
            <a:xfrm flipV="1">
              <a:off x="6610350" y="3890963"/>
              <a:ext cx="228600" cy="95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Line 2831">
              <a:extLst>
                <a:ext uri="{FF2B5EF4-FFF2-40B4-BE49-F238E27FC236}">
                  <a16:creationId xmlns:a16="http://schemas.microsoft.com/office/drawing/2014/main" id="{72CCDA03-1A07-43AD-9D82-81D7624A0500}"/>
                </a:ext>
              </a:extLst>
            </p:cNvPr>
            <p:cNvCxnSpPr/>
            <p:nvPr/>
          </p:nvCxnSpPr>
          <p:spPr bwMode="auto">
            <a:xfrm flipV="1">
              <a:off x="6600825" y="3186113"/>
              <a:ext cx="228600" cy="95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 name="Oval 2832">
              <a:extLst>
                <a:ext uri="{FF2B5EF4-FFF2-40B4-BE49-F238E27FC236}">
                  <a16:creationId xmlns:a16="http://schemas.microsoft.com/office/drawing/2014/main" id="{2F07CC2B-970A-4FB5-93C1-CC9B2F36F48F}"/>
                </a:ext>
              </a:extLst>
            </p:cNvPr>
            <p:cNvSpPr>
              <a:spLocks noChangeArrowheads="1"/>
            </p:cNvSpPr>
            <p:nvPr/>
          </p:nvSpPr>
          <p:spPr bwMode="auto">
            <a:xfrm>
              <a:off x="5800725" y="3176588"/>
              <a:ext cx="276225" cy="771525"/>
            </a:xfrm>
            <a:prstGeom prst="ellipse">
              <a:avLst/>
            </a:prstGeom>
            <a:solidFill>
              <a:srgbClr val="FFFFFF">
                <a:alpha val="0"/>
              </a:srgbClr>
            </a:solidFill>
            <a:ln w="9525">
              <a:solidFill>
                <a:srgbClr val="000000"/>
              </a:solidFill>
              <a:prstDash val="dash"/>
              <a:round/>
              <a:headEnd/>
              <a:tailEnd/>
            </a:ln>
          </p:spPr>
          <p:txBody>
            <a:bodyPr rot="0" vert="horz" wrap="square" lIns="91440" tIns="45720" rIns="91440" bIns="45720" anchor="t" anchorCtr="0" upright="1">
              <a:noAutofit/>
            </a:bodyPr>
            <a:lstStyle/>
            <a:p>
              <a:endParaRPr lang="pt-BR"/>
            </a:p>
          </p:txBody>
        </p:sp>
        <p:sp>
          <p:nvSpPr>
            <p:cNvPr id="52" name="Oval 2833">
              <a:extLst>
                <a:ext uri="{FF2B5EF4-FFF2-40B4-BE49-F238E27FC236}">
                  <a16:creationId xmlns:a16="http://schemas.microsoft.com/office/drawing/2014/main" id="{5C27D556-5F09-4B3C-A4DB-D9951889FD4D}"/>
                </a:ext>
              </a:extLst>
            </p:cNvPr>
            <p:cNvSpPr>
              <a:spLocks noChangeArrowheads="1"/>
            </p:cNvSpPr>
            <p:nvPr/>
          </p:nvSpPr>
          <p:spPr bwMode="auto">
            <a:xfrm>
              <a:off x="6172200" y="3157538"/>
              <a:ext cx="276225" cy="771525"/>
            </a:xfrm>
            <a:prstGeom prst="ellipse">
              <a:avLst/>
            </a:prstGeom>
            <a:solidFill>
              <a:srgbClr val="FFFFFF">
                <a:alpha val="0"/>
              </a:srgbClr>
            </a:solidFill>
            <a:ln w="9525">
              <a:solidFill>
                <a:srgbClr val="000000"/>
              </a:solidFill>
              <a:prstDash val="dash"/>
              <a:round/>
              <a:headEnd/>
              <a:tailEnd/>
            </a:ln>
          </p:spPr>
          <p:txBody>
            <a:bodyPr rot="0" vert="horz" wrap="square" lIns="91440" tIns="45720" rIns="91440" bIns="45720" anchor="t" anchorCtr="0" upright="1">
              <a:noAutofit/>
            </a:bodyPr>
            <a:lstStyle/>
            <a:p>
              <a:endParaRPr lang="pt-BR"/>
            </a:p>
          </p:txBody>
        </p:sp>
        <p:sp>
          <p:nvSpPr>
            <p:cNvPr id="53" name="Text Box 2834">
              <a:extLst>
                <a:ext uri="{FF2B5EF4-FFF2-40B4-BE49-F238E27FC236}">
                  <a16:creationId xmlns:a16="http://schemas.microsoft.com/office/drawing/2014/main" id="{6BE19E6E-E28A-41DE-920C-AEF502A37179}"/>
                </a:ext>
              </a:extLst>
            </p:cNvPr>
            <p:cNvSpPr txBox="1">
              <a:spLocks noChangeArrowheads="1"/>
            </p:cNvSpPr>
            <p:nvPr/>
          </p:nvSpPr>
          <p:spPr bwMode="auto">
            <a:xfrm>
              <a:off x="5905500" y="3471863"/>
              <a:ext cx="123825"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200" dirty="0">
                  <a:solidFill>
                    <a:srgbClr val="000000"/>
                  </a:solidFill>
                  <a:effectLst/>
                  <a:latin typeface="Times New Roman" panose="02020603050405020304" pitchFamily="18" charset="0"/>
                  <a:ea typeface="Times New Roman" panose="02020603050405020304" pitchFamily="18" charset="0"/>
                </a:rPr>
                <a:t>P</a:t>
              </a:r>
              <a:r>
                <a:rPr lang="pt-BR" sz="1200" baseline="-25000" dirty="0">
                  <a:solidFill>
                    <a:srgbClr val="000000"/>
                  </a:solidFill>
                  <a:effectLst/>
                  <a:latin typeface="Times New Roman" panose="02020603050405020304" pitchFamily="18" charset="0"/>
                  <a:ea typeface="Times New Roman" panose="02020603050405020304" pitchFamily="18" charset="0"/>
                </a:rPr>
                <a:t>1</a:t>
              </a:r>
              <a:endParaRPr lang="pt-BR" sz="1200" dirty="0">
                <a:solidFill>
                  <a:srgbClr val="000000"/>
                </a:solidFill>
                <a:effectLst/>
                <a:latin typeface="Times New Roman" panose="02020603050405020304" pitchFamily="18" charset="0"/>
                <a:ea typeface="Times New Roman" panose="02020603050405020304" pitchFamily="18" charset="0"/>
              </a:endParaRPr>
            </a:p>
          </p:txBody>
        </p:sp>
        <p:sp>
          <p:nvSpPr>
            <p:cNvPr id="54" name="Text Box 2835">
              <a:extLst>
                <a:ext uri="{FF2B5EF4-FFF2-40B4-BE49-F238E27FC236}">
                  <a16:creationId xmlns:a16="http://schemas.microsoft.com/office/drawing/2014/main" id="{6610BA9A-A334-40C2-92BA-A4A25B41A138}"/>
                </a:ext>
              </a:extLst>
            </p:cNvPr>
            <p:cNvSpPr txBox="1">
              <a:spLocks noChangeArrowheads="1"/>
            </p:cNvSpPr>
            <p:nvPr/>
          </p:nvSpPr>
          <p:spPr bwMode="auto">
            <a:xfrm>
              <a:off x="6257925" y="3471863"/>
              <a:ext cx="161925"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200">
                  <a:solidFill>
                    <a:srgbClr val="000000"/>
                  </a:solidFill>
                  <a:effectLst/>
                  <a:latin typeface="Times New Roman" panose="02020603050405020304" pitchFamily="18" charset="0"/>
                  <a:ea typeface="Times New Roman" panose="02020603050405020304" pitchFamily="18" charset="0"/>
                </a:rPr>
                <a:t>P</a:t>
              </a:r>
              <a:r>
                <a:rPr lang="pt-BR" sz="1200" baseline="-25000">
                  <a:solidFill>
                    <a:srgbClr val="000000"/>
                  </a:solidFill>
                  <a:effectLst/>
                  <a:latin typeface="Times New Roman" panose="02020603050405020304" pitchFamily="18" charset="0"/>
                  <a:ea typeface="Times New Roman" panose="02020603050405020304" pitchFamily="18" charset="0"/>
                </a:rPr>
                <a:t>2</a:t>
              </a:r>
              <a:endParaRPr lang="pt-BR" sz="1200">
                <a:solidFill>
                  <a:srgbClr val="000000"/>
                </a:solidFill>
                <a:effectLst/>
                <a:latin typeface="Times New Roman" panose="02020603050405020304" pitchFamily="18" charset="0"/>
                <a:ea typeface="Times New Roman" panose="02020603050405020304" pitchFamily="18" charset="0"/>
              </a:endParaRPr>
            </a:p>
          </p:txBody>
        </p:sp>
        <p:cxnSp>
          <p:nvCxnSpPr>
            <p:cNvPr id="55" name="Line 2836">
              <a:extLst>
                <a:ext uri="{FF2B5EF4-FFF2-40B4-BE49-F238E27FC236}">
                  <a16:creationId xmlns:a16="http://schemas.microsoft.com/office/drawing/2014/main" id="{B3D03C72-CD9E-4872-BDCA-6A8A94FC10F1}"/>
                </a:ext>
              </a:extLst>
            </p:cNvPr>
            <p:cNvCxnSpPr/>
            <p:nvPr/>
          </p:nvCxnSpPr>
          <p:spPr bwMode="auto">
            <a:xfrm>
              <a:off x="5934075" y="3100388"/>
              <a:ext cx="371475"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56" name="Text Box 2837">
              <a:extLst>
                <a:ext uri="{FF2B5EF4-FFF2-40B4-BE49-F238E27FC236}">
                  <a16:creationId xmlns:a16="http://schemas.microsoft.com/office/drawing/2014/main" id="{B7792B65-45B9-4F28-BD25-12276FA20F43}"/>
                </a:ext>
              </a:extLst>
            </p:cNvPr>
            <p:cNvSpPr txBox="1">
              <a:spLocks noChangeArrowheads="1"/>
            </p:cNvSpPr>
            <p:nvPr/>
          </p:nvSpPr>
          <p:spPr bwMode="auto">
            <a:xfrm>
              <a:off x="6019800" y="2909888"/>
              <a:ext cx="161925"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200">
                  <a:solidFill>
                    <a:srgbClr val="000000"/>
                  </a:solidFill>
                  <a:effectLst/>
                  <a:latin typeface="Times New Roman" panose="02020603050405020304" pitchFamily="18" charset="0"/>
                  <a:ea typeface="Times New Roman" panose="02020603050405020304" pitchFamily="18" charset="0"/>
                </a:rPr>
                <a:t>L</a:t>
              </a:r>
            </a:p>
          </p:txBody>
        </p:sp>
        <p:sp>
          <p:nvSpPr>
            <p:cNvPr id="57" name="Text Box 2838">
              <a:extLst>
                <a:ext uri="{FF2B5EF4-FFF2-40B4-BE49-F238E27FC236}">
                  <a16:creationId xmlns:a16="http://schemas.microsoft.com/office/drawing/2014/main" id="{E1DAC8F6-91DA-4579-8D60-BAA5885B89F2}"/>
                </a:ext>
              </a:extLst>
            </p:cNvPr>
            <p:cNvSpPr txBox="1">
              <a:spLocks noChangeArrowheads="1"/>
            </p:cNvSpPr>
            <p:nvPr/>
          </p:nvSpPr>
          <p:spPr bwMode="auto">
            <a:xfrm>
              <a:off x="6267450" y="2938463"/>
              <a:ext cx="85725"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200">
                  <a:solidFill>
                    <a:srgbClr val="000000"/>
                  </a:solidFill>
                  <a:effectLst/>
                  <a:latin typeface="Times New Roman" panose="02020603050405020304" pitchFamily="18" charset="0"/>
                  <a:ea typeface="Times New Roman" panose="02020603050405020304" pitchFamily="18" charset="0"/>
                </a:rPr>
                <a:t>2</a:t>
              </a:r>
            </a:p>
          </p:txBody>
        </p:sp>
        <p:sp>
          <p:nvSpPr>
            <p:cNvPr id="58" name="Text Box 2839">
              <a:extLst>
                <a:ext uri="{FF2B5EF4-FFF2-40B4-BE49-F238E27FC236}">
                  <a16:creationId xmlns:a16="http://schemas.microsoft.com/office/drawing/2014/main" id="{55DD8339-E87D-40B8-8779-FE9AF4C7F055}"/>
                </a:ext>
              </a:extLst>
            </p:cNvPr>
            <p:cNvSpPr txBox="1">
              <a:spLocks noChangeArrowheads="1"/>
            </p:cNvSpPr>
            <p:nvPr/>
          </p:nvSpPr>
          <p:spPr bwMode="auto">
            <a:xfrm>
              <a:off x="5895975" y="2957513"/>
              <a:ext cx="85725"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hangingPunct="0">
                <a:spcAft>
                  <a:spcPts val="0"/>
                </a:spcAft>
              </a:pPr>
              <a:r>
                <a:rPr lang="pt-BR" sz="1200">
                  <a:solidFill>
                    <a:srgbClr val="000000"/>
                  </a:solidFill>
                  <a:effectLst/>
                  <a:latin typeface="Times New Roman" panose="02020603050405020304" pitchFamily="18" charset="0"/>
                  <a:ea typeface="Times New Roman" panose="02020603050405020304" pitchFamily="18" charset="0"/>
                </a:rPr>
                <a:t>1</a:t>
              </a:r>
            </a:p>
          </p:txBody>
        </p:sp>
      </p:grpSp>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8E77AA43-BA0D-4555-BAE8-17B7B2122ED5}"/>
                  </a:ext>
                </a:extLst>
              </p:cNvPr>
              <p:cNvSpPr/>
              <p:nvPr/>
            </p:nvSpPr>
            <p:spPr>
              <a:xfrm>
                <a:off x="147275" y="5021204"/>
                <a:ext cx="8518310" cy="707886"/>
              </a:xfrm>
              <a:prstGeom prst="rect">
                <a:avLst/>
              </a:prstGeom>
            </p:spPr>
            <p:txBody>
              <a:bodyPr wrap="square">
                <a:spAutoFit/>
              </a:bodyPr>
              <a:lstStyle/>
              <a:p>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𝛥</m:t>
                    </m:r>
                    <m:r>
                      <a:rPr lang="pt-BR" sz="2000" i="1">
                        <a:latin typeface="Cambria Math" panose="02040503050406030204" pitchFamily="18" charset="0"/>
                        <a:ea typeface="Times New Roman" panose="02020603050405020304" pitchFamily="18" charset="0"/>
                        <a:cs typeface="Times New Roman" panose="02020603050405020304" pitchFamily="18" charset="0"/>
                      </a:rPr>
                      <m:t>𝑃</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𝑃</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𝑉</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𝑅</m:t>
                    </m:r>
                  </m:oMath>
                </a14:m>
                <a:r>
                  <a:rPr lang="pt-BR" sz="2000" dirty="0">
                    <a:latin typeface="Times New Roman" panose="02020603050405020304" pitchFamily="18" charset="0"/>
                    <a:ea typeface="Times New Roman" panose="02020603050405020304" pitchFamily="18" charset="0"/>
                  </a:rPr>
                  <a:t> onde I</a:t>
                </a:r>
                <a:r>
                  <a:rPr lang="pt-BR" sz="2000" baseline="-25000"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é a vazão e R é uma constante de proporcionalidade que define a resistência ao escoamento. </a:t>
                </a:r>
                <a:endParaRPr lang="pt-BR" sz="2000" dirty="0"/>
              </a:p>
            </p:txBody>
          </p:sp>
        </mc:Choice>
        <mc:Fallback xmlns="">
          <p:sp>
            <p:nvSpPr>
              <p:cNvPr id="60" name="Retângulo 59">
                <a:extLst>
                  <a:ext uri="{FF2B5EF4-FFF2-40B4-BE49-F238E27FC236}">
                    <a16:creationId xmlns:a16="http://schemas.microsoft.com/office/drawing/2014/main" id="{8E77AA43-BA0D-4555-BAE8-17B7B2122ED5}"/>
                  </a:ext>
                </a:extLst>
              </p:cNvPr>
              <p:cNvSpPr>
                <a:spLocks noRot="1" noChangeAspect="1" noMove="1" noResize="1" noEditPoints="1" noAdjustHandles="1" noChangeArrowheads="1" noChangeShapeType="1" noTextEdit="1"/>
              </p:cNvSpPr>
              <p:nvPr/>
            </p:nvSpPr>
            <p:spPr>
              <a:xfrm>
                <a:off x="147275" y="5021204"/>
                <a:ext cx="8518310" cy="707886"/>
              </a:xfrm>
              <a:prstGeom prst="rect">
                <a:avLst/>
              </a:prstGeom>
              <a:blipFill>
                <a:blip r:embed="rId2"/>
                <a:stretch>
                  <a:fillRect l="-715" t="-5172" r="-1216" b="-1379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1" name="Retângulo 60">
                <a:extLst>
                  <a:ext uri="{FF2B5EF4-FFF2-40B4-BE49-F238E27FC236}">
                    <a16:creationId xmlns:a16="http://schemas.microsoft.com/office/drawing/2014/main" id="{44D2F222-A129-4BE6-9B9D-268318BB7E3B}"/>
                  </a:ext>
                </a:extLst>
              </p:cNvPr>
              <p:cNvSpPr/>
              <p:nvPr/>
            </p:nvSpPr>
            <p:spPr>
              <a:xfrm>
                <a:off x="225296" y="5868239"/>
                <a:ext cx="8446802"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Esta resistência ao escoamento, R, depende do comprimento L do tubo, do raio r e da viscosidade do fluido. </a:t>
                </a: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𝑅</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𝑓</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𝐿</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𝑟</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r>
                      <a:rPr lang="pt-BR" sz="2000" i="1">
                        <a:latin typeface="Cambria Math" panose="02040503050406030204" pitchFamily="18" charset="0"/>
                        <a:ea typeface="Times New Roman" panose="02020603050405020304" pitchFamily="18" charset="0"/>
                        <a:cs typeface="Times New Roman" panose="02020603050405020304" pitchFamily="18" charset="0"/>
                      </a:rPr>
                      <m:t>𝜂</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000" dirty="0">
                    <a:latin typeface="Times New Roman" panose="02020603050405020304" pitchFamily="18" charset="0"/>
                    <a:ea typeface="Times New Roman" panose="02020603050405020304" pitchFamily="18" charset="0"/>
                  </a:rPr>
                  <a:t> </a:t>
                </a:r>
                <a:endParaRPr lang="pt-BR" sz="2000" dirty="0"/>
              </a:p>
            </p:txBody>
          </p:sp>
        </mc:Choice>
        <mc:Fallback xmlns="">
          <p:sp>
            <p:nvSpPr>
              <p:cNvPr id="61" name="Retângulo 60">
                <a:extLst>
                  <a:ext uri="{FF2B5EF4-FFF2-40B4-BE49-F238E27FC236}">
                    <a16:creationId xmlns:a16="http://schemas.microsoft.com/office/drawing/2014/main" id="{44D2F222-A129-4BE6-9B9D-268318BB7E3B}"/>
                  </a:ext>
                </a:extLst>
              </p:cNvPr>
              <p:cNvSpPr>
                <a:spLocks noRot="1" noChangeAspect="1" noMove="1" noResize="1" noEditPoints="1" noAdjustHandles="1" noChangeArrowheads="1" noChangeShapeType="1" noTextEdit="1"/>
              </p:cNvSpPr>
              <p:nvPr/>
            </p:nvSpPr>
            <p:spPr>
              <a:xfrm>
                <a:off x="225296" y="5868239"/>
                <a:ext cx="8446802" cy="707886"/>
              </a:xfrm>
              <a:prstGeom prst="rect">
                <a:avLst/>
              </a:prstGeom>
              <a:blipFill>
                <a:blip r:embed="rId3"/>
                <a:stretch>
                  <a:fillRect l="-794" t="-5172" r="-216" b="-13793"/>
                </a:stretch>
              </a:blipFill>
            </p:spPr>
            <p:txBody>
              <a:bodyPr/>
              <a:lstStyle/>
              <a:p>
                <a:r>
                  <a:rPr lang="pt-BR">
                    <a:noFill/>
                  </a:rPr>
                  <a:t> </a:t>
                </a:r>
              </a:p>
            </p:txBody>
          </p:sp>
        </mc:Fallback>
      </mc:AlternateContent>
    </p:spTree>
    <p:extLst>
      <p:ext uri="{BB962C8B-B14F-4D97-AF65-F5344CB8AC3E}">
        <p14:creationId xmlns:p14="http://schemas.microsoft.com/office/powerpoint/2010/main" val="30444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5201E9F-C209-4E05-9730-D97C479A83D4}"/>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70A94C98-BC10-4EF2-B961-8B715EB03F75}"/>
              </a:ext>
            </a:extLst>
          </p:cNvPr>
          <p:cNvSpPr/>
          <p:nvPr/>
        </p:nvSpPr>
        <p:spPr>
          <a:xfrm>
            <a:off x="374373" y="333465"/>
            <a:ext cx="10330069"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Para definir o coeficiente de viscosidade, </a:t>
            </a:r>
            <a:r>
              <a:rPr lang="pt-BR" sz="20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imaginemos o fluido confinado entre duas superfícies planas paralelas como mostra a figura. </a:t>
            </a:r>
            <a:endParaRPr lang="pt-BR" sz="2000" dirty="0"/>
          </a:p>
        </p:txBody>
      </p:sp>
      <p:grpSp>
        <p:nvGrpSpPr>
          <p:cNvPr id="20" name="Agrupar 19">
            <a:extLst>
              <a:ext uri="{FF2B5EF4-FFF2-40B4-BE49-F238E27FC236}">
                <a16:creationId xmlns:a16="http://schemas.microsoft.com/office/drawing/2014/main" id="{F5CAC4DF-E5EC-4CB9-B980-7DE0A573BED5}"/>
              </a:ext>
            </a:extLst>
          </p:cNvPr>
          <p:cNvGrpSpPr/>
          <p:nvPr/>
        </p:nvGrpSpPr>
        <p:grpSpPr>
          <a:xfrm>
            <a:off x="8526672" y="750053"/>
            <a:ext cx="3290953" cy="1420867"/>
            <a:chOff x="5181275" y="3071748"/>
            <a:chExt cx="1824362" cy="747460"/>
          </a:xfrm>
        </p:grpSpPr>
        <p:sp>
          <p:nvSpPr>
            <p:cNvPr id="5" name="AutoShape 2842">
              <a:extLst>
                <a:ext uri="{FF2B5EF4-FFF2-40B4-BE49-F238E27FC236}">
                  <a16:creationId xmlns:a16="http://schemas.microsoft.com/office/drawing/2014/main" id="{2AA32915-9836-4355-95E0-EFB3F5C6A162}"/>
                </a:ext>
              </a:extLst>
            </p:cNvPr>
            <p:cNvSpPr>
              <a:spLocks noChangeArrowheads="1"/>
            </p:cNvSpPr>
            <p:nvPr/>
          </p:nvSpPr>
          <p:spPr bwMode="auto">
            <a:xfrm>
              <a:off x="5620497" y="3210878"/>
              <a:ext cx="1047115" cy="113665"/>
            </a:xfrm>
            <a:prstGeom prst="parallelogram">
              <a:avLst>
                <a:gd name="adj" fmla="val 23030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t-BR"/>
            </a:p>
          </p:txBody>
        </p:sp>
        <p:sp>
          <p:nvSpPr>
            <p:cNvPr id="6" name="AutoShape 2843">
              <a:extLst>
                <a:ext uri="{FF2B5EF4-FFF2-40B4-BE49-F238E27FC236}">
                  <a16:creationId xmlns:a16="http://schemas.microsoft.com/office/drawing/2014/main" id="{70116890-B308-45F5-BCC1-2BA2CA358739}"/>
                </a:ext>
              </a:extLst>
            </p:cNvPr>
            <p:cNvSpPr>
              <a:spLocks noChangeArrowheads="1"/>
            </p:cNvSpPr>
            <p:nvPr/>
          </p:nvSpPr>
          <p:spPr bwMode="auto">
            <a:xfrm>
              <a:off x="5186362" y="3705543"/>
              <a:ext cx="1047115" cy="113665"/>
            </a:xfrm>
            <a:prstGeom prst="parallelogram">
              <a:avLst>
                <a:gd name="adj" fmla="val 23030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t-BR"/>
            </a:p>
          </p:txBody>
        </p:sp>
        <p:cxnSp>
          <p:nvCxnSpPr>
            <p:cNvPr id="7" name="Line 2844">
              <a:extLst>
                <a:ext uri="{FF2B5EF4-FFF2-40B4-BE49-F238E27FC236}">
                  <a16:creationId xmlns:a16="http://schemas.microsoft.com/office/drawing/2014/main" id="{03D46D12-A9CF-44D1-A70D-519ED9C4ECAB}"/>
                </a:ext>
              </a:extLst>
            </p:cNvPr>
            <p:cNvCxnSpPr/>
            <p:nvPr/>
          </p:nvCxnSpPr>
          <p:spPr bwMode="auto">
            <a:xfrm flipH="1">
              <a:off x="5957887" y="3324543"/>
              <a:ext cx="437515" cy="494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2845">
              <a:extLst>
                <a:ext uri="{FF2B5EF4-FFF2-40B4-BE49-F238E27FC236}">
                  <a16:creationId xmlns:a16="http://schemas.microsoft.com/office/drawing/2014/main" id="{0417A41B-E4AA-4A0F-A543-52E6AA11E44E}"/>
                </a:ext>
              </a:extLst>
            </p:cNvPr>
            <p:cNvCxnSpPr/>
            <p:nvPr/>
          </p:nvCxnSpPr>
          <p:spPr bwMode="auto">
            <a:xfrm flipH="1">
              <a:off x="6234099" y="3209608"/>
              <a:ext cx="437515" cy="494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2846">
              <a:extLst>
                <a:ext uri="{FF2B5EF4-FFF2-40B4-BE49-F238E27FC236}">
                  <a16:creationId xmlns:a16="http://schemas.microsoft.com/office/drawing/2014/main" id="{1C51B8EC-6E29-404D-B0AA-281FC97A2D4F}"/>
                </a:ext>
              </a:extLst>
            </p:cNvPr>
            <p:cNvCxnSpPr/>
            <p:nvPr/>
          </p:nvCxnSpPr>
          <p:spPr bwMode="auto">
            <a:xfrm flipH="1">
              <a:off x="5456052" y="3216651"/>
              <a:ext cx="437515" cy="49339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 name="Line 2847">
              <a:extLst>
                <a:ext uri="{FF2B5EF4-FFF2-40B4-BE49-F238E27FC236}">
                  <a16:creationId xmlns:a16="http://schemas.microsoft.com/office/drawing/2014/main" id="{3B51AB67-D820-43FE-8884-8EAD87A9C7A6}"/>
                </a:ext>
              </a:extLst>
            </p:cNvPr>
            <p:cNvCxnSpPr>
              <a:cxnSpLocks/>
            </p:cNvCxnSpPr>
            <p:nvPr/>
          </p:nvCxnSpPr>
          <p:spPr bwMode="auto">
            <a:xfrm flipH="1">
              <a:off x="5181275" y="3324543"/>
              <a:ext cx="435220" cy="494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2848">
              <a:extLst>
                <a:ext uri="{FF2B5EF4-FFF2-40B4-BE49-F238E27FC236}">
                  <a16:creationId xmlns:a16="http://schemas.microsoft.com/office/drawing/2014/main" id="{195D017B-E844-49E9-9CB8-683E763D13F0}"/>
                </a:ext>
              </a:extLst>
            </p:cNvPr>
            <p:cNvCxnSpPr/>
            <p:nvPr/>
          </p:nvCxnSpPr>
          <p:spPr bwMode="auto">
            <a:xfrm>
              <a:off x="6138227" y="3715068"/>
              <a:ext cx="14351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2849">
              <a:extLst>
                <a:ext uri="{FF2B5EF4-FFF2-40B4-BE49-F238E27FC236}">
                  <a16:creationId xmlns:a16="http://schemas.microsoft.com/office/drawing/2014/main" id="{75FC1A48-F3D9-4097-A6C3-716319898469}"/>
                </a:ext>
              </a:extLst>
            </p:cNvPr>
            <p:cNvCxnSpPr/>
            <p:nvPr/>
          </p:nvCxnSpPr>
          <p:spPr bwMode="auto">
            <a:xfrm>
              <a:off x="6186487" y="3648393"/>
              <a:ext cx="1714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2850">
              <a:extLst>
                <a:ext uri="{FF2B5EF4-FFF2-40B4-BE49-F238E27FC236}">
                  <a16:creationId xmlns:a16="http://schemas.microsoft.com/office/drawing/2014/main" id="{8EE3CB61-E3C8-4FAE-8496-EC018988DC3F}"/>
                </a:ext>
              </a:extLst>
            </p:cNvPr>
            <p:cNvCxnSpPr/>
            <p:nvPr/>
          </p:nvCxnSpPr>
          <p:spPr bwMode="auto">
            <a:xfrm>
              <a:off x="6262687" y="3572193"/>
              <a:ext cx="2000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2851">
              <a:extLst>
                <a:ext uri="{FF2B5EF4-FFF2-40B4-BE49-F238E27FC236}">
                  <a16:creationId xmlns:a16="http://schemas.microsoft.com/office/drawing/2014/main" id="{B948C27F-BE1E-4AA9-B08D-94671705A2F2}"/>
                </a:ext>
              </a:extLst>
            </p:cNvPr>
            <p:cNvCxnSpPr/>
            <p:nvPr/>
          </p:nvCxnSpPr>
          <p:spPr bwMode="auto">
            <a:xfrm>
              <a:off x="6319837" y="3486468"/>
              <a:ext cx="3429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852">
              <a:extLst>
                <a:ext uri="{FF2B5EF4-FFF2-40B4-BE49-F238E27FC236}">
                  <a16:creationId xmlns:a16="http://schemas.microsoft.com/office/drawing/2014/main" id="{61267DED-C1F9-4F1F-89DB-1C6CE4694BC1}"/>
                </a:ext>
              </a:extLst>
            </p:cNvPr>
            <p:cNvCxnSpPr/>
            <p:nvPr/>
          </p:nvCxnSpPr>
          <p:spPr bwMode="auto">
            <a:xfrm>
              <a:off x="6386512" y="3410268"/>
              <a:ext cx="390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2853">
              <a:extLst>
                <a:ext uri="{FF2B5EF4-FFF2-40B4-BE49-F238E27FC236}">
                  <a16:creationId xmlns:a16="http://schemas.microsoft.com/office/drawing/2014/main" id="{EDB94579-5EF5-44EE-B899-4F4B0010164D}"/>
                </a:ext>
              </a:extLst>
            </p:cNvPr>
            <p:cNvCxnSpPr/>
            <p:nvPr/>
          </p:nvCxnSpPr>
          <p:spPr bwMode="auto">
            <a:xfrm>
              <a:off x="6510337" y="3267393"/>
              <a:ext cx="495300" cy="6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17" name="Text Box 2854">
                  <a:extLst>
                    <a:ext uri="{FF2B5EF4-FFF2-40B4-BE49-F238E27FC236}">
                      <a16:creationId xmlns:a16="http://schemas.microsoft.com/office/drawing/2014/main" id="{57217140-41EC-4741-872D-395BDC72744D}"/>
                    </a:ext>
                  </a:extLst>
                </p:cNvPr>
                <p:cNvSpPr txBox="1">
                  <a:spLocks noChangeArrowheads="1"/>
                </p:cNvSpPr>
                <p:nvPr/>
              </p:nvSpPr>
              <p:spPr bwMode="auto">
                <a:xfrm>
                  <a:off x="6452856" y="3071748"/>
                  <a:ext cx="102193" cy="145280"/>
                </a:xfrm>
                <a:prstGeom prst="rect">
                  <a:avLst/>
                </a:prstGeom>
                <a:noFill/>
                <a:ln>
                  <a:noFill/>
                </a:ln>
                <a:extLst>
                  <a:ext uri="{91240B29-F687-4F45-9708-019B960494DF}">
                    <a14:hiddenLine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14:m>
                    <m:oMathPara xmlns:m="http://schemas.openxmlformats.org/officeDocument/2006/math">
                      <m:oMathParaPr>
                        <m:jc m:val="centerGroup"/>
                      </m:oMathParaPr>
                      <m:oMath xmlns:m="http://schemas.openxmlformats.org/officeDocument/2006/math">
                        <m:acc>
                          <m:accPr>
                            <m:chr m:val="⃗"/>
                            <m:ctrlPr>
                              <a:rPr lang="pt-BR" sz="1600" i="1">
                                <a:solidFill>
                                  <a:srgbClr val="000000"/>
                                </a:solidFill>
                                <a:effectLst/>
                                <a:latin typeface="Cambria Math" panose="02040503050406030204" pitchFamily="18" charset="0"/>
                                <a:ea typeface="Times New Roman" panose="02020603050405020304" pitchFamily="18" charset="0"/>
                              </a:rPr>
                            </m:ctrlPr>
                          </m:accPr>
                          <m:e>
                            <m:r>
                              <a:rPr lang="pt-BR" sz="1600" i="1">
                                <a:solidFill>
                                  <a:srgbClr val="000000"/>
                                </a:solidFill>
                                <a:effectLst/>
                                <a:latin typeface="Cambria Math" panose="02040503050406030204" pitchFamily="18" charset="0"/>
                                <a:ea typeface="Times New Roman" panose="02020603050405020304" pitchFamily="18" charset="0"/>
                              </a:rPr>
                              <m:t>𝐹</m:t>
                            </m:r>
                          </m:e>
                        </m:acc>
                      </m:oMath>
                    </m:oMathPara>
                  </a14:m>
                  <a:endParaRPr lang="pt-BR" sz="1600" dirty="0">
                    <a:solidFill>
                      <a:srgbClr val="000000"/>
                    </a:solidFill>
                    <a:effectLst/>
                    <a:latin typeface="Times New Roman" panose="02020603050405020304" pitchFamily="18" charset="0"/>
                    <a:ea typeface="Times New Roman" panose="02020603050405020304" pitchFamily="18" charset="0"/>
                  </a:endParaRPr>
                </a:p>
              </p:txBody>
            </p:sp>
          </mc:Choice>
          <mc:Fallback>
            <p:sp>
              <p:nvSpPr>
                <p:cNvPr id="17" name="Text Box 2854">
                  <a:extLst>
                    <a:ext uri="{FF2B5EF4-FFF2-40B4-BE49-F238E27FC236}">
                      <a16:creationId xmlns:a16="http://schemas.microsoft.com/office/drawing/2014/main" id="{57217140-41EC-4741-872D-395BDC72744D}"/>
                    </a:ext>
                  </a:extLst>
                </p:cNvPr>
                <p:cNvSpPr txBox="1">
                  <a:spLocks noRot="1" noChangeAspect="1" noMove="1" noResize="1" noEditPoints="1" noAdjustHandles="1" noChangeArrowheads="1" noChangeShapeType="1" noTextEdit="1"/>
                </p:cNvSpPr>
                <p:nvPr/>
              </p:nvSpPr>
              <p:spPr bwMode="auto">
                <a:xfrm>
                  <a:off x="6452856" y="3071748"/>
                  <a:ext cx="102193" cy="145280"/>
                </a:xfrm>
                <a:prstGeom prst="rect">
                  <a:avLst/>
                </a:prstGeom>
                <a:blipFill>
                  <a:blip r:embed="rId2"/>
                  <a:stretch>
                    <a:fillRect l="-23333" t="-33333" r="-96667" b="-888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Text Box 2855">
                  <a:extLst>
                    <a:ext uri="{FF2B5EF4-FFF2-40B4-BE49-F238E27FC236}">
                      <a16:creationId xmlns:a16="http://schemas.microsoft.com/office/drawing/2014/main" id="{580F8C90-F92C-4BE6-BBC1-8B17837870B2}"/>
                    </a:ext>
                  </a:extLst>
                </p:cNvPr>
                <p:cNvSpPr txBox="1">
                  <a:spLocks noChangeArrowheads="1"/>
                </p:cNvSpPr>
                <p:nvPr/>
              </p:nvSpPr>
              <p:spPr bwMode="auto">
                <a:xfrm>
                  <a:off x="6757987" y="3362643"/>
                  <a:ext cx="117015" cy="16190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none" lIns="0" tIns="0" rIns="0" bIns="0" anchor="t" anchorCtr="0" upright="1">
                  <a:spAutoFit/>
                </a:bodyPr>
                <a:lstStyle/>
                <a:p>
                  <a:pPr hangingPunct="0">
                    <a:spcAft>
                      <a:spcPts val="0"/>
                    </a:spcAft>
                  </a:pPr>
                  <a14:m>
                    <m:oMathPara xmlns:m="http://schemas.openxmlformats.org/officeDocument/2006/math">
                      <m:oMathParaPr>
                        <m:jc m:val="centerGroup"/>
                      </m:oMathParaPr>
                      <m:oMath xmlns:m="http://schemas.openxmlformats.org/officeDocument/2006/math">
                        <m:acc>
                          <m:accPr>
                            <m:chr m:val="⃗"/>
                            <m:ctrlPr>
                              <a:rPr lang="pt-BR" sz="2000" i="1">
                                <a:solidFill>
                                  <a:srgbClr val="000000"/>
                                </a:solidFill>
                                <a:effectLst/>
                                <a:latin typeface="Cambria Math" panose="02040503050406030204" pitchFamily="18" charset="0"/>
                                <a:ea typeface="Times New Roman" panose="02020603050405020304" pitchFamily="18" charset="0"/>
                              </a:rPr>
                            </m:ctrlPr>
                          </m:accPr>
                          <m:e>
                            <m:r>
                              <a:rPr lang="pt-BR" sz="2000" i="1">
                                <a:solidFill>
                                  <a:srgbClr val="000000"/>
                                </a:solidFill>
                                <a:effectLst/>
                                <a:latin typeface="Cambria Math" panose="02040503050406030204" pitchFamily="18" charset="0"/>
                                <a:ea typeface="Times New Roman" panose="02020603050405020304" pitchFamily="18" charset="0"/>
                              </a:rPr>
                              <m:t>𝑣</m:t>
                            </m:r>
                          </m:e>
                        </m:acc>
                      </m:oMath>
                    </m:oMathPara>
                  </a14:m>
                  <a:endParaRPr lang="pt-BR" sz="1600" dirty="0">
                    <a:solidFill>
                      <a:srgbClr val="000000"/>
                    </a:solidFill>
                    <a:effectLst/>
                    <a:latin typeface="Times New Roman" panose="02020603050405020304" pitchFamily="18" charset="0"/>
                    <a:ea typeface="Times New Roman" panose="02020603050405020304" pitchFamily="18" charset="0"/>
                  </a:endParaRPr>
                </a:p>
              </p:txBody>
            </p:sp>
          </mc:Choice>
          <mc:Fallback>
            <p:sp>
              <p:nvSpPr>
                <p:cNvPr id="18" name="Text Box 2855">
                  <a:extLst>
                    <a:ext uri="{FF2B5EF4-FFF2-40B4-BE49-F238E27FC236}">
                      <a16:creationId xmlns:a16="http://schemas.microsoft.com/office/drawing/2014/main" id="{580F8C90-F92C-4BE6-BBC1-8B17837870B2}"/>
                    </a:ext>
                  </a:extLst>
                </p:cNvPr>
                <p:cNvSpPr txBox="1">
                  <a:spLocks noRot="1" noChangeAspect="1" noMove="1" noResize="1" noEditPoints="1" noAdjustHandles="1" noChangeArrowheads="1" noChangeShapeType="1" noTextEdit="1"/>
                </p:cNvSpPr>
                <p:nvPr/>
              </p:nvSpPr>
              <p:spPr bwMode="auto">
                <a:xfrm>
                  <a:off x="6757987" y="3362643"/>
                  <a:ext cx="117015" cy="161909"/>
                </a:xfrm>
                <a:prstGeom prst="rect">
                  <a:avLst/>
                </a:prstGeom>
                <a:blipFill>
                  <a:blip r:embed="rId3"/>
                  <a:stretch>
                    <a:fillRect l="-22857" t="-38000" r="-91429" b="-4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cxnSp>
          <p:nvCxnSpPr>
            <p:cNvPr id="19" name="Line 2856">
              <a:extLst>
                <a:ext uri="{FF2B5EF4-FFF2-40B4-BE49-F238E27FC236}">
                  <a16:creationId xmlns:a16="http://schemas.microsoft.com/office/drawing/2014/main" id="{8639E7D2-604C-4C81-B30A-8AB629066CF2}"/>
                </a:ext>
              </a:extLst>
            </p:cNvPr>
            <p:cNvCxnSpPr/>
            <p:nvPr/>
          </p:nvCxnSpPr>
          <p:spPr bwMode="auto">
            <a:xfrm>
              <a:off x="6481762" y="3334068"/>
              <a:ext cx="447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1" name="Retângulo 20">
            <a:extLst>
              <a:ext uri="{FF2B5EF4-FFF2-40B4-BE49-F238E27FC236}">
                <a16:creationId xmlns:a16="http://schemas.microsoft.com/office/drawing/2014/main" id="{A0FE0DBE-0DA0-4E54-B7EB-B807F3ECBF6A}"/>
              </a:ext>
            </a:extLst>
          </p:cNvPr>
          <p:cNvSpPr/>
          <p:nvPr/>
        </p:nvSpPr>
        <p:spPr>
          <a:xfrm>
            <a:off x="333537" y="1113189"/>
            <a:ext cx="8098073" cy="132343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superfície superior desloca-se com velocidade constante </a:t>
            </a:r>
            <a:r>
              <a:rPr lang="pt-BR" sz="2000" i="1"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solicitada por uma força F, a inferior se mantêm imóvel. A ação de uma força é indispensável para deslocar a superfície superior em virtude da força de viscosidade que se opõe ao movimento. </a:t>
            </a:r>
            <a:endParaRPr lang="pt-BR" sz="1200" dirty="0">
              <a:effectLst/>
              <a:latin typeface="Times New Roman" panose="02020603050405020304" pitchFamily="18" charset="0"/>
              <a:ea typeface="Times New Roman" panose="02020603050405020304" pitchFamily="18" charset="0"/>
            </a:endParaRPr>
          </a:p>
        </p:txBody>
      </p:sp>
      <p:sp>
        <p:nvSpPr>
          <p:cNvPr id="22" name="Retângulo 21">
            <a:extLst>
              <a:ext uri="{FF2B5EF4-FFF2-40B4-BE49-F238E27FC236}">
                <a16:creationId xmlns:a16="http://schemas.microsoft.com/office/drawing/2014/main" id="{7DEB0227-8536-49DD-8ABD-0E3DF6D42E68}"/>
              </a:ext>
            </a:extLst>
          </p:cNvPr>
          <p:cNvSpPr/>
          <p:nvPr/>
        </p:nvSpPr>
        <p:spPr>
          <a:xfrm>
            <a:off x="229294" y="2456074"/>
            <a:ext cx="11836807" cy="163121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velocidade do fluido é </a:t>
            </a:r>
            <a:r>
              <a:rPr lang="pt-BR" sz="2000" b="1" i="1"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nas vizinhanças da superfície superior e zero nas vizinhanças da superfície inferior e varia linearmente com a separação das duas superfícies. Verifica-se que F é diretamente proporcional a </a:t>
            </a:r>
            <a:r>
              <a:rPr lang="pt-BR" sz="2000" i="1" dirty="0">
                <a:latin typeface="Times New Roman" panose="02020603050405020304" pitchFamily="18" charset="0"/>
                <a:ea typeface="Times New Roman" panose="02020603050405020304" pitchFamily="18" charset="0"/>
              </a:rPr>
              <a:t>v</a:t>
            </a:r>
            <a:r>
              <a:rPr lang="pt-BR" sz="2000" dirty="0">
                <a:latin typeface="Times New Roman" panose="02020603050405020304" pitchFamily="18" charset="0"/>
                <a:ea typeface="Times New Roman" panose="02020603050405020304" pitchFamily="18" charset="0"/>
              </a:rPr>
              <a:t> e </a:t>
            </a:r>
            <a:r>
              <a:rPr lang="pt-BR" sz="2000" i="1" dirty="0">
                <a:latin typeface="Times New Roman" panose="02020603050405020304" pitchFamily="18" charset="0"/>
                <a:ea typeface="Times New Roman" panose="02020603050405020304" pitchFamily="18" charset="0"/>
              </a:rPr>
              <a:t>A</a:t>
            </a:r>
            <a:r>
              <a:rPr lang="pt-BR" sz="2000" dirty="0">
                <a:latin typeface="Times New Roman" panose="02020603050405020304" pitchFamily="18" charset="0"/>
                <a:ea typeface="Times New Roman" panose="02020603050405020304" pitchFamily="18" charset="0"/>
              </a:rPr>
              <a:t> e é inversamente proporcional à separação z entre as duas superfícies. </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BR" sz="2000" dirty="0">
                <a:latin typeface="Times New Roman" panose="02020603050405020304" pitchFamily="18" charset="0"/>
                <a:ea typeface="Times New Roman" panose="02020603050405020304" pitchFamily="18" charset="0"/>
              </a:rPr>
              <a:t>O escoamento chama-se laminar quando o fluido se desloca em camadas planas paralelas as lâminas que deslizam umas sobre as outras.</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tângulo 22">
                <a:extLst>
                  <a:ext uri="{FF2B5EF4-FFF2-40B4-BE49-F238E27FC236}">
                    <a16:creationId xmlns:a16="http://schemas.microsoft.com/office/drawing/2014/main" id="{CE382D69-8847-4E4E-9D73-6A5C7B512C7C}"/>
                  </a:ext>
                </a:extLst>
              </p:cNvPr>
              <p:cNvSpPr/>
              <p:nvPr/>
            </p:nvSpPr>
            <p:spPr>
              <a:xfrm>
                <a:off x="229295" y="4080875"/>
                <a:ext cx="11836807" cy="70788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Podemos também definir a tensão tangencial </a:t>
                </a:r>
                <a14:m>
                  <m:oMath xmlns:m="http://schemas.openxmlformats.org/officeDocument/2006/math">
                    <m:r>
                      <a:rPr lang="pt-BR" sz="2000" i="1">
                        <a:latin typeface="Cambria Math" panose="02040503050406030204" pitchFamily="18" charset="0"/>
                        <a:ea typeface="Times New Roman" panose="02020603050405020304" pitchFamily="18" charset="0"/>
                      </a:rPr>
                      <m:t>𝐹</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𝐴</m:t>
                    </m:r>
                  </m:oMath>
                </a14:m>
                <a:r>
                  <a:rPr lang="pt-BR" sz="2000" dirty="0">
                    <a:latin typeface="Times New Roman" panose="02020603050405020304" pitchFamily="18" charset="0"/>
                    <a:ea typeface="Times New Roman" panose="02020603050405020304" pitchFamily="18" charset="0"/>
                  </a:rPr>
                  <a:t> necessária para manter o deslocamento na placa superior com velocidade </a:t>
                </a:r>
                <a:r>
                  <a:rPr lang="pt-BR" sz="2000" b="1" i="1" dirty="0">
                    <a:latin typeface="Times New Roman" panose="02020603050405020304" pitchFamily="18" charset="0"/>
                    <a:ea typeface="Times New Roman" panose="02020603050405020304" pitchFamily="18" charset="0"/>
                  </a:rPr>
                  <a:t>v</a:t>
                </a:r>
                <a:r>
                  <a:rPr lang="pt-BR" sz="2000" b="1" i="1" baseline="-25000" dirty="0">
                    <a:latin typeface="Times New Roman" panose="02020603050405020304" pitchFamily="18" charset="0"/>
                    <a:ea typeface="Times New Roman" panose="02020603050405020304" pitchFamily="18" charset="0"/>
                  </a:rPr>
                  <a:t>0</a:t>
                </a:r>
                <a:r>
                  <a:rPr lang="pt-BR" sz="2000" dirty="0">
                    <a:latin typeface="Times New Roman" panose="02020603050405020304" pitchFamily="18" charset="0"/>
                    <a:ea typeface="Times New Roman" panose="02020603050405020304" pitchFamily="18" charset="0"/>
                  </a:rPr>
                  <a:t>, que é dada pela lei de Newton da viscosidade:</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23" name="Retângulo 22">
                <a:extLst>
                  <a:ext uri="{FF2B5EF4-FFF2-40B4-BE49-F238E27FC236}">
                    <a16:creationId xmlns:a16="http://schemas.microsoft.com/office/drawing/2014/main" id="{CE382D69-8847-4E4E-9D73-6A5C7B512C7C}"/>
                  </a:ext>
                </a:extLst>
              </p:cNvPr>
              <p:cNvSpPr>
                <a:spLocks noRot="1" noChangeAspect="1" noMove="1" noResize="1" noEditPoints="1" noAdjustHandles="1" noChangeArrowheads="1" noChangeShapeType="1" noTextEdit="1"/>
              </p:cNvSpPr>
              <p:nvPr/>
            </p:nvSpPr>
            <p:spPr>
              <a:xfrm>
                <a:off x="229295" y="4080875"/>
                <a:ext cx="11836807" cy="707886"/>
              </a:xfrm>
              <a:prstGeom prst="rect">
                <a:avLst/>
              </a:prstGeom>
              <a:blipFill>
                <a:blip r:embed="rId4"/>
                <a:stretch>
                  <a:fillRect l="-567" t="-4274" r="-567" b="-1367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Retângulo 23">
                <a:extLst>
                  <a:ext uri="{FF2B5EF4-FFF2-40B4-BE49-F238E27FC236}">
                    <a16:creationId xmlns:a16="http://schemas.microsoft.com/office/drawing/2014/main" id="{55836C64-B5F7-4F90-A753-E0459F7E8CAF}"/>
                  </a:ext>
                </a:extLst>
              </p:cNvPr>
              <p:cNvSpPr/>
              <p:nvPr/>
            </p:nvSpPr>
            <p:spPr>
              <a:xfrm>
                <a:off x="333537" y="4801793"/>
                <a:ext cx="2001638"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000" i="1" smtClean="0">
                              <a:latin typeface="Cambria Math" panose="02040503050406030204" pitchFamily="18" charset="0"/>
                            </a:rPr>
                          </m:ctrlPr>
                        </m:fPr>
                        <m:num>
                          <m:r>
                            <a:rPr lang="pt-BR" sz="2000" i="1">
                              <a:latin typeface="Cambria Math" panose="02040503050406030204" pitchFamily="18" charset="0"/>
                            </a:rPr>
                            <m:t>𝐹</m:t>
                          </m:r>
                        </m:num>
                        <m:den>
                          <m:r>
                            <a:rPr lang="pt-BR" sz="2000" i="1">
                              <a:latin typeface="Cambria Math" panose="02040503050406030204" pitchFamily="18" charset="0"/>
                            </a:rPr>
                            <m:t>𝐴</m:t>
                          </m:r>
                        </m:den>
                      </m:f>
                      <m:r>
                        <a:rPr lang="pt-BR" sz="2000" i="0">
                          <a:latin typeface="Cambria Math" panose="02040503050406030204" pitchFamily="18" charset="0"/>
                        </a:rPr>
                        <m:t>=</m:t>
                      </m:r>
                      <m:r>
                        <a:rPr lang="pt-BR" sz="2000" i="1">
                          <a:latin typeface="Cambria Math" panose="02040503050406030204" pitchFamily="18" charset="0"/>
                        </a:rPr>
                        <m:t>𝜂</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0">
                                  <a:latin typeface="Cambria Math" panose="02040503050406030204" pitchFamily="18" charset="0"/>
                                </a:rPr>
                                <m:t>0</m:t>
                              </m:r>
                            </m:sub>
                          </m:sSub>
                        </m:num>
                        <m:den>
                          <m:r>
                            <a:rPr lang="pt-BR" sz="2000" i="1">
                              <a:latin typeface="Cambria Math" panose="02040503050406030204" pitchFamily="18" charset="0"/>
                            </a:rPr>
                            <m:t>𝑑</m:t>
                          </m:r>
                        </m:den>
                      </m:f>
                      <m:r>
                        <a:rPr lang="pt-BR" sz="2000" i="0">
                          <a:latin typeface="Cambria Math" panose="02040503050406030204" pitchFamily="18" charset="0"/>
                        </a:rPr>
                        <m:t>=</m:t>
                      </m:r>
                      <m:r>
                        <a:rPr lang="pt-BR" sz="2000" i="1">
                          <a:latin typeface="Cambria Math" panose="02040503050406030204" pitchFamily="18" charset="0"/>
                        </a:rPr>
                        <m:t>𝜂</m:t>
                      </m:r>
                      <m:f>
                        <m:fPr>
                          <m:ctrlPr>
                            <a:rPr lang="pt-BR" sz="2000" i="1">
                              <a:latin typeface="Cambria Math" panose="02040503050406030204" pitchFamily="18" charset="0"/>
                            </a:rPr>
                          </m:ctrlPr>
                        </m:fPr>
                        <m:num>
                          <m:r>
                            <a:rPr lang="pt-BR" sz="2000" i="1">
                              <a:latin typeface="Cambria Math" panose="02040503050406030204" pitchFamily="18" charset="0"/>
                            </a:rPr>
                            <m:t>𝑑𝑣</m:t>
                          </m:r>
                        </m:num>
                        <m:den>
                          <m:r>
                            <a:rPr lang="pt-BR" sz="2000" i="1">
                              <a:latin typeface="Cambria Math" panose="02040503050406030204" pitchFamily="18" charset="0"/>
                            </a:rPr>
                            <m:t>𝑑𝑧</m:t>
                          </m:r>
                        </m:den>
                      </m:f>
                    </m:oMath>
                  </m:oMathPara>
                </a14:m>
                <a:endParaRPr lang="pt-BR" sz="2000" dirty="0"/>
              </a:p>
            </p:txBody>
          </p:sp>
        </mc:Choice>
        <mc:Fallback xmlns="">
          <p:sp>
            <p:nvSpPr>
              <p:cNvPr id="24" name="Retângulo 23">
                <a:extLst>
                  <a:ext uri="{FF2B5EF4-FFF2-40B4-BE49-F238E27FC236}">
                    <a16:creationId xmlns:a16="http://schemas.microsoft.com/office/drawing/2014/main" id="{55836C64-B5F7-4F90-A753-E0459F7E8CAF}"/>
                  </a:ext>
                </a:extLst>
              </p:cNvPr>
              <p:cNvSpPr>
                <a:spLocks noRot="1" noChangeAspect="1" noMove="1" noResize="1" noEditPoints="1" noAdjustHandles="1" noChangeArrowheads="1" noChangeShapeType="1" noTextEdit="1"/>
              </p:cNvSpPr>
              <p:nvPr/>
            </p:nvSpPr>
            <p:spPr>
              <a:xfrm>
                <a:off x="333537" y="4801793"/>
                <a:ext cx="2001638" cy="676660"/>
              </a:xfrm>
              <a:prstGeom prst="rect">
                <a:avLst/>
              </a:prstGeom>
              <a:blipFill>
                <a:blip r:embed="rId5"/>
                <a:stretch>
                  <a:fillRect/>
                </a:stretch>
              </a:blipFill>
            </p:spPr>
            <p:txBody>
              <a:bodyPr/>
              <a:lstStyle/>
              <a:p>
                <a:r>
                  <a:rPr lang="pt-BR">
                    <a:noFill/>
                  </a:rPr>
                  <a:t> </a:t>
                </a:r>
              </a:p>
            </p:txBody>
          </p:sp>
        </mc:Fallback>
      </mc:AlternateContent>
      <p:sp>
        <p:nvSpPr>
          <p:cNvPr id="25" name="Retângulo 24">
            <a:extLst>
              <a:ext uri="{FF2B5EF4-FFF2-40B4-BE49-F238E27FC236}">
                <a16:creationId xmlns:a16="http://schemas.microsoft.com/office/drawing/2014/main" id="{ECB659D1-AEB7-4383-9258-74B4756EAA03}"/>
              </a:ext>
            </a:extLst>
          </p:cNvPr>
          <p:cNvSpPr/>
          <p:nvPr/>
        </p:nvSpPr>
        <p:spPr>
          <a:xfrm>
            <a:off x="2632953" y="4816790"/>
            <a:ext cx="9225510" cy="400110"/>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ou seja a tensão tangencia é proporcional a taxa de variação espacial da velocidade.</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Retângulo 25">
                <a:extLst>
                  <a:ext uri="{FF2B5EF4-FFF2-40B4-BE49-F238E27FC236}">
                    <a16:creationId xmlns:a16="http://schemas.microsoft.com/office/drawing/2014/main" id="{2F84B1C3-6127-433B-9EAC-167DD106A8B6}"/>
                  </a:ext>
                </a:extLst>
              </p:cNvPr>
              <p:cNvSpPr/>
              <p:nvPr/>
            </p:nvSpPr>
            <p:spPr>
              <a:xfrm>
                <a:off x="333537" y="5480760"/>
                <a:ext cx="11836806" cy="837089"/>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constante de proporcionalidade é o </a:t>
                </a:r>
                <a:r>
                  <a:rPr lang="pt-BR" sz="2000" i="1" dirty="0">
                    <a:latin typeface="Times New Roman" panose="02020603050405020304" pitchFamily="18" charset="0"/>
                    <a:ea typeface="Times New Roman" panose="02020603050405020304" pitchFamily="18" charset="0"/>
                  </a:rPr>
                  <a:t>coeficiente de viscosidade </a:t>
                </a:r>
                <a:r>
                  <a:rPr lang="pt-BR" sz="2000" i="1" dirty="0">
                    <a:latin typeface="Times New Roman" panose="02020603050405020304" pitchFamily="18" charset="0"/>
                    <a:ea typeface="Times New Roman" panose="02020603050405020304" pitchFamily="18" charset="0"/>
                    <a:sym typeface="Symbol" panose="05050102010706020507" pitchFamily="18" charset="2"/>
                  </a:rPr>
                  <a:t></a:t>
                </a:r>
                <a:r>
                  <a:rPr lang="pt-BR" sz="2000" i="1" dirty="0">
                    <a:latin typeface="Times New Roman" panose="02020603050405020304" pitchFamily="18" charset="0"/>
                    <a:ea typeface="Times New Roman" panose="02020603050405020304" pitchFamily="18" charset="0"/>
                  </a:rPr>
                  <a:t>.</a:t>
                </a:r>
                <a:r>
                  <a:rPr lang="pt-BR" sz="2000" dirty="0">
                    <a:latin typeface="Times New Roman" panose="02020603050405020304" pitchFamily="18"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rPr>
                      <m:t>𝐹</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𝜂</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𝑣𝐴</m:t>
                        </m:r>
                      </m:num>
                      <m:den>
                        <m:r>
                          <a:rPr lang="pt-BR" sz="2000" i="1">
                            <a:latin typeface="Cambria Math" panose="02040503050406030204" pitchFamily="18" charset="0"/>
                            <a:ea typeface="Times New Roman" panose="02020603050405020304" pitchFamily="18" charset="0"/>
                          </a:rPr>
                          <m:t>𝑧</m:t>
                        </m:r>
                      </m:den>
                    </m:f>
                  </m:oMath>
                </a14:m>
                <a:r>
                  <a:rPr lang="pt-BR" sz="2000" dirty="0">
                    <a:latin typeface="Times New Roman" panose="02020603050405020304" pitchFamily="18" charset="0"/>
                    <a:ea typeface="Times New Roman" panose="02020603050405020304" pitchFamily="18" charset="0"/>
                  </a:rPr>
                  <a:t> A unidade no SI de </a:t>
                </a:r>
                <a:r>
                  <a:rPr lang="pt-BR" sz="2000" i="1"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é </a:t>
                </a:r>
                <a:br>
                  <a:rPr lang="pt-BR" sz="2000" dirty="0">
                    <a:latin typeface="Times New Roman" panose="02020603050405020304" pitchFamily="18" charset="0"/>
                    <a:ea typeface="Times New Roman" panose="02020603050405020304" pitchFamily="18" charset="0"/>
                  </a:rPr>
                </a:br>
                <a:r>
                  <a:rPr lang="pt-BR" sz="2000" dirty="0" err="1">
                    <a:latin typeface="Times New Roman" panose="02020603050405020304" pitchFamily="18" charset="0"/>
                    <a:ea typeface="Times New Roman" panose="02020603050405020304" pitchFamily="18" charset="0"/>
                  </a:rPr>
                  <a:t>N.s</a:t>
                </a:r>
                <a:r>
                  <a:rPr lang="pt-BR" sz="2000" dirty="0">
                    <a:latin typeface="Times New Roman" panose="02020603050405020304" pitchFamily="18" charset="0"/>
                    <a:ea typeface="Times New Roman" panose="02020603050405020304" pitchFamily="18" charset="0"/>
                  </a:rPr>
                  <a:t>/m</a:t>
                </a:r>
                <a:r>
                  <a:rPr lang="pt-BR" sz="2000" baseline="30000" dirty="0">
                    <a:latin typeface="Times New Roman" panose="02020603050405020304" pitchFamily="18" charset="0"/>
                    <a:ea typeface="Times New Roman" panose="02020603050405020304" pitchFamily="18" charset="0"/>
                  </a:rPr>
                  <a:t>2 </a:t>
                </a:r>
                <a:r>
                  <a:rPr lang="pt-BR" sz="2000" dirty="0">
                    <a:latin typeface="Times New Roman" panose="02020603050405020304" pitchFamily="18" charset="0"/>
                    <a:ea typeface="Times New Roman" panose="02020603050405020304" pitchFamily="18" charset="0"/>
                  </a:rPr>
                  <a:t>= </a:t>
                </a:r>
                <a:r>
                  <a:rPr lang="pt-BR" sz="2000" dirty="0" err="1">
                    <a:latin typeface="Times New Roman" panose="02020603050405020304" pitchFamily="18" charset="0"/>
                    <a:ea typeface="Times New Roman" panose="02020603050405020304" pitchFamily="18" charset="0"/>
                  </a:rPr>
                  <a:t>Pa.s</a:t>
                </a:r>
                <a:r>
                  <a:rPr lang="pt-BR" sz="2000" dirty="0">
                    <a:latin typeface="Times New Roman" panose="02020603050405020304" pitchFamily="18" charset="0"/>
                    <a:ea typeface="Times New Roman" panose="02020603050405020304" pitchFamily="18" charset="0"/>
                  </a:rPr>
                  <a:t>. No </a:t>
                </a:r>
                <a:r>
                  <a:rPr lang="pt-BR" sz="2000" dirty="0" err="1">
                    <a:latin typeface="Times New Roman" panose="02020603050405020304" pitchFamily="18" charset="0"/>
                    <a:ea typeface="Times New Roman" panose="02020603050405020304" pitchFamily="18" charset="0"/>
                  </a:rPr>
                  <a:t>cgs</a:t>
                </a:r>
                <a:r>
                  <a:rPr lang="pt-BR" sz="2000" dirty="0">
                    <a:latin typeface="Times New Roman" panose="02020603050405020304" pitchFamily="18" charset="0"/>
                    <a:ea typeface="Times New Roman" panose="02020603050405020304" pitchFamily="18" charset="0"/>
                  </a:rPr>
                  <a:t>, a unidade é o poise, P:  1Pa.s =   10 Poise ou </a:t>
                </a:r>
                <a:r>
                  <a:rPr lang="pt-BR" sz="2000" dirty="0" err="1">
                    <a:latin typeface="Times New Roman" panose="02020603050405020304" pitchFamily="18" charset="0"/>
                    <a:ea typeface="Times New Roman" panose="02020603050405020304" pitchFamily="18" charset="0"/>
                  </a:rPr>
                  <a:t>cp</a:t>
                </a:r>
                <a:r>
                  <a:rPr lang="pt-BR" sz="2000" dirty="0">
                    <a:latin typeface="Times New Roman" panose="02020603050405020304" pitchFamily="18" charset="0"/>
                    <a:ea typeface="Times New Roman" panose="02020603050405020304" pitchFamily="18" charset="0"/>
                  </a:rPr>
                  <a:t> = </a:t>
                </a:r>
                <a:r>
                  <a:rPr lang="pt-BR" sz="2000" dirty="0" err="1">
                    <a:latin typeface="Times New Roman" panose="02020603050405020304" pitchFamily="18" charset="0"/>
                    <a:ea typeface="Times New Roman" panose="02020603050405020304" pitchFamily="18" charset="0"/>
                  </a:rPr>
                  <a:t>centiPoise</a:t>
                </a:r>
                <a:r>
                  <a:rPr lang="pt-BR" sz="2000" dirty="0">
                    <a:latin typeface="Times New Roman" panose="02020603050405020304" pitchFamily="18" charset="0"/>
                    <a:ea typeface="Times New Roman" panose="02020603050405020304" pitchFamily="18" charset="0"/>
                  </a:rPr>
                  <a:t> =0,01 Poise</a:t>
                </a:r>
                <a:endParaRPr lang="pt-BR" sz="1200" dirty="0">
                  <a:effectLst/>
                  <a:latin typeface="Times New Roman" panose="02020603050405020304" pitchFamily="18" charset="0"/>
                  <a:ea typeface="Times New Roman" panose="02020603050405020304" pitchFamily="18" charset="0"/>
                </a:endParaRPr>
              </a:p>
            </p:txBody>
          </p:sp>
        </mc:Choice>
        <mc:Fallback>
          <p:sp>
            <p:nvSpPr>
              <p:cNvPr id="26" name="Retângulo 25">
                <a:extLst>
                  <a:ext uri="{FF2B5EF4-FFF2-40B4-BE49-F238E27FC236}">
                    <a16:creationId xmlns:a16="http://schemas.microsoft.com/office/drawing/2014/main" id="{2F84B1C3-6127-433B-9EAC-167DD106A8B6}"/>
                  </a:ext>
                </a:extLst>
              </p:cNvPr>
              <p:cNvSpPr>
                <a:spLocks noRot="1" noChangeAspect="1" noMove="1" noResize="1" noEditPoints="1" noAdjustHandles="1" noChangeArrowheads="1" noChangeShapeType="1" noTextEdit="1"/>
              </p:cNvSpPr>
              <p:nvPr/>
            </p:nvSpPr>
            <p:spPr>
              <a:xfrm>
                <a:off x="333537" y="5480760"/>
                <a:ext cx="11836806" cy="837089"/>
              </a:xfrm>
              <a:prstGeom prst="rect">
                <a:avLst/>
              </a:prstGeom>
              <a:blipFill>
                <a:blip r:embed="rId6"/>
                <a:stretch>
                  <a:fillRect l="-567" r="-567" b="-12409"/>
                </a:stretch>
              </a:blipFill>
            </p:spPr>
            <p:txBody>
              <a:bodyPr/>
              <a:lstStyle/>
              <a:p>
                <a:r>
                  <a:rPr lang="pt-BR">
                    <a:noFill/>
                  </a:rPr>
                  <a:t> </a:t>
                </a:r>
              </a:p>
            </p:txBody>
          </p:sp>
        </mc:Fallback>
      </mc:AlternateContent>
    </p:spTree>
    <p:extLst>
      <p:ext uri="{BB962C8B-B14F-4D97-AF65-F5344CB8AC3E}">
        <p14:creationId xmlns:p14="http://schemas.microsoft.com/office/powerpoint/2010/main" val="32364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5633198-ABF2-42DF-9D74-3D4FCB8E3125}"/>
              </a:ext>
            </a:extLst>
          </p:cNvPr>
          <p:cNvSpPr/>
          <p:nvPr/>
        </p:nvSpPr>
        <p:spPr>
          <a:xfrm>
            <a:off x="8728953" y="6439534"/>
            <a:ext cx="3463047" cy="369332"/>
          </a:xfrm>
          <a:prstGeom prst="rect">
            <a:avLst/>
          </a:prstGeom>
        </p:spPr>
        <p:txBody>
          <a:bodyPr wrap="square" lIns="91440" tIns="45720" rIns="91440" bIns="45720">
            <a:spAutoFit/>
          </a:bodyPr>
          <a:lstStyle/>
          <a:p>
            <a:pPr algn="ct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José Luiz Lopes e Nora </a:t>
            </a:r>
            <a:r>
              <a:rPr lang="pt-BR" b="0" cap="none" spc="0" dirty="0" err="1">
                <a:ln w="0"/>
                <a:solidFill>
                  <a:schemeClr val="accent1">
                    <a:lumMod val="75000"/>
                    <a:alpha val="25000"/>
                  </a:schemeClr>
                </a:solidFill>
                <a:effectLst>
                  <a:outerShdw blurRad="38100" dist="19050" dir="2700000" algn="tl" rotWithShape="0">
                    <a:schemeClr val="dk1">
                      <a:alpha val="40000"/>
                    </a:schemeClr>
                  </a:outerShdw>
                </a:effectLst>
              </a:rPr>
              <a:t>Lía</a:t>
            </a:r>
            <a:r>
              <a:rPr lang="pt-BR" b="0" cap="none" spc="0" dirty="0">
                <a:ln w="0"/>
                <a:solidFill>
                  <a:schemeClr val="accent1">
                    <a:lumMod val="75000"/>
                    <a:alpha val="25000"/>
                  </a:schemeClr>
                </a:solidFill>
                <a:effectLst>
                  <a:outerShdw blurRad="38100" dist="19050" dir="2700000" algn="tl" rotWithShape="0">
                    <a:schemeClr val="dk1">
                      <a:alpha val="40000"/>
                    </a:schemeClr>
                  </a:outerShdw>
                </a:effectLst>
              </a:rPr>
              <a:t> Maidana</a:t>
            </a:r>
          </a:p>
        </p:txBody>
      </p:sp>
      <p:sp>
        <p:nvSpPr>
          <p:cNvPr id="3" name="Retângulo 2">
            <a:extLst>
              <a:ext uri="{FF2B5EF4-FFF2-40B4-BE49-F238E27FC236}">
                <a16:creationId xmlns:a16="http://schemas.microsoft.com/office/drawing/2014/main" id="{D7DB0B2D-266D-4292-A340-A34B46D30C9C}"/>
              </a:ext>
            </a:extLst>
          </p:cNvPr>
          <p:cNvSpPr/>
          <p:nvPr/>
        </p:nvSpPr>
        <p:spPr>
          <a:xfrm>
            <a:off x="185529" y="245492"/>
            <a:ext cx="11661913" cy="707886"/>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 resistência ao escoamento R, quando o escoamento é permanente, e laminar através de um tubo cilíndrico de raio r é:</a:t>
            </a:r>
            <a:endParaRPr lang="pt-BR" sz="12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3EAC9BE2-9A7D-40F3-B62A-B0A0C8342D5A}"/>
              </a:ext>
            </a:extLst>
          </p:cNvPr>
          <p:cNvSpPr/>
          <p:nvPr/>
        </p:nvSpPr>
        <p:spPr>
          <a:xfrm>
            <a:off x="185529" y="1257157"/>
            <a:ext cx="11661912" cy="646331"/>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Assim, para obter a queda de pressão de um fluido num tubo cilíndrico de comprimento L, e raio r, é</a:t>
            </a:r>
            <a:r>
              <a:rPr lang="pt-BR" sz="2400" dirty="0">
                <a:latin typeface="Times New Roman" panose="02020603050405020304" pitchFamily="18" charset="0"/>
                <a:ea typeface="Times New Roman" panose="02020603050405020304" pitchFamily="18" charset="0"/>
              </a:rPr>
              <a:t>:</a:t>
            </a:r>
            <a:r>
              <a:rPr lang="pt-BR" sz="3600" dirty="0">
                <a:latin typeface="Times New Roman" panose="02020603050405020304" pitchFamily="18"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89B92182-6D29-4ABC-B444-69C94E7FCCF3}"/>
              </a:ext>
            </a:extLst>
          </p:cNvPr>
          <p:cNvSpPr/>
          <p:nvPr/>
        </p:nvSpPr>
        <p:spPr>
          <a:xfrm>
            <a:off x="185528" y="2515044"/>
            <a:ext cx="11880575" cy="1015663"/>
          </a:xfrm>
          <a:prstGeom prst="rect">
            <a:avLst/>
          </a:prstGeom>
        </p:spPr>
        <p:txBody>
          <a:bodyPr wrap="square">
            <a:spAutoFit/>
          </a:bodyPr>
          <a:lstStyle/>
          <a:p>
            <a:pPr algn="just" hangingPunct="0">
              <a:spcAft>
                <a:spcPts val="0"/>
              </a:spcAft>
            </a:pPr>
            <a:r>
              <a:rPr lang="pt-BR" sz="2000" dirty="0">
                <a:latin typeface="Times New Roman" panose="02020603050405020304" pitchFamily="18" charset="0"/>
                <a:ea typeface="Times New Roman" panose="02020603050405020304" pitchFamily="18" charset="0"/>
              </a:rPr>
              <a:t>Esta lei vale exclusivamente para o escoamento laminar (não turbulento) de fluido com velocidade constante. Em alguns fluidos, a viscosidade se altera com a velocidade e viola esta lei. Exemplo: o sangue, cuja viscosidade diminui quando a velocidade aumenta.</a:t>
            </a:r>
            <a:endParaRPr lang="pt-BR" sz="1200" dirty="0">
              <a:effectLst/>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2D383E59-5C43-420E-B2CD-0459583ACF59}"/>
              </a:ext>
            </a:extLst>
          </p:cNvPr>
          <p:cNvSpPr/>
          <p:nvPr/>
        </p:nvSpPr>
        <p:spPr>
          <a:xfrm>
            <a:off x="185527" y="3922140"/>
            <a:ext cx="11880575" cy="707886"/>
          </a:xfrm>
          <a:prstGeom prst="rect">
            <a:avLst/>
          </a:prstGeom>
        </p:spPr>
        <p:txBody>
          <a:bodyPr wrap="square">
            <a:spAutoFit/>
          </a:bodyPr>
          <a:lstStyle/>
          <a:p>
            <a:pPr>
              <a:spcAft>
                <a:spcPts val="0"/>
              </a:spcAft>
            </a:pPr>
            <a:r>
              <a:rPr lang="pt-BR" sz="2000" dirty="0">
                <a:latin typeface="Times New Roman" panose="02020603050405020304" pitchFamily="18" charset="0"/>
                <a:ea typeface="Times New Roman" panose="02020603050405020304" pitchFamily="18" charset="0"/>
                <a:cs typeface="Bitstream Vera Sans Mono"/>
              </a:rPr>
              <a:t>Calcule o número de Reynolds para o sangue escoando a 30 c,/s através de uma aorta de 1,0 cm de raio. Suponha que o sangue tenha uma viscosidade de 4,0 </a:t>
            </a:r>
            <a:r>
              <a:rPr lang="pt-BR" sz="2000" dirty="0" err="1">
                <a:latin typeface="Times New Roman" panose="02020603050405020304" pitchFamily="18" charset="0"/>
                <a:ea typeface="Times New Roman" panose="02020603050405020304" pitchFamily="18" charset="0"/>
                <a:cs typeface="Bitstream Vera Sans Mono"/>
              </a:rPr>
              <a:t>mPa.s</a:t>
            </a:r>
            <a:r>
              <a:rPr lang="pt-BR" sz="2000" dirty="0">
                <a:latin typeface="Times New Roman" panose="02020603050405020304" pitchFamily="18" charset="0"/>
                <a:ea typeface="Times New Roman" panose="02020603050405020304" pitchFamily="18" charset="0"/>
                <a:cs typeface="Bitstream Vera Sans Mono"/>
              </a:rPr>
              <a:t> e uma massa específica de 1060 Kg.</a:t>
            </a:r>
            <a:endParaRPr lang="pt-BR" sz="1200" dirty="0">
              <a:effectLst/>
              <a:latin typeface="Bitstream Vera Sans Mono"/>
              <a:ea typeface="Bitstream Vera Sans Mono"/>
              <a:cs typeface="Bitstream Vera Sans Mono"/>
            </a:endParaRPr>
          </a:p>
        </p:txBody>
      </p:sp>
      <p:sp>
        <p:nvSpPr>
          <p:cNvPr id="7" name="Retângulo 6">
            <a:extLst>
              <a:ext uri="{FF2B5EF4-FFF2-40B4-BE49-F238E27FC236}">
                <a16:creationId xmlns:a16="http://schemas.microsoft.com/office/drawing/2014/main" id="{4506C946-8A2E-4A50-8361-7D107F838B8D}"/>
              </a:ext>
            </a:extLst>
          </p:cNvPr>
          <p:cNvSpPr/>
          <p:nvPr/>
        </p:nvSpPr>
        <p:spPr>
          <a:xfrm>
            <a:off x="293814" y="3552808"/>
            <a:ext cx="1056700"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cs typeface="Bitstream Vera Sans Mono"/>
              </a:rPr>
              <a:t>Exemplo</a:t>
            </a:r>
            <a:endParaRPr lang="pt-BR" b="1" dirty="0"/>
          </a:p>
        </p:txBody>
      </p:sp>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CFDD47DA-0321-4994-A2EB-75E159E2551D}"/>
                  </a:ext>
                </a:extLst>
              </p:cNvPr>
              <p:cNvSpPr/>
              <p:nvPr/>
            </p:nvSpPr>
            <p:spPr>
              <a:xfrm>
                <a:off x="293814" y="4963107"/>
                <a:ext cx="6031138"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𝑁</m:t>
                          </m:r>
                        </m:e>
                        <m:sub>
                          <m:r>
                            <a:rPr lang="pt-BR" sz="2000" i="1">
                              <a:latin typeface="Cambria Math" panose="02040503050406030204" pitchFamily="18" charset="0"/>
                            </a:rPr>
                            <m:t>𝑅</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m:t>
                          </m:r>
                          <m:r>
                            <a:rPr lang="pt-BR" sz="2000" i="1">
                              <a:latin typeface="Cambria Math" panose="02040503050406030204" pitchFamily="18" charset="0"/>
                            </a:rPr>
                            <m:t>𝑟</m:t>
                          </m:r>
                          <m:r>
                            <a:rPr lang="pt-BR" sz="2000" i="1">
                              <a:latin typeface="Cambria Math" panose="02040503050406030204" pitchFamily="18" charset="0"/>
                            </a:rPr>
                            <m:t>𝜌</m:t>
                          </m:r>
                          <m:r>
                            <a:rPr lang="pt-BR" sz="2000" i="1">
                              <a:latin typeface="Cambria Math" panose="02040503050406030204" pitchFamily="18" charset="0"/>
                            </a:rPr>
                            <m:t>𝑣</m:t>
                          </m:r>
                        </m:num>
                        <m:den>
                          <m:r>
                            <a:rPr lang="pt-BR" sz="2000" i="1">
                              <a:latin typeface="Cambria Math" panose="02040503050406030204" pitchFamily="18" charset="0"/>
                            </a:rPr>
                            <m:t>𝜂</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2⋅0,01⋅1060⋅0,3</m:t>
                          </m:r>
                        </m:num>
                        <m:den>
                          <m:r>
                            <a:rPr lang="pt-BR" sz="2000" i="0">
                              <a:latin typeface="Cambria Math" panose="02040503050406030204" pitchFamily="18" charset="0"/>
                            </a:rPr>
                            <m:t>4⋅1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den>
                      </m:f>
                      <m:r>
                        <a:rPr lang="pt-BR" sz="2000" i="0">
                          <a:latin typeface="Cambria Math" panose="02040503050406030204" pitchFamily="18" charset="0"/>
                        </a:rPr>
                        <m:t>=1590≈1,6⋅1</m:t>
                      </m:r>
                      <m:sSup>
                        <m:sSupPr>
                          <m:ctrlPr>
                            <a:rPr lang="pt-BR" sz="2000" i="1">
                              <a:latin typeface="Cambria Math" panose="02040503050406030204" pitchFamily="18" charset="0"/>
                            </a:rPr>
                          </m:ctrlPr>
                        </m:sSupPr>
                        <m:e>
                          <m:r>
                            <a:rPr lang="pt-BR" sz="2000" i="0">
                              <a:latin typeface="Cambria Math" panose="02040503050406030204" pitchFamily="18" charset="0"/>
                            </a:rPr>
                            <m:t>0</m:t>
                          </m:r>
                        </m:e>
                        <m:sup>
                          <m:r>
                            <a:rPr lang="pt-BR" sz="2000" i="0">
                              <a:latin typeface="Cambria Math" panose="02040503050406030204" pitchFamily="18" charset="0"/>
                            </a:rPr>
                            <m:t>3</m:t>
                          </m:r>
                        </m:sup>
                      </m:sSup>
                    </m:oMath>
                  </m:oMathPara>
                </a14:m>
                <a:endParaRPr lang="pt-BR" sz="2000" dirty="0"/>
              </a:p>
            </p:txBody>
          </p:sp>
        </mc:Choice>
        <mc:Fallback xmlns="">
          <p:sp>
            <p:nvSpPr>
              <p:cNvPr id="8" name="Retângulo 7">
                <a:extLst>
                  <a:ext uri="{FF2B5EF4-FFF2-40B4-BE49-F238E27FC236}">
                    <a16:creationId xmlns:a16="http://schemas.microsoft.com/office/drawing/2014/main" id="{CFDD47DA-0321-4994-A2EB-75E159E2551D}"/>
                  </a:ext>
                </a:extLst>
              </p:cNvPr>
              <p:cNvSpPr>
                <a:spLocks noRot="1" noChangeAspect="1" noMove="1" noResize="1" noEditPoints="1" noAdjustHandles="1" noChangeArrowheads="1" noChangeShapeType="1" noTextEdit="1"/>
              </p:cNvSpPr>
              <p:nvPr/>
            </p:nvSpPr>
            <p:spPr>
              <a:xfrm>
                <a:off x="293814" y="4963107"/>
                <a:ext cx="6031138" cy="72263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318EB742-0ECD-47A9-8163-BB7556B7EDCC}"/>
                  </a:ext>
                </a:extLst>
              </p:cNvPr>
              <p:cNvSpPr/>
              <p:nvPr/>
            </p:nvSpPr>
            <p:spPr>
              <a:xfrm>
                <a:off x="1893183" y="673663"/>
                <a:ext cx="1167051" cy="670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ea typeface="Times New Roman" panose="02020603050405020304" pitchFamily="18" charset="0"/>
                        </a:rPr>
                        <m:t>𝑅</m:t>
                      </m:r>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8</m:t>
                          </m:r>
                          <m:r>
                            <a:rPr lang="pt-BR" sz="2000" i="1">
                              <a:latin typeface="Cambria Math" panose="02040503050406030204" pitchFamily="18" charset="0"/>
                              <a:ea typeface="Times New Roman" panose="02020603050405020304" pitchFamily="18" charset="0"/>
                            </a:rPr>
                            <m:t>𝜂</m:t>
                          </m:r>
                          <m:r>
                            <a:rPr lang="pt-BR" sz="2000" i="1">
                              <a:latin typeface="Cambria Math" panose="02040503050406030204" pitchFamily="18" charset="0"/>
                              <a:ea typeface="Times New Roman" panose="02020603050405020304" pitchFamily="18" charset="0"/>
                            </a:rPr>
                            <m:t>𝐿</m:t>
                          </m:r>
                        </m:num>
                        <m:den>
                          <m:r>
                            <a:rPr lang="pt-BR" sz="2000" i="1">
                              <a:latin typeface="Cambria Math" panose="02040503050406030204" pitchFamily="18" charset="0"/>
                              <a:ea typeface="Times New Roman" panose="02020603050405020304" pitchFamily="18" charset="0"/>
                            </a:rPr>
                            <m:t>𝜋</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𝑟</m:t>
                              </m:r>
                            </m:e>
                            <m:sup>
                              <m:r>
                                <a:rPr lang="pt-BR" sz="2000" i="1">
                                  <a:latin typeface="Cambria Math" panose="02040503050406030204" pitchFamily="18" charset="0"/>
                                  <a:ea typeface="Times New Roman" panose="02020603050405020304" pitchFamily="18" charset="0"/>
                                </a:rPr>
                                <m:t>4</m:t>
                              </m:r>
                            </m:sup>
                          </m:sSup>
                        </m:den>
                      </m:f>
                    </m:oMath>
                  </m:oMathPara>
                </a14:m>
                <a:endParaRPr lang="pt-BR" sz="2000" dirty="0"/>
              </a:p>
            </p:txBody>
          </p:sp>
        </mc:Choice>
        <mc:Fallback>
          <p:sp>
            <p:nvSpPr>
              <p:cNvPr id="9" name="Retângulo 8">
                <a:extLst>
                  <a:ext uri="{FF2B5EF4-FFF2-40B4-BE49-F238E27FC236}">
                    <a16:creationId xmlns:a16="http://schemas.microsoft.com/office/drawing/2014/main" id="{318EB742-0ECD-47A9-8163-BB7556B7EDCC}"/>
                  </a:ext>
                </a:extLst>
              </p:cNvPr>
              <p:cNvSpPr>
                <a:spLocks noRot="1" noChangeAspect="1" noMove="1" noResize="1" noEditPoints="1" noAdjustHandles="1" noChangeArrowheads="1" noChangeShapeType="1" noTextEdit="1"/>
              </p:cNvSpPr>
              <p:nvPr/>
            </p:nvSpPr>
            <p:spPr>
              <a:xfrm>
                <a:off x="1893183" y="673663"/>
                <a:ext cx="1167051" cy="670505"/>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20D567C8-38B3-4687-BC69-C4D62B2EB5C7}"/>
                  </a:ext>
                </a:extLst>
              </p:cNvPr>
              <p:cNvSpPr/>
              <p:nvPr/>
            </p:nvSpPr>
            <p:spPr>
              <a:xfrm>
                <a:off x="1350514" y="1937908"/>
                <a:ext cx="4633000" cy="616836"/>
              </a:xfrm>
              <a:prstGeom prst="rect">
                <a:avLst/>
              </a:prstGeom>
            </p:spPr>
            <p:txBody>
              <a:bodyPr wrap="none">
                <a:spAutoFit/>
              </a:bodyPr>
              <a:lstStyle/>
              <a:p>
                <a14:m>
                  <m:oMath xmlns:m="http://schemas.openxmlformats.org/officeDocument/2006/math">
                    <m:r>
                      <a:rPr lang="pt-BR" sz="2400" i="1">
                        <a:latin typeface="Cambria Math" panose="02040503050406030204" pitchFamily="18" charset="0"/>
                        <a:ea typeface="Times New Roman" panose="02020603050405020304" pitchFamily="18" charset="0"/>
                      </a:rPr>
                      <m:t>𝛥</m:t>
                    </m:r>
                    <m:r>
                      <a:rPr lang="pt-BR" sz="2400" i="1">
                        <a:latin typeface="Cambria Math" panose="02040503050406030204" pitchFamily="18" charset="0"/>
                        <a:ea typeface="Times New Roman" panose="02020603050405020304" pitchFamily="18" charset="0"/>
                      </a:rPr>
                      <m:t>𝑃</m:t>
                    </m:r>
                    <m:r>
                      <a:rPr lang="pt-BR" sz="2400" i="1">
                        <a:latin typeface="Cambria Math" panose="02040503050406030204" pitchFamily="18" charset="0"/>
                        <a:ea typeface="Times New Roman" panose="02020603050405020304" pitchFamily="18" charset="0"/>
                      </a:rPr>
                      <m:t>=</m:t>
                    </m:r>
                    <m:f>
                      <m:fPr>
                        <m:ctrlPr>
                          <a:rPr lang="pt-BR" sz="2400" i="1">
                            <a:latin typeface="Cambria Math" panose="02040503050406030204" pitchFamily="18" charset="0"/>
                            <a:ea typeface="Times New Roman" panose="02020603050405020304" pitchFamily="18" charset="0"/>
                          </a:rPr>
                        </m:ctrlPr>
                      </m:fPr>
                      <m:num>
                        <m:r>
                          <a:rPr lang="pt-BR" sz="2400" i="1">
                            <a:latin typeface="Cambria Math" panose="02040503050406030204" pitchFamily="18" charset="0"/>
                            <a:ea typeface="Times New Roman" panose="02020603050405020304" pitchFamily="18" charset="0"/>
                          </a:rPr>
                          <m:t>8</m:t>
                        </m:r>
                        <m:r>
                          <a:rPr lang="pt-BR" sz="2400" i="1">
                            <a:latin typeface="Cambria Math" panose="02040503050406030204" pitchFamily="18" charset="0"/>
                            <a:ea typeface="Times New Roman" panose="02020603050405020304" pitchFamily="18" charset="0"/>
                          </a:rPr>
                          <m:t>𝜂</m:t>
                        </m:r>
                        <m:r>
                          <a:rPr lang="pt-BR" sz="2400" i="1">
                            <a:latin typeface="Cambria Math" panose="02040503050406030204" pitchFamily="18" charset="0"/>
                            <a:ea typeface="Times New Roman" panose="02020603050405020304" pitchFamily="18" charset="0"/>
                          </a:rPr>
                          <m:t>𝐿</m:t>
                        </m:r>
                      </m:num>
                      <m:den>
                        <m:r>
                          <a:rPr lang="pt-BR" sz="2400" i="1">
                            <a:latin typeface="Cambria Math" panose="02040503050406030204" pitchFamily="18" charset="0"/>
                            <a:ea typeface="Times New Roman" panose="02020603050405020304" pitchFamily="18" charset="0"/>
                          </a:rPr>
                          <m:t>𝜋</m:t>
                        </m:r>
                        <m:sSup>
                          <m:sSupPr>
                            <m:ctrlPr>
                              <a:rPr lang="pt-BR" sz="2400" i="1">
                                <a:latin typeface="Cambria Math" panose="02040503050406030204" pitchFamily="18" charset="0"/>
                                <a:ea typeface="Times New Roman" panose="02020603050405020304" pitchFamily="18" charset="0"/>
                              </a:rPr>
                            </m:ctrlPr>
                          </m:sSupPr>
                          <m:e>
                            <m:r>
                              <a:rPr lang="pt-BR" sz="2400" i="1">
                                <a:latin typeface="Cambria Math" panose="02040503050406030204" pitchFamily="18" charset="0"/>
                                <a:ea typeface="Times New Roman" panose="02020603050405020304" pitchFamily="18" charset="0"/>
                              </a:rPr>
                              <m:t>𝑟</m:t>
                            </m:r>
                          </m:e>
                          <m:sup>
                            <m:r>
                              <a:rPr lang="pt-BR" sz="2400" i="1">
                                <a:latin typeface="Cambria Math" panose="02040503050406030204" pitchFamily="18" charset="0"/>
                                <a:ea typeface="Times New Roman" panose="02020603050405020304" pitchFamily="18" charset="0"/>
                              </a:rPr>
                              <m:t>4</m:t>
                            </m:r>
                          </m:sup>
                        </m:sSup>
                      </m:den>
                    </m:f>
                    <m:sSub>
                      <m:sSubPr>
                        <m:ctrlPr>
                          <a:rPr lang="pt-BR" sz="2400" i="1">
                            <a:latin typeface="Cambria Math" panose="02040503050406030204" pitchFamily="18" charset="0"/>
                            <a:ea typeface="Times New Roman" panose="02020603050405020304" pitchFamily="18" charset="0"/>
                          </a:rPr>
                        </m:ctrlPr>
                      </m:sSubPr>
                      <m:e>
                        <m:r>
                          <a:rPr lang="pt-BR" sz="2400" i="1">
                            <a:latin typeface="Cambria Math" panose="02040503050406030204" pitchFamily="18" charset="0"/>
                            <a:ea typeface="Times New Roman" panose="02020603050405020304" pitchFamily="18" charset="0"/>
                          </a:rPr>
                          <m:t>𝐼</m:t>
                        </m:r>
                      </m:e>
                      <m:sub>
                        <m:r>
                          <a:rPr lang="pt-BR" sz="2400" i="1">
                            <a:latin typeface="Cambria Math" panose="02040503050406030204" pitchFamily="18" charset="0"/>
                            <a:ea typeface="Times New Roman" panose="02020603050405020304" pitchFamily="18" charset="0"/>
                          </a:rPr>
                          <m:t>𝑉</m:t>
                        </m:r>
                      </m:sub>
                    </m:sSub>
                    <m:r>
                      <a:rPr lang="pt-BR" sz="2400" i="1">
                        <a:latin typeface="Cambria Math" panose="02040503050406030204" pitchFamily="18" charset="0"/>
                        <a:ea typeface="Times New Roman" panose="02020603050405020304" pitchFamily="18" charset="0"/>
                      </a:rPr>
                      <m:t>=</m:t>
                    </m:r>
                    <m:f>
                      <m:fPr>
                        <m:ctrlPr>
                          <a:rPr lang="pt-BR" sz="2400" i="1">
                            <a:latin typeface="Cambria Math" panose="02040503050406030204" pitchFamily="18" charset="0"/>
                            <a:ea typeface="Times New Roman" panose="02020603050405020304" pitchFamily="18" charset="0"/>
                          </a:rPr>
                        </m:ctrlPr>
                      </m:fPr>
                      <m:num>
                        <m:r>
                          <a:rPr lang="pt-BR" sz="2400" i="1">
                            <a:latin typeface="Cambria Math" panose="02040503050406030204" pitchFamily="18" charset="0"/>
                            <a:ea typeface="Times New Roman" panose="02020603050405020304" pitchFamily="18" charset="0"/>
                          </a:rPr>
                          <m:t>8</m:t>
                        </m:r>
                        <m:r>
                          <a:rPr lang="pt-BR" sz="2400" i="1">
                            <a:latin typeface="Cambria Math" panose="02040503050406030204" pitchFamily="18" charset="0"/>
                            <a:ea typeface="Times New Roman" panose="02020603050405020304" pitchFamily="18" charset="0"/>
                          </a:rPr>
                          <m:t>𝜂</m:t>
                        </m:r>
                        <m:r>
                          <a:rPr lang="pt-BR" sz="2400" i="1">
                            <a:latin typeface="Cambria Math" panose="02040503050406030204" pitchFamily="18" charset="0"/>
                            <a:ea typeface="Times New Roman" panose="02020603050405020304" pitchFamily="18" charset="0"/>
                          </a:rPr>
                          <m:t>𝐿</m:t>
                        </m:r>
                      </m:num>
                      <m:den>
                        <m:r>
                          <a:rPr lang="pt-BR" sz="2400" i="1">
                            <a:latin typeface="Cambria Math" panose="02040503050406030204" pitchFamily="18" charset="0"/>
                            <a:ea typeface="Times New Roman" panose="02020603050405020304" pitchFamily="18" charset="0"/>
                          </a:rPr>
                          <m:t>𝜋</m:t>
                        </m:r>
                        <m:sSup>
                          <m:sSupPr>
                            <m:ctrlPr>
                              <a:rPr lang="pt-BR" sz="2400" i="1">
                                <a:latin typeface="Cambria Math" panose="02040503050406030204" pitchFamily="18" charset="0"/>
                                <a:ea typeface="Times New Roman" panose="02020603050405020304" pitchFamily="18" charset="0"/>
                              </a:rPr>
                            </m:ctrlPr>
                          </m:sSupPr>
                          <m:e>
                            <m:r>
                              <a:rPr lang="pt-BR" sz="2400" i="1">
                                <a:latin typeface="Cambria Math" panose="02040503050406030204" pitchFamily="18" charset="0"/>
                                <a:ea typeface="Times New Roman" panose="02020603050405020304" pitchFamily="18" charset="0"/>
                              </a:rPr>
                              <m:t>𝑟</m:t>
                            </m:r>
                          </m:e>
                          <m:sup>
                            <m:r>
                              <a:rPr lang="pt-BR" sz="2400" i="1">
                                <a:latin typeface="Cambria Math" panose="02040503050406030204" pitchFamily="18" charset="0"/>
                                <a:ea typeface="Times New Roman" panose="02020603050405020304" pitchFamily="18" charset="0"/>
                              </a:rPr>
                              <m:t>4</m:t>
                            </m:r>
                          </m:sup>
                        </m:sSup>
                      </m:den>
                    </m:f>
                    <m:r>
                      <a:rPr lang="pt-BR" sz="2400" i="1">
                        <a:latin typeface="Cambria Math" panose="02040503050406030204" pitchFamily="18" charset="0"/>
                        <a:ea typeface="Times New Roman" panose="02020603050405020304" pitchFamily="18" charset="0"/>
                      </a:rPr>
                      <m:t>𝐴</m:t>
                    </m:r>
                    <m:r>
                      <a:rPr lang="pt-BR" sz="2400" i="1">
                        <a:latin typeface="Cambria Math" panose="02040503050406030204" pitchFamily="18" charset="0"/>
                        <a:ea typeface="Times New Roman" panose="02020603050405020304" pitchFamily="18" charset="0"/>
                      </a:rPr>
                      <m:t>.</m:t>
                    </m:r>
                    <m:r>
                      <a:rPr lang="pt-BR" sz="2400" i="1">
                        <a:latin typeface="Cambria Math" panose="02040503050406030204" pitchFamily="18" charset="0"/>
                        <a:ea typeface="Times New Roman" panose="02020603050405020304" pitchFamily="18" charset="0"/>
                      </a:rPr>
                      <m:t>𝑣</m:t>
                    </m:r>
                    <m:r>
                      <a:rPr lang="pt-BR" sz="2400" i="1">
                        <a:latin typeface="Cambria Math" panose="02040503050406030204" pitchFamily="18" charset="0"/>
                        <a:ea typeface="Times New Roman" panose="02020603050405020304" pitchFamily="18" charset="0"/>
                      </a:rPr>
                      <m:t>=</m:t>
                    </m:r>
                    <m:f>
                      <m:fPr>
                        <m:ctrlPr>
                          <a:rPr lang="pt-BR" sz="2400" i="1">
                            <a:latin typeface="Cambria Math" panose="02040503050406030204" pitchFamily="18" charset="0"/>
                            <a:ea typeface="Times New Roman" panose="02020603050405020304" pitchFamily="18" charset="0"/>
                          </a:rPr>
                        </m:ctrlPr>
                      </m:fPr>
                      <m:num>
                        <m:r>
                          <a:rPr lang="pt-BR" sz="2400" i="1">
                            <a:latin typeface="Cambria Math" panose="02040503050406030204" pitchFamily="18" charset="0"/>
                            <a:ea typeface="Times New Roman" panose="02020603050405020304" pitchFamily="18" charset="0"/>
                          </a:rPr>
                          <m:t>8</m:t>
                        </m:r>
                        <m:r>
                          <a:rPr lang="pt-BR" sz="2400" i="1">
                            <a:latin typeface="Cambria Math" panose="02040503050406030204" pitchFamily="18" charset="0"/>
                            <a:ea typeface="Times New Roman" panose="02020603050405020304" pitchFamily="18" charset="0"/>
                          </a:rPr>
                          <m:t>𝜂</m:t>
                        </m:r>
                        <m:r>
                          <a:rPr lang="pt-BR" sz="2400" i="1">
                            <a:latin typeface="Cambria Math" panose="02040503050406030204" pitchFamily="18" charset="0"/>
                            <a:ea typeface="Times New Roman" panose="02020603050405020304" pitchFamily="18" charset="0"/>
                          </a:rPr>
                          <m:t>𝐿</m:t>
                        </m:r>
                      </m:num>
                      <m:den>
                        <m:r>
                          <a:rPr lang="pt-BR" sz="2400" i="1">
                            <a:latin typeface="Cambria Math" panose="02040503050406030204" pitchFamily="18" charset="0"/>
                            <a:ea typeface="Times New Roman" panose="02020603050405020304" pitchFamily="18" charset="0"/>
                          </a:rPr>
                          <m:t>𝜋</m:t>
                        </m:r>
                        <m:sSup>
                          <m:sSupPr>
                            <m:ctrlPr>
                              <a:rPr lang="pt-BR" sz="2400" i="1">
                                <a:latin typeface="Cambria Math" panose="02040503050406030204" pitchFamily="18" charset="0"/>
                                <a:ea typeface="Times New Roman" panose="02020603050405020304" pitchFamily="18" charset="0"/>
                              </a:rPr>
                            </m:ctrlPr>
                          </m:sSupPr>
                          <m:e>
                            <m:r>
                              <a:rPr lang="pt-BR" sz="2400" i="1">
                                <a:latin typeface="Cambria Math" panose="02040503050406030204" pitchFamily="18" charset="0"/>
                                <a:ea typeface="Times New Roman" panose="02020603050405020304" pitchFamily="18" charset="0"/>
                              </a:rPr>
                              <m:t>𝑟</m:t>
                            </m:r>
                          </m:e>
                          <m:sup>
                            <m:r>
                              <a:rPr lang="pt-BR" sz="2400" i="1">
                                <a:latin typeface="Cambria Math" panose="02040503050406030204" pitchFamily="18" charset="0"/>
                                <a:ea typeface="Times New Roman" panose="02020603050405020304" pitchFamily="18" charset="0"/>
                              </a:rPr>
                              <m:t>4</m:t>
                            </m:r>
                          </m:sup>
                        </m:sSup>
                      </m:den>
                    </m:f>
                    <m:r>
                      <a:rPr lang="pt-BR" sz="2400" i="1">
                        <a:latin typeface="Cambria Math" panose="02040503050406030204" pitchFamily="18" charset="0"/>
                        <a:ea typeface="Times New Roman" panose="02020603050405020304" pitchFamily="18" charset="0"/>
                      </a:rPr>
                      <m:t>𝜋</m:t>
                    </m:r>
                    <m:sSup>
                      <m:sSupPr>
                        <m:ctrlPr>
                          <a:rPr lang="pt-BR" sz="2400" i="1">
                            <a:latin typeface="Cambria Math" panose="02040503050406030204" pitchFamily="18" charset="0"/>
                            <a:ea typeface="Times New Roman" panose="02020603050405020304" pitchFamily="18" charset="0"/>
                          </a:rPr>
                        </m:ctrlPr>
                      </m:sSupPr>
                      <m:e>
                        <m:r>
                          <a:rPr lang="pt-BR" sz="2400" i="1">
                            <a:latin typeface="Cambria Math" panose="02040503050406030204" pitchFamily="18" charset="0"/>
                            <a:ea typeface="Times New Roman" panose="02020603050405020304" pitchFamily="18" charset="0"/>
                          </a:rPr>
                          <m:t>𝑟</m:t>
                        </m:r>
                      </m:e>
                      <m:sup>
                        <m:r>
                          <a:rPr lang="pt-BR" sz="2400" i="1">
                            <a:latin typeface="Cambria Math" panose="02040503050406030204" pitchFamily="18" charset="0"/>
                            <a:ea typeface="Times New Roman" panose="02020603050405020304" pitchFamily="18" charset="0"/>
                          </a:rPr>
                          <m:t>2</m:t>
                        </m:r>
                      </m:sup>
                    </m:sSup>
                    <m:r>
                      <a:rPr lang="pt-BR" sz="2400" i="1">
                        <a:latin typeface="Cambria Math" panose="02040503050406030204" pitchFamily="18" charset="0"/>
                        <a:ea typeface="Times New Roman" panose="02020603050405020304" pitchFamily="18" charset="0"/>
                      </a:rPr>
                      <m:t>𝑣</m:t>
                    </m:r>
                  </m:oMath>
                </a14:m>
                <a:r>
                  <a:rPr lang="pt-BR" sz="2400" dirty="0">
                    <a:latin typeface="Times New Roman" panose="02020603050405020304" pitchFamily="18" charset="0"/>
                    <a:ea typeface="Times New Roman" panose="02020603050405020304" pitchFamily="18" charset="0"/>
                  </a:rPr>
                  <a:t>.</a:t>
                </a:r>
                <a:endParaRPr lang="pt-BR" sz="2400" dirty="0"/>
              </a:p>
            </p:txBody>
          </p:sp>
        </mc:Choice>
        <mc:Fallback>
          <p:sp>
            <p:nvSpPr>
              <p:cNvPr id="10" name="Retângulo 9">
                <a:extLst>
                  <a:ext uri="{FF2B5EF4-FFF2-40B4-BE49-F238E27FC236}">
                    <a16:creationId xmlns:a16="http://schemas.microsoft.com/office/drawing/2014/main" id="{20D567C8-38B3-4687-BC69-C4D62B2EB5C7}"/>
                  </a:ext>
                </a:extLst>
              </p:cNvPr>
              <p:cNvSpPr>
                <a:spLocks noRot="1" noChangeAspect="1" noMove="1" noResize="1" noEditPoints="1" noAdjustHandles="1" noChangeArrowheads="1" noChangeShapeType="1" noTextEdit="1"/>
              </p:cNvSpPr>
              <p:nvPr/>
            </p:nvSpPr>
            <p:spPr>
              <a:xfrm>
                <a:off x="1350514" y="1937908"/>
                <a:ext cx="4633000" cy="616836"/>
              </a:xfrm>
              <a:prstGeom prst="rect">
                <a:avLst/>
              </a:prstGeom>
              <a:blipFill>
                <a:blip r:embed="rId6"/>
                <a:stretch>
                  <a:fillRect r="-1053" b="-8911"/>
                </a:stretch>
              </a:blipFill>
            </p:spPr>
            <p:txBody>
              <a:bodyPr/>
              <a:lstStyle/>
              <a:p>
                <a:r>
                  <a:rPr lang="pt-BR">
                    <a:noFill/>
                  </a:rPr>
                  <a:t> </a:t>
                </a:r>
              </a:p>
            </p:txBody>
          </p:sp>
        </mc:Fallback>
      </mc:AlternateContent>
    </p:spTree>
    <p:extLst>
      <p:ext uri="{BB962C8B-B14F-4D97-AF65-F5344CB8AC3E}">
        <p14:creationId xmlns:p14="http://schemas.microsoft.com/office/powerpoint/2010/main" val="11191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3844</Words>
  <Application>Microsoft Office PowerPoint</Application>
  <PresentationFormat>Widescreen</PresentationFormat>
  <Paragraphs>202</Paragraphs>
  <Slides>17</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17</vt:i4>
      </vt:variant>
    </vt:vector>
  </HeadingPairs>
  <TitlesOfParts>
    <vt:vector size="25" baseType="lpstr">
      <vt:lpstr>Arial</vt:lpstr>
      <vt:lpstr>Bitstream Vera Sans Mono</vt:lpstr>
      <vt:lpstr>Calibri</vt:lpstr>
      <vt:lpstr>Calibri Light</vt:lpstr>
      <vt:lpstr>Cambria Math</vt:lpstr>
      <vt:lpstr>Symbol</vt:lpstr>
      <vt:lpstr>Times New Roman</vt:lpstr>
      <vt:lpstr>Tema do Office</vt:lpstr>
      <vt:lpstr>Disciplina 4300255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4300255</dc:title>
  <dc:creator>Nora maidana</dc:creator>
  <cp:lastModifiedBy>Nora maidana</cp:lastModifiedBy>
  <cp:revision>46</cp:revision>
  <dcterms:created xsi:type="dcterms:W3CDTF">2020-06-22T12:04:49Z</dcterms:created>
  <dcterms:modified xsi:type="dcterms:W3CDTF">2020-06-23T18:41:33Z</dcterms:modified>
</cp:coreProperties>
</file>