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57" r:id="rId3"/>
    <p:sldId id="256" r:id="rId4"/>
    <p:sldId id="259" r:id="rId5"/>
    <p:sldId id="280" r:id="rId6"/>
    <p:sldId id="258" r:id="rId7"/>
    <p:sldId id="285" r:id="rId8"/>
    <p:sldId id="286" r:id="rId9"/>
    <p:sldId id="287" r:id="rId10"/>
    <p:sldId id="288" r:id="rId11"/>
    <p:sldId id="284" r:id="rId12"/>
    <p:sldId id="289" r:id="rId1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717" autoAdjust="0"/>
  </p:normalViewPr>
  <p:slideViewPr>
    <p:cSldViewPr snapToGrid="0">
      <p:cViewPr varScale="1">
        <p:scale>
          <a:sx n="89" d="100"/>
          <a:sy n="89" d="100"/>
        </p:scale>
        <p:origin x="466" y="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B0958F-B0A2-48F3-8C24-7319A5577485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FC27EB-1727-44D0-8F61-F4673D2C948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8384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FC27EB-1727-44D0-8F61-F4673D2C9488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6852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F97284-F4F0-49C0-A43D-6D7F361A99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9DFB0F4-498F-4F7C-95D3-877DCD513D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2A93F3-2667-47E5-9723-E4C3F89402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97BC36-FA69-433F-B54F-C7DEE1C93CCC}" type="datetime1">
              <a:rPr lang="pt-BR" smtClean="0"/>
              <a:t>21/06/2020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8A9B69-65B2-4E06-98BF-98270BE83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69436E-4838-4307-8EDB-3B077170F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14AE-98F7-42D8-A69E-6B244A3B68E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7835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50B725-0B89-440A-96E0-4360B4BB6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221F13D-26D9-48BC-A7DE-6F8BE9FCBD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BD3C6E-65CD-4FD6-90D0-5F84DD0C1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6D8592-ACEA-4763-B9B7-493E91A5777A}" type="datetime1">
              <a:rPr lang="pt-BR" smtClean="0"/>
              <a:t>21/06/2020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3D889D-A260-4A21-B53E-7594048AE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90FC86-9295-4E3B-9903-A095A44AB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14AE-98F7-42D8-A69E-6B244A3B68E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496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DEE3065-90A0-4D15-B566-72F4506A2E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6102858-1577-4984-A381-5A741093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A1EB93-3D29-47A6-B083-EEF125AAB2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EBE902-C035-4C40-983D-93C5F2CA4F05}" type="datetime1">
              <a:rPr lang="pt-BR" smtClean="0"/>
              <a:t>21/06/2020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A5AFB6-608C-434A-8E11-2ED5C30A8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61BA0B-1E69-4AAF-8069-A39A4DD53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14AE-98F7-42D8-A69E-6B244A3B68E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4409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30F3C3-6CA6-44CE-ADC6-47506C2335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2D2391-69DB-457B-A5F0-AE8052972B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C7409D-1ABD-440F-AC12-C93DECAFBF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D5FCEF-C2E8-4FCF-A178-43DEDD865860}" type="datetime1">
              <a:rPr lang="pt-BR" smtClean="0"/>
              <a:t>21/06/2020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2BAB22-C690-47A8-A63C-E1094AC9B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CC7CB0-F17C-430F-AAE4-1CCE96F3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7BD2E8-05B4-4351-A830-5DEF1068F02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0114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939188-A873-4C9D-8B22-38B6C3720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D70C78-9713-4E18-B5D7-6CEB5271A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849D07-B490-462F-9C19-FC57F50D69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41D8D6-B31D-4F6B-B174-2213185EF7BC}" type="datetime1">
              <a:rPr lang="pt-BR" smtClean="0"/>
              <a:t>21/06/2020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8D2DE4-43BB-4FC0-980E-05892C379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84BC00-8E8E-40B0-8822-DBC9A32D9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7BD2E8-05B4-4351-A830-5DEF1068F02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2753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618D6D-AE97-4E26-8F9A-F2B165DAF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98A3B20-7577-4B29-A851-CAD0DCC99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CC172B-976E-4F55-9F89-0CD92844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3F0FAA-6975-4075-8606-003997CD6F34}" type="datetime1">
              <a:rPr lang="pt-BR" smtClean="0"/>
              <a:t>21/06/2020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97086A-05FB-40A1-9C04-F10A92A43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C8C5A3-761B-483E-8CE9-E9335F903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7BD2E8-05B4-4351-A830-5DEF1068F02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2669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0D4316-A3D8-4A8E-9174-B5B8FCEE2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E5A542-A9E5-43A0-9C04-ED4D4D7BA6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04FA5F-6B71-4D9E-A3A2-47C69BC46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8903475-814D-4B36-806B-CF2827A5CE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7C317F-5DA9-4A29-924A-B791CF5277ED}" type="datetime1">
              <a:rPr lang="pt-BR" smtClean="0"/>
              <a:t>21/06/2020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7094EAF-8B7D-489B-991B-BACE1F428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3699E64-2860-4303-A37D-C09B535E4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7BD2E8-05B4-4351-A830-5DEF1068F02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3161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948CC0-E40C-45EB-BC66-B9FACA9E8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108F831-6F8F-4AC5-9598-4155459A4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53C4C8E-A168-4401-9A81-D2859F4DA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C8D694C-A66E-4D49-BEC6-B882021D20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B7C310B-F02D-45DD-B099-EECC1D880B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0B16E76-1671-4E7B-A009-16A50606D2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6A0ED7-2255-456E-B225-9D96A401240A}" type="datetime1">
              <a:rPr lang="pt-BR" smtClean="0"/>
              <a:t>21/06/2020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77FCD74-32FC-4D21-9039-1B86C6FAC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5FA3E84-8B68-4B18-AA8D-DDB10B016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7BD2E8-05B4-4351-A830-5DEF1068F02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2031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FC167-0792-49EE-95AE-FDE4881E5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9D76EA7-A2B4-47CC-8475-12608E0D0E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BA8F56-60E8-4BE2-8CF7-BF16FD732BE9}" type="datetime1">
              <a:rPr lang="pt-BR" smtClean="0"/>
              <a:t>21/06/2020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23F57DF-4622-42BB-BFD1-1BDA4E434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13B4779-B0A3-4D6A-9442-B11ED5867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7BD2E8-05B4-4351-A830-5DEF1068F02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9651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361EC83-1C9A-4A55-BE29-6C34FFB09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B3AD46-B1A1-46CC-807F-6A1937FD84E0}" type="datetime1">
              <a:rPr lang="pt-BR" smtClean="0"/>
              <a:t>21/06/2020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82A5098-98B2-42F3-A35C-BD0BC8C0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B9310AF-185F-4879-8E3B-B1FA9959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7BD2E8-05B4-4351-A830-5DEF1068F02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5436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858545-9AB9-40FB-9685-1AA8FD126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E99988-56A5-46E3-ADE3-A97F4CADC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92CC251-D060-4D7D-8586-5CB5D5510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DF170C-569B-48C1-999F-DF923D91DE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58F8CF-6FC5-4CE2-BF05-648744B1371E}" type="datetime1">
              <a:rPr lang="pt-BR" smtClean="0"/>
              <a:t>21/06/2020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54DCFA-B55A-4425-B49C-F639C3A46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796CD5-9689-458D-9CA1-7AAA63AE4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7BD2E8-05B4-4351-A830-5DEF1068F02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1414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0ED69C-E6F6-43EF-AD76-41B06F4C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D41EC8-B6E9-4BB4-BA8B-5370D2021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CBE811-C293-4A41-932B-2FF6557F80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C3D1CC-6DA7-4275-BE33-8A28A40C7E0E}" type="datetime1">
              <a:rPr lang="pt-BR" smtClean="0"/>
              <a:t>21/06/2020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421223-17C3-496A-8F17-C2F6BD6B7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14DC26-7276-4109-93FC-F147C49CB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14AE-98F7-42D8-A69E-6B244A3B68E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6294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0B4EC3-FD20-44B4-9059-B78DFC53F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63B1CF7-4428-4441-AA05-E3C8A67C1F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06266EF-DDE2-4F35-A8D2-815AB9D6C3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1DA47DF-3864-4063-9609-7A75823D3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44D1CD-17C6-42EB-B5E0-FE89CDF1EA32}" type="datetime1">
              <a:rPr lang="pt-BR" smtClean="0"/>
              <a:t>21/06/2020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FB471B-1619-46AC-84CF-91194CBA6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E2A3DE3-0A9D-46A5-8706-1C77A5F95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7BD2E8-05B4-4351-A830-5DEF1068F02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62748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5892D3-F9ED-43D8-AF60-30B91A556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5C5D848-BCC4-47CE-8D3C-CFBABA5221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A69F2A-9F02-4844-8645-A58ED37C28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7CD7D3-DCFD-4C6F-B96E-2908DE1106FE}" type="datetime1">
              <a:rPr lang="pt-BR" smtClean="0"/>
              <a:t>21/06/2020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BB70A9-24D8-43F9-8F29-69A9383E3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7642BC-9603-4E79-B9E5-8FC4283B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7BD2E8-05B4-4351-A830-5DEF1068F02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4891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18347F7-28F0-484A-B727-9274749F78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55C12BE-EC0A-4333-8FA6-B7883348C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B1746A-1CEE-489D-B3DA-7DEE8B36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02C688-53A2-4527-9CD8-00AAA1CCAABC}" type="datetime1">
              <a:rPr lang="pt-BR" smtClean="0"/>
              <a:t>21/06/2020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1F2845-A4BE-4DD3-83D8-1668ABB15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985000-8443-4DDF-ADD4-B7B13219A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7BD2E8-05B4-4351-A830-5DEF1068F02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3351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3E687F-6CB4-4078-8782-20827180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F9EF194-8A4E-48A4-8C27-2D5599639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B245B1-CAA1-4EC4-B169-7719075B04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8E89F-B991-48BB-A6AB-25FE8BFC37AE}" type="datetime1">
              <a:rPr lang="pt-BR" smtClean="0"/>
              <a:t>21/06/2020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57BA3F-0BE8-41B4-9BDD-0BFF217FA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1A7AE8-E5E4-491C-B7D1-3D18C95FF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14AE-98F7-42D8-A69E-6B244A3B68E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9359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DB0A90-1109-4380-9F32-B84C08B21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06D7C9-40F1-4037-97D1-736ABCDD7C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1E023B1-0737-45F7-A9F1-44E102DF35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D330838-1A54-4D58-A00A-39486E16B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FE250B-82DC-44F9-A4D0-11EB376B3F9E}" type="datetime1">
              <a:rPr lang="pt-BR" smtClean="0"/>
              <a:t>21/06/2020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9FE42EB-2E92-4C3A-84C5-BAC37AAB8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A38D8DF-46C1-47FD-8C29-909D82FB3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14AE-98F7-42D8-A69E-6B244A3B68E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9744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7389EE-30F0-4DB3-95D5-583526072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8E7C72C-486C-40B9-918E-C2A7A8100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6024D39-EFF4-4BC5-9C95-E533E9DBF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95C7E42-2898-4255-94F8-0EB4D09871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0766D12-37A8-4803-8C6E-338C06EF39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BE09E19-B534-4609-BC83-F955B15157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566826-55E8-4AF1-B8BD-30FFF72A232B}" type="datetime1">
              <a:rPr lang="pt-BR" smtClean="0"/>
              <a:t>21/06/2020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B9A5327-A1A8-4AE0-965E-FD7DD6967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7DE39A2-E680-41AE-966B-8C2F8B94A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14AE-98F7-42D8-A69E-6B244A3B68E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4610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0F438C-B609-4ED7-BEFB-D05C8E788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3DA33AC-2D20-418A-A18C-0FFAAB7FA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572C47-C067-43D9-B7F7-ECCFE5C226E9}" type="datetime1">
              <a:rPr lang="pt-BR" smtClean="0"/>
              <a:t>21/06/2020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3BE2A31-71C4-4E07-8413-0CAEFB055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0907EE1-9930-4B24-91AC-2014609BD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14AE-98F7-42D8-A69E-6B244A3B68E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4428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36E91F9-25F4-440B-A9BA-4598038495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029E74-AFB7-446E-B6FF-3878F77A9E5A}" type="datetime1">
              <a:rPr lang="pt-BR" smtClean="0"/>
              <a:t>21/06/2020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DB52C37-1942-48AD-A29A-2CE462257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771BD6A-206E-49D2-A731-BF2A3D1B8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14AE-98F7-42D8-A69E-6B244A3B68E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5056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376148-D3A2-42DA-B155-DFBE7556A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3718E5-DC9D-4E2B-9A30-3DCAE0F40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BAB082A-005D-4D47-AAC1-1A4E423404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D6A276A-1ED1-4071-A018-63785CA340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98501-461E-4147-A160-8D68F68C114E}" type="datetime1">
              <a:rPr lang="pt-BR" smtClean="0"/>
              <a:t>21/06/2020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13D01FF-09A3-4B1B-8F29-9F6A79498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A3B055-617B-4B7C-B58D-3AF9C5E0C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14AE-98F7-42D8-A69E-6B244A3B68E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6080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A1B514-D667-4AB5-B85D-7511BF016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E4269FF-3475-4375-A2A1-847B8060FF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5D927E-177E-4EB6-9A19-B1108990FE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C27C8C-FDE3-4AD2-803A-BB85DAA3F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C1A612-32E1-47DE-98F9-F66EF5B360FB}" type="datetime1">
              <a:rPr lang="pt-BR" smtClean="0"/>
              <a:t>21/06/2020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02DCBE7-A190-4F1D-8FB3-2B03E8F11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1D8BD2-135E-4196-BD97-1C61C33A0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14AE-98F7-42D8-A69E-6B244A3B68E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6635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9B7F45-C9C5-4165-8A63-879FC6C93F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0714" y="63822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197314AE-98F7-42D8-A69E-6B244A3B68E9}" type="slidenum">
              <a:rPr lang="pt-BR" smtClean="0"/>
              <a:pPr/>
              <a:t>‹#›</a:t>
            </a:fld>
            <a:endParaRPr lang="pt-BR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40E92DF4-1435-4EE1-96C0-B024DD1F7A67}"/>
              </a:ext>
            </a:extLst>
          </p:cNvPr>
          <p:cNvCxnSpPr>
            <a:cxnSpLocks/>
          </p:cNvCxnSpPr>
          <p:nvPr userDrawn="1"/>
        </p:nvCxnSpPr>
        <p:spPr>
          <a:xfrm>
            <a:off x="199127" y="888521"/>
            <a:ext cx="11793747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Logotipos | Universidade de São Paulo">
            <a:extLst>
              <a:ext uri="{FF2B5EF4-FFF2-40B4-BE49-F238E27FC236}">
                <a16:creationId xmlns:a16="http://schemas.microsoft.com/office/drawing/2014/main" xmlns="" id="{2CE4F6E5-E631-46B5-B8F8-A739EA8B8B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67" y="6287129"/>
            <a:ext cx="740434" cy="55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09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0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m4a"/><Relationship Id="rId7" Type="http://schemas.microsoft.com/office/2007/relationships/hdphoto" Target="../media/hdphoto1.wdp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openxmlformats.org/officeDocument/2006/relationships/image" Target="../media/image9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openxmlformats.org/officeDocument/2006/relationships/image" Target="../media/image9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openxmlformats.org/officeDocument/2006/relationships/image" Target="../media/image9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8.m4a"/><Relationship Id="rId7" Type="http://schemas.openxmlformats.org/officeDocument/2006/relationships/image" Target="../media/image9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53753A4-FBCC-4B7B-A9D4-25FBD40B1F95}"/>
              </a:ext>
            </a:extLst>
          </p:cNvPr>
          <p:cNvSpPr txBox="1"/>
          <p:nvPr/>
        </p:nvSpPr>
        <p:spPr>
          <a:xfrm>
            <a:off x="3913351" y="3709851"/>
            <a:ext cx="4365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SEP0171 -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Gerenciamento</a:t>
            </a:r>
            <a:r>
              <a:rPr lang="en-US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de </a:t>
            </a:r>
            <a:r>
              <a:rPr lang="en-US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Projetos</a:t>
            </a:r>
            <a:endParaRPr lang="pt-BR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D18A3AD-6387-496A-BB66-26F802CE02D6}"/>
              </a:ext>
            </a:extLst>
          </p:cNvPr>
          <p:cNvSpPr txBox="1"/>
          <p:nvPr/>
        </p:nvSpPr>
        <p:spPr>
          <a:xfrm>
            <a:off x="1904794" y="1566952"/>
            <a:ext cx="838242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Gestão</a:t>
            </a:r>
            <a:r>
              <a:rPr lang="en-US" sz="115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15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Ágil</a:t>
            </a:r>
            <a:endParaRPr lang="pt-BR" sz="115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8696B7C-77F9-4918-98BE-7EA5D4FE235A}"/>
              </a:ext>
            </a:extLst>
          </p:cNvPr>
          <p:cNvSpPr txBox="1"/>
          <p:nvPr/>
        </p:nvSpPr>
        <p:spPr>
          <a:xfrm>
            <a:off x="4804623" y="4584671"/>
            <a:ext cx="2582758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Grupo 3</a:t>
            </a:r>
          </a:p>
          <a:p>
            <a:pPr algn="ctr"/>
            <a:endParaRPr lang="en-US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US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Prof</a:t>
            </a:r>
            <a:r>
              <a:rPr lang="en-US" b="1" baseline="300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</a:t>
            </a:r>
            <a:r>
              <a:rPr lang="en-US" b="1" baseline="300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Carina </a:t>
            </a:r>
            <a:r>
              <a:rPr lang="en-US" b="1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Campese</a:t>
            </a:r>
            <a:endParaRPr lang="en-US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en-US" b="1" baseline="3000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ctr"/>
            <a:endParaRPr lang="pt-BR" b="1" baseline="3000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pt-BR" sz="2400" b="1" baseline="300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Abril de 2020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5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7"/>
    </mc:Choice>
    <mc:Fallback>
      <p:transition spd="slow" advTm="1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2117E3B-932D-4556-8493-C4388BBE8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14AE-98F7-42D8-A69E-6B244A3B68E9}" type="slidenum">
              <a:rPr lang="pt-BR" smtClean="0"/>
              <a:t>10</a:t>
            </a:fld>
            <a:endParaRPr lang="pt-B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E0EDFD8-E69A-4F1A-A797-7413B567342B}"/>
              </a:ext>
            </a:extLst>
          </p:cNvPr>
          <p:cNvSpPr txBox="1"/>
          <p:nvPr/>
        </p:nvSpPr>
        <p:spPr>
          <a:xfrm>
            <a:off x="179458" y="199708"/>
            <a:ext cx="9956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Metodologia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Tradicional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vs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Metodologia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Ágil</a:t>
            </a:r>
            <a:endParaRPr lang="pt-BR" sz="3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182D8CF2-8275-4BAE-BBA6-C081AEE3C263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" y="1376039"/>
            <a:ext cx="7070793" cy="440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1D7F904F-A370-40A6-BC42-E657368A0A45}"/>
              </a:ext>
            </a:extLst>
          </p:cNvPr>
          <p:cNvSpPr txBox="1"/>
          <p:nvPr/>
        </p:nvSpPr>
        <p:spPr>
          <a:xfrm>
            <a:off x="7830104" y="2167584"/>
            <a:ext cx="372862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Ambas apresentam vantagens e desvantagens;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Em alguns casos podem ser usados de forma conjunta;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  Qual metodologia é a melhor?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   Depende do Projeto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624.997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26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10"/>
    </mc:Choice>
    <mc:Fallback>
      <p:transition spd="slow" advTm="41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2117E3B-932D-4556-8493-C4388BBE8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14AE-98F7-42D8-A69E-6B244A3B68E9}" type="slidenum">
              <a:rPr lang="pt-BR" smtClean="0"/>
              <a:t>11</a:t>
            </a:fld>
            <a:endParaRPr lang="pt-B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E0EDFD8-E69A-4F1A-A797-7413B567342B}"/>
              </a:ext>
            </a:extLst>
          </p:cNvPr>
          <p:cNvSpPr txBox="1"/>
          <p:nvPr/>
        </p:nvSpPr>
        <p:spPr>
          <a:xfrm>
            <a:off x="179458" y="199708"/>
            <a:ext cx="7083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Como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Escolher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Metodologia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?</a:t>
            </a:r>
            <a:endParaRPr lang="pt-BR" sz="3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2" descr="Diagrama de Stacey">
            <a:extLst>
              <a:ext uri="{FF2B5EF4-FFF2-40B4-BE49-F238E27FC236}">
                <a16:creationId xmlns:a16="http://schemas.microsoft.com/office/drawing/2014/main" xmlns="" id="{B29FCEBA-05C1-4E6E-A9DF-467B3CD8C4B6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94" y="1195151"/>
            <a:ext cx="6875505" cy="50056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36375B34-B7FE-4A6A-BE20-D38CD02555EE}"/>
              </a:ext>
            </a:extLst>
          </p:cNvPr>
          <p:cNvSpPr txBox="1"/>
          <p:nvPr/>
        </p:nvSpPr>
        <p:spPr>
          <a:xfrm>
            <a:off x="7651630" y="2405301"/>
            <a:ext cx="388824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Diagrama adaptado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de Stacey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Consultar requisitos do projeto e domínio da tecnologia que será empregada;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Metodologia escolhida de acordo com a área onde o projeto se encontra.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33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097"/>
    </mc:Choice>
    <mc:Fallback>
      <p:transition spd="slow" advTm="97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2117E3B-932D-4556-8493-C4388BBE8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14AE-98F7-42D8-A69E-6B244A3B68E9}" type="slidenum">
              <a:rPr lang="pt-BR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E0EDFD8-E69A-4F1A-A797-7413B567342B}"/>
              </a:ext>
            </a:extLst>
          </p:cNvPr>
          <p:cNvSpPr txBox="1"/>
          <p:nvPr/>
        </p:nvSpPr>
        <p:spPr>
          <a:xfrm>
            <a:off x="179458" y="199708"/>
            <a:ext cx="4852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 que é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Gestão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Ágil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?</a:t>
            </a:r>
            <a:endParaRPr lang="pt-BR" sz="3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26C43B-EE23-4E22-9F47-93DFC4C7DE65}"/>
              </a:ext>
            </a:extLst>
          </p:cNvPr>
          <p:cNvSpPr txBox="1"/>
          <p:nvPr/>
        </p:nvSpPr>
        <p:spPr>
          <a:xfrm>
            <a:off x="474035" y="1660530"/>
            <a:ext cx="112439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Abordagem adaptativa para administrar iniciativas, em que a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restrição primária é o tempo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Caracterizada pela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flexibilidade e integração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Durante o processo adquire-se mais informações sobre os requisitos do projeto em conjunto com o amadurecimento das partes envolvidas sobre as necessidades a serem atingidas;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Trata-se portanto de uma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metodologia com um foco maior no comprometimento de todos integrantes da equipe e menor nos processos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4578" name="Picture 2" descr="A BUROCRACIA ESTÁ MATANDO O BRASIL | Dazibao Mural Eletrônico">
            <a:extLst>
              <a:ext uri="{FF2B5EF4-FFF2-40B4-BE49-F238E27FC236}">
                <a16:creationId xmlns:a16="http://schemas.microsoft.com/office/drawing/2014/main" xmlns="" id="{37E291A2-7F44-4B0F-B01B-10059DF30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992" y="4426519"/>
            <a:ext cx="1406894" cy="153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JValério FDC">
            <a:extLst>
              <a:ext uri="{FF2B5EF4-FFF2-40B4-BE49-F238E27FC236}">
                <a16:creationId xmlns:a16="http://schemas.microsoft.com/office/drawing/2014/main" xmlns="" id="{46566457-0E80-40C9-AA96-D50FE5619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892" y="4524746"/>
            <a:ext cx="2109105" cy="140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ta: para a Direita 1">
            <a:extLst>
              <a:ext uri="{FF2B5EF4-FFF2-40B4-BE49-F238E27FC236}">
                <a16:creationId xmlns:a16="http://schemas.microsoft.com/office/drawing/2014/main" xmlns="" id="{F00C4638-E861-49EA-B1FC-B87C07CAB7D9}"/>
              </a:ext>
            </a:extLst>
          </p:cNvPr>
          <p:cNvSpPr/>
          <p:nvPr/>
        </p:nvSpPr>
        <p:spPr>
          <a:xfrm>
            <a:off x="5624580" y="5050132"/>
            <a:ext cx="390618" cy="284086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1626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56"/>
    </mc:Choice>
    <mc:Fallback>
      <p:transition spd="slow" advTm="46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2117E3B-932D-4556-8493-C4388BBE8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14AE-98F7-42D8-A69E-6B244A3B68E9}" type="slidenum">
              <a:rPr lang="pt-BR" smtClean="0"/>
              <a:t>3</a:t>
            </a:fld>
            <a:endParaRPr lang="pt-B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E0EDFD8-E69A-4F1A-A797-7413B567342B}"/>
              </a:ext>
            </a:extLst>
          </p:cNvPr>
          <p:cNvSpPr txBox="1"/>
          <p:nvPr/>
        </p:nvSpPr>
        <p:spPr>
          <a:xfrm>
            <a:off x="179458" y="199708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Origem</a:t>
            </a:r>
            <a:endParaRPr lang="pt-BR" sz="3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26C43B-EE23-4E22-9F47-93DFC4C7DE65}"/>
              </a:ext>
            </a:extLst>
          </p:cNvPr>
          <p:cNvSpPr txBox="1"/>
          <p:nvPr/>
        </p:nvSpPr>
        <p:spPr>
          <a:xfrm>
            <a:off x="465158" y="1677633"/>
            <a:ext cx="112616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Nos meados dos anos 2000, pessoas influentes da comunidade do Extreme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Programming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se reuniram para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discutir pontos relacionados à processos de desenvolvimento de software com XP;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Discutidos os efeitos da burocratização e excesso de formalização com documentações presentes. Notou-se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benefícios em métodos contrários à formalização exagerada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Lightweight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Em novo debate (2001) houve consenso sobre os fatores importantes no desenvolvimento de software, que foram registrados em um documento. Este foi um divisor de águas para o setor: o Manifesto para o Desenvolvimento Ágil de Software, mais conhecido como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Manifesto Ágil ou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Agile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O documento teve como principal objetivo nortear as ações das equipes ágeis. Baseado em 12 princípios, ele se tornou uma espécie de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guia para as escolhas de métodos e ferramentas dos times ágeis de projetos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maximizando os resultados. </a:t>
            </a:r>
          </a:p>
          <a:p>
            <a:endParaRPr lang="pt-BR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881.825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96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584"/>
    </mc:Choice>
    <mc:Fallback>
      <p:transition spd="slow" advTm="119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2117E3B-932D-4556-8493-C4388BBE8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14AE-98F7-42D8-A69E-6B244A3B68E9}" type="slidenum">
              <a:rPr lang="pt-BR" smtClean="0"/>
              <a:t>4</a:t>
            </a:fld>
            <a:endParaRPr lang="pt-B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E0EDFD8-E69A-4F1A-A797-7413B567342B}"/>
              </a:ext>
            </a:extLst>
          </p:cNvPr>
          <p:cNvSpPr txBox="1"/>
          <p:nvPr/>
        </p:nvSpPr>
        <p:spPr>
          <a:xfrm>
            <a:off x="179458" y="199708"/>
            <a:ext cx="5263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Manifesto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Ágil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Valores</a:t>
            </a:r>
            <a:endParaRPr lang="pt-BR" sz="3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Oracle Service Cloud traz recursos para aprimorar a jornada do ...">
            <a:extLst>
              <a:ext uri="{FF2B5EF4-FFF2-40B4-BE49-F238E27FC236}">
                <a16:creationId xmlns:a16="http://schemas.microsoft.com/office/drawing/2014/main" xmlns="" id="{B9033EA7-2715-445A-8DE6-100469C90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269" y="4139324"/>
            <a:ext cx="2714625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 importância da agilidade empresarial no mercado de hoje">
            <a:extLst>
              <a:ext uri="{FF2B5EF4-FFF2-40B4-BE49-F238E27FC236}">
                <a16:creationId xmlns:a16="http://schemas.microsoft.com/office/drawing/2014/main" xmlns="" id="{87C56E06-A3BC-4CAC-AC4F-78683AB8F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008" y="1103190"/>
            <a:ext cx="476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rcerias – Trimmo Empreendimentos">
            <a:extLst>
              <a:ext uri="{FF2B5EF4-FFF2-40B4-BE49-F238E27FC236}">
                <a16:creationId xmlns:a16="http://schemas.microsoft.com/office/drawing/2014/main" xmlns="" id="{5C1B35FB-CE8E-4617-9781-2445D74C1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630" y="4259742"/>
            <a:ext cx="230505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99896AC-3AF4-4B83-B4AC-75444FA87D4F}"/>
              </a:ext>
            </a:extLst>
          </p:cNvPr>
          <p:cNvSpPr txBox="1"/>
          <p:nvPr/>
        </p:nvSpPr>
        <p:spPr>
          <a:xfrm>
            <a:off x="488271" y="1658696"/>
            <a:ext cx="54206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Indivíduos e interação entre eles mais que processos e ferramentas;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Software em funcionamento mais que documentação abrangente;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Colaboração do cliente mais que negociação de contratos;</a:t>
            </a:r>
          </a:p>
          <a:p>
            <a:pPr marL="285750" indent="-285750" algn="just">
              <a:buFontTx/>
              <a:buChar char="-"/>
            </a:pP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Responder a mudanças mais que seguir um plano.</a:t>
            </a:r>
          </a:p>
          <a:p>
            <a:endParaRPr lang="pt-BR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69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55"/>
    </mc:Choice>
    <mc:Fallback>
      <p:transition spd="slow" advTm="18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2117E3B-932D-4556-8493-C4388BBE8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14AE-98F7-42D8-A69E-6B244A3B68E9}" type="slidenum">
              <a:rPr lang="pt-BR" smtClean="0"/>
              <a:t>5</a:t>
            </a:fld>
            <a:endParaRPr lang="pt-B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E0EDFD8-E69A-4F1A-A797-7413B567342B}"/>
              </a:ext>
            </a:extLst>
          </p:cNvPr>
          <p:cNvSpPr txBox="1"/>
          <p:nvPr/>
        </p:nvSpPr>
        <p:spPr>
          <a:xfrm>
            <a:off x="179458" y="199708"/>
            <a:ext cx="5852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Manifesto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Ágil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Princípios</a:t>
            </a:r>
            <a:endParaRPr lang="pt-BR" sz="3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41AA0727-2C0C-4541-8FFA-936443F17E94}"/>
              </a:ext>
            </a:extLst>
          </p:cNvPr>
          <p:cNvSpPr/>
          <p:nvPr/>
        </p:nvSpPr>
        <p:spPr>
          <a:xfrm>
            <a:off x="695414" y="1725899"/>
            <a:ext cx="106886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Princípio 1: Valor</a:t>
            </a:r>
          </a:p>
          <a:p>
            <a:pPr algn="just"/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maior prioridade está em satisfazer o cliente por meio da entrega adiantada e contínua de software de valor.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E095BDCA-0EF3-4194-A35A-4E8D47772C33}"/>
              </a:ext>
            </a:extLst>
          </p:cNvPr>
          <p:cNvSpPr txBox="1"/>
          <p:nvPr/>
        </p:nvSpPr>
        <p:spPr>
          <a:xfrm>
            <a:off x="680585" y="2928924"/>
            <a:ext cx="10703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Princípio 2: Flexibilidade</a:t>
            </a:r>
          </a:p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Mudanças nos requisitos são bem-vindas, mesmo tardiamente no desenvolvimento. Processos ágeis tiram vantagem das mudanças visando vantagem competitiva para o cliente.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527F4269-3B73-41D4-B658-7FFB3F1CC1D4}"/>
              </a:ext>
            </a:extLst>
          </p:cNvPr>
          <p:cNvSpPr/>
          <p:nvPr/>
        </p:nvSpPr>
        <p:spPr>
          <a:xfrm>
            <a:off x="680585" y="4131950"/>
            <a:ext cx="107035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Princípio 3: Frequência</a:t>
            </a:r>
          </a:p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Entregar o software em funcionamento com frequência, seja na escala de semanas ou meses, dando preferência a períodos mais curtos.</a:t>
            </a:r>
          </a:p>
        </p:txBody>
      </p:sp>
      <p:pic>
        <p:nvPicPr>
          <p:cNvPr id="8" name="Picture 4" descr="Distrato - Novas regras são aprovadas na Câmara dos Deputados - Fidio">
            <a:extLst>
              <a:ext uri="{FF2B5EF4-FFF2-40B4-BE49-F238E27FC236}">
                <a16:creationId xmlns:a16="http://schemas.microsoft.com/office/drawing/2014/main" xmlns="" id="{7F3180C7-3C41-413C-A232-4D02049E4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133" y="5334976"/>
            <a:ext cx="997966" cy="99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Relógio - ícones de ferramentas e utensílios grátis">
            <a:extLst>
              <a:ext uri="{FF2B5EF4-FFF2-40B4-BE49-F238E27FC236}">
                <a16:creationId xmlns:a16="http://schemas.microsoft.com/office/drawing/2014/main" xmlns="" id="{DB48F429-A305-4A87-AC40-82784E9AB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25848" y="5055238"/>
            <a:ext cx="460899" cy="4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292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569"/>
    </mc:Choice>
    <mc:Fallback>
      <p:transition spd="slow" advTm="64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2117E3B-932D-4556-8493-C4388BBE8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14AE-98F7-42D8-A69E-6B244A3B68E9}" type="slidenum">
              <a:rPr lang="pt-BR" smtClean="0"/>
              <a:t>6</a:t>
            </a:fld>
            <a:endParaRPr lang="pt-B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E0EDFD8-E69A-4F1A-A797-7413B567342B}"/>
              </a:ext>
            </a:extLst>
          </p:cNvPr>
          <p:cNvSpPr txBox="1"/>
          <p:nvPr/>
        </p:nvSpPr>
        <p:spPr>
          <a:xfrm>
            <a:off x="179458" y="199708"/>
            <a:ext cx="5852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Manifesto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Ágil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Princípios</a:t>
            </a:r>
            <a:endParaRPr lang="pt-BR" sz="3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41AA0727-2C0C-4541-8FFA-936443F17E94}"/>
              </a:ext>
            </a:extLst>
          </p:cNvPr>
          <p:cNvSpPr/>
          <p:nvPr/>
        </p:nvSpPr>
        <p:spPr>
          <a:xfrm>
            <a:off x="695414" y="1725899"/>
            <a:ext cx="106886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Princípio 4: União</a:t>
            </a:r>
          </a:p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Tanto pessoas relacionadas a negócios como desenvolvedores devem trabalhar em conjunto, diariamente, durante todo o curso do projeto.</a:t>
            </a:r>
            <a:endParaRPr lang="pt-BR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E095BDCA-0EF3-4194-A35A-4E8D47772C33}"/>
              </a:ext>
            </a:extLst>
          </p:cNvPr>
          <p:cNvSpPr txBox="1"/>
          <p:nvPr/>
        </p:nvSpPr>
        <p:spPr>
          <a:xfrm>
            <a:off x="680585" y="2928924"/>
            <a:ext cx="10703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Princípio 5: Motivação</a:t>
            </a:r>
          </a:p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Para construir projetos ao redor de indivíduos motivados, é preciso dar a eles o ambiente e o suporte necessários, confiando que farão seu trabalho.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527F4269-3B73-41D4-B658-7FFB3F1CC1D4}"/>
              </a:ext>
            </a:extLst>
          </p:cNvPr>
          <p:cNvSpPr/>
          <p:nvPr/>
        </p:nvSpPr>
        <p:spPr>
          <a:xfrm>
            <a:off x="680585" y="4131950"/>
            <a:ext cx="107035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Princípio 6: Comunicação</a:t>
            </a:r>
          </a:p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O método mais eficiente de transmitir informações tanto externas como internas para um time de desenvolvimento é por meio de uma conversa cara a cara.</a:t>
            </a:r>
          </a:p>
        </p:txBody>
      </p:sp>
      <p:pic>
        <p:nvPicPr>
          <p:cNvPr id="1028" name="Picture 4" descr="Distrato - Novas regras são aprovadas na Câmara dos Deputados - Fidio">
            <a:extLst>
              <a:ext uri="{FF2B5EF4-FFF2-40B4-BE49-F238E27FC236}">
                <a16:creationId xmlns:a16="http://schemas.microsoft.com/office/drawing/2014/main" xmlns="" id="{F1F7650B-2A97-46A0-8AC0-6E7B70440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133" y="5334976"/>
            <a:ext cx="997966" cy="99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ógio - ícones de ferramentas e utensílios grátis">
            <a:extLst>
              <a:ext uri="{FF2B5EF4-FFF2-40B4-BE49-F238E27FC236}">
                <a16:creationId xmlns:a16="http://schemas.microsoft.com/office/drawing/2014/main" xmlns="" id="{3459608C-BCD1-4494-A8B0-F23CCF56A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25848" y="5055238"/>
            <a:ext cx="460899" cy="4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2000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84"/>
    </mc:Choice>
    <mc:Fallback>
      <p:transition spd="slow" advTm="46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2117E3B-932D-4556-8493-C4388BBE8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14AE-98F7-42D8-A69E-6B244A3B68E9}" type="slidenum">
              <a:rPr lang="pt-BR" smtClean="0"/>
              <a:t>7</a:t>
            </a:fld>
            <a:endParaRPr lang="pt-B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E0EDFD8-E69A-4F1A-A797-7413B567342B}"/>
              </a:ext>
            </a:extLst>
          </p:cNvPr>
          <p:cNvSpPr txBox="1"/>
          <p:nvPr/>
        </p:nvSpPr>
        <p:spPr>
          <a:xfrm>
            <a:off x="179458" y="199708"/>
            <a:ext cx="5852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Manifesto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Ágil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Princípios</a:t>
            </a:r>
            <a:endParaRPr lang="pt-BR" sz="3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41AA0727-2C0C-4541-8FFA-936443F17E94}"/>
              </a:ext>
            </a:extLst>
          </p:cNvPr>
          <p:cNvSpPr/>
          <p:nvPr/>
        </p:nvSpPr>
        <p:spPr>
          <a:xfrm>
            <a:off x="695414" y="1725899"/>
            <a:ext cx="10688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Princípio 7: Funcionalidade</a:t>
            </a:r>
          </a:p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Um software funcional é a medida primária de progresso.</a:t>
            </a:r>
            <a:endParaRPr lang="pt-BR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E095BDCA-0EF3-4194-A35A-4E8D47772C33}"/>
              </a:ext>
            </a:extLst>
          </p:cNvPr>
          <p:cNvSpPr txBox="1"/>
          <p:nvPr/>
        </p:nvSpPr>
        <p:spPr>
          <a:xfrm>
            <a:off x="680585" y="2928924"/>
            <a:ext cx="10703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Princípio 8: Sustentabilidade</a:t>
            </a:r>
          </a:p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Processos ágeis promovem um ambiente sustentável, com patrocinadores, desenvolvedores e usuários sendo capazes de manter passos constantes.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527F4269-3B73-41D4-B658-7FFB3F1CC1D4}"/>
              </a:ext>
            </a:extLst>
          </p:cNvPr>
          <p:cNvSpPr/>
          <p:nvPr/>
        </p:nvSpPr>
        <p:spPr>
          <a:xfrm>
            <a:off x="680585" y="4131950"/>
            <a:ext cx="107035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Princípio 9: Revisão</a:t>
            </a:r>
          </a:p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 contínua atenção à excelência técnica e ao bom design aumenta a agilidade.</a:t>
            </a:r>
          </a:p>
        </p:txBody>
      </p:sp>
      <p:pic>
        <p:nvPicPr>
          <p:cNvPr id="1028" name="Picture 4" descr="Distrato - Novas regras são aprovadas na Câmara dos Deputados - Fidio">
            <a:extLst>
              <a:ext uri="{FF2B5EF4-FFF2-40B4-BE49-F238E27FC236}">
                <a16:creationId xmlns:a16="http://schemas.microsoft.com/office/drawing/2014/main" xmlns="" id="{F1F7650B-2A97-46A0-8AC0-6E7B70440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133" y="5334976"/>
            <a:ext cx="997966" cy="99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ógio - ícones de ferramentas e utensílios grátis">
            <a:extLst>
              <a:ext uri="{FF2B5EF4-FFF2-40B4-BE49-F238E27FC236}">
                <a16:creationId xmlns:a16="http://schemas.microsoft.com/office/drawing/2014/main" xmlns="" id="{3459608C-BCD1-4494-A8B0-F23CCF56A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25848" y="5055238"/>
            <a:ext cx="460899" cy="4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06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74"/>
    </mc:Choice>
    <mc:Fallback>
      <p:transition spd="slow" advTm="44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2117E3B-932D-4556-8493-C4388BBE8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14AE-98F7-42D8-A69E-6B244A3B68E9}" type="slidenum">
              <a:rPr lang="pt-BR" smtClean="0"/>
              <a:t>8</a:t>
            </a:fld>
            <a:endParaRPr lang="pt-B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E0EDFD8-E69A-4F1A-A797-7413B567342B}"/>
              </a:ext>
            </a:extLst>
          </p:cNvPr>
          <p:cNvSpPr txBox="1"/>
          <p:nvPr/>
        </p:nvSpPr>
        <p:spPr>
          <a:xfrm>
            <a:off x="179458" y="199708"/>
            <a:ext cx="5852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Manifesto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Ágil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Princípios</a:t>
            </a:r>
            <a:endParaRPr lang="pt-BR" sz="3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41AA0727-2C0C-4541-8FFA-936443F17E94}"/>
              </a:ext>
            </a:extLst>
          </p:cNvPr>
          <p:cNvSpPr/>
          <p:nvPr/>
        </p:nvSpPr>
        <p:spPr>
          <a:xfrm>
            <a:off x="695414" y="1725899"/>
            <a:ext cx="10688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Princípio 10: Simplicidade</a:t>
            </a:r>
          </a:p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Simplicidade é a arte de maximizar a quantidade de trabalho que não precisou ser feito.</a:t>
            </a:r>
            <a:endParaRPr lang="pt-BR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E095BDCA-0EF3-4194-A35A-4E8D47772C33}"/>
              </a:ext>
            </a:extLst>
          </p:cNvPr>
          <p:cNvSpPr txBox="1"/>
          <p:nvPr/>
        </p:nvSpPr>
        <p:spPr>
          <a:xfrm>
            <a:off x="680585" y="2928924"/>
            <a:ext cx="10703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Princípio 11: Organização</a:t>
            </a:r>
          </a:p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As melhores arquiteturas, os requisitos e os designs emergem de times auto organizáveis.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527F4269-3B73-41D4-B658-7FFB3F1CC1D4}"/>
              </a:ext>
            </a:extLst>
          </p:cNvPr>
          <p:cNvSpPr/>
          <p:nvPr/>
        </p:nvSpPr>
        <p:spPr>
          <a:xfrm>
            <a:off x="680585" y="4131950"/>
            <a:ext cx="107035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Princípio 12: Autoavaliação</a:t>
            </a:r>
          </a:p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Em intervalos regulares, o time reflete em como ficar mais efetivo, então, se ajustam e otimizam seu comportamento de acordo.</a:t>
            </a:r>
          </a:p>
        </p:txBody>
      </p:sp>
      <p:pic>
        <p:nvPicPr>
          <p:cNvPr id="1028" name="Picture 4" descr="Distrato - Novas regras são aprovadas na Câmara dos Deputados - Fidio">
            <a:extLst>
              <a:ext uri="{FF2B5EF4-FFF2-40B4-BE49-F238E27FC236}">
                <a16:creationId xmlns:a16="http://schemas.microsoft.com/office/drawing/2014/main" xmlns="" id="{F1F7650B-2A97-46A0-8AC0-6E7B70440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133" y="5334976"/>
            <a:ext cx="997966" cy="99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ógio - ícones de ferramentas e utensílios grátis">
            <a:extLst>
              <a:ext uri="{FF2B5EF4-FFF2-40B4-BE49-F238E27FC236}">
                <a16:creationId xmlns:a16="http://schemas.microsoft.com/office/drawing/2014/main" xmlns="" id="{3459608C-BCD1-4494-A8B0-F23CCF56A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25848" y="5055238"/>
            <a:ext cx="460899" cy="4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0473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73"/>
    </mc:Choice>
    <mc:Fallback>
      <p:transition spd="slow" advTm="33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2117E3B-932D-4556-8493-C4388BBE8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14AE-98F7-42D8-A69E-6B244A3B68E9}" type="slidenum">
              <a:rPr lang="pt-BR" smtClean="0"/>
              <a:t>9</a:t>
            </a:fld>
            <a:endParaRPr lang="pt-B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E0EDFD8-E69A-4F1A-A797-7413B567342B}"/>
              </a:ext>
            </a:extLst>
          </p:cNvPr>
          <p:cNvSpPr txBox="1"/>
          <p:nvPr/>
        </p:nvSpPr>
        <p:spPr>
          <a:xfrm>
            <a:off x="179458" y="199708"/>
            <a:ext cx="5673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Transparência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da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Gestão</a:t>
            </a:r>
            <a:endParaRPr lang="pt-BR" sz="36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41AA0727-2C0C-4541-8FFA-936443F17E94}"/>
              </a:ext>
            </a:extLst>
          </p:cNvPr>
          <p:cNvSpPr/>
          <p:nvPr/>
        </p:nvSpPr>
        <p:spPr>
          <a:xfrm>
            <a:off x="994299" y="1725898"/>
            <a:ext cx="1018268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Consequência direta dos princípios do Manifesto Ágil: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Transparência elevada.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É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importante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em qualquer metodologia, mas crucial nos métodos ágeis.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O cliente deve estar incluído no processo para que acompanhe e aprove cada etapa.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68" name="Picture 20">
            <a:extLst>
              <a:ext uri="{FF2B5EF4-FFF2-40B4-BE49-F238E27FC236}">
                <a16:creationId xmlns:a16="http://schemas.microsoft.com/office/drawing/2014/main" xmlns="" id="{411772A2-8867-4F5B-BAE6-82777981B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577" y="2618917"/>
            <a:ext cx="3334845" cy="22593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87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65"/>
    </mc:Choice>
    <mc:Fallback>
      <p:transition spd="slow" advTm="11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9.2|26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9.6|17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7|9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0.7|7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1155</TotalTime>
  <Words>642</Words>
  <Application>Microsoft Office PowerPoint</Application>
  <PresentationFormat>Widescreen</PresentationFormat>
  <Paragraphs>99</Paragraphs>
  <Slides>11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Roboto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 Fornazari</dc:creator>
  <cp:lastModifiedBy>Gabriel Drescher</cp:lastModifiedBy>
  <cp:revision>57</cp:revision>
  <dcterms:created xsi:type="dcterms:W3CDTF">2020-04-23T18:25:52Z</dcterms:created>
  <dcterms:modified xsi:type="dcterms:W3CDTF">2020-06-22T00:03:05Z</dcterms:modified>
</cp:coreProperties>
</file>