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52" r:id="rId11"/>
    <p:sldId id="35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</p:sldIdLst>
  <p:sldSz cx="9144000" cy="6858000" type="screen4x3"/>
  <p:notesSz cx="6858000" cy="9144000"/>
  <p:defaultTextStyle>
    <a:defPPr>
      <a:defRPr lang="pt-BR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pt-BR">
                <a:uFillTx/>
              </a:rPr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pt-BR">
              <a:uFillTx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>
                <a:uFillTx/>
              </a:rPr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>
                <a:uFillTx/>
              </a:rPr>
              <a:t>Clique para editar 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E271B378-1B23-4220-9B43-1440479533D1}" type="datetimeFigureOut">
              <a:rPr lang="pt-BR" smtClean="0">
                <a:uFillTx/>
              </a:rPr>
              <a:t>21/06/2020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EC01923-9207-4A56-BA5D-33C1B446586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pt-BR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hyperlink" Target="mailto:tatianeassone@usp.br" TargetMode="External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574073" y="1314622"/>
            <a:ext cx="7995854" cy="48506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4507" y="1158168"/>
            <a:ext cx="9180512" cy="1910792"/>
          </a:xfrm>
        </p:spPr>
        <p:txBody>
          <a:bodyPr>
            <a:normAutofit fontScale="90000"/>
          </a:bodyPr>
          <a:lstStyle/>
          <a:p>
            <a:br>
              <a:rPr lang="pt-BR" sz="3100" dirty="0">
                <a:solidFill>
                  <a:srgbClr val="C00000"/>
                </a:solidFill>
                <a:uFillTx/>
              </a:rPr>
            </a:br>
            <a:br>
              <a:rPr lang="pt-BR" sz="4000" b="1" dirty="0">
                <a:uFillTx/>
              </a:rPr>
            </a:br>
            <a:br>
              <a:rPr lang="pt-BR" sz="4000" b="1" dirty="0">
                <a:uFillTx/>
              </a:rPr>
            </a:br>
            <a:br>
              <a:rPr lang="pt-BR" sz="2700" b="1" dirty="0">
                <a:uFillTx/>
              </a:rPr>
            </a:br>
            <a:r>
              <a:rPr lang="pt-BR" sz="2700" b="1" u="sng" dirty="0">
                <a:solidFill>
                  <a:srgbClr val="C00000"/>
                </a:solidFill>
                <a:uFillTx/>
              </a:rPr>
              <a:t>Técnicas Laboratoriais Aplicadas no </a:t>
            </a:r>
            <a:br>
              <a:rPr lang="pt-BR" sz="2700" b="1" u="sng" dirty="0">
                <a:solidFill>
                  <a:srgbClr val="C00000"/>
                </a:solidFill>
                <a:uFillTx/>
              </a:rPr>
            </a:br>
            <a:r>
              <a:rPr lang="pt-BR" sz="2700" b="1" u="sng" dirty="0">
                <a:solidFill>
                  <a:srgbClr val="C00000"/>
                </a:solidFill>
                <a:uFillTx/>
              </a:rPr>
              <a:t>Diagnóstico e Acompanhamento Clínico</a:t>
            </a:r>
            <a:br>
              <a:rPr lang="pt-BR" sz="4000" b="1" u="sng" dirty="0">
                <a:solidFill>
                  <a:srgbClr val="C00000"/>
                </a:solidFill>
                <a:uFillTx/>
              </a:rPr>
            </a:br>
            <a:br>
              <a:rPr lang="pt-BR" sz="4000" dirty="0">
                <a:solidFill>
                  <a:srgbClr val="C00000"/>
                </a:solidFill>
                <a:uFillTx/>
              </a:rPr>
            </a:br>
            <a:endParaRPr lang="pt-BR" sz="4000" dirty="0">
              <a:solidFill>
                <a:srgbClr val="C00000"/>
              </a:solidFill>
              <a:uFillTx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969" y="3581201"/>
            <a:ext cx="7416824" cy="1070927"/>
          </a:xfrm>
        </p:spPr>
        <p:txBody>
          <a:bodyPr>
            <a:normAutofit/>
          </a:bodyPr>
          <a:lstStyle/>
          <a:p>
            <a:r>
              <a:rPr lang="pt-BR" sz="1800" b="1" dirty="0">
                <a:solidFill>
                  <a:schemeClr val="tx1"/>
                </a:solidFill>
                <a:uFillTx/>
              </a:rPr>
              <a:t>Jorge Casseb</a:t>
            </a:r>
          </a:p>
          <a:p>
            <a:r>
              <a:rPr lang="pt-BR" sz="1800" b="1" dirty="0">
                <a:solidFill>
                  <a:schemeClr val="tx1"/>
                </a:solidFill>
                <a:uFillTx/>
              </a:rPr>
              <a:t>Professor Associado</a:t>
            </a:r>
          </a:p>
          <a:p>
            <a:r>
              <a:rPr lang="pt-BR" sz="1800" b="1" dirty="0">
                <a:solidFill>
                  <a:schemeClr val="tx1"/>
                </a:solidFill>
                <a:uFillTx/>
              </a:rPr>
              <a:t>FMUSP/IMT</a:t>
            </a:r>
          </a:p>
        </p:txBody>
      </p:sp>
      <p:sp>
        <p:nvSpPr>
          <p:cNvPr id="4" name="CaixaDeTexto 3"/>
          <p:cNvSpPr txBox="1">
            <a:spLocks/>
          </p:cNvSpPr>
          <p:nvPr/>
        </p:nvSpPr>
        <p:spPr>
          <a:xfrm>
            <a:off x="3635896" y="5701073"/>
            <a:ext cx="2562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uFillTx/>
              </a:rPr>
              <a:t>São Paulo – 22 de junho de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40EA14-DF48-4A6B-B8AD-BFECCB64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49" y="2132856"/>
            <a:ext cx="68245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32A6D21-30CA-4E7C-A62D-552BB8F3777F}"/>
              </a:ext>
            </a:extLst>
          </p:cNvPr>
          <p:cNvSpPr/>
          <p:nvPr/>
        </p:nvSpPr>
        <p:spPr>
          <a:xfrm>
            <a:off x="2843808" y="908720"/>
            <a:ext cx="395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Bases dos Testes rápidos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86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1CAB73-79A9-429E-9F79-DFC505EA58D5}"/>
              </a:ext>
            </a:extLst>
          </p:cNvPr>
          <p:cNvSpPr/>
          <p:nvPr/>
        </p:nvSpPr>
        <p:spPr>
          <a:xfrm>
            <a:off x="1259632" y="914568"/>
            <a:ext cx="6624736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Testes rápidos  </a:t>
            </a:r>
            <a:endParaRPr lang="pt-BR" sz="2800" dirty="0">
              <a:solidFill>
                <a:srgbClr val="C00000"/>
              </a:solidFill>
            </a:endParaRPr>
          </a:p>
          <a:p>
            <a:pPr marL="139700" fontAlgn="base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One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Step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Covid-2019 Test;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Coronavírus 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Rapid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Test;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Coronavírus IgG/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IgM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(Covid-19);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Medteste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Coronavírus 2019-nCoV IgG/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IgM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;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Teste Rápido em Cassete (Covid-19) IgG/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IgM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;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Covid-19 IgG/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IgM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Eco Teste.</a:t>
            </a:r>
          </a:p>
          <a:p>
            <a:pPr marL="139700" fontAlgn="base">
              <a:buFont typeface="Arial" panose="020B0604020202020204" pitchFamily="34" charset="0"/>
              <a:buChar char="•"/>
            </a:pPr>
            <a:endParaRPr lang="pt-BR" dirty="0">
              <a:solidFill>
                <a:srgbClr val="414141"/>
              </a:solidFill>
              <a:latin typeface="Arial" panose="020B0604020202020204" pitchFamily="34" charset="0"/>
            </a:endParaRPr>
          </a:p>
          <a:p>
            <a:pPr marL="139700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 Outros dois utilizam um dispositivo semelhante a um cotonete (</a:t>
            </a:r>
            <a:r>
              <a:rPr lang="pt-BR" dirty="0" err="1">
                <a:solidFill>
                  <a:srgbClr val="414141"/>
                </a:solidFill>
                <a:latin typeface="Arial" panose="020B0604020202020204" pitchFamily="34" charset="0"/>
              </a:rPr>
              <a:t>swab</a:t>
            </a:r>
            <a:r>
              <a:rPr lang="pt-BR">
                <a:solidFill>
                  <a:srgbClr val="414141"/>
                </a:solidFill>
                <a:latin typeface="Arial" panose="020B0604020202020204" pitchFamily="34" charset="0"/>
              </a:rPr>
              <a:t>): Amostra </a:t>
            </a:r>
            <a:r>
              <a:rPr lang="pt-BR" dirty="0">
                <a:solidFill>
                  <a:srgbClr val="414141"/>
                </a:solidFill>
                <a:latin typeface="Arial" panose="020B0604020202020204" pitchFamily="34" charset="0"/>
              </a:rPr>
              <a:t>das vias respiratórias dos pacientes, da nasofaringe e da orofaringe: Eco F Covid-19 Ag e Covid-19 Ag Eco Teste</a:t>
            </a:r>
            <a:endParaRPr lang="pt-BR" dirty="0"/>
          </a:p>
          <a:p>
            <a:endParaRPr lang="pt-BR" dirty="0"/>
          </a:p>
          <a:p>
            <a:r>
              <a:rPr lang="pt-BR" dirty="0"/>
              <a:t>Duração: Cerca de 20-40 minutos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42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WESTERN BLOTT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1857948" y="384175"/>
            <a:ext cx="5429692" cy="52322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uFillTx/>
                <a:latin typeface="Arial" charset="0"/>
              </a:rPr>
              <a:t>DIAGNÓSTICO IMUNOLÓGICO</a:t>
            </a:r>
            <a:endParaRPr lang="pt-BR" sz="3200" b="1" dirty="0">
              <a:solidFill>
                <a:srgbClr val="C00000"/>
              </a:solidFill>
              <a:uFillTx/>
              <a:latin typeface="Arial" charset="0"/>
            </a:endParaRP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1150938" y="1096963"/>
            <a:ext cx="6840537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Outro teste imunoenzimático – </a:t>
            </a:r>
            <a:r>
              <a:rPr lang="pt-BR" sz="2500" b="1" i="1">
                <a:uFillTx/>
                <a:latin typeface="Arial" charset="0"/>
              </a:rPr>
              <a:t>Western blot</a:t>
            </a:r>
            <a:endParaRPr lang="pt-BR" sz="2500" b="1">
              <a:uFillTx/>
              <a:latin typeface="Arial" charset="0"/>
            </a:endParaRPr>
          </a:p>
        </p:txBody>
      </p:sp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1885449" y="4419600"/>
            <a:ext cx="5382627" cy="6463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ESQUEMA: mais utilizado para detecção de Ac </a:t>
            </a:r>
          </a:p>
          <a:p>
            <a:pPr algn="ctr"/>
            <a:r>
              <a:rPr lang="pt-BR" b="1">
                <a:uFillTx/>
                <a:latin typeface="Arial" charset="0"/>
              </a:rPr>
              <a:t>(INDIRETO)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7772400" cy="775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b="1">
                <a:uFillTx/>
                <a:latin typeface="Arial" charset="0"/>
              </a:rPr>
              <a:t>PRINCÍPIO: ligação Anticorpo/Antígeno com o uso de uma enzima para geração de um sinal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641475" y="1096963"/>
            <a:ext cx="5865813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Suporte – membrana de nitrocelulose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875870" y="2400300"/>
            <a:ext cx="3390672" cy="92333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Aonde começa esta história?</a:t>
            </a:r>
          </a:p>
          <a:p>
            <a:pPr algn="ctr"/>
            <a:endParaRPr lang="pt-BR" b="1">
              <a:uFillTx/>
              <a:latin typeface="Arial" charset="0"/>
            </a:endParaRPr>
          </a:p>
          <a:p>
            <a:pPr algn="ctr"/>
            <a:r>
              <a:rPr lang="pt-BR" b="1">
                <a:uFillTx/>
                <a:latin typeface="Arial" charset="0"/>
              </a:rPr>
              <a:t>Em uma eletroforese!</a:t>
            </a: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1341438" y="4524375"/>
            <a:ext cx="6450012" cy="8858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600" b="1">
                <a:uFillTx/>
                <a:latin typeface="Arial" charset="0"/>
              </a:rPr>
              <a:t>Separação de proteínas de acordo com </a:t>
            </a:r>
          </a:p>
          <a:p>
            <a:pPr algn="ctr"/>
            <a:r>
              <a:rPr lang="pt-BR" sz="2600" b="1">
                <a:uFillTx/>
                <a:latin typeface="Arial" charset="0"/>
              </a:rPr>
              <a:t>sua carga elétrica (peso molecular)!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3509749" y="1096963"/>
            <a:ext cx="2145139" cy="477054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Eletroforese 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457200" y="2590800"/>
            <a:ext cx="2667000" cy="3505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>
              <a:uFillTx/>
            </a:endParaRPr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>
            <a:off x="628650" y="2838450"/>
            <a:ext cx="228600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5080000" y="1905000"/>
            <a:ext cx="2929007" cy="92333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uFillTx/>
                <a:latin typeface="Arial" charset="0"/>
              </a:rPr>
              <a:t>1- O antígeno é colocado</a:t>
            </a:r>
          </a:p>
          <a:p>
            <a:r>
              <a:rPr lang="pt-BR" b="1" dirty="0">
                <a:uFillTx/>
                <a:latin typeface="Arial" charset="0"/>
              </a:rPr>
              <a:t>no gel de acrilamida</a:t>
            </a:r>
          </a:p>
          <a:p>
            <a:r>
              <a:rPr lang="pt-BR" b="1" dirty="0">
                <a:uFillTx/>
                <a:latin typeface="Arial" charset="0"/>
              </a:rPr>
              <a:t>(p.ex. HIV)</a:t>
            </a: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5073650" y="3216275"/>
            <a:ext cx="3185487" cy="6463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uFillTx/>
                <a:latin typeface="Arial" charset="0"/>
              </a:rPr>
              <a:t>2- Aplica-se o campo </a:t>
            </a:r>
          </a:p>
          <a:p>
            <a:r>
              <a:rPr lang="pt-BR" b="1">
                <a:uFillTx/>
                <a:latin typeface="Arial" charset="0"/>
              </a:rPr>
              <a:t>Elétrico (proteínas migram)</a:t>
            </a:r>
          </a:p>
        </p:txBody>
      </p: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5080000" y="4187825"/>
            <a:ext cx="2775119" cy="1200329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uFillTx/>
                <a:latin typeface="Arial" charset="0"/>
              </a:rPr>
              <a:t>3- Formam-se bandas </a:t>
            </a:r>
          </a:p>
          <a:p>
            <a:r>
              <a:rPr lang="pt-BR" b="1">
                <a:uFillTx/>
                <a:latin typeface="Arial" charset="0"/>
              </a:rPr>
              <a:t>(cada banda proteínas </a:t>
            </a:r>
          </a:p>
          <a:p>
            <a:r>
              <a:rPr lang="pt-BR" b="1">
                <a:uFillTx/>
                <a:latin typeface="Arial" charset="0"/>
              </a:rPr>
              <a:t>do mesmo tamanho ou </a:t>
            </a:r>
          </a:p>
          <a:p>
            <a:r>
              <a:rPr lang="pt-BR" b="1">
                <a:uFillTx/>
                <a:latin typeface="Arial" charset="0"/>
              </a:rPr>
              <a:t>peso molecular)</a:t>
            </a:r>
          </a:p>
        </p:txBody>
      </p:sp>
      <p:sp>
        <p:nvSpPr>
          <p:cNvPr id="405527" name="Text Box 23"/>
          <p:cNvSpPr txBox="1">
            <a:spLocks noChangeArrowheads="1"/>
          </p:cNvSpPr>
          <p:nvPr/>
        </p:nvSpPr>
        <p:spPr bwMode="auto">
          <a:xfrm>
            <a:off x="533400" y="2838450"/>
            <a:ext cx="1285875" cy="3968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uFillTx/>
                <a:latin typeface="Arial" charset="0"/>
              </a:rPr>
              <a:t>Antígeno</a:t>
            </a:r>
          </a:p>
        </p:txBody>
      </p:sp>
      <p:grpSp>
        <p:nvGrpSpPr>
          <p:cNvPr id="405519" name="Group 15"/>
          <p:cNvGrpSpPr/>
          <p:nvPr/>
        </p:nvGrpSpPr>
        <p:grpSpPr>
          <a:xfrm>
            <a:off x="457200" y="2743200"/>
            <a:ext cx="2667000" cy="3314700"/>
            <a:chOff x="3120" y="1920"/>
            <a:chExt cx="1680" cy="1872"/>
          </a:xfrm>
        </p:grpSpPr>
        <p:sp>
          <p:nvSpPr>
            <p:cNvPr id="405512" name="Rectangle 8"/>
            <p:cNvSpPr>
              <a:spLocks noChangeArrowheads="1"/>
            </p:cNvSpPr>
            <p:nvPr/>
          </p:nvSpPr>
          <p:spPr bwMode="auto">
            <a:xfrm>
              <a:off x="3120" y="1920"/>
              <a:ext cx="1680" cy="1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5514" name="Line 10"/>
            <p:cNvSpPr>
              <a:spLocks noChangeShapeType="1"/>
            </p:cNvSpPr>
            <p:nvPr/>
          </p:nvSpPr>
          <p:spPr bwMode="auto">
            <a:xfrm>
              <a:off x="3252" y="2184"/>
              <a:ext cx="144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3252" y="2592"/>
              <a:ext cx="1440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3252" y="2832"/>
              <a:ext cx="144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5517" name="Line 13"/>
            <p:cNvSpPr>
              <a:spLocks noChangeShapeType="1"/>
            </p:cNvSpPr>
            <p:nvPr/>
          </p:nvSpPr>
          <p:spPr bwMode="auto">
            <a:xfrm>
              <a:off x="3240" y="3168"/>
              <a:ext cx="1440" cy="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5518" name="Line 14"/>
            <p:cNvSpPr>
              <a:spLocks noChangeShapeType="1"/>
            </p:cNvSpPr>
            <p:nvPr/>
          </p:nvSpPr>
          <p:spPr bwMode="auto">
            <a:xfrm>
              <a:off x="3240" y="3456"/>
              <a:ext cx="1440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405528" name="AutoShape 24"/>
          <p:cNvSpPr>
            <a:spLocks/>
          </p:cNvSpPr>
          <p:nvPr/>
        </p:nvSpPr>
        <p:spPr bwMode="auto">
          <a:xfrm>
            <a:off x="3276600" y="3048000"/>
            <a:ext cx="228600" cy="2667000"/>
          </a:xfrm>
          <a:prstGeom prst="rightBrace">
            <a:avLst>
              <a:gd name="adj1" fmla="val 97222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5530" name="Rectangle 26"/>
          <p:cNvSpPr>
            <a:spLocks noChangeArrowheads="1"/>
          </p:cNvSpPr>
          <p:nvPr/>
        </p:nvSpPr>
        <p:spPr bwMode="auto">
          <a:xfrm>
            <a:off x="3427413" y="3886200"/>
            <a:ext cx="1525587" cy="10064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uFillTx/>
                <a:latin typeface="Arial" charset="0"/>
              </a:rPr>
              <a:t>Bandas!</a:t>
            </a:r>
          </a:p>
          <a:p>
            <a:pPr algn="ctr"/>
            <a:r>
              <a:rPr lang="pt-BR" sz="2000" b="1">
                <a:uFillTx/>
                <a:latin typeface="Arial" charset="0"/>
              </a:rPr>
              <a:t>Proteínas </a:t>
            </a:r>
          </a:p>
          <a:p>
            <a:pPr algn="ctr"/>
            <a:r>
              <a:rPr lang="pt-BR" sz="2000" b="1">
                <a:uFillTx/>
                <a:latin typeface="Arial" charset="0"/>
              </a:rPr>
              <a:t>separadas!</a:t>
            </a:r>
          </a:p>
        </p:txBody>
      </p:sp>
      <p:sp>
        <p:nvSpPr>
          <p:cNvPr id="405532" name="Rectangle 28"/>
          <p:cNvSpPr>
            <a:spLocks noChangeArrowheads="1"/>
          </p:cNvSpPr>
          <p:nvPr/>
        </p:nvSpPr>
        <p:spPr bwMode="auto">
          <a:xfrm>
            <a:off x="647700" y="2057400"/>
            <a:ext cx="2284413" cy="3968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uFillTx/>
                <a:latin typeface="Arial" charset="0"/>
              </a:rPr>
              <a:t>Corrente elétrica!</a:t>
            </a: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3260363" y="1096963"/>
            <a:ext cx="2602636" cy="477054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i="1" dirty="0">
                <a:uFillTx/>
                <a:latin typeface="Arial" charset="0"/>
              </a:rPr>
              <a:t>Western </a:t>
            </a:r>
            <a:r>
              <a:rPr lang="pt-BR" sz="2500" b="1" i="1" dirty="0" err="1">
                <a:uFillTx/>
                <a:latin typeface="Arial" charset="0"/>
              </a:rPr>
              <a:t>bloting</a:t>
            </a:r>
            <a:endParaRPr lang="pt-BR" sz="2500" b="1" dirty="0">
              <a:uFillTx/>
              <a:latin typeface="Arial" charset="0"/>
            </a:endParaRP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3429000" y="2362200"/>
            <a:ext cx="5410200" cy="6463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pt-BR" b="1">
                <a:uFillTx/>
                <a:latin typeface="Arial" charset="0"/>
              </a:rPr>
              <a:t>1- Suporte: fitas de nitrocelulose com as proteínas do antígeno (p.ex. vírus HIV)</a:t>
            </a:r>
          </a:p>
        </p:txBody>
      </p:sp>
      <p:grpSp>
        <p:nvGrpSpPr>
          <p:cNvPr id="407620" name="Group 68"/>
          <p:cNvGrpSpPr/>
          <p:nvPr/>
        </p:nvGrpSpPr>
        <p:grpSpPr>
          <a:xfrm>
            <a:off x="1565275" y="2659063"/>
            <a:ext cx="482600" cy="2987675"/>
            <a:chOff x="986" y="1896"/>
            <a:chExt cx="304" cy="1882"/>
          </a:xfrm>
        </p:grpSpPr>
        <p:sp>
          <p:nvSpPr>
            <p:cNvPr id="407617" name="AutoShape 65"/>
            <p:cNvSpPr>
              <a:spLocks noChangeArrowheads="1"/>
            </p:cNvSpPr>
            <p:nvPr/>
          </p:nvSpPr>
          <p:spPr bwMode="auto">
            <a:xfrm>
              <a:off x="996" y="1968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18" name="Rectangle 66"/>
            <p:cNvSpPr>
              <a:spLocks noChangeArrowheads="1"/>
            </p:cNvSpPr>
            <p:nvPr/>
          </p:nvSpPr>
          <p:spPr bwMode="auto">
            <a:xfrm>
              <a:off x="986" y="1896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19" name="Rectangle 67"/>
            <p:cNvSpPr>
              <a:spLocks noChangeArrowheads="1"/>
            </p:cNvSpPr>
            <p:nvPr/>
          </p:nvSpPr>
          <p:spPr bwMode="auto">
            <a:xfrm>
              <a:off x="986" y="3656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7621" name="Group 69"/>
          <p:cNvGrpSpPr/>
          <p:nvPr/>
        </p:nvGrpSpPr>
        <p:grpSpPr>
          <a:xfrm>
            <a:off x="587375" y="3097213"/>
            <a:ext cx="174625" cy="2057400"/>
            <a:chOff x="576" y="2160"/>
            <a:chExt cx="110" cy="1296"/>
          </a:xfrm>
        </p:grpSpPr>
        <p:sp>
          <p:nvSpPr>
            <p:cNvPr id="407597" name="Rectangle 45"/>
            <p:cNvSpPr>
              <a:spLocks noChangeArrowheads="1"/>
            </p:cNvSpPr>
            <p:nvPr/>
          </p:nvSpPr>
          <p:spPr bwMode="auto"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598" name="Line 46"/>
            <p:cNvSpPr>
              <a:spLocks noChangeShapeType="1"/>
            </p:cNvSpPr>
            <p:nvPr/>
          </p:nvSpPr>
          <p:spPr bwMode="auto">
            <a:xfrm>
              <a:off x="576" y="234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599" name="Line 47"/>
            <p:cNvSpPr>
              <a:spLocks noChangeShapeType="1"/>
            </p:cNvSpPr>
            <p:nvPr/>
          </p:nvSpPr>
          <p:spPr bwMode="auto">
            <a:xfrm>
              <a:off x="576" y="2625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00" name="Line 48"/>
            <p:cNvSpPr>
              <a:spLocks noChangeShapeType="1"/>
            </p:cNvSpPr>
            <p:nvPr/>
          </p:nvSpPr>
          <p:spPr bwMode="auto">
            <a:xfrm>
              <a:off x="583" y="2791"/>
              <a:ext cx="1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01" name="Line 49"/>
            <p:cNvSpPr>
              <a:spLocks noChangeShapeType="1"/>
            </p:cNvSpPr>
            <p:nvPr/>
          </p:nvSpPr>
          <p:spPr bwMode="auto">
            <a:xfrm>
              <a:off x="578" y="3024"/>
              <a:ext cx="1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02" name="Line 50"/>
            <p:cNvSpPr>
              <a:spLocks noChangeShapeType="1"/>
            </p:cNvSpPr>
            <p:nvPr/>
          </p:nvSpPr>
          <p:spPr bwMode="auto">
            <a:xfrm>
              <a:off x="578" y="3223"/>
              <a:ext cx="1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7622" name="Group 70"/>
          <p:cNvGrpSpPr/>
          <p:nvPr/>
        </p:nvGrpSpPr>
        <p:grpSpPr>
          <a:xfrm>
            <a:off x="1711325" y="3097213"/>
            <a:ext cx="174625" cy="2057400"/>
            <a:chOff x="576" y="2160"/>
            <a:chExt cx="110" cy="1296"/>
          </a:xfrm>
        </p:grpSpPr>
        <p:sp>
          <p:nvSpPr>
            <p:cNvPr id="407623" name="Rectangle 71"/>
            <p:cNvSpPr>
              <a:spLocks noChangeArrowheads="1"/>
            </p:cNvSpPr>
            <p:nvPr/>
          </p:nvSpPr>
          <p:spPr bwMode="auto">
            <a:xfrm>
              <a:off x="577" y="2160"/>
              <a:ext cx="105" cy="129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24" name="Line 72"/>
            <p:cNvSpPr>
              <a:spLocks noChangeShapeType="1"/>
            </p:cNvSpPr>
            <p:nvPr/>
          </p:nvSpPr>
          <p:spPr bwMode="auto">
            <a:xfrm>
              <a:off x="576" y="234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25" name="Line 73"/>
            <p:cNvSpPr>
              <a:spLocks noChangeShapeType="1"/>
            </p:cNvSpPr>
            <p:nvPr/>
          </p:nvSpPr>
          <p:spPr bwMode="auto">
            <a:xfrm>
              <a:off x="576" y="2625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26" name="Line 74"/>
            <p:cNvSpPr>
              <a:spLocks noChangeShapeType="1"/>
            </p:cNvSpPr>
            <p:nvPr/>
          </p:nvSpPr>
          <p:spPr bwMode="auto">
            <a:xfrm>
              <a:off x="583" y="2791"/>
              <a:ext cx="1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27" name="Line 75"/>
            <p:cNvSpPr>
              <a:spLocks noChangeShapeType="1"/>
            </p:cNvSpPr>
            <p:nvPr/>
          </p:nvSpPr>
          <p:spPr bwMode="auto">
            <a:xfrm>
              <a:off x="578" y="3024"/>
              <a:ext cx="1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7628" name="Line 76"/>
            <p:cNvSpPr>
              <a:spLocks noChangeShapeType="1"/>
            </p:cNvSpPr>
            <p:nvPr/>
          </p:nvSpPr>
          <p:spPr bwMode="auto">
            <a:xfrm>
              <a:off x="578" y="3223"/>
              <a:ext cx="1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7637" name="Group 85"/>
          <p:cNvGrpSpPr/>
          <p:nvPr/>
        </p:nvGrpSpPr>
        <p:grpSpPr>
          <a:xfrm>
            <a:off x="1562100" y="2659063"/>
            <a:ext cx="482600" cy="2987675"/>
            <a:chOff x="2304" y="2438"/>
            <a:chExt cx="304" cy="1882"/>
          </a:xfrm>
        </p:grpSpPr>
        <p:sp>
          <p:nvSpPr>
            <p:cNvPr id="407634" name="AutoShape 82"/>
            <p:cNvSpPr>
              <a:spLocks noChangeArrowheads="1"/>
            </p:cNvSpPr>
            <p:nvPr/>
          </p:nvSpPr>
          <p:spPr bwMode="auto">
            <a:xfrm>
              <a:off x="2314" y="2510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FFFF91">
                <a:alpha val="50000"/>
              </a:srgbClr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35" name="Rectangle 83"/>
            <p:cNvSpPr>
              <a:spLocks noChangeArrowheads="1"/>
            </p:cNvSpPr>
            <p:nvPr/>
          </p:nvSpPr>
          <p:spPr bwMode="auto">
            <a:xfrm>
              <a:off x="2304" y="2438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36" name="Rectangle 84"/>
            <p:cNvSpPr>
              <a:spLocks noChangeArrowheads="1"/>
            </p:cNvSpPr>
            <p:nvPr/>
          </p:nvSpPr>
          <p:spPr bwMode="auto">
            <a:xfrm>
              <a:off x="2304" y="4198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407638" name="Line 86"/>
          <p:cNvSpPr>
            <a:spLocks noChangeShapeType="1"/>
          </p:cNvSpPr>
          <p:nvPr/>
        </p:nvSpPr>
        <p:spPr bwMode="auto">
          <a:xfrm>
            <a:off x="914400" y="4106863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7639" name="Text Box 87"/>
          <p:cNvSpPr txBox="1">
            <a:spLocks noChangeArrowheads="1"/>
          </p:cNvSpPr>
          <p:nvPr/>
        </p:nvSpPr>
        <p:spPr bwMode="auto">
          <a:xfrm>
            <a:off x="990600" y="5668963"/>
            <a:ext cx="163830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sz="2000" b="1">
                <a:uFillTx/>
                <a:latin typeface="Arial" charset="0"/>
              </a:rPr>
              <a:t>canaleta</a:t>
            </a:r>
          </a:p>
        </p:txBody>
      </p:sp>
      <p:sp>
        <p:nvSpPr>
          <p:cNvPr id="407640" name="Rectangle 88"/>
          <p:cNvSpPr>
            <a:spLocks noChangeArrowheads="1"/>
          </p:cNvSpPr>
          <p:nvPr/>
        </p:nvSpPr>
        <p:spPr bwMode="auto">
          <a:xfrm>
            <a:off x="3429000" y="3670300"/>
            <a:ext cx="5410200" cy="6463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pt-BR" b="1">
                <a:uFillTx/>
                <a:latin typeface="Arial" charset="0"/>
              </a:rPr>
              <a:t>2- Amostra: captura de Ac anti-cada proteína do antígeno (p.ex. anti-HIV) </a:t>
            </a:r>
          </a:p>
        </p:txBody>
      </p:sp>
      <p:sp>
        <p:nvSpPr>
          <p:cNvPr id="407641" name="Rectangle 89"/>
          <p:cNvSpPr>
            <a:spLocks noChangeArrowheads="1"/>
          </p:cNvSpPr>
          <p:nvPr/>
        </p:nvSpPr>
        <p:spPr bwMode="auto">
          <a:xfrm>
            <a:off x="3429000" y="4633913"/>
            <a:ext cx="5410200" cy="6463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pt-BR" b="1">
                <a:uFillTx/>
                <a:latin typeface="Arial" charset="0"/>
              </a:rPr>
              <a:t>3- Ac de detecção (conjugado): Ac anti-Ac humano (p.ex. anti-IgG) conjugado a enzima </a:t>
            </a:r>
          </a:p>
        </p:txBody>
      </p:sp>
      <p:grpSp>
        <p:nvGrpSpPr>
          <p:cNvPr id="407649" name="Group 97"/>
          <p:cNvGrpSpPr/>
          <p:nvPr/>
        </p:nvGrpSpPr>
        <p:grpSpPr>
          <a:xfrm>
            <a:off x="2095500" y="3067050"/>
            <a:ext cx="1160463" cy="2171700"/>
            <a:chOff x="1320" y="1932"/>
            <a:chExt cx="731" cy="1368"/>
          </a:xfrm>
        </p:grpSpPr>
        <p:sp>
          <p:nvSpPr>
            <p:cNvPr id="407647" name="AutoShape 95"/>
            <p:cNvSpPr>
              <a:spLocks/>
            </p:cNvSpPr>
            <p:nvPr/>
          </p:nvSpPr>
          <p:spPr bwMode="auto">
            <a:xfrm>
              <a:off x="1320" y="1932"/>
              <a:ext cx="132" cy="1368"/>
            </a:xfrm>
            <a:prstGeom prst="rightBrace">
              <a:avLst>
                <a:gd name="adj1" fmla="val 86364"/>
                <a:gd name="adj2" fmla="val 50000"/>
              </a:avLst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48" name="Rectangle 96"/>
            <p:cNvSpPr>
              <a:spLocks noChangeArrowheads="1"/>
            </p:cNvSpPr>
            <p:nvPr/>
          </p:nvSpPr>
          <p:spPr bwMode="auto">
            <a:xfrm>
              <a:off x="1425" y="2450"/>
              <a:ext cx="626" cy="40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200" b="1">
                  <a:uFillTx/>
                  <a:latin typeface="Arial" charset="0"/>
                </a:rPr>
                <a:t>Bandas!</a:t>
              </a:r>
            </a:p>
            <a:p>
              <a:pPr algn="ctr"/>
              <a:r>
                <a:rPr lang="pt-BR" sz="1200" b="1">
                  <a:uFillTx/>
                  <a:latin typeface="Arial" charset="0"/>
                </a:rPr>
                <a:t>Proteínas </a:t>
              </a:r>
            </a:p>
            <a:p>
              <a:pPr algn="ctr"/>
              <a:r>
                <a:rPr lang="pt-BR" sz="1200" b="1">
                  <a:uFillTx/>
                  <a:latin typeface="Arial" charset="0"/>
                </a:rPr>
                <a:t>separadas!</a:t>
              </a:r>
            </a:p>
          </p:txBody>
        </p:sp>
      </p:grpSp>
      <p:grpSp>
        <p:nvGrpSpPr>
          <p:cNvPr id="407654" name="Group 102"/>
          <p:cNvGrpSpPr/>
          <p:nvPr/>
        </p:nvGrpSpPr>
        <p:grpSpPr>
          <a:xfrm>
            <a:off x="1562100" y="2667000"/>
            <a:ext cx="482600" cy="2987675"/>
            <a:chOff x="-816" y="2438"/>
            <a:chExt cx="304" cy="1882"/>
          </a:xfrm>
        </p:grpSpPr>
        <p:sp>
          <p:nvSpPr>
            <p:cNvPr id="407651" name="AutoShape 99"/>
            <p:cNvSpPr>
              <a:spLocks noChangeArrowheads="1"/>
            </p:cNvSpPr>
            <p:nvPr/>
          </p:nvSpPr>
          <p:spPr bwMode="auto">
            <a:xfrm>
              <a:off x="-806" y="2510"/>
              <a:ext cx="288" cy="1728"/>
            </a:xfrm>
            <a:prstGeom prst="roundRect">
              <a:avLst>
                <a:gd name="adj" fmla="val 16667"/>
              </a:avLst>
            </a:prstGeom>
            <a:solidFill>
              <a:srgbClr val="FF3300">
                <a:alpha val="50000"/>
              </a:srgbClr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52" name="Rectangle 100"/>
            <p:cNvSpPr>
              <a:spLocks noChangeArrowheads="1"/>
            </p:cNvSpPr>
            <p:nvPr/>
          </p:nvSpPr>
          <p:spPr bwMode="auto">
            <a:xfrm>
              <a:off x="-816" y="2438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407653" name="Rectangle 101"/>
            <p:cNvSpPr>
              <a:spLocks noChangeArrowheads="1"/>
            </p:cNvSpPr>
            <p:nvPr/>
          </p:nvSpPr>
          <p:spPr bwMode="auto">
            <a:xfrm>
              <a:off x="-816" y="4198"/>
              <a:ext cx="304" cy="12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407655" name="Rectangle 103"/>
          <p:cNvSpPr>
            <a:spLocks noChangeArrowheads="1"/>
          </p:cNvSpPr>
          <p:nvPr/>
        </p:nvSpPr>
        <p:spPr bwMode="auto">
          <a:xfrm>
            <a:off x="3314700" y="6057900"/>
            <a:ext cx="54102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DETECÇÃO?</a:t>
            </a:r>
          </a:p>
        </p:txBody>
      </p:sp>
      <p:sp>
        <p:nvSpPr>
          <p:cNvPr id="407656" name="Oval 104"/>
          <p:cNvSpPr>
            <a:spLocks noChangeArrowheads="1"/>
          </p:cNvSpPr>
          <p:nvPr/>
        </p:nvSpPr>
        <p:spPr bwMode="auto">
          <a:xfrm>
            <a:off x="1485900" y="4629150"/>
            <a:ext cx="6096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7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640" grpId="0" autoUpdateAnimBg="0"/>
      <p:bldP spid="407641" grpId="0" autoUpdateAnimBg="0"/>
      <p:bldP spid="4076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40" name="Rectangle 164"/>
          <p:cNvSpPr>
            <a:spLocks noChangeArrowheads="1"/>
          </p:cNvSpPr>
          <p:nvPr/>
        </p:nvSpPr>
        <p:spPr bwMode="auto">
          <a:xfrm>
            <a:off x="1619250" y="5219700"/>
            <a:ext cx="5962650" cy="112395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58" name="Rectangle 82"/>
          <p:cNvSpPr>
            <a:spLocks noChangeArrowheads="1"/>
          </p:cNvSpPr>
          <p:nvPr/>
        </p:nvSpPr>
        <p:spPr bwMode="auto">
          <a:xfrm>
            <a:off x="1619250" y="5219700"/>
            <a:ext cx="5962650" cy="1123950"/>
          </a:xfrm>
          <a:prstGeom prst="rect">
            <a:avLst/>
          </a:prstGeom>
          <a:solidFill>
            <a:srgbClr val="A4BEFE">
              <a:alpha val="50000"/>
            </a:srgb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2525713" y="1096963"/>
            <a:ext cx="408622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i="1">
                <a:uFillTx/>
                <a:latin typeface="Arial" charset="0"/>
              </a:rPr>
              <a:t>Western blot - </a:t>
            </a:r>
            <a:r>
              <a:rPr lang="pt-BR" sz="2500" b="1">
                <a:uFillTx/>
                <a:latin typeface="Arial" charset="0"/>
              </a:rPr>
              <a:t>revelando! </a:t>
            </a:r>
          </a:p>
        </p:txBody>
      </p:sp>
      <p:sp>
        <p:nvSpPr>
          <p:cNvPr id="408605" name="Rectangle 29"/>
          <p:cNvSpPr>
            <a:spLocks noChangeArrowheads="1"/>
          </p:cNvSpPr>
          <p:nvPr/>
        </p:nvSpPr>
        <p:spPr bwMode="auto">
          <a:xfrm>
            <a:off x="342900" y="2114550"/>
            <a:ext cx="84582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Amostra: captura de Ac anti-cada proteína do antígeno</a:t>
            </a:r>
          </a:p>
        </p:txBody>
      </p:sp>
      <p:sp>
        <p:nvSpPr>
          <p:cNvPr id="408606" name="Rectangle 30"/>
          <p:cNvSpPr>
            <a:spLocks noChangeArrowheads="1"/>
          </p:cNvSpPr>
          <p:nvPr/>
        </p:nvSpPr>
        <p:spPr bwMode="auto">
          <a:xfrm>
            <a:off x="495300" y="2609850"/>
            <a:ext cx="81534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Ac de detecção (conjugado): Ac anti-Ac humano conjugado a enzima </a:t>
            </a:r>
          </a:p>
        </p:txBody>
      </p:sp>
      <p:grpSp>
        <p:nvGrpSpPr>
          <p:cNvPr id="408662" name="Group 86"/>
          <p:cNvGrpSpPr/>
          <p:nvPr/>
        </p:nvGrpSpPr>
        <p:grpSpPr>
          <a:xfrm>
            <a:off x="2247900" y="5268913"/>
            <a:ext cx="4646613" cy="922337"/>
            <a:chOff x="1416" y="3319"/>
            <a:chExt cx="2927" cy="581"/>
          </a:xfrm>
        </p:grpSpPr>
        <p:sp>
          <p:nvSpPr>
            <p:cNvPr id="408619" name="Rectangle 43"/>
            <p:cNvSpPr>
              <a:spLocks noChangeArrowheads="1"/>
            </p:cNvSpPr>
            <p:nvPr/>
          </p:nvSpPr>
          <p:spPr bwMode="auto">
            <a:xfrm>
              <a:off x="1416" y="3792"/>
              <a:ext cx="2927" cy="10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grpSp>
          <p:nvGrpSpPr>
            <p:cNvPr id="408661" name="Group 85"/>
            <p:cNvGrpSpPr/>
            <p:nvPr/>
          </p:nvGrpSpPr>
          <p:grpSpPr>
            <a:xfrm>
              <a:off x="1668" y="3319"/>
              <a:ext cx="287" cy="528"/>
              <a:chOff x="1668" y="3319"/>
              <a:chExt cx="287" cy="528"/>
            </a:xfrm>
          </p:grpSpPr>
          <p:sp>
            <p:nvSpPr>
              <p:cNvPr id="408625" name="Rectangle 49"/>
              <p:cNvSpPr>
                <a:spLocks noChangeArrowheads="1"/>
              </p:cNvSpPr>
              <p:nvPr/>
            </p:nvSpPr>
            <p:spPr bwMode="auto">
              <a:xfrm>
                <a:off x="1770" y="3756"/>
                <a:ext cx="72" cy="6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endParaRPr lang="pt-BR">
                  <a:uFillTx/>
                </a:endParaRPr>
              </a:p>
            </p:txBody>
          </p:sp>
          <p:grpSp>
            <p:nvGrpSpPr>
              <p:cNvPr id="408645" name="Group 69"/>
              <p:cNvGrpSpPr/>
              <p:nvPr/>
            </p:nvGrpSpPr>
            <p:grpSpPr>
              <a:xfrm>
                <a:off x="1668" y="3319"/>
                <a:ext cx="287" cy="365"/>
                <a:chOff x="1680" y="3168"/>
                <a:chExt cx="287" cy="365"/>
              </a:xfrm>
            </p:grpSpPr>
            <p:sp>
              <p:nvSpPr>
                <p:cNvPr id="408633" name="Text Box 57"/>
                <p:cNvSpPr txBox="1">
                  <a:spLocks noChangeArrowheads="1"/>
                </p:cNvSpPr>
                <p:nvPr/>
              </p:nvSpPr>
              <p:spPr bwMode="auto">
                <a:xfrm rot="-10848809">
                  <a:off x="1680" y="3168"/>
                  <a:ext cx="287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3200" b="1">
                      <a:solidFill>
                        <a:srgbClr val="FF0000"/>
                      </a:solidFill>
                      <a:uFillTx/>
                      <a:latin typeface="Arial" charset="0"/>
                    </a:rPr>
                    <a:t>Y</a:t>
                  </a:r>
                </a:p>
              </p:txBody>
            </p:sp>
            <p:sp>
              <p:nvSpPr>
                <p:cNvPr id="408639" name="Rectangle 63"/>
                <p:cNvSpPr>
                  <a:spLocks noChangeArrowheads="1"/>
                </p:cNvSpPr>
                <p:nvPr/>
              </p:nvSpPr>
              <p:spPr bwMode="auto">
                <a:xfrm>
                  <a:off x="1776" y="3168"/>
                  <a:ext cx="96" cy="96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rgbClr val="33CC33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pt-BR">
                    <a:uFillTx/>
                  </a:endParaRPr>
                </a:p>
              </p:txBody>
            </p:sp>
          </p:grpSp>
          <p:sp>
            <p:nvSpPr>
              <p:cNvPr id="408641" name="Text Box 65"/>
              <p:cNvSpPr txBox="1">
                <a:spLocks noChangeArrowheads="1"/>
              </p:cNvSpPr>
              <p:nvPr/>
            </p:nvSpPr>
            <p:spPr bwMode="auto">
              <a:xfrm flipV="1">
                <a:off x="1668" y="3482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99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</p:grpSp>
      <p:sp>
        <p:nvSpPr>
          <p:cNvPr id="408643" name="Text Box 67"/>
          <p:cNvSpPr txBox="1">
            <a:spLocks noChangeArrowheads="1"/>
          </p:cNvSpPr>
          <p:nvPr/>
        </p:nvSpPr>
        <p:spPr bwMode="auto">
          <a:xfrm flipV="1">
            <a:off x="5773738" y="5535613"/>
            <a:ext cx="455612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FF9900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408644" name="Text Box 68"/>
          <p:cNvSpPr txBox="1">
            <a:spLocks noChangeArrowheads="1"/>
          </p:cNvSpPr>
          <p:nvPr/>
        </p:nvSpPr>
        <p:spPr bwMode="auto">
          <a:xfrm flipV="1">
            <a:off x="3849688" y="5535613"/>
            <a:ext cx="455612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FF9900"/>
                </a:solidFill>
                <a:uFillTx/>
                <a:latin typeface="Arial" charset="0"/>
              </a:rPr>
              <a:t>Y</a:t>
            </a:r>
          </a:p>
        </p:txBody>
      </p:sp>
      <p:grpSp>
        <p:nvGrpSpPr>
          <p:cNvPr id="408646" name="Group 70"/>
          <p:cNvGrpSpPr/>
          <p:nvPr/>
        </p:nvGrpSpPr>
        <p:grpSpPr>
          <a:xfrm>
            <a:off x="3849688" y="5276850"/>
            <a:ext cx="455612" cy="579438"/>
            <a:chOff x="1680" y="3168"/>
            <a:chExt cx="287" cy="365"/>
          </a:xfrm>
        </p:grpSpPr>
        <p:sp>
          <p:nvSpPr>
            <p:cNvPr id="408647" name="Text Box 71"/>
            <p:cNvSpPr txBox="1">
              <a:spLocks noChangeArrowheads="1"/>
            </p:cNvSpPr>
            <p:nvPr/>
          </p:nvSpPr>
          <p:spPr bwMode="auto">
            <a:xfrm rot="-10848809">
              <a:off x="1680" y="316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00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408648" name="Rectangle 72"/>
            <p:cNvSpPr>
              <a:spLocks noChangeArrowheads="1"/>
            </p:cNvSpPr>
            <p:nvPr/>
          </p:nvSpPr>
          <p:spPr bwMode="auto"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33CC33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8649" name="Group 73"/>
          <p:cNvGrpSpPr/>
          <p:nvPr/>
        </p:nvGrpSpPr>
        <p:grpSpPr>
          <a:xfrm>
            <a:off x="5773738" y="5276850"/>
            <a:ext cx="455612" cy="579438"/>
            <a:chOff x="1680" y="3168"/>
            <a:chExt cx="287" cy="365"/>
          </a:xfrm>
        </p:grpSpPr>
        <p:sp>
          <p:nvSpPr>
            <p:cNvPr id="408650" name="Text Box 74"/>
            <p:cNvSpPr txBox="1">
              <a:spLocks noChangeArrowheads="1"/>
            </p:cNvSpPr>
            <p:nvPr/>
          </p:nvSpPr>
          <p:spPr bwMode="auto">
            <a:xfrm rot="-10848809">
              <a:off x="1680" y="316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00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408651" name="Rectangle 75"/>
            <p:cNvSpPr>
              <a:spLocks noChangeArrowheads="1"/>
            </p:cNvSpPr>
            <p:nvPr/>
          </p:nvSpPr>
          <p:spPr bwMode="auto">
            <a:xfrm>
              <a:off x="1776" y="3168"/>
              <a:ext cx="96" cy="96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33CC33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408652" name="Line 76"/>
          <p:cNvSpPr>
            <a:spLocks noChangeShapeType="1"/>
          </p:cNvSpPr>
          <p:nvPr/>
        </p:nvSpPr>
        <p:spPr bwMode="auto">
          <a:xfrm>
            <a:off x="1600200" y="6324600"/>
            <a:ext cx="601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8653" name="Line 77"/>
          <p:cNvSpPr>
            <a:spLocks noChangeShapeType="1"/>
          </p:cNvSpPr>
          <p:nvPr/>
        </p:nvSpPr>
        <p:spPr bwMode="auto">
          <a:xfrm>
            <a:off x="1628775" y="52197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8654" name="Line 78"/>
          <p:cNvSpPr>
            <a:spLocks noChangeShapeType="1"/>
          </p:cNvSpPr>
          <p:nvPr/>
        </p:nvSpPr>
        <p:spPr bwMode="auto">
          <a:xfrm>
            <a:off x="7591425" y="52197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8656" name="Rectangle 80"/>
          <p:cNvSpPr>
            <a:spLocks noChangeArrowheads="1"/>
          </p:cNvSpPr>
          <p:nvPr/>
        </p:nvSpPr>
        <p:spPr bwMode="auto">
          <a:xfrm>
            <a:off x="517525" y="522605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57" name="Rectangle 81"/>
          <p:cNvSpPr>
            <a:spLocks noChangeArrowheads="1"/>
          </p:cNvSpPr>
          <p:nvPr/>
        </p:nvSpPr>
        <p:spPr bwMode="auto">
          <a:xfrm>
            <a:off x="7559675" y="522605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59" name="Rectangle 83"/>
          <p:cNvSpPr>
            <a:spLocks noChangeArrowheads="1"/>
          </p:cNvSpPr>
          <p:nvPr/>
        </p:nvSpPr>
        <p:spPr bwMode="auto">
          <a:xfrm>
            <a:off x="1943100" y="3810000"/>
            <a:ext cx="52578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CROMÓGENO (SUBSTRATO)</a:t>
            </a:r>
          </a:p>
        </p:txBody>
      </p:sp>
      <p:sp>
        <p:nvSpPr>
          <p:cNvPr id="408626" name="Rectangle 50"/>
          <p:cNvSpPr>
            <a:spLocks noChangeArrowheads="1"/>
          </p:cNvSpPr>
          <p:nvPr/>
        </p:nvSpPr>
        <p:spPr bwMode="auto">
          <a:xfrm>
            <a:off x="3400425" y="5962650"/>
            <a:ext cx="114300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28" name="Rectangle 52"/>
          <p:cNvSpPr>
            <a:spLocks noChangeArrowheads="1"/>
          </p:cNvSpPr>
          <p:nvPr/>
        </p:nvSpPr>
        <p:spPr bwMode="auto">
          <a:xfrm>
            <a:off x="5030788" y="5962650"/>
            <a:ext cx="1508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29" name="Rectangle 53"/>
          <p:cNvSpPr>
            <a:spLocks noChangeArrowheads="1"/>
          </p:cNvSpPr>
          <p:nvPr/>
        </p:nvSpPr>
        <p:spPr bwMode="auto">
          <a:xfrm>
            <a:off x="5964238" y="5962650"/>
            <a:ext cx="746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8627" name="Rectangle 51"/>
          <p:cNvSpPr>
            <a:spLocks noChangeArrowheads="1"/>
          </p:cNvSpPr>
          <p:nvPr/>
        </p:nvSpPr>
        <p:spPr bwMode="auto">
          <a:xfrm>
            <a:off x="4040188" y="5962650"/>
            <a:ext cx="746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408687" name="Group 111"/>
          <p:cNvGrpSpPr/>
          <p:nvPr/>
        </p:nvGrpSpPr>
        <p:grpSpPr>
          <a:xfrm>
            <a:off x="2514600" y="5029200"/>
            <a:ext cx="719138" cy="1123950"/>
            <a:chOff x="1584" y="3168"/>
            <a:chExt cx="453" cy="708"/>
          </a:xfrm>
        </p:grpSpPr>
        <p:grpSp>
          <p:nvGrpSpPr>
            <p:cNvPr id="408685" name="Group 10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408660" name="Text Box 84"/>
              <p:cNvSpPr txBox="1">
                <a:spLocks noChangeArrowheads="1"/>
              </p:cNvSpPr>
              <p:nvPr/>
            </p:nvSpPr>
            <p:spPr bwMode="auto">
              <a:xfrm>
                <a:off x="1645" y="3170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3" name="Text Box 87"/>
              <p:cNvSpPr txBox="1">
                <a:spLocks noChangeArrowheads="1"/>
              </p:cNvSpPr>
              <p:nvPr/>
            </p:nvSpPr>
            <p:spPr bwMode="auto">
              <a:xfrm>
                <a:off x="1630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4" name="Text Box 88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5" name="Text Box 89"/>
              <p:cNvSpPr txBox="1">
                <a:spLocks noChangeArrowheads="1"/>
              </p:cNvSpPr>
              <p:nvPr/>
            </p:nvSpPr>
            <p:spPr bwMode="auto">
              <a:xfrm>
                <a:off x="1632" y="331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6" name="Text Box 90"/>
              <p:cNvSpPr txBox="1">
                <a:spLocks noChangeArrowheads="1"/>
              </p:cNvSpPr>
              <p:nvPr/>
            </p:nvSpPr>
            <p:spPr bwMode="auto">
              <a:xfrm>
                <a:off x="1586" y="336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7" name="Text Box 91"/>
              <p:cNvSpPr txBox="1">
                <a:spLocks noChangeArrowheads="1"/>
              </p:cNvSpPr>
              <p:nvPr/>
            </p:nvSpPr>
            <p:spPr bwMode="auto">
              <a:xfrm>
                <a:off x="1628" y="340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8" name="Text Box 92"/>
              <p:cNvSpPr txBox="1">
                <a:spLocks noChangeArrowheads="1"/>
              </p:cNvSpPr>
              <p:nvPr/>
            </p:nvSpPr>
            <p:spPr bwMode="auto">
              <a:xfrm>
                <a:off x="1604" y="34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69" name="Text Box 93"/>
              <p:cNvSpPr txBox="1">
                <a:spLocks noChangeArrowheads="1"/>
              </p:cNvSpPr>
              <p:nvPr/>
            </p:nvSpPr>
            <p:spPr bwMode="auto">
              <a:xfrm>
                <a:off x="1655" y="34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0" name="Text Box 94"/>
              <p:cNvSpPr txBox="1">
                <a:spLocks noChangeArrowheads="1"/>
              </p:cNvSpPr>
              <p:nvPr/>
            </p:nvSpPr>
            <p:spPr bwMode="auto">
              <a:xfrm>
                <a:off x="1626" y="353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1" name="Text Box 95"/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2" name="Text Box 96"/>
              <p:cNvSpPr txBox="1">
                <a:spLocks noChangeArrowheads="1"/>
              </p:cNvSpPr>
              <p:nvPr/>
            </p:nvSpPr>
            <p:spPr bwMode="auto">
              <a:xfrm>
                <a:off x="1799" y="316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3" name="Text Box 97"/>
              <p:cNvSpPr txBox="1">
                <a:spLocks noChangeArrowheads="1"/>
              </p:cNvSpPr>
              <p:nvPr/>
            </p:nvSpPr>
            <p:spPr bwMode="auto">
              <a:xfrm>
                <a:off x="1833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4" name="Text Box 98"/>
              <p:cNvSpPr txBox="1">
                <a:spLocks noChangeArrowheads="1"/>
              </p:cNvSpPr>
              <p:nvPr/>
            </p:nvSpPr>
            <p:spPr bwMode="auto">
              <a:xfrm>
                <a:off x="1788" y="325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5" name="Text Box 99"/>
              <p:cNvSpPr txBox="1">
                <a:spLocks noChangeArrowheads="1"/>
              </p:cNvSpPr>
              <p:nvPr/>
            </p:nvSpPr>
            <p:spPr bwMode="auto">
              <a:xfrm>
                <a:off x="1856" y="327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6" name="Text Box 100"/>
              <p:cNvSpPr txBox="1">
                <a:spLocks noChangeArrowheads="1"/>
              </p:cNvSpPr>
              <p:nvPr/>
            </p:nvSpPr>
            <p:spPr bwMode="auto">
              <a:xfrm>
                <a:off x="1820" y="332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7" name="Text Box 101"/>
              <p:cNvSpPr txBox="1">
                <a:spLocks noChangeArrowheads="1"/>
              </p:cNvSpPr>
              <p:nvPr/>
            </p:nvSpPr>
            <p:spPr bwMode="auto">
              <a:xfrm>
                <a:off x="1868" y="33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8" name="Text Box 102"/>
              <p:cNvSpPr txBox="1">
                <a:spLocks noChangeArrowheads="1"/>
              </p:cNvSpPr>
              <p:nvPr/>
            </p:nvSpPr>
            <p:spPr bwMode="auto">
              <a:xfrm>
                <a:off x="1824" y="342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79" name="Text Box 103"/>
              <p:cNvSpPr txBox="1">
                <a:spLocks noChangeArrowheads="1"/>
              </p:cNvSpPr>
              <p:nvPr/>
            </p:nvSpPr>
            <p:spPr bwMode="auto">
              <a:xfrm>
                <a:off x="1847" y="347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80" name="Text Box 104"/>
              <p:cNvSpPr txBox="1">
                <a:spLocks noChangeArrowheads="1"/>
              </p:cNvSpPr>
              <p:nvPr/>
            </p:nvSpPr>
            <p:spPr bwMode="auto">
              <a:xfrm>
                <a:off x="1841" y="353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81" name="Text Box 105"/>
              <p:cNvSpPr txBox="1">
                <a:spLocks noChangeArrowheads="1"/>
              </p:cNvSpPr>
              <p:nvPr/>
            </p:nvSpPr>
            <p:spPr bwMode="auto">
              <a:xfrm>
                <a:off x="1796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82" name="Text Box 106"/>
              <p:cNvSpPr txBox="1">
                <a:spLocks noChangeArrowheads="1"/>
              </p:cNvSpPr>
              <p:nvPr/>
            </p:nvSpPr>
            <p:spPr bwMode="auto">
              <a:xfrm>
                <a:off x="1751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83" name="Text Box 107"/>
              <p:cNvSpPr txBox="1">
                <a:spLocks noChangeArrowheads="1"/>
              </p:cNvSpPr>
              <p:nvPr/>
            </p:nvSpPr>
            <p:spPr bwMode="auto">
              <a:xfrm>
                <a:off x="1648" y="35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84" name="Text Box 108"/>
              <p:cNvSpPr txBox="1">
                <a:spLocks noChangeArrowheads="1"/>
              </p:cNvSpPr>
              <p:nvPr/>
            </p:nvSpPr>
            <p:spPr bwMode="auto">
              <a:xfrm>
                <a:off x="1789" y="358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408686" name="Rectangle 110"/>
            <p:cNvSpPr>
              <a:spLocks noChangeArrowheads="1"/>
            </p:cNvSpPr>
            <p:nvPr/>
          </p:nvSpPr>
          <p:spPr bwMode="auto"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3399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8688" name="Group 112"/>
          <p:cNvGrpSpPr/>
          <p:nvPr/>
        </p:nvGrpSpPr>
        <p:grpSpPr>
          <a:xfrm>
            <a:off x="3719513" y="5029200"/>
            <a:ext cx="719137" cy="1123950"/>
            <a:chOff x="1584" y="3168"/>
            <a:chExt cx="453" cy="708"/>
          </a:xfrm>
        </p:grpSpPr>
        <p:grpSp>
          <p:nvGrpSpPr>
            <p:cNvPr id="408689" name="Group 113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408690" name="Text Box 114"/>
              <p:cNvSpPr txBox="1">
                <a:spLocks noChangeArrowheads="1"/>
              </p:cNvSpPr>
              <p:nvPr/>
            </p:nvSpPr>
            <p:spPr bwMode="auto">
              <a:xfrm>
                <a:off x="1645" y="3170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1" name="Text Box 115"/>
              <p:cNvSpPr txBox="1">
                <a:spLocks noChangeArrowheads="1"/>
              </p:cNvSpPr>
              <p:nvPr/>
            </p:nvSpPr>
            <p:spPr bwMode="auto">
              <a:xfrm>
                <a:off x="1630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2" name="Text Box 116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3" name="Text Box 117"/>
              <p:cNvSpPr txBox="1">
                <a:spLocks noChangeArrowheads="1"/>
              </p:cNvSpPr>
              <p:nvPr/>
            </p:nvSpPr>
            <p:spPr bwMode="auto">
              <a:xfrm>
                <a:off x="1632" y="331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4" name="Text Box 118"/>
              <p:cNvSpPr txBox="1">
                <a:spLocks noChangeArrowheads="1"/>
              </p:cNvSpPr>
              <p:nvPr/>
            </p:nvSpPr>
            <p:spPr bwMode="auto">
              <a:xfrm>
                <a:off x="1586" y="336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5" name="Text Box 119"/>
              <p:cNvSpPr txBox="1">
                <a:spLocks noChangeArrowheads="1"/>
              </p:cNvSpPr>
              <p:nvPr/>
            </p:nvSpPr>
            <p:spPr bwMode="auto">
              <a:xfrm>
                <a:off x="1628" y="340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6" name="Text Box 120"/>
              <p:cNvSpPr txBox="1">
                <a:spLocks noChangeArrowheads="1"/>
              </p:cNvSpPr>
              <p:nvPr/>
            </p:nvSpPr>
            <p:spPr bwMode="auto">
              <a:xfrm>
                <a:off x="1604" y="34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7" name="Text Box 121"/>
              <p:cNvSpPr txBox="1">
                <a:spLocks noChangeArrowheads="1"/>
              </p:cNvSpPr>
              <p:nvPr/>
            </p:nvSpPr>
            <p:spPr bwMode="auto">
              <a:xfrm>
                <a:off x="1655" y="34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8" name="Text Box 122"/>
              <p:cNvSpPr txBox="1">
                <a:spLocks noChangeArrowheads="1"/>
              </p:cNvSpPr>
              <p:nvPr/>
            </p:nvSpPr>
            <p:spPr bwMode="auto">
              <a:xfrm>
                <a:off x="1626" y="353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699" name="Text Box 123"/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0" name="Text Box 124"/>
              <p:cNvSpPr txBox="1">
                <a:spLocks noChangeArrowheads="1"/>
              </p:cNvSpPr>
              <p:nvPr/>
            </p:nvSpPr>
            <p:spPr bwMode="auto">
              <a:xfrm>
                <a:off x="1799" y="316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1" name="Text Box 125"/>
              <p:cNvSpPr txBox="1">
                <a:spLocks noChangeArrowheads="1"/>
              </p:cNvSpPr>
              <p:nvPr/>
            </p:nvSpPr>
            <p:spPr bwMode="auto">
              <a:xfrm>
                <a:off x="1833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2" name="Text Box 126"/>
              <p:cNvSpPr txBox="1">
                <a:spLocks noChangeArrowheads="1"/>
              </p:cNvSpPr>
              <p:nvPr/>
            </p:nvSpPr>
            <p:spPr bwMode="auto">
              <a:xfrm>
                <a:off x="1788" y="325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3" name="Text Box 127"/>
              <p:cNvSpPr txBox="1">
                <a:spLocks noChangeArrowheads="1"/>
              </p:cNvSpPr>
              <p:nvPr/>
            </p:nvSpPr>
            <p:spPr bwMode="auto">
              <a:xfrm>
                <a:off x="1856" y="327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4" name="Text Box 128"/>
              <p:cNvSpPr txBox="1">
                <a:spLocks noChangeArrowheads="1"/>
              </p:cNvSpPr>
              <p:nvPr/>
            </p:nvSpPr>
            <p:spPr bwMode="auto">
              <a:xfrm>
                <a:off x="1820" y="332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5" name="Text Box 129"/>
              <p:cNvSpPr txBox="1">
                <a:spLocks noChangeArrowheads="1"/>
              </p:cNvSpPr>
              <p:nvPr/>
            </p:nvSpPr>
            <p:spPr bwMode="auto">
              <a:xfrm>
                <a:off x="1868" y="33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6" name="Text Box 130"/>
              <p:cNvSpPr txBox="1">
                <a:spLocks noChangeArrowheads="1"/>
              </p:cNvSpPr>
              <p:nvPr/>
            </p:nvSpPr>
            <p:spPr bwMode="auto">
              <a:xfrm>
                <a:off x="1824" y="342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7" name="Text Box 131"/>
              <p:cNvSpPr txBox="1">
                <a:spLocks noChangeArrowheads="1"/>
              </p:cNvSpPr>
              <p:nvPr/>
            </p:nvSpPr>
            <p:spPr bwMode="auto">
              <a:xfrm>
                <a:off x="1847" y="347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8" name="Text Box 132"/>
              <p:cNvSpPr txBox="1">
                <a:spLocks noChangeArrowheads="1"/>
              </p:cNvSpPr>
              <p:nvPr/>
            </p:nvSpPr>
            <p:spPr bwMode="auto">
              <a:xfrm>
                <a:off x="1841" y="353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09" name="Text Box 133"/>
              <p:cNvSpPr txBox="1">
                <a:spLocks noChangeArrowheads="1"/>
              </p:cNvSpPr>
              <p:nvPr/>
            </p:nvSpPr>
            <p:spPr bwMode="auto">
              <a:xfrm>
                <a:off x="1796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0" name="Text Box 134"/>
              <p:cNvSpPr txBox="1">
                <a:spLocks noChangeArrowheads="1"/>
              </p:cNvSpPr>
              <p:nvPr/>
            </p:nvSpPr>
            <p:spPr bwMode="auto">
              <a:xfrm>
                <a:off x="1751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1" name="Text Box 135"/>
              <p:cNvSpPr txBox="1">
                <a:spLocks noChangeArrowheads="1"/>
              </p:cNvSpPr>
              <p:nvPr/>
            </p:nvSpPr>
            <p:spPr bwMode="auto">
              <a:xfrm>
                <a:off x="1648" y="35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2" name="Text Box 136"/>
              <p:cNvSpPr txBox="1">
                <a:spLocks noChangeArrowheads="1"/>
              </p:cNvSpPr>
              <p:nvPr/>
            </p:nvSpPr>
            <p:spPr bwMode="auto">
              <a:xfrm>
                <a:off x="1789" y="358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408713" name="Rectangle 137"/>
            <p:cNvSpPr>
              <a:spLocks noChangeArrowheads="1"/>
            </p:cNvSpPr>
            <p:nvPr/>
          </p:nvSpPr>
          <p:spPr bwMode="auto"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3399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408714" name="Group 138"/>
          <p:cNvGrpSpPr/>
          <p:nvPr/>
        </p:nvGrpSpPr>
        <p:grpSpPr>
          <a:xfrm>
            <a:off x="5643563" y="5029200"/>
            <a:ext cx="719137" cy="1123950"/>
            <a:chOff x="1584" y="3168"/>
            <a:chExt cx="453" cy="708"/>
          </a:xfrm>
        </p:grpSpPr>
        <p:grpSp>
          <p:nvGrpSpPr>
            <p:cNvPr id="408715" name="Group 139"/>
            <p:cNvGrpSpPr/>
            <p:nvPr/>
          </p:nvGrpSpPr>
          <p:grpSpPr>
            <a:xfrm>
              <a:off x="1584" y="3168"/>
              <a:ext cx="453" cy="708"/>
              <a:chOff x="1584" y="3168"/>
              <a:chExt cx="453" cy="708"/>
            </a:xfrm>
          </p:grpSpPr>
          <p:sp>
            <p:nvSpPr>
              <p:cNvPr id="408716" name="Text Box 140"/>
              <p:cNvSpPr txBox="1">
                <a:spLocks noChangeArrowheads="1"/>
              </p:cNvSpPr>
              <p:nvPr/>
            </p:nvSpPr>
            <p:spPr bwMode="auto">
              <a:xfrm>
                <a:off x="1645" y="3170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7" name="Text Box 141"/>
              <p:cNvSpPr txBox="1">
                <a:spLocks noChangeArrowheads="1"/>
              </p:cNvSpPr>
              <p:nvPr/>
            </p:nvSpPr>
            <p:spPr bwMode="auto">
              <a:xfrm>
                <a:off x="1630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8" name="Text Box 142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19" name="Text Box 143"/>
              <p:cNvSpPr txBox="1">
                <a:spLocks noChangeArrowheads="1"/>
              </p:cNvSpPr>
              <p:nvPr/>
            </p:nvSpPr>
            <p:spPr bwMode="auto">
              <a:xfrm>
                <a:off x="1632" y="331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0" name="Text Box 144"/>
              <p:cNvSpPr txBox="1">
                <a:spLocks noChangeArrowheads="1"/>
              </p:cNvSpPr>
              <p:nvPr/>
            </p:nvSpPr>
            <p:spPr bwMode="auto">
              <a:xfrm>
                <a:off x="1586" y="336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1" name="Text Box 145"/>
              <p:cNvSpPr txBox="1">
                <a:spLocks noChangeArrowheads="1"/>
              </p:cNvSpPr>
              <p:nvPr/>
            </p:nvSpPr>
            <p:spPr bwMode="auto">
              <a:xfrm>
                <a:off x="1628" y="340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2" name="Text Box 146"/>
              <p:cNvSpPr txBox="1">
                <a:spLocks noChangeArrowheads="1"/>
              </p:cNvSpPr>
              <p:nvPr/>
            </p:nvSpPr>
            <p:spPr bwMode="auto">
              <a:xfrm>
                <a:off x="1604" y="346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3" name="Text Box 147"/>
              <p:cNvSpPr txBox="1">
                <a:spLocks noChangeArrowheads="1"/>
              </p:cNvSpPr>
              <p:nvPr/>
            </p:nvSpPr>
            <p:spPr bwMode="auto">
              <a:xfrm>
                <a:off x="1655" y="34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4" name="Text Box 148"/>
              <p:cNvSpPr txBox="1">
                <a:spLocks noChangeArrowheads="1"/>
              </p:cNvSpPr>
              <p:nvPr/>
            </p:nvSpPr>
            <p:spPr bwMode="auto">
              <a:xfrm>
                <a:off x="1626" y="353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5" name="Text Box 149"/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6" name="Text Box 150"/>
              <p:cNvSpPr txBox="1">
                <a:spLocks noChangeArrowheads="1"/>
              </p:cNvSpPr>
              <p:nvPr/>
            </p:nvSpPr>
            <p:spPr bwMode="auto">
              <a:xfrm>
                <a:off x="1799" y="316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7" name="Text Box 151"/>
              <p:cNvSpPr txBox="1">
                <a:spLocks noChangeArrowheads="1"/>
              </p:cNvSpPr>
              <p:nvPr/>
            </p:nvSpPr>
            <p:spPr bwMode="auto">
              <a:xfrm>
                <a:off x="1833" y="321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8" name="Text Box 152"/>
              <p:cNvSpPr txBox="1">
                <a:spLocks noChangeArrowheads="1"/>
              </p:cNvSpPr>
              <p:nvPr/>
            </p:nvSpPr>
            <p:spPr bwMode="auto">
              <a:xfrm>
                <a:off x="1788" y="325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29" name="Text Box 153"/>
              <p:cNvSpPr txBox="1">
                <a:spLocks noChangeArrowheads="1"/>
              </p:cNvSpPr>
              <p:nvPr/>
            </p:nvSpPr>
            <p:spPr bwMode="auto">
              <a:xfrm>
                <a:off x="1856" y="327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0" name="Text Box 154"/>
              <p:cNvSpPr txBox="1">
                <a:spLocks noChangeArrowheads="1"/>
              </p:cNvSpPr>
              <p:nvPr/>
            </p:nvSpPr>
            <p:spPr bwMode="auto">
              <a:xfrm>
                <a:off x="1820" y="3326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1" name="Text Box 155"/>
              <p:cNvSpPr txBox="1">
                <a:spLocks noChangeArrowheads="1"/>
              </p:cNvSpPr>
              <p:nvPr/>
            </p:nvSpPr>
            <p:spPr bwMode="auto">
              <a:xfrm>
                <a:off x="1868" y="33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2" name="Text Box 156"/>
              <p:cNvSpPr txBox="1">
                <a:spLocks noChangeArrowheads="1"/>
              </p:cNvSpPr>
              <p:nvPr/>
            </p:nvSpPr>
            <p:spPr bwMode="auto">
              <a:xfrm>
                <a:off x="1824" y="342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3" name="Text Box 157"/>
              <p:cNvSpPr txBox="1">
                <a:spLocks noChangeArrowheads="1"/>
              </p:cNvSpPr>
              <p:nvPr/>
            </p:nvSpPr>
            <p:spPr bwMode="auto">
              <a:xfrm>
                <a:off x="1847" y="347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4" name="Text Box 158"/>
              <p:cNvSpPr txBox="1">
                <a:spLocks noChangeArrowheads="1"/>
              </p:cNvSpPr>
              <p:nvPr/>
            </p:nvSpPr>
            <p:spPr bwMode="auto">
              <a:xfrm>
                <a:off x="1841" y="3534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5" name="Text Box 159"/>
              <p:cNvSpPr txBox="1">
                <a:spLocks noChangeArrowheads="1"/>
              </p:cNvSpPr>
              <p:nvPr/>
            </p:nvSpPr>
            <p:spPr bwMode="auto">
              <a:xfrm>
                <a:off x="1796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6" name="Text Box 160"/>
              <p:cNvSpPr txBox="1">
                <a:spLocks noChangeArrowheads="1"/>
              </p:cNvSpPr>
              <p:nvPr/>
            </p:nvSpPr>
            <p:spPr bwMode="auto">
              <a:xfrm>
                <a:off x="1751" y="355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7" name="Text Box 161"/>
              <p:cNvSpPr txBox="1">
                <a:spLocks noChangeArrowheads="1"/>
              </p:cNvSpPr>
              <p:nvPr/>
            </p:nvSpPr>
            <p:spPr bwMode="auto">
              <a:xfrm>
                <a:off x="1648" y="3582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  <p:sp>
            <p:nvSpPr>
              <p:cNvPr id="408738" name="Text Box 162"/>
              <p:cNvSpPr txBox="1">
                <a:spLocks noChangeArrowheads="1"/>
              </p:cNvSpPr>
              <p:nvPr/>
            </p:nvSpPr>
            <p:spPr bwMode="auto">
              <a:xfrm>
                <a:off x="1789" y="3588"/>
                <a:ext cx="169" cy="28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b="1">
                    <a:solidFill>
                      <a:srgbClr val="003399"/>
                    </a:solidFill>
                    <a:uFillTx/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408739" name="Rectangle 163"/>
            <p:cNvSpPr>
              <a:spLocks noChangeArrowheads="1"/>
            </p:cNvSpPr>
            <p:nvPr/>
          </p:nvSpPr>
          <p:spPr bwMode="auto">
            <a:xfrm>
              <a:off x="1770" y="3756"/>
              <a:ext cx="72" cy="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3399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408741" name="Rectangle 165"/>
          <p:cNvSpPr>
            <a:spLocks noChangeArrowheads="1"/>
          </p:cNvSpPr>
          <p:nvPr/>
        </p:nvSpPr>
        <p:spPr bwMode="auto">
          <a:xfrm>
            <a:off x="2114550" y="4324350"/>
            <a:ext cx="49530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uFillTx/>
                <a:latin typeface="Arial" charset="0"/>
              </a:rPr>
              <a:t>precipita ao ser consumido!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58" grpId="0" animBg="1"/>
      <p:bldP spid="408659" grpId="0" autoUpdateAnimBg="0"/>
      <p:bldP spid="4087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2248376" y="384175"/>
            <a:ext cx="4648838" cy="52322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DIAGNÓSTICO IMUNOLÓGICO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3387725" y="1096963"/>
            <a:ext cx="2351088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RESULTADO! </a:t>
            </a:r>
          </a:p>
        </p:txBody>
      </p:sp>
      <p:sp>
        <p:nvSpPr>
          <p:cNvPr id="409608" name="Rectangle 8"/>
          <p:cNvSpPr>
            <a:spLocks noChangeArrowheads="1"/>
          </p:cNvSpPr>
          <p:nvPr/>
        </p:nvSpPr>
        <p:spPr bwMode="auto">
          <a:xfrm>
            <a:off x="2247900" y="6019800"/>
            <a:ext cx="4646613" cy="171450"/>
          </a:xfrm>
          <a:prstGeom prst="rect">
            <a:avLst/>
          </a:prstGeom>
          <a:solidFill>
            <a:srgbClr val="C0C0C0"/>
          </a:solidFill>
          <a:ln w="12700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23" name="Line 23"/>
          <p:cNvSpPr>
            <a:spLocks noChangeShapeType="1"/>
          </p:cNvSpPr>
          <p:nvPr/>
        </p:nvSpPr>
        <p:spPr bwMode="auto">
          <a:xfrm>
            <a:off x="1600200" y="6324600"/>
            <a:ext cx="601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9624" name="Line 24"/>
          <p:cNvSpPr>
            <a:spLocks noChangeShapeType="1"/>
          </p:cNvSpPr>
          <p:nvPr/>
        </p:nvSpPr>
        <p:spPr bwMode="auto">
          <a:xfrm>
            <a:off x="1628775" y="52197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9625" name="Line 25"/>
          <p:cNvSpPr>
            <a:spLocks noChangeShapeType="1"/>
          </p:cNvSpPr>
          <p:nvPr/>
        </p:nvSpPr>
        <p:spPr bwMode="auto">
          <a:xfrm>
            <a:off x="7591425" y="52197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517525" y="522605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27" name="Rectangle 27"/>
          <p:cNvSpPr>
            <a:spLocks noChangeArrowheads="1"/>
          </p:cNvSpPr>
          <p:nvPr/>
        </p:nvSpPr>
        <p:spPr bwMode="auto">
          <a:xfrm>
            <a:off x="7559675" y="522605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28" name="Rectangle 28"/>
          <p:cNvSpPr>
            <a:spLocks noChangeArrowheads="1"/>
          </p:cNvSpPr>
          <p:nvPr/>
        </p:nvSpPr>
        <p:spPr bwMode="auto">
          <a:xfrm>
            <a:off x="486569" y="2374331"/>
            <a:ext cx="81534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uFillTx/>
                <a:latin typeface="Arial" charset="0"/>
              </a:rPr>
              <a:t>BANDAS CORADAS = AC ESPECÍFICO NA AMOSTRA </a:t>
            </a:r>
          </a:p>
        </p:txBody>
      </p:sp>
      <p:sp>
        <p:nvSpPr>
          <p:cNvPr id="409629" name="Rectangle 29"/>
          <p:cNvSpPr>
            <a:spLocks noChangeArrowheads="1"/>
          </p:cNvSpPr>
          <p:nvPr/>
        </p:nvSpPr>
        <p:spPr bwMode="auto">
          <a:xfrm>
            <a:off x="3400425" y="5962650"/>
            <a:ext cx="114300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30" name="Rectangle 30"/>
          <p:cNvSpPr>
            <a:spLocks noChangeArrowheads="1"/>
          </p:cNvSpPr>
          <p:nvPr/>
        </p:nvSpPr>
        <p:spPr bwMode="auto">
          <a:xfrm>
            <a:off x="5030788" y="5962650"/>
            <a:ext cx="1508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31" name="Rectangle 31"/>
          <p:cNvSpPr>
            <a:spLocks noChangeArrowheads="1"/>
          </p:cNvSpPr>
          <p:nvPr/>
        </p:nvSpPr>
        <p:spPr bwMode="auto">
          <a:xfrm>
            <a:off x="5964238" y="5962650"/>
            <a:ext cx="746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32" name="Rectangle 32"/>
          <p:cNvSpPr>
            <a:spLocks noChangeArrowheads="1"/>
          </p:cNvSpPr>
          <p:nvPr/>
        </p:nvSpPr>
        <p:spPr bwMode="auto">
          <a:xfrm>
            <a:off x="4040188" y="5962650"/>
            <a:ext cx="74612" cy="95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58" name="Rectangle 58"/>
          <p:cNvSpPr>
            <a:spLocks noChangeArrowheads="1"/>
          </p:cNvSpPr>
          <p:nvPr/>
        </p:nvSpPr>
        <p:spPr bwMode="auto">
          <a:xfrm>
            <a:off x="2809875" y="5962650"/>
            <a:ext cx="114300" cy="9525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684" name="Rectangle 84"/>
          <p:cNvSpPr>
            <a:spLocks noChangeArrowheads="1"/>
          </p:cNvSpPr>
          <p:nvPr/>
        </p:nvSpPr>
        <p:spPr bwMode="auto">
          <a:xfrm>
            <a:off x="4014788" y="5962650"/>
            <a:ext cx="114300" cy="9525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710" name="Rectangle 110"/>
          <p:cNvSpPr>
            <a:spLocks noChangeArrowheads="1"/>
          </p:cNvSpPr>
          <p:nvPr/>
        </p:nvSpPr>
        <p:spPr bwMode="auto">
          <a:xfrm>
            <a:off x="5938838" y="5962650"/>
            <a:ext cx="114300" cy="9525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9712" name="Rectangle 112"/>
          <p:cNvSpPr>
            <a:spLocks noChangeArrowheads="1"/>
          </p:cNvSpPr>
          <p:nvPr/>
        </p:nvSpPr>
        <p:spPr bwMode="auto">
          <a:xfrm>
            <a:off x="2667000" y="5581650"/>
            <a:ext cx="4191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uFillTx/>
                <a:latin typeface="Arial" charset="0"/>
              </a:rPr>
              <a:t>+ </a:t>
            </a:r>
          </a:p>
        </p:txBody>
      </p:sp>
      <p:sp>
        <p:nvSpPr>
          <p:cNvPr id="409713" name="Rectangle 113"/>
          <p:cNvSpPr>
            <a:spLocks noChangeArrowheads="1"/>
          </p:cNvSpPr>
          <p:nvPr/>
        </p:nvSpPr>
        <p:spPr bwMode="auto">
          <a:xfrm>
            <a:off x="3871913" y="5581650"/>
            <a:ext cx="4191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uFillTx/>
                <a:latin typeface="Arial" charset="0"/>
              </a:rPr>
              <a:t>+ </a:t>
            </a:r>
          </a:p>
        </p:txBody>
      </p:sp>
      <p:sp>
        <p:nvSpPr>
          <p:cNvPr id="409714" name="Rectangle 114"/>
          <p:cNvSpPr>
            <a:spLocks noChangeArrowheads="1"/>
          </p:cNvSpPr>
          <p:nvPr/>
        </p:nvSpPr>
        <p:spPr bwMode="auto">
          <a:xfrm>
            <a:off x="5795963" y="5581650"/>
            <a:ext cx="4191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uFillTx/>
                <a:latin typeface="Arial" charset="0"/>
              </a:rPr>
              <a:t>+ </a:t>
            </a:r>
          </a:p>
        </p:txBody>
      </p:sp>
      <p:sp>
        <p:nvSpPr>
          <p:cNvPr id="409715" name="Rectangle 115"/>
          <p:cNvSpPr>
            <a:spLocks noChangeArrowheads="1"/>
          </p:cNvSpPr>
          <p:nvPr/>
        </p:nvSpPr>
        <p:spPr bwMode="auto">
          <a:xfrm>
            <a:off x="4895850" y="5543550"/>
            <a:ext cx="4191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uFillTx/>
                <a:latin typeface="Arial" charset="0"/>
              </a:rPr>
              <a:t>- </a:t>
            </a:r>
          </a:p>
        </p:txBody>
      </p:sp>
      <p:sp>
        <p:nvSpPr>
          <p:cNvPr id="409716" name="Rectangle 116"/>
          <p:cNvSpPr>
            <a:spLocks noChangeArrowheads="1"/>
          </p:cNvSpPr>
          <p:nvPr/>
        </p:nvSpPr>
        <p:spPr bwMode="auto">
          <a:xfrm>
            <a:off x="3248025" y="5543550"/>
            <a:ext cx="419100" cy="369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uFillTx/>
                <a:latin typeface="Arial" charset="0"/>
              </a:rPr>
              <a:t>- 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2168525" y="1096963"/>
            <a:ext cx="481012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i="1">
                <a:uFillTx/>
                <a:latin typeface="Arial" charset="0"/>
              </a:rPr>
              <a:t>Western blot</a:t>
            </a:r>
            <a:r>
              <a:rPr lang="pt-BR" sz="2500" b="1">
                <a:uFillTx/>
                <a:latin typeface="Arial" charset="0"/>
              </a:rPr>
              <a:t> – Exemplo (HIV)! </a:t>
            </a:r>
          </a:p>
        </p:txBody>
      </p:sp>
      <p:pic>
        <p:nvPicPr>
          <p:cNvPr id="410648" name="Picture 24" descr="C:\Jefferson\Figuras\Maceio\HIVWestern2b, 2356 positi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847850"/>
            <a:ext cx="6457950" cy="44767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</a:ln>
        </p:spPr>
      </p:pic>
      <p:grpSp>
        <p:nvGrpSpPr>
          <p:cNvPr id="410655" name="Group 31"/>
          <p:cNvGrpSpPr/>
          <p:nvPr/>
        </p:nvGrpSpPr>
        <p:grpSpPr>
          <a:xfrm>
            <a:off x="1181100" y="3200400"/>
            <a:ext cx="6724650" cy="3768725"/>
            <a:chOff x="744" y="2016"/>
            <a:chExt cx="4236" cy="2374"/>
          </a:xfrm>
        </p:grpSpPr>
        <p:sp>
          <p:nvSpPr>
            <p:cNvPr id="410649" name="Text Box 25"/>
            <p:cNvSpPr txBox="1">
              <a:spLocks noChangeArrowheads="1"/>
            </p:cNvSpPr>
            <p:nvPr/>
          </p:nvSpPr>
          <p:spPr bwMode="auto">
            <a:xfrm>
              <a:off x="1091" y="4039"/>
              <a:ext cx="3577" cy="25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>
                  <a:uFillTx/>
                  <a:latin typeface="Arial" charset="0"/>
                </a:rPr>
                <a:t>= bandas necessárias para resultado positivo</a:t>
              </a:r>
            </a:p>
          </p:txBody>
        </p:sp>
        <p:sp>
          <p:nvSpPr>
            <p:cNvPr id="410650" name="Rectangle 26"/>
            <p:cNvSpPr>
              <a:spLocks noChangeArrowheads="1"/>
            </p:cNvSpPr>
            <p:nvPr/>
          </p:nvSpPr>
          <p:spPr bwMode="auto">
            <a:xfrm>
              <a:off x="912" y="4044"/>
              <a:ext cx="209" cy="34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000" b="1">
                  <a:uFillTx/>
                  <a:latin typeface="Arial" charset="0"/>
                </a:rPr>
                <a:t>*</a:t>
              </a:r>
            </a:p>
          </p:txBody>
        </p:sp>
        <p:grpSp>
          <p:nvGrpSpPr>
            <p:cNvPr id="410654" name="Group 30"/>
            <p:cNvGrpSpPr/>
            <p:nvPr/>
          </p:nvGrpSpPr>
          <p:grpSpPr>
            <a:xfrm>
              <a:off x="744" y="2016"/>
              <a:ext cx="4236" cy="1284"/>
              <a:chOff x="744" y="2016"/>
              <a:chExt cx="4236" cy="1284"/>
            </a:xfrm>
          </p:grpSpPr>
          <p:sp>
            <p:nvSpPr>
              <p:cNvPr id="410651" name="Line 27"/>
              <p:cNvSpPr>
                <a:spLocks noChangeShapeType="1"/>
              </p:cNvSpPr>
              <p:nvPr/>
            </p:nvSpPr>
            <p:spPr bwMode="auto">
              <a:xfrm>
                <a:off x="744" y="2016"/>
                <a:ext cx="42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10652" name="Line 28"/>
              <p:cNvSpPr>
                <a:spLocks noChangeShapeType="1"/>
              </p:cNvSpPr>
              <p:nvPr/>
            </p:nvSpPr>
            <p:spPr bwMode="auto">
              <a:xfrm>
                <a:off x="756" y="2676"/>
                <a:ext cx="42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744" y="3300"/>
                <a:ext cx="42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endParaRPr lang="pt-BR">
                  <a:uFillTx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  <a:uFillTx/>
              </a:rPr>
              <a:t>Principais Metodologias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349078"/>
            <a:ext cx="4040188" cy="639762"/>
          </a:xfrm>
        </p:spPr>
        <p:txBody>
          <a:bodyPr/>
          <a:lstStyle/>
          <a:p>
            <a:r>
              <a:rPr lang="pt-BR" dirty="0">
                <a:uFillTx/>
              </a:rPr>
              <a:t>Técnicas Imunológicas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40188" cy="3951288"/>
          </a:xfrm>
        </p:spPr>
        <p:txBody>
          <a:bodyPr>
            <a:normAutofit/>
          </a:bodyPr>
          <a:lstStyle/>
          <a:p>
            <a:r>
              <a:rPr lang="pt-BR" sz="2000" dirty="0">
                <a:uFillTx/>
              </a:rPr>
              <a:t>ELISA</a:t>
            </a:r>
          </a:p>
          <a:p>
            <a:r>
              <a:rPr lang="pt-BR" sz="2000" dirty="0">
                <a:uFillTx/>
              </a:rPr>
              <a:t>IMUNOBLLOTING (WESTERN BLOTING)</a:t>
            </a:r>
          </a:p>
          <a:p>
            <a:r>
              <a:rPr lang="pt-BR" sz="2000" dirty="0">
                <a:uFillTx/>
              </a:rPr>
              <a:t>IMUNOCROMATROGRAFIA (TESTE RÁPIDO)</a:t>
            </a:r>
          </a:p>
          <a:p>
            <a:r>
              <a:rPr lang="pt-BR" sz="2000" dirty="0">
                <a:uFillTx/>
              </a:rPr>
              <a:t>CITOMETRIA DE FLUXO</a:t>
            </a:r>
          </a:p>
          <a:p>
            <a:r>
              <a:rPr lang="pt-BR" sz="2000" dirty="0">
                <a:uFillTx/>
              </a:rPr>
              <a:t>CULTURA CELULAR</a:t>
            </a:r>
          </a:p>
          <a:p>
            <a:pPr marL="0" indent="0">
              <a:buNone/>
            </a:pPr>
            <a:endParaRPr lang="pt-BR" sz="2000" dirty="0">
              <a:uFillTx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r>
              <a:rPr lang="pt-BR" dirty="0">
                <a:uFillTx/>
              </a:rPr>
              <a:t>Técnicas Moleculares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3951288"/>
          </a:xfrm>
        </p:spPr>
        <p:txBody>
          <a:bodyPr/>
          <a:lstStyle/>
          <a:p>
            <a:r>
              <a:rPr lang="pt-BR" dirty="0">
                <a:uFillTx/>
              </a:rPr>
              <a:t>PCR CONVENCIONAL</a:t>
            </a:r>
          </a:p>
          <a:p>
            <a:r>
              <a:rPr lang="pt-BR" dirty="0">
                <a:uFillTx/>
              </a:rPr>
              <a:t>NAT</a:t>
            </a:r>
          </a:p>
          <a:p>
            <a:r>
              <a:rPr lang="pt-BR" dirty="0">
                <a:uFillTx/>
              </a:rPr>
              <a:t>PCR EM TEMPO REAL</a:t>
            </a:r>
          </a:p>
          <a:p>
            <a:r>
              <a:rPr lang="pt-BR" dirty="0">
                <a:uFillTx/>
              </a:rPr>
              <a:t>SEQUENCIAMENTO</a:t>
            </a:r>
          </a:p>
          <a:p>
            <a:endParaRPr lang="pt-BR" dirty="0"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1088"/>
            <a:ext cx="3275360" cy="23042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02734"/>
            <a:ext cx="2797140" cy="224004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uFillTx/>
              </a:rPr>
              <a:t>Imunocromatrografia</a:t>
            </a:r>
            <a:br>
              <a:rPr lang="pt-BR" dirty="0">
                <a:uFillTx/>
              </a:rPr>
            </a:br>
            <a:r>
              <a:rPr lang="pt-BR" dirty="0">
                <a:uFillTx/>
              </a:rPr>
              <a:t>TESTE RÁPIDO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35700"/>
            <a:ext cx="2812861" cy="60932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64704"/>
            <a:ext cx="4248472" cy="59766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>
                <a:uFillTx/>
              </a:rPr>
              <a:t>Metodologia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Revelação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168500"/>
            <a:ext cx="5532504" cy="19556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16" y="2204864"/>
            <a:ext cx="2682465" cy="41706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uFillTx/>
              </a:rPr>
              <a:t>Citometria</a:t>
            </a:r>
            <a:r>
              <a:rPr lang="pt-BR" dirty="0">
                <a:uFillTx/>
              </a:rPr>
              <a:t> de Fluxo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Aplicadas no Acompanhamento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Princípios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uFillTx/>
              </a:rPr>
              <a:t>Técnica citológica avançada, utilizada para contar, analisar e classificar partículas microscópicas em suspensão.</a:t>
            </a:r>
          </a:p>
        </p:txBody>
      </p:sp>
      <p:sp>
        <p:nvSpPr>
          <p:cNvPr id="4" name="CaixaDeTexto 3"/>
          <p:cNvSpPr txBox="1">
            <a:spLocks/>
          </p:cNvSpPr>
          <p:nvPr/>
        </p:nvSpPr>
        <p:spPr>
          <a:xfrm>
            <a:off x="2123728" y="36450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uFillTx/>
              </a:rPr>
              <a:t>CITO</a:t>
            </a:r>
          </a:p>
        </p:txBody>
      </p:sp>
      <p:sp>
        <p:nvSpPr>
          <p:cNvPr id="5" name="CaixaDeTexto 4"/>
          <p:cNvSpPr txBox="1">
            <a:spLocks/>
          </p:cNvSpPr>
          <p:nvPr/>
        </p:nvSpPr>
        <p:spPr>
          <a:xfrm>
            <a:off x="3365167" y="36357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uFillTx/>
              </a:rPr>
              <a:t>METRIA</a:t>
            </a:r>
          </a:p>
        </p:txBody>
      </p:sp>
      <p:sp>
        <p:nvSpPr>
          <p:cNvPr id="6" name="CaixaDeTexto 5"/>
          <p:cNvSpPr txBox="1">
            <a:spLocks/>
          </p:cNvSpPr>
          <p:nvPr/>
        </p:nvSpPr>
        <p:spPr>
          <a:xfrm>
            <a:off x="5386128" y="363578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uFillTx/>
              </a:rPr>
              <a:t>FLUXO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627784" y="4291355"/>
            <a:ext cx="0" cy="86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139952" y="4291355"/>
            <a:ext cx="0" cy="86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144027" y="4297090"/>
            <a:ext cx="0" cy="86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>
            <a:spLocks/>
          </p:cNvSpPr>
          <p:nvPr/>
        </p:nvSpPr>
        <p:spPr>
          <a:xfrm>
            <a:off x="1763688" y="5365686"/>
            <a:ext cx="17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uFillTx/>
              </a:rPr>
              <a:t>CÉLULA</a:t>
            </a:r>
          </a:p>
        </p:txBody>
      </p:sp>
      <p:sp>
        <p:nvSpPr>
          <p:cNvPr id="12" name="CaixaDeTexto 11"/>
          <p:cNvSpPr txBox="1">
            <a:spLocks/>
          </p:cNvSpPr>
          <p:nvPr/>
        </p:nvSpPr>
        <p:spPr>
          <a:xfrm>
            <a:off x="3262161" y="5374924"/>
            <a:ext cx="17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uFillTx/>
              </a:rPr>
              <a:t>MEDIDA</a:t>
            </a:r>
          </a:p>
        </p:txBody>
      </p:sp>
      <p:sp>
        <p:nvSpPr>
          <p:cNvPr id="13" name="CaixaDeTexto 12"/>
          <p:cNvSpPr txBox="1">
            <a:spLocks/>
          </p:cNvSpPr>
          <p:nvPr/>
        </p:nvSpPr>
        <p:spPr>
          <a:xfrm>
            <a:off x="5165367" y="5374924"/>
            <a:ext cx="192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uFillTx/>
              </a:rPr>
              <a:t>MOVIMENTO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Método de Análise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9" y="1700808"/>
            <a:ext cx="8384931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Gráfico de Dispersão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5140985" cy="46005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Interpretação dos Resultados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5" y="1417638"/>
            <a:ext cx="8132737" cy="53824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uFillTx/>
              </a:rPr>
              <a:t>Gráfico de análise de Leucócitos</a:t>
            </a:r>
            <a:br>
              <a:rPr lang="pt-BR" dirty="0">
                <a:uFillTx/>
              </a:rPr>
            </a:br>
            <a:r>
              <a:rPr lang="pt-BR" dirty="0">
                <a:uFillTx/>
              </a:rPr>
              <a:t>(com fluorescência)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6" y="1505483"/>
            <a:ext cx="8674147" cy="5338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C00000"/>
                </a:solidFill>
                <a:uFillTx/>
              </a:rPr>
              <a:t>Fases envolvidas no diagnóstico sorológico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36" y="1628800"/>
            <a:ext cx="8801100" cy="47434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Marcadores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3901"/>
            <a:ext cx="8416694" cy="55140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42599" y="1805400"/>
            <a:ext cx="6058801" cy="324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Caso Clínico: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PCR CONVENCIONAL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  <a:uFillTx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</a:t>
            </a:r>
            <a:r>
              <a:rPr lang="pt-BR" dirty="0">
                <a:uFillTx/>
              </a:rPr>
              <a:t>écnicas mais comuns utilizadas (laboratórios de pesquisas médicas e biológicas);</a:t>
            </a:r>
          </a:p>
          <a:p>
            <a:r>
              <a:rPr lang="pt-BR" dirty="0"/>
              <a:t>M</a:t>
            </a:r>
            <a:r>
              <a:rPr lang="pt-BR" dirty="0">
                <a:uFillTx/>
              </a:rPr>
              <a:t>étodo muito sensível de análise </a:t>
            </a:r>
          </a:p>
          <a:p>
            <a:endParaRPr lang="pt-BR" dirty="0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005064"/>
            <a:ext cx="2598798" cy="24482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565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  <a:uFillTx/>
              </a:rPr>
              <a:t>Principio </a:t>
            </a:r>
          </a:p>
        </p:txBody>
      </p:sp>
      <p:pic>
        <p:nvPicPr>
          <p:cNvPr id="3074" name="Picture 2" descr="Resultado de imagem para 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2776"/>
            <a:ext cx="732956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uFillTx/>
              </a:rPr>
              <a:t>Exemplo : PCR para HTLV</a:t>
            </a:r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10" y="2149007"/>
            <a:ext cx="7034358" cy="2000073"/>
          </a:xfrm>
          <a:prstGeom prst="rect">
            <a:avLst/>
          </a:prstGeom>
          <a:noFill/>
        </p:spPr>
      </p:pic>
      <p:sp>
        <p:nvSpPr>
          <p:cNvPr id="5" name="Retângulo 4"/>
          <p:cNvSpPr>
            <a:spLocks/>
          </p:cNvSpPr>
          <p:nvPr/>
        </p:nvSpPr>
        <p:spPr>
          <a:xfrm>
            <a:off x="755576" y="206084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L100   914A    915A   916A   917A   918A   919A   920A  EX21A   848A    920A     CP          N </a:t>
            </a:r>
            <a:endParaRPr lang="pt-BR" sz="2800" dirty="0">
              <a:solidFill>
                <a:schemeClr val="bg1"/>
              </a:solidFill>
              <a:uFillTx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010" y="4604657"/>
            <a:ext cx="7682431" cy="199269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CaixaDeTexto 6"/>
          <p:cNvSpPr txBox="1">
            <a:spLocks/>
          </p:cNvSpPr>
          <p:nvPr/>
        </p:nvSpPr>
        <p:spPr>
          <a:xfrm>
            <a:off x="1763688" y="4242437"/>
            <a:ext cx="549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uFillTx/>
              </a:rPr>
              <a:t>Diferenciação e confirmação de infecção pelo HTLV-1 ou HTLV-2 por RFLP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2019" y="4594786"/>
            <a:ext cx="7466405" cy="2743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pt-BR" sz="1400" dirty="0">
                <a:solidFill>
                  <a:schemeClr val="bg1"/>
                </a:solidFill>
                <a:uFillTx/>
                <a:latin typeface="Calibri" pitchFamily="34" charset="0"/>
                <a:cs typeface="Arial" pitchFamily="34" charset="0"/>
              </a:rPr>
              <a:t>L50    915A  917A   918A  919A   920A  922A  923A  924A   875A  </a:t>
            </a:r>
            <a:r>
              <a:rPr lang="pt-BR" sz="1400" dirty="0" err="1">
                <a:solidFill>
                  <a:schemeClr val="bg1"/>
                </a:solidFill>
                <a:uFillTx/>
                <a:latin typeface="Calibri" pitchFamily="34" charset="0"/>
                <a:cs typeface="Arial" pitchFamily="34" charset="0"/>
              </a:rPr>
              <a:t>875A</a:t>
            </a:r>
            <a:r>
              <a:rPr lang="pt-BR" sz="1400" dirty="0">
                <a:solidFill>
                  <a:schemeClr val="bg1"/>
                </a:solidFill>
                <a:uFillTx/>
                <a:latin typeface="Calibri" pitchFamily="34" charset="0"/>
                <a:cs typeface="Arial" pitchFamily="34" charset="0"/>
              </a:rPr>
              <a:t>  877A   885A   910A    CP     CN</a:t>
            </a:r>
            <a:endParaRPr lang="pt-BR" sz="3200" dirty="0">
              <a:solidFill>
                <a:schemeClr val="bg1"/>
              </a:solidFill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82199" y="2443950"/>
            <a:ext cx="5979601" cy="197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Caso Clínico: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  <a:uFillTx/>
              </a:rPr>
              <a:t>Aplicações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Bactérias</a:t>
            </a:r>
          </a:p>
          <a:p>
            <a:r>
              <a:rPr lang="pt-BR" dirty="0">
                <a:uFillTx/>
              </a:rPr>
              <a:t>Fungos</a:t>
            </a:r>
          </a:p>
          <a:p>
            <a:r>
              <a:rPr lang="pt-BR" dirty="0">
                <a:uFillTx/>
              </a:rPr>
              <a:t>Vírus</a:t>
            </a:r>
          </a:p>
          <a:p>
            <a:r>
              <a:rPr lang="pt-BR" dirty="0">
                <a:uFillTx/>
              </a:rPr>
              <a:t>Parasitas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1"/>
            <a:ext cx="3577580" cy="450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>
                <a:solidFill>
                  <a:srgbClr val="C00000"/>
                </a:solidFill>
              </a:rPr>
              <a:t>NAT – Nucleic Acid Technologies</a:t>
            </a:r>
            <a:endParaRPr lang="pt-BR" sz="2800" dirty="0">
              <a:uFillTx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uFillTx/>
              </a:rPr>
              <a:t>NAT – </a:t>
            </a:r>
            <a:r>
              <a:rPr lang="pt-BR" sz="3200" b="1" dirty="0" err="1">
                <a:solidFill>
                  <a:srgbClr val="C00000"/>
                </a:solidFill>
                <a:uFillTx/>
              </a:rPr>
              <a:t>Nucleic</a:t>
            </a:r>
            <a:r>
              <a:rPr lang="pt-BR" sz="3200" b="1" dirty="0">
                <a:solidFill>
                  <a:srgbClr val="C00000"/>
                </a:solidFill>
                <a:uFillTx/>
              </a:rPr>
              <a:t> </a:t>
            </a:r>
            <a:r>
              <a:rPr lang="pt-BR" sz="3200" b="1" dirty="0" err="1">
                <a:solidFill>
                  <a:srgbClr val="C00000"/>
                </a:solidFill>
                <a:uFillTx/>
              </a:rPr>
              <a:t>Acid</a:t>
            </a:r>
            <a:r>
              <a:rPr lang="pt-BR" sz="3200" b="1" dirty="0">
                <a:solidFill>
                  <a:srgbClr val="C00000"/>
                </a:solidFill>
                <a:uFillTx/>
              </a:rPr>
              <a:t> Technologies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Teste qualitativo </a:t>
            </a:r>
            <a:r>
              <a:rPr lang="pt-BR" i="1" dirty="0">
                <a:uFillTx/>
              </a:rPr>
              <a:t>in vitro </a:t>
            </a:r>
            <a:endParaRPr lang="pt-BR" dirty="0">
              <a:uFillTx/>
            </a:endParaRPr>
          </a:p>
          <a:p>
            <a:r>
              <a:rPr lang="pt-BR" dirty="0">
                <a:uFillTx/>
              </a:rPr>
              <a:t>Detecção direta de material genético agente infeccioso</a:t>
            </a:r>
          </a:p>
          <a:p>
            <a:r>
              <a:rPr lang="pt-BR" dirty="0">
                <a:uFillTx/>
              </a:rPr>
              <a:t>Portaria nº158, 04 de fevereiro de 2016</a:t>
            </a:r>
          </a:p>
          <a:p>
            <a:r>
              <a:rPr lang="pt-BR" dirty="0">
                <a:uFillTx/>
              </a:rPr>
              <a:t>HBV, HCV e HIV</a:t>
            </a:r>
          </a:p>
          <a:p>
            <a:endParaRPr lang="pt-BR" dirty="0">
              <a:uFillTx/>
            </a:endParaRPr>
          </a:p>
          <a:p>
            <a:endParaRPr lang="pt-BR" i="1" dirty="0">
              <a:uFillTx/>
            </a:endParaRPr>
          </a:p>
          <a:p>
            <a:endParaRPr lang="pt-BR" i="1" dirty="0"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889691"/>
            <a:ext cx="5616624" cy="1604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914400" y="2438400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¶"/>
            </a:pPr>
            <a:endParaRPr lang="pt-BR">
              <a:uFillTx/>
            </a:endParaRPr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685800" y="3336925"/>
            <a:ext cx="7772400" cy="31034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EXEMPLOS: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pt-BR" sz="1000" b="1" dirty="0">
              <a:uFillTx/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ELISA	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 err="1">
                <a:uFillTx/>
                <a:latin typeface="Arial" charset="0"/>
              </a:rPr>
              <a:t>Enzyme-Linked</a:t>
            </a:r>
            <a:r>
              <a:rPr lang="pt-BR" b="1" dirty="0">
                <a:uFillTx/>
                <a:latin typeface="Arial" charset="0"/>
              </a:rPr>
              <a:t> </a:t>
            </a:r>
            <a:r>
              <a:rPr lang="pt-BR" b="1" dirty="0" err="1">
                <a:uFillTx/>
                <a:latin typeface="Arial" charset="0"/>
              </a:rPr>
              <a:t>ImmunoSorbent</a:t>
            </a:r>
            <a:r>
              <a:rPr lang="pt-BR" b="1" dirty="0">
                <a:uFillTx/>
                <a:latin typeface="Arial" charset="0"/>
              </a:rPr>
              <a:t> </a:t>
            </a:r>
            <a:r>
              <a:rPr lang="pt-BR" b="1" dirty="0" err="1">
                <a:uFillTx/>
                <a:latin typeface="Arial" charset="0"/>
              </a:rPr>
              <a:t>Assay</a:t>
            </a:r>
            <a:endParaRPr lang="pt-BR" b="1" dirty="0">
              <a:uFillTx/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IMUNOBLOTING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i="1" dirty="0">
                <a:uFillTx/>
                <a:latin typeface="Arial" charset="0"/>
              </a:rPr>
              <a:t>WESTERN BLOTING </a:t>
            </a:r>
            <a:r>
              <a:rPr lang="pt-BR" b="1" dirty="0">
                <a:uFillTx/>
                <a:latin typeface="Arial" charset="0"/>
              </a:rPr>
              <a:t>(proteínas)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sz="2000" b="1" dirty="0">
                <a:uFillTx/>
                <a:latin typeface="Arial" charset="0"/>
              </a:rPr>
              <a:t>(</a:t>
            </a:r>
            <a:r>
              <a:rPr lang="pt-BR" sz="2000" b="1" i="1" dirty="0">
                <a:uFillTx/>
                <a:latin typeface="Arial" charset="0"/>
              </a:rPr>
              <a:t>Southern </a:t>
            </a:r>
            <a:r>
              <a:rPr lang="pt-BR" sz="2000" b="1" dirty="0">
                <a:uFillTx/>
                <a:latin typeface="Arial" charset="0"/>
              </a:rPr>
              <a:t>- DNA / </a:t>
            </a:r>
            <a:r>
              <a:rPr lang="pt-BR" sz="2000" b="1" i="1" dirty="0" err="1">
                <a:uFillTx/>
                <a:latin typeface="Arial" charset="0"/>
              </a:rPr>
              <a:t>Northern</a:t>
            </a:r>
            <a:r>
              <a:rPr lang="pt-BR" sz="2000" b="1" dirty="0">
                <a:uFillTx/>
                <a:latin typeface="Arial" charset="0"/>
              </a:rPr>
              <a:t> - RNA)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pt-BR" b="1" i="1" dirty="0">
              <a:uFillTx/>
              <a:latin typeface="Arial" charset="0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772400" cy="775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pt-BR" b="1" dirty="0">
                <a:uFillTx/>
                <a:latin typeface="Arial" charset="0"/>
              </a:rPr>
              <a:t>PRINCÍPIO: ligação Anticorpo/Antígeno com o uso de uma enzima para geração de um sinal</a:t>
            </a: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2432610" y="1096963"/>
            <a:ext cx="4283544" cy="477054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Ensaios </a:t>
            </a:r>
            <a:r>
              <a:rPr lang="pt-BR" sz="2500" b="1" dirty="0" err="1">
                <a:uFillTx/>
                <a:latin typeface="Arial" charset="0"/>
              </a:rPr>
              <a:t>imunenzimáticos</a:t>
            </a:r>
            <a:r>
              <a:rPr lang="pt-BR" sz="2500" b="1" dirty="0">
                <a:uFillTx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1196" y="123803"/>
            <a:ext cx="8229600" cy="85692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  <a:uFillTx/>
              </a:rPr>
              <a:t>Implementação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281" y="836712"/>
            <a:ext cx="7416824" cy="51823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  <a:uFillTx/>
              </a:rPr>
              <a:t>Janela Imunológica pelo NAT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Janela Imunológica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683568" y="1608776"/>
            <a:ext cx="7938802" cy="426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564904"/>
            <a:ext cx="4984442" cy="20832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PCR EM TEMPO REAL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ângulo 3"/>
          <p:cNvSpPr>
            <a:spLocks noChangeArrowheads="1"/>
          </p:cNvSpPr>
          <p:nvPr/>
        </p:nvSpPr>
        <p:spPr bwMode="auto">
          <a:xfrm>
            <a:off x="395536" y="1556792"/>
            <a:ext cx="741682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uFillTx/>
              </a:rPr>
              <a:t> Utiliza o mesmo princípio da PCR convencional</a:t>
            </a:r>
          </a:p>
          <a:p>
            <a:pPr algn="just" eaLnBrk="1" hangingPunct="1"/>
            <a:endParaRPr lang="pt-BR" altLang="pt-BR" dirty="0">
              <a:uFillTx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uFillTx/>
              </a:rPr>
              <a:t> Sonda marcada com </a:t>
            </a:r>
            <a:r>
              <a:rPr lang="pt-BR" altLang="pt-BR" dirty="0" err="1">
                <a:uFillTx/>
              </a:rPr>
              <a:t>fluoróforos</a:t>
            </a:r>
            <a:r>
              <a:rPr lang="pt-BR" altLang="pt-BR" dirty="0">
                <a:uFillTx/>
              </a:rPr>
              <a:t> que se hibridiza com a sequência-alvo</a:t>
            </a:r>
          </a:p>
          <a:p>
            <a:pPr algn="just" eaLnBrk="1" hangingPunct="1"/>
            <a:endParaRPr lang="pt-BR" altLang="pt-BR" dirty="0">
              <a:uFillTx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uFillTx/>
              </a:rPr>
              <a:t> </a:t>
            </a:r>
            <a:r>
              <a:rPr lang="pt-BR" altLang="pt-BR" dirty="0" err="1">
                <a:uFillTx/>
              </a:rPr>
              <a:t>Fluoróforos</a:t>
            </a:r>
            <a:r>
              <a:rPr lang="pt-BR" altLang="pt-BR" dirty="0">
                <a:uFillTx/>
              </a:rPr>
              <a:t> se intercalam entre as fitas de DNA</a:t>
            </a:r>
          </a:p>
          <a:p>
            <a:pPr algn="just" eaLnBrk="1" hangingPunct="1"/>
            <a:endParaRPr lang="pt-BR" altLang="pt-BR" dirty="0">
              <a:uFillTx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uFillTx/>
              </a:rPr>
              <a:t> Gera um sinal fluorescente que é acumulado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pt-BR" altLang="pt-BR" dirty="0">
              <a:uFillTx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uFillTx/>
              </a:rPr>
              <a:t> Método quantitativo</a:t>
            </a:r>
          </a:p>
        </p:txBody>
      </p:sp>
      <p:sp>
        <p:nvSpPr>
          <p:cNvPr id="19458" name="CaixaDeTexto 5"/>
          <p:cNvSpPr txBox="1">
            <a:spLocks noChangeArrowheads="1"/>
          </p:cNvSpPr>
          <p:nvPr/>
        </p:nvSpPr>
        <p:spPr bwMode="auto">
          <a:xfrm>
            <a:off x="389630" y="332656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 dirty="0">
                <a:solidFill>
                  <a:srgbClr val="000000"/>
                </a:solidFill>
                <a:uFillTx/>
              </a:rPr>
              <a:t>PCR em tempo real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653136"/>
            <a:ext cx="2873896" cy="216260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b="4349"/>
          <a:stretch>
            <a:fillRect/>
          </a:stretch>
        </p:blipFill>
        <p:spPr bwMode="auto">
          <a:xfrm>
            <a:off x="1656161" y="549275"/>
            <a:ext cx="5778103" cy="212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lipse 10"/>
          <p:cNvSpPr>
            <a:spLocks/>
          </p:cNvSpPr>
          <p:nvPr/>
        </p:nvSpPr>
        <p:spPr bwMode="auto">
          <a:xfrm>
            <a:off x="2141935" y="1773238"/>
            <a:ext cx="8001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241" y="2852738"/>
            <a:ext cx="2214563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241" y="4941890"/>
            <a:ext cx="2024063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3925" y="2708277"/>
            <a:ext cx="2091929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al time SYBR"/>
          <p:cNvPicPr>
            <a:picLocks noChangeAspect="1" noChangeArrowheads="1"/>
          </p:cNvPicPr>
          <p:nvPr/>
        </p:nvPicPr>
        <p:blipFill>
          <a:blip r:embed="rId2"/>
          <a:srcRect l="65854"/>
          <a:stretch>
            <a:fillRect/>
          </a:stretch>
        </p:blipFill>
        <p:spPr bwMode="auto">
          <a:xfrm>
            <a:off x="3513536" y="3276602"/>
            <a:ext cx="1915715" cy="34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>
            <a:spLocks/>
          </p:cNvSpPr>
          <p:nvPr/>
        </p:nvSpPr>
        <p:spPr>
          <a:xfrm>
            <a:off x="1943100" y="1676400"/>
            <a:ext cx="4800600" cy="1524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943100" y="1295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5´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515100" y="13065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3´</a:t>
            </a:r>
          </a:p>
        </p:txBody>
      </p:sp>
      <p:sp>
        <p:nvSpPr>
          <p:cNvPr id="6" name="Retângulo 5"/>
          <p:cNvSpPr>
            <a:spLocks/>
          </p:cNvSpPr>
          <p:nvPr/>
        </p:nvSpPr>
        <p:spPr>
          <a:xfrm>
            <a:off x="1943100" y="2743200"/>
            <a:ext cx="48006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943100" y="2906715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3´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515100" y="2819400"/>
            <a:ext cx="3429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5´</a:t>
            </a:r>
          </a:p>
        </p:txBody>
      </p:sp>
      <p:sp>
        <p:nvSpPr>
          <p:cNvPr id="9" name="Retângulo 8"/>
          <p:cNvSpPr>
            <a:spLocks/>
          </p:cNvSpPr>
          <p:nvPr/>
        </p:nvSpPr>
        <p:spPr>
          <a:xfrm>
            <a:off x="2400300" y="19050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10" name="Retângulo 9"/>
          <p:cNvSpPr>
            <a:spLocks/>
          </p:cNvSpPr>
          <p:nvPr/>
        </p:nvSpPr>
        <p:spPr>
          <a:xfrm>
            <a:off x="5314950" y="2514600"/>
            <a:ext cx="685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11" name="Retângulo 10"/>
          <p:cNvSpPr>
            <a:spLocks/>
          </p:cNvSpPr>
          <p:nvPr/>
        </p:nvSpPr>
        <p:spPr>
          <a:xfrm>
            <a:off x="3829050" y="1905000"/>
            <a:ext cx="685800" cy="15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00300" y="19812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Primer F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257800" y="2209800"/>
            <a:ext cx="8572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Primer R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3831431" y="2017715"/>
            <a:ext cx="85725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800">
                <a:uFillTx/>
              </a:rPr>
              <a:t>Sonda</a:t>
            </a:r>
          </a:p>
        </p:txBody>
      </p:sp>
      <p:sp>
        <p:nvSpPr>
          <p:cNvPr id="16" name="CaixaDeTexto 15"/>
          <p:cNvSpPr txBox="1">
            <a:spLocks/>
          </p:cNvSpPr>
          <p:nvPr/>
        </p:nvSpPr>
        <p:spPr>
          <a:xfrm>
            <a:off x="1277541" y="692152"/>
            <a:ext cx="567094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>
                <a:uFillTx/>
              </a:defRPr>
            </a:pPr>
            <a:r>
              <a:rPr lang="pt-BR" sz="2600" b="1" dirty="0">
                <a:uFillTx/>
                <a:latin typeface="Arial" charset="0"/>
                <a:ea typeface="ＭＳ Ｐゴシック" charset="0"/>
              </a:rPr>
              <a:t>PCR em tempo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2"/>
          <p:cNvGrpSpPr/>
          <p:nvPr/>
        </p:nvGrpSpPr>
        <p:grpSpPr>
          <a:xfrm>
            <a:off x="1871664" y="1700215"/>
            <a:ext cx="1997869" cy="1989137"/>
            <a:chOff x="2562" y="1706"/>
            <a:chExt cx="2826" cy="2132"/>
          </a:xfrm>
        </p:grpSpPr>
        <p:pic>
          <p:nvPicPr>
            <p:cNvPr id="22534" name="Picture 6" descr="GL_Picture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1706"/>
              <a:ext cx="2826" cy="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62" y="1706"/>
              <a:ext cx="2813" cy="2132"/>
            </a:xfrm>
            <a:prstGeom prst="rect">
              <a:avLst/>
            </a:prstGeom>
            <a:noFill/>
            <a:ln w="57150">
              <a:solidFill>
                <a:srgbClr val="C1C1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pt-BR" sz="1800">
                <a:uFillTx/>
              </a:endParaRPr>
            </a:p>
          </p:txBody>
        </p:sp>
      </p:grpSp>
      <p:pic>
        <p:nvPicPr>
          <p:cNvPr id="22530" name="Imagem 7" descr="iq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272" y="3933827"/>
            <a:ext cx="1441847" cy="218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Imagem 8" descr="RealPl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0619" y="1700215"/>
            <a:ext cx="1266825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13" descr="http://www.biotech.wisc.edu/gec/images/RocheLightcyler.jpg"/>
          <p:cNvPicPr>
            <a:picLocks noChangeAspect="1" noChangeArrowheads="1"/>
          </p:cNvPicPr>
          <p:nvPr/>
        </p:nvPicPr>
        <p:blipFill>
          <a:blip r:embed="rId5"/>
          <a:srcRect t="7083" r="14211"/>
          <a:stretch>
            <a:fillRect/>
          </a:stretch>
        </p:blipFill>
        <p:spPr bwMode="auto">
          <a:xfrm>
            <a:off x="1925242" y="4076700"/>
            <a:ext cx="1645444" cy="20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1277541" y="200027"/>
            <a:ext cx="5670947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equipamentos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0"/>
          <p:cNvGrpSpPr/>
          <p:nvPr/>
        </p:nvGrpSpPr>
        <p:grpSpPr>
          <a:xfrm>
            <a:off x="1494236" y="2282827"/>
            <a:ext cx="5882878" cy="3883025"/>
            <a:chOff x="295" y="799"/>
            <a:chExt cx="4941" cy="2446"/>
          </a:xfrm>
        </p:grpSpPr>
        <p:pic>
          <p:nvPicPr>
            <p:cNvPr id="23556" name="Picture 3" descr="real time"/>
            <p:cNvPicPr>
              <a:picLocks noChangeAspect="1" noChangeArrowheads="1"/>
            </p:cNvPicPr>
            <p:nvPr/>
          </p:nvPicPr>
          <p:blipFill>
            <a:blip r:embed="rId2"/>
            <a:srcRect b="3700"/>
            <a:stretch>
              <a:fillRect/>
            </a:stretch>
          </p:blipFill>
          <p:spPr bwMode="auto">
            <a:xfrm>
              <a:off x="521" y="799"/>
              <a:ext cx="4715" cy="2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57" name="Text Box 4"/>
            <p:cNvSpPr txBox="1">
              <a:spLocks noChangeArrowheads="1"/>
            </p:cNvSpPr>
            <p:nvPr/>
          </p:nvSpPr>
          <p:spPr bwMode="auto"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GEOMÉTRICA OU EXPONENCIAL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 flipH="1">
              <a:off x="1973" y="2478"/>
              <a:ext cx="635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 flipH="1">
              <a:off x="2381" y="1888"/>
              <a:ext cx="635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LINEAR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PLATÔ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 flipH="1">
              <a:off x="2925" y="1162"/>
              <a:ext cx="145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23554" name="CaixaDeTexto 10"/>
          <p:cNvSpPr txBox="1">
            <a:spLocks noChangeArrowheads="1"/>
          </p:cNvSpPr>
          <p:nvPr/>
        </p:nvSpPr>
        <p:spPr bwMode="auto">
          <a:xfrm>
            <a:off x="1277541" y="200027"/>
            <a:ext cx="567094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uFillTx/>
              </a:rPr>
              <a:t>PCR em tempo real: Gráfico de amplificação</a:t>
            </a:r>
          </a:p>
        </p:txBody>
      </p:sp>
      <p:sp>
        <p:nvSpPr>
          <p:cNvPr id="23555" name="CaixaDeTexto 11"/>
          <p:cNvSpPr txBox="1">
            <a:spLocks noChangeArrowheads="1"/>
          </p:cNvSpPr>
          <p:nvPr/>
        </p:nvSpPr>
        <p:spPr bwMode="auto">
          <a:xfrm>
            <a:off x="2195513" y="1628777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b="1">
                <a:uFillTx/>
              </a:rPr>
              <a:t>Intensidade de fluorescência x Ciclo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494236" y="5768977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altLang="pt-BR" sz="1800" b="1">
                <a:solidFill>
                  <a:srgbClr val="FF0000"/>
                </a:solidFill>
                <a:uFillTx/>
              </a:rPr>
              <a:t>Fase Geométrica ou Exponencial:</a:t>
            </a:r>
            <a:r>
              <a:rPr lang="pt-BR" altLang="pt-BR" sz="1800" b="1">
                <a:uFillTx/>
              </a:rPr>
              <a:t> </a:t>
            </a:r>
            <a:r>
              <a:rPr lang="pt-BR" altLang="pt-BR" sz="1800">
                <a:uFillTx/>
              </a:rPr>
              <a:t>alta precisão na duplicação do número de moléculas da reação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8457" t="35417" r="41682" b="28168"/>
          <a:stretch>
            <a:fillRect/>
          </a:stretch>
        </p:blipFill>
        <p:spPr bwMode="auto"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579" name="Oval 11"/>
          <p:cNvSpPr>
            <a:spLocks noChangeArrowheads="1"/>
          </p:cNvSpPr>
          <p:nvPr/>
        </p:nvSpPr>
        <p:spPr bwMode="auto">
          <a:xfrm rot="1944088">
            <a:off x="4657726" y="3138488"/>
            <a:ext cx="213122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pt-BR" sz="1800">
              <a:uFillTx/>
            </a:endParaRPr>
          </a:p>
        </p:txBody>
      </p:sp>
      <p:sp>
        <p:nvSpPr>
          <p:cNvPr id="24580" name="Line 12"/>
          <p:cNvSpPr>
            <a:spLocks noChangeShapeType="1"/>
          </p:cNvSpPr>
          <p:nvPr/>
        </p:nvSpPr>
        <p:spPr bwMode="auto">
          <a:xfrm flipH="1" flipV="1">
            <a:off x="4286250" y="2971802"/>
            <a:ext cx="377429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3200400" y="2343152"/>
            <a:ext cx="1101329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  <a:uFillTx/>
              </a:rPr>
              <a:t>Fase Exponencial</a:t>
            </a:r>
          </a:p>
        </p:txBody>
      </p:sp>
      <p:sp>
        <p:nvSpPr>
          <p:cNvPr id="24582" name="CaixaDeTexto 7"/>
          <p:cNvSpPr txBox="1">
            <a:spLocks noChangeArrowheads="1"/>
          </p:cNvSpPr>
          <p:nvPr/>
        </p:nvSpPr>
        <p:spPr bwMode="auto"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fase exponencial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ELISA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547814" y="5715002"/>
            <a:ext cx="6103144" cy="86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altLang="pt-BR" sz="1800" b="1">
                <a:solidFill>
                  <a:srgbClr val="FF0000"/>
                </a:solidFill>
                <a:uFillTx/>
              </a:rPr>
              <a:t>Fase Linear (Alta variabilidade)</a:t>
            </a:r>
            <a:r>
              <a:rPr lang="pt-BR" altLang="pt-BR" sz="1800" b="1">
                <a:uFillTx/>
              </a:rPr>
              <a:t> </a:t>
            </a:r>
            <a:r>
              <a:rPr lang="pt-BR" altLang="pt-BR" sz="1800" b="1">
                <a:solidFill>
                  <a:srgbClr val="FF0000"/>
                </a:solidFill>
                <a:uFillTx/>
              </a:rPr>
              <a:t>: </a:t>
            </a:r>
            <a:r>
              <a:rPr lang="pt-BR" altLang="pt-BR" sz="1800">
                <a:uFillTx/>
              </a:rPr>
              <a:t>escassez de um ou mais reagentes, geralmente primers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8457" t="35417" r="41682" b="28168"/>
          <a:stretch>
            <a:fillRect/>
          </a:stretch>
        </p:blipFill>
        <p:spPr bwMode="auto"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5603" name="Oval 11"/>
          <p:cNvSpPr>
            <a:spLocks noChangeArrowheads="1"/>
          </p:cNvSpPr>
          <p:nvPr/>
        </p:nvSpPr>
        <p:spPr bwMode="auto">
          <a:xfrm rot="1944088">
            <a:off x="4943476" y="2605088"/>
            <a:ext cx="213122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pt-BR" sz="1800">
              <a:uFillTx/>
            </a:endParaRPr>
          </a:p>
        </p:txBody>
      </p:sp>
      <p:sp>
        <p:nvSpPr>
          <p:cNvPr id="25604" name="Line 12"/>
          <p:cNvSpPr>
            <a:spLocks noChangeShapeType="1"/>
          </p:cNvSpPr>
          <p:nvPr/>
        </p:nvSpPr>
        <p:spPr bwMode="auto">
          <a:xfrm flipH="1" flipV="1">
            <a:off x="4514850" y="2590802"/>
            <a:ext cx="377429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3470673" y="2373315"/>
            <a:ext cx="110132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  <a:uFillTx/>
              </a:rPr>
              <a:t>Fase linear</a:t>
            </a:r>
          </a:p>
        </p:txBody>
      </p:sp>
      <p:sp>
        <p:nvSpPr>
          <p:cNvPr id="25606" name="CaixaDeTexto 7"/>
          <p:cNvSpPr txBox="1">
            <a:spLocks noChangeArrowheads="1"/>
          </p:cNvSpPr>
          <p:nvPr/>
        </p:nvSpPr>
        <p:spPr bwMode="auto"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fase exponencial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1277541" y="5599876"/>
            <a:ext cx="7272658" cy="12557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pt-BR" altLang="pt-BR" sz="1800" b="1" dirty="0">
                <a:solidFill>
                  <a:srgbClr val="FF0000"/>
                </a:solidFill>
                <a:uFillTx/>
              </a:rPr>
              <a:t>Fase Platô (detecção PCR convencional):</a:t>
            </a:r>
            <a:r>
              <a:rPr lang="pt-BR" altLang="pt-BR" sz="1800" b="1" dirty="0">
                <a:uFillTx/>
              </a:rPr>
              <a:t> </a:t>
            </a:r>
            <a:r>
              <a:rPr lang="pt-BR" altLang="pt-BR" sz="1800" dirty="0">
                <a:uFillTx/>
              </a:rPr>
              <a:t>a eficiência de amplificação cai drasticamente para níveis insignificantes, com baixa ou nenhuma produção de novas cadeias de DNA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8457" t="35417" r="41682" b="28168"/>
          <a:stretch>
            <a:fillRect/>
          </a:stretch>
        </p:blipFill>
        <p:spPr bwMode="auto">
          <a:xfrm>
            <a:off x="2141935" y="1373188"/>
            <a:ext cx="4751784" cy="43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6627" name="Line 12"/>
          <p:cNvSpPr>
            <a:spLocks noChangeShapeType="1"/>
          </p:cNvSpPr>
          <p:nvPr/>
        </p:nvSpPr>
        <p:spPr bwMode="auto">
          <a:xfrm flipH="1" flipV="1">
            <a:off x="5143500" y="1905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3829050" y="1752600"/>
            <a:ext cx="12573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  <a:uFillTx/>
              </a:rPr>
              <a:t>Fase de Platô</a:t>
            </a:r>
          </a:p>
        </p:txBody>
      </p:sp>
      <p:sp>
        <p:nvSpPr>
          <p:cNvPr id="6" name="Elipse 5"/>
          <p:cNvSpPr>
            <a:spLocks/>
          </p:cNvSpPr>
          <p:nvPr/>
        </p:nvSpPr>
        <p:spPr>
          <a:xfrm>
            <a:off x="5657850" y="1676400"/>
            <a:ext cx="120015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pt-BR">
              <a:uFillTx/>
            </a:endParaRPr>
          </a:p>
        </p:txBody>
      </p:sp>
      <p:sp>
        <p:nvSpPr>
          <p:cNvPr id="26630" name="CaixaDeTexto 7"/>
          <p:cNvSpPr txBox="1">
            <a:spLocks noChangeArrowheads="1"/>
          </p:cNvSpPr>
          <p:nvPr/>
        </p:nvSpPr>
        <p:spPr bwMode="auto"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fase exponencial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0"/>
          <p:cNvGrpSpPr/>
          <p:nvPr/>
        </p:nvGrpSpPr>
        <p:grpSpPr>
          <a:xfrm>
            <a:off x="1494236" y="1917700"/>
            <a:ext cx="5882878" cy="4032250"/>
            <a:chOff x="295" y="799"/>
            <a:chExt cx="4941" cy="2540"/>
          </a:xfrm>
        </p:grpSpPr>
        <p:pic>
          <p:nvPicPr>
            <p:cNvPr id="27658" name="Picture 3" descr="real tim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799"/>
              <a:ext cx="4715" cy="2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59" name="Text Box 4"/>
            <p:cNvSpPr txBox="1">
              <a:spLocks noChangeArrowheads="1"/>
            </p:cNvSpPr>
            <p:nvPr/>
          </p:nvSpPr>
          <p:spPr bwMode="auto">
            <a:xfrm>
              <a:off x="295" y="2251"/>
              <a:ext cx="2086" cy="40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GEOMÉTRICA OU EXPONENCIAL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7660" name="Line 5"/>
            <p:cNvSpPr>
              <a:spLocks noChangeShapeType="1"/>
            </p:cNvSpPr>
            <p:nvPr/>
          </p:nvSpPr>
          <p:spPr bwMode="auto">
            <a:xfrm flipH="1">
              <a:off x="1973" y="2478"/>
              <a:ext cx="635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27661" name="Line 6"/>
            <p:cNvSpPr>
              <a:spLocks noChangeShapeType="1"/>
            </p:cNvSpPr>
            <p:nvPr/>
          </p:nvSpPr>
          <p:spPr bwMode="auto">
            <a:xfrm flipH="1">
              <a:off x="2381" y="1888"/>
              <a:ext cx="635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27662" name="Text Box 7"/>
            <p:cNvSpPr txBox="1">
              <a:spLocks noChangeArrowheads="1"/>
            </p:cNvSpPr>
            <p:nvPr/>
          </p:nvSpPr>
          <p:spPr bwMode="auto">
            <a:xfrm>
              <a:off x="1021" y="175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LINEAR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7663" name="Text Box 8"/>
            <p:cNvSpPr txBox="1">
              <a:spLocks noChangeArrowheads="1"/>
            </p:cNvSpPr>
            <p:nvPr/>
          </p:nvSpPr>
          <p:spPr bwMode="auto">
            <a:xfrm>
              <a:off x="1565" y="1022"/>
              <a:ext cx="2086" cy="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sz="1800" b="1">
                  <a:solidFill>
                    <a:srgbClr val="000066"/>
                  </a:solidFill>
                  <a:uFillTx/>
                </a:rPr>
                <a:t>PLATÔ</a:t>
              </a:r>
              <a:endParaRPr lang="pt-BR" altLang="pt-BR" sz="1800" b="1">
                <a:solidFill>
                  <a:srgbClr val="000066"/>
                </a:solidFill>
                <a:uFillTx/>
              </a:endParaRPr>
            </a:p>
          </p:txBody>
        </p:sp>
        <p:sp>
          <p:nvSpPr>
            <p:cNvPr id="27664" name="Line 9"/>
            <p:cNvSpPr>
              <a:spLocks noChangeShapeType="1"/>
            </p:cNvSpPr>
            <p:nvPr/>
          </p:nvSpPr>
          <p:spPr bwMode="auto">
            <a:xfrm flipH="1">
              <a:off x="2925" y="1162"/>
              <a:ext cx="145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</a:ln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10" name="Grupo 7"/>
          <p:cNvGrpSpPr/>
          <p:nvPr/>
        </p:nvGrpSpPr>
        <p:grpSpPr>
          <a:xfrm>
            <a:off x="6030517" y="1412877"/>
            <a:ext cx="1553765" cy="1357313"/>
            <a:chOff x="6500826" y="1571612"/>
            <a:chExt cx="2071702" cy="1357322"/>
          </a:xfrm>
        </p:grpSpPr>
        <p:sp>
          <p:nvSpPr>
            <p:cNvPr id="11" name="Elipse 10"/>
            <p:cNvSpPr>
              <a:spLocks/>
            </p:cNvSpPr>
            <p:nvPr/>
          </p:nvSpPr>
          <p:spPr>
            <a:xfrm>
              <a:off x="6500826" y="2000240"/>
              <a:ext cx="1857388" cy="9286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27657" name="CaixaDeTexto 11"/>
            <p:cNvSpPr txBox="1">
              <a:spLocks noChangeArrowheads="1"/>
            </p:cNvSpPr>
            <p:nvPr/>
          </p:nvSpPr>
          <p:spPr bwMode="auto">
            <a:xfrm>
              <a:off x="6715140" y="1571612"/>
              <a:ext cx="1857388" cy="5847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FF0000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Leitura </a:t>
              </a:r>
              <a:r>
                <a:rPr lang="pt-BR" altLang="en-US" sz="1600" b="1">
                  <a:solidFill>
                    <a:srgbClr val="FF0000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pt-BR" altLang="ja-JP" sz="1600" b="1">
                  <a:solidFill>
                    <a:srgbClr val="FF0000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end-point</a:t>
              </a:r>
              <a:r>
                <a:rPr lang="pt-BR" altLang="en-US" sz="1600" b="1">
                  <a:solidFill>
                    <a:srgbClr val="FF0000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pt-BR" altLang="pt-BR" sz="1600" b="1">
                <a:solidFill>
                  <a:srgbClr val="FF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o 10"/>
          <p:cNvGrpSpPr/>
          <p:nvPr/>
        </p:nvGrpSpPr>
        <p:grpSpPr>
          <a:xfrm>
            <a:off x="3600451" y="4221163"/>
            <a:ext cx="3336131" cy="1143000"/>
            <a:chOff x="3275856" y="4578278"/>
            <a:chExt cx="4449676" cy="1143008"/>
          </a:xfrm>
        </p:grpSpPr>
        <p:sp>
          <p:nvSpPr>
            <p:cNvPr id="14" name="Elipse 13"/>
            <p:cNvSpPr>
              <a:spLocks/>
            </p:cNvSpPr>
            <p:nvPr/>
          </p:nvSpPr>
          <p:spPr>
            <a:xfrm>
              <a:off x="3275856" y="4578278"/>
              <a:ext cx="2642491" cy="1143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27655" name="CaixaDeTexto 14"/>
            <p:cNvSpPr txBox="1">
              <a:spLocks noChangeArrowheads="1"/>
            </p:cNvSpPr>
            <p:nvPr/>
          </p:nvSpPr>
          <p:spPr bwMode="auto">
            <a:xfrm>
              <a:off x="5868144" y="4866310"/>
              <a:ext cx="1857388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pt-BR" altLang="pt-BR" sz="1600" b="1">
                  <a:solidFill>
                    <a:srgbClr val="FF0000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Leitura em tempo real</a:t>
              </a:r>
            </a:p>
          </p:txBody>
        </p:sp>
      </p:grp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464470" y="5929313"/>
            <a:ext cx="6103144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7030A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Fase Geométrica ou Exponencial: </a:t>
            </a:r>
            <a:r>
              <a:rPr lang="pt-BR" altLang="pt-BR" sz="180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alta precisão na duplicação do número de moléculas da reação. Reagentes em excesso.</a:t>
            </a:r>
          </a:p>
        </p:txBody>
      </p:sp>
      <p:sp>
        <p:nvSpPr>
          <p:cNvPr id="27653" name="CaixaDeTexto 7"/>
          <p:cNvSpPr txBox="1">
            <a:spLocks noChangeArrowheads="1"/>
          </p:cNvSpPr>
          <p:nvPr/>
        </p:nvSpPr>
        <p:spPr bwMode="auto">
          <a:xfrm>
            <a:off x="1277541" y="200027"/>
            <a:ext cx="5670947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fase exponencial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upo 9"/>
          <p:cNvGrpSpPr/>
          <p:nvPr/>
        </p:nvGrpSpPr>
        <p:grpSpPr>
          <a:xfrm>
            <a:off x="5274470" y="1916115"/>
            <a:ext cx="2213372" cy="3609975"/>
            <a:chOff x="2123728" y="1547500"/>
            <a:chExt cx="2952328" cy="3609692"/>
          </a:xfrm>
        </p:grpSpPr>
        <p:sp>
          <p:nvSpPr>
            <p:cNvPr id="13" name="Retângulo 12"/>
            <p:cNvSpPr>
              <a:spLocks/>
            </p:cNvSpPr>
            <p:nvPr/>
          </p:nvSpPr>
          <p:spPr>
            <a:xfrm>
              <a:off x="2123728" y="1557024"/>
              <a:ext cx="2952328" cy="360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14" name="Retângulo 13"/>
            <p:cNvSpPr>
              <a:spLocks/>
            </p:cNvSpPr>
            <p:nvPr/>
          </p:nvSpPr>
          <p:spPr>
            <a:xfrm>
              <a:off x="2268248" y="3860306"/>
              <a:ext cx="287450" cy="7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15" name="Retângulo 14"/>
            <p:cNvSpPr>
              <a:spLocks/>
            </p:cNvSpPr>
            <p:nvPr/>
          </p:nvSpPr>
          <p:spPr>
            <a:xfrm>
              <a:off x="2700218" y="3860306"/>
              <a:ext cx="287450" cy="7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16" name="Retângulo 15"/>
            <p:cNvSpPr>
              <a:spLocks/>
            </p:cNvSpPr>
            <p:nvPr/>
          </p:nvSpPr>
          <p:spPr>
            <a:xfrm>
              <a:off x="3132189" y="3860306"/>
              <a:ext cx="287450" cy="73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17" name="Retângulo 16"/>
            <p:cNvSpPr>
              <a:spLocks/>
            </p:cNvSpPr>
            <p:nvPr/>
          </p:nvSpPr>
          <p:spPr>
            <a:xfrm>
              <a:off x="3564159" y="3860306"/>
              <a:ext cx="287450" cy="730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>
                  <a:uFillTx/>
                </a:defRPr>
              </a:pPr>
              <a:endParaRPr lang="pt-BR">
                <a:uFillTx/>
              </a:endParaRPr>
            </a:p>
          </p:txBody>
        </p:sp>
        <p:sp>
          <p:nvSpPr>
            <p:cNvPr id="28681" name="CaixaDeTexto 17"/>
            <p:cNvSpPr txBox="1">
              <a:spLocks noChangeArrowheads="1"/>
            </p:cNvSpPr>
            <p:nvPr/>
          </p:nvSpPr>
          <p:spPr bwMode="auto">
            <a:xfrm>
              <a:off x="2123728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5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8682" name="CaixaDeTexto 18"/>
            <p:cNvSpPr txBox="1">
              <a:spLocks noChangeArrowheads="1"/>
            </p:cNvSpPr>
            <p:nvPr/>
          </p:nvSpPr>
          <p:spPr bwMode="auto">
            <a:xfrm>
              <a:off x="255577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4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8683" name="CaixaDeTexto 19"/>
            <p:cNvSpPr txBox="1">
              <a:spLocks noChangeArrowheads="1"/>
            </p:cNvSpPr>
            <p:nvPr/>
          </p:nvSpPr>
          <p:spPr bwMode="auto">
            <a:xfrm>
              <a:off x="2987824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3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8684" name="CaixaDeTexto 20"/>
            <p:cNvSpPr txBox="1">
              <a:spLocks noChangeArrowheads="1"/>
            </p:cNvSpPr>
            <p:nvPr/>
          </p:nvSpPr>
          <p:spPr bwMode="auto">
            <a:xfrm>
              <a:off x="3491880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2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8685" name="CaixaDeTexto 21"/>
            <p:cNvSpPr txBox="1">
              <a:spLocks noChangeArrowheads="1"/>
            </p:cNvSpPr>
            <p:nvPr/>
          </p:nvSpPr>
          <p:spPr bwMode="auto">
            <a:xfrm>
              <a:off x="3995936" y="1556792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1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28686" name="CaixaDeTexto 22"/>
            <p:cNvSpPr txBox="1">
              <a:spLocks noChangeArrowheads="1"/>
            </p:cNvSpPr>
            <p:nvPr/>
          </p:nvSpPr>
          <p:spPr bwMode="auto">
            <a:xfrm>
              <a:off x="4499993" y="1547500"/>
              <a:ext cx="576063" cy="646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>
                  <a:solidFill>
                    <a:schemeClr val="bg1"/>
                  </a:solidFill>
                  <a:uFillTx/>
                </a:rPr>
                <a:t>10</a:t>
              </a:r>
              <a:r>
                <a:rPr lang="pt-BR" altLang="pt-BR" sz="1800" baseline="30000">
                  <a:solidFill>
                    <a:schemeClr val="bg1"/>
                  </a:solidFill>
                  <a:uFillTx/>
                </a:rPr>
                <a:t>0</a:t>
              </a:r>
              <a:endParaRPr lang="pt-BR" altLang="pt-BR" sz="1800">
                <a:solidFill>
                  <a:schemeClr val="bg1"/>
                </a:solidFill>
                <a:uFillTx/>
              </a:endParaRPr>
            </a:p>
          </p:txBody>
        </p:sp>
      </p:grpSp>
      <p:pic>
        <p:nvPicPr>
          <p:cNvPr id="28674" name="Imagem 23" descr="Figure 2.tif"/>
          <p:cNvPicPr>
            <a:picLocks noChangeAspect="1"/>
          </p:cNvPicPr>
          <p:nvPr/>
        </p:nvPicPr>
        <p:blipFill>
          <a:blip r:embed="rId2"/>
          <a:srcRect l="7256" r="50826" b="79517"/>
          <a:stretch>
            <a:fillRect/>
          </a:stretch>
        </p:blipFill>
        <p:spPr bwMode="auto">
          <a:xfrm>
            <a:off x="1439466" y="2276475"/>
            <a:ext cx="3289697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75" name="CaixaDeTexto 19"/>
          <p:cNvSpPr txBox="1">
            <a:spLocks noChangeArrowheads="1"/>
          </p:cNvSpPr>
          <p:nvPr/>
        </p:nvSpPr>
        <p:spPr bwMode="auto">
          <a:xfrm>
            <a:off x="1494236" y="549277"/>
            <a:ext cx="5669756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0000"/>
                </a:solidFill>
                <a:uFillTx/>
              </a:rPr>
              <a:t>PCR em tempo real: Quantitativa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2799" y="1097549"/>
            <a:ext cx="6098401" cy="466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>
                <a:uFillTx/>
              </a:rPr>
              <a:t>Caso Clínico: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sequenciamento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Metodologias Utilizadas para Diagnóstico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38031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035" y="4676559"/>
            <a:ext cx="3878118" cy="21814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uFillTx/>
              </a:rPr>
              <a:t>Processo realizado para se determinar a sequência exata de nucleotídeos em uma molécula de DNA </a:t>
            </a:r>
          </a:p>
          <a:p>
            <a:r>
              <a:rPr lang="pt-BR" dirty="0">
                <a:uFillTx/>
              </a:rPr>
              <a:t>A sequência </a:t>
            </a:r>
            <a:r>
              <a:rPr lang="pt-BR" dirty="0" err="1">
                <a:uFillTx/>
              </a:rPr>
              <a:t>nucleotídica</a:t>
            </a:r>
            <a:r>
              <a:rPr lang="pt-BR" dirty="0">
                <a:uFillTx/>
              </a:rPr>
              <a:t> é a base para o conhecimento de um gene ou genoma.</a:t>
            </a:r>
          </a:p>
          <a:p>
            <a:r>
              <a:rPr lang="pt-BR" dirty="0">
                <a:uFillTx/>
              </a:rPr>
              <a:t>Através dela é possível compreender a construção e estrutura das células e organismos.</a:t>
            </a:r>
          </a:p>
          <a:p>
            <a:endParaRPr lang="pt-BR" dirty="0">
              <a:uFillTx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C00000"/>
                </a:solidFill>
                <a:uFillTx/>
              </a:rPr>
              <a:t>Sanger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85000" lnSpcReduction="10000"/>
          </a:bodyPr>
          <a:lstStyle/>
          <a:p>
            <a:r>
              <a:rPr lang="pt-BR" dirty="0">
                <a:uFillTx/>
              </a:rPr>
              <a:t>O molde de DNA a ser sequenciado;</a:t>
            </a:r>
          </a:p>
          <a:p>
            <a:r>
              <a:rPr lang="pt-BR" dirty="0">
                <a:uFillTx/>
              </a:rPr>
              <a:t>A sequência do iniciador (primer);</a:t>
            </a:r>
          </a:p>
          <a:p>
            <a:r>
              <a:rPr lang="pt-BR" dirty="0">
                <a:uFillTx/>
              </a:rPr>
              <a:t>DNA-polimerase;</a:t>
            </a:r>
          </a:p>
          <a:p>
            <a:r>
              <a:rPr lang="pt-BR" dirty="0">
                <a:uFillTx/>
              </a:rPr>
              <a:t>Os quatro bases (</a:t>
            </a:r>
            <a:r>
              <a:rPr lang="pt-BR" dirty="0" err="1">
                <a:uFillTx/>
              </a:rPr>
              <a:t>dATP</a:t>
            </a:r>
            <a:r>
              <a:rPr lang="pt-BR" dirty="0">
                <a:uFillTx/>
              </a:rPr>
              <a:t>, </a:t>
            </a:r>
            <a:r>
              <a:rPr lang="pt-BR" dirty="0" err="1">
                <a:uFillTx/>
              </a:rPr>
              <a:t>dCTP</a:t>
            </a:r>
            <a:r>
              <a:rPr lang="pt-BR" dirty="0">
                <a:uFillTx/>
              </a:rPr>
              <a:t>, </a:t>
            </a:r>
            <a:r>
              <a:rPr lang="pt-BR" dirty="0" err="1">
                <a:uFillTx/>
              </a:rPr>
              <a:t>dGTP</a:t>
            </a:r>
            <a:r>
              <a:rPr lang="pt-BR" dirty="0">
                <a:uFillTx/>
              </a:rPr>
              <a:t>, </a:t>
            </a:r>
            <a:r>
              <a:rPr lang="pt-BR" dirty="0" err="1">
                <a:uFillTx/>
              </a:rPr>
              <a:t>dTTP</a:t>
            </a:r>
            <a:r>
              <a:rPr lang="pt-BR" dirty="0">
                <a:uFillTx/>
              </a:rPr>
              <a:t>);</a:t>
            </a:r>
          </a:p>
          <a:p>
            <a:r>
              <a:rPr lang="pt-BR" dirty="0">
                <a:uFillTx/>
              </a:rPr>
              <a:t>Bases marcado radiotivamente ou por um corante fluorescente</a:t>
            </a:r>
          </a:p>
          <a:p>
            <a:r>
              <a:rPr lang="pt-BR" dirty="0">
                <a:uFillTx/>
              </a:rPr>
              <a:t>A enzima DNA-polimerase adiciona bases livres ao DNA </a:t>
            </a:r>
            <a:r>
              <a:rPr lang="pt-BR" dirty="0" err="1">
                <a:uFillTx/>
              </a:rPr>
              <a:t>unifilamentar</a:t>
            </a:r>
            <a:r>
              <a:rPr lang="pt-BR" dirty="0">
                <a:uFillTx/>
              </a:rPr>
              <a:t>, usando o pareamento de bases complementares.</a:t>
            </a:r>
          </a:p>
          <a:p>
            <a:endParaRPr lang="pt-BR" dirty="0">
              <a:uFillTx/>
            </a:endParaRPr>
          </a:p>
        </p:txBody>
      </p:sp>
      <p:pic>
        <p:nvPicPr>
          <p:cNvPr id="9220" name="Picture 4" descr="http://www.biometrix.com.br/wp-content/uploads/2018/05/sanger_automatiz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16632"/>
            <a:ext cx="2616857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uFillTx/>
              </a:rPr>
              <a:t>Next-</a:t>
            </a:r>
            <a:r>
              <a:rPr lang="pt-BR" i="1" dirty="0" err="1">
                <a:uFillTx/>
              </a:rPr>
              <a:t>Generation</a:t>
            </a:r>
            <a:r>
              <a:rPr lang="pt-BR" i="1" dirty="0">
                <a:uFillTx/>
              </a:rPr>
              <a:t> </a:t>
            </a:r>
            <a:r>
              <a:rPr lang="pt-BR" i="1" dirty="0" err="1">
                <a:uFillTx/>
              </a:rPr>
              <a:t>Sequencing</a:t>
            </a:r>
            <a:r>
              <a:rPr lang="pt-BR" i="1" dirty="0">
                <a:uFillTx/>
              </a:rPr>
              <a:t> </a:t>
            </a:r>
            <a:r>
              <a:rPr lang="pt-BR" dirty="0">
                <a:uFillTx/>
              </a:rPr>
              <a:t>(NGS)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340968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uFillTx/>
              </a:rPr>
              <a:t>Realiza o sequenciamento de um genoma inteiro em questão de dias; </a:t>
            </a:r>
          </a:p>
          <a:p>
            <a:r>
              <a:rPr lang="pt-BR" dirty="0">
                <a:uFillTx/>
              </a:rPr>
              <a:t>Vantagens: velocidade, capacidade de gerar dados em larga escala , precisão e custo inferior ;</a:t>
            </a:r>
          </a:p>
          <a:p>
            <a:r>
              <a:rPr lang="pt-BR" dirty="0">
                <a:uFillTx/>
              </a:rPr>
              <a:t>Sequencia várias moléculas diferentes (ou vários fragmentos diferentes provenientes do mesmo genoma) em paralelo; </a:t>
            </a:r>
          </a:p>
          <a:p>
            <a:r>
              <a:rPr lang="pt-BR" dirty="0">
                <a:uFillTx/>
              </a:rPr>
              <a:t>Diferem fundamentalmente das metodologias de Sanger, em que uma única sequência de DNA; </a:t>
            </a:r>
          </a:p>
          <a:p>
            <a:r>
              <a:rPr lang="pt-BR" dirty="0">
                <a:uFillTx/>
              </a:rPr>
              <a:t>Metodologia integra : ferramentas de nanotecnologia, robótica e informática em aparelhos de alto desempenho.</a:t>
            </a:r>
          </a:p>
          <a:p>
            <a:endParaRPr lang="pt-BR" dirty="0">
              <a:uFillTx/>
            </a:endParaRPr>
          </a:p>
        </p:txBody>
      </p:sp>
      <p:pic>
        <p:nvPicPr>
          <p:cNvPr id="11266" name="Picture 2" descr="Resultado de imagem para ngs sequen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684" y="4664847"/>
            <a:ext cx="383231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Exemplo NGS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772816"/>
            <a:ext cx="7734300" cy="47720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1001713" y="2517775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¶"/>
            </a:pPr>
            <a:endParaRPr lang="pt-BR">
              <a:uFillTx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960563" y="1096963"/>
            <a:ext cx="521017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Cromógenos! Como funcionam? </a:t>
            </a:r>
          </a:p>
        </p:txBody>
      </p:sp>
      <p:grpSp>
        <p:nvGrpSpPr>
          <p:cNvPr id="378915" name="Group 35"/>
          <p:cNvGrpSpPr/>
          <p:nvPr/>
        </p:nvGrpSpPr>
        <p:grpSpPr>
          <a:xfrm>
            <a:off x="144463" y="3070225"/>
            <a:ext cx="2619375" cy="1676400"/>
            <a:chOff x="91" y="1934"/>
            <a:chExt cx="1650" cy="1056"/>
          </a:xfrm>
        </p:grpSpPr>
        <p:sp>
          <p:nvSpPr>
            <p:cNvPr id="378886" name="Text Box 6"/>
            <p:cNvSpPr txBox="1">
              <a:spLocks noChangeArrowheads="1"/>
            </p:cNvSpPr>
            <p:nvPr/>
          </p:nvSpPr>
          <p:spPr bwMode="auto">
            <a:xfrm>
              <a:off x="311" y="1934"/>
              <a:ext cx="1209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>
                  <a:uFillTx/>
                  <a:latin typeface="Arial" charset="0"/>
                </a:rPr>
                <a:t>H</a:t>
              </a:r>
              <a:r>
                <a:rPr lang="pt-BR" sz="3600" baseline="-25000">
                  <a:uFillTx/>
                  <a:latin typeface="Arial" charset="0"/>
                </a:rPr>
                <a:t>2</a:t>
              </a:r>
              <a:r>
                <a:rPr lang="pt-BR" sz="3600">
                  <a:uFillTx/>
                  <a:latin typeface="Arial" charset="0"/>
                </a:rPr>
                <a:t>O</a:t>
              </a:r>
              <a:r>
                <a:rPr lang="pt-BR" sz="3600" baseline="-25000">
                  <a:uFillTx/>
                  <a:latin typeface="Arial" charset="0"/>
                </a:rPr>
                <a:t>2</a:t>
              </a:r>
              <a:endParaRPr lang="pt-BR" sz="3600">
                <a:uFillTx/>
                <a:latin typeface="Arial" charset="0"/>
              </a:endParaRPr>
            </a:p>
          </p:txBody>
        </p:sp>
        <p:sp>
          <p:nvSpPr>
            <p:cNvPr id="378899" name="Text Box 19"/>
            <p:cNvSpPr txBox="1">
              <a:spLocks noChangeArrowheads="1"/>
            </p:cNvSpPr>
            <p:nvPr/>
          </p:nvSpPr>
          <p:spPr bwMode="auto">
            <a:xfrm>
              <a:off x="91" y="2644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>
                  <a:uFillTx/>
                  <a:latin typeface="Arial" charset="0"/>
                </a:rPr>
                <a:t>Cromógeno</a:t>
              </a:r>
            </a:p>
          </p:txBody>
        </p:sp>
        <p:sp>
          <p:nvSpPr>
            <p:cNvPr id="378900" name="Text Box 20"/>
            <p:cNvSpPr txBox="1">
              <a:spLocks noChangeArrowheads="1"/>
            </p:cNvSpPr>
            <p:nvPr/>
          </p:nvSpPr>
          <p:spPr bwMode="auto">
            <a:xfrm>
              <a:off x="109" y="2346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>
                  <a:uFillTx/>
                  <a:latin typeface="Arial" charset="0"/>
                </a:rPr>
                <a:t>+</a:t>
              </a:r>
            </a:p>
          </p:txBody>
        </p:sp>
      </p:grpSp>
      <p:grpSp>
        <p:nvGrpSpPr>
          <p:cNvPr id="378916" name="Group 36"/>
          <p:cNvGrpSpPr/>
          <p:nvPr/>
        </p:nvGrpSpPr>
        <p:grpSpPr>
          <a:xfrm>
            <a:off x="1652588" y="3984625"/>
            <a:ext cx="2743200" cy="1552575"/>
            <a:chOff x="1041" y="2510"/>
            <a:chExt cx="1728" cy="978"/>
          </a:xfrm>
        </p:grpSpPr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1041" y="320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rgbClr val="FF0000"/>
                  </a:solidFill>
                  <a:uFillTx/>
                  <a:latin typeface="Arial" charset="0"/>
                </a:rPr>
                <a:t>PEROXIDASE</a:t>
              </a:r>
            </a:p>
          </p:txBody>
        </p:sp>
        <p:sp>
          <p:nvSpPr>
            <p:cNvPr id="378901" name="Line 21"/>
            <p:cNvSpPr>
              <a:spLocks noChangeShapeType="1"/>
            </p:cNvSpPr>
            <p:nvPr/>
          </p:nvSpPr>
          <p:spPr bwMode="auto">
            <a:xfrm>
              <a:off x="1463" y="2510"/>
              <a:ext cx="86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78902" name="AutoShape 22"/>
            <p:cNvSpPr>
              <a:spLocks noChangeArrowheads="1"/>
            </p:cNvSpPr>
            <p:nvPr/>
          </p:nvSpPr>
          <p:spPr bwMode="auto">
            <a:xfrm>
              <a:off x="1837" y="2702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78917" name="Group 37"/>
          <p:cNvGrpSpPr/>
          <p:nvPr/>
        </p:nvGrpSpPr>
        <p:grpSpPr>
          <a:xfrm>
            <a:off x="3395663" y="2355850"/>
            <a:ext cx="2670175" cy="2387600"/>
            <a:chOff x="2139" y="1484"/>
            <a:chExt cx="1682" cy="1504"/>
          </a:xfrm>
        </p:grpSpPr>
        <p:sp>
          <p:nvSpPr>
            <p:cNvPr id="378903" name="Text Box 23"/>
            <p:cNvSpPr txBox="1">
              <a:spLocks noChangeArrowheads="1"/>
            </p:cNvSpPr>
            <p:nvPr/>
          </p:nvSpPr>
          <p:spPr bwMode="auto">
            <a:xfrm>
              <a:off x="2395" y="1484"/>
              <a:ext cx="1209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H</a:t>
              </a:r>
              <a:r>
                <a:rPr lang="pt-BR" sz="36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2</a:t>
              </a:r>
              <a:r>
                <a:rPr lang="pt-BR" sz="36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378904" name="Text Box 24"/>
            <p:cNvSpPr txBox="1">
              <a:spLocks noChangeArrowheads="1"/>
            </p:cNvSpPr>
            <p:nvPr/>
          </p:nvSpPr>
          <p:spPr bwMode="auto">
            <a:xfrm>
              <a:off x="2189" y="2642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 dirty="0">
                  <a:solidFill>
                    <a:srgbClr val="92D050"/>
                  </a:solidFill>
                  <a:uFillTx/>
                  <a:latin typeface="Arial" charset="0"/>
                </a:rPr>
                <a:t>Cromógeno</a:t>
              </a: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2147" y="1848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+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2404" y="2116"/>
              <a:ext cx="1209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O</a:t>
              </a:r>
              <a:r>
                <a:rPr lang="pt-BR" sz="3600" baseline="-250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2</a:t>
              </a:r>
              <a:endParaRPr lang="pt-BR" sz="360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charset="0"/>
              </a:endParaRPr>
            </a:p>
          </p:txBody>
        </p:sp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2139" y="2412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>
                  <a:solidFill>
                    <a:schemeClr val="tx2">
                      <a:lumMod val="60000"/>
                      <a:lumOff val="40000"/>
                    </a:schemeClr>
                  </a:solidFill>
                  <a:uFillTx/>
                  <a:latin typeface="Arial" charset="0"/>
                </a:rPr>
                <a:t>+</a:t>
              </a:r>
            </a:p>
          </p:txBody>
        </p:sp>
      </p:grpSp>
      <p:grpSp>
        <p:nvGrpSpPr>
          <p:cNvPr id="378919" name="Group 39"/>
          <p:cNvGrpSpPr/>
          <p:nvPr/>
        </p:nvGrpSpPr>
        <p:grpSpPr>
          <a:xfrm>
            <a:off x="5878513" y="3232150"/>
            <a:ext cx="3052762" cy="1271588"/>
            <a:chOff x="3703" y="2036"/>
            <a:chExt cx="1923" cy="801"/>
          </a:xfrm>
        </p:grpSpPr>
        <p:sp>
          <p:nvSpPr>
            <p:cNvPr id="378909" name="Arc 29"/>
            <p:cNvSpPr>
              <a:spLocks/>
            </p:cNvSpPr>
            <p:nvPr/>
          </p:nvSpPr>
          <p:spPr bwMode="auto">
            <a:xfrm>
              <a:off x="3703" y="2306"/>
              <a:ext cx="330" cy="531"/>
            </a:xfrm>
            <a:custGeom>
              <a:avLst/>
              <a:gdLst>
                <a:gd name="G0" fmla="+- 3131 0 0"/>
                <a:gd name="G1" fmla="+- 21600 0 0"/>
                <a:gd name="G2" fmla="+- 21600 0 0"/>
                <a:gd name="T0" fmla="*/ 0 w 24731"/>
                <a:gd name="T1" fmla="*/ 228 h 43200"/>
                <a:gd name="T2" fmla="*/ 1126 w 24731"/>
                <a:gd name="T3" fmla="*/ 43107 h 43200"/>
                <a:gd name="T4" fmla="*/ 3131 w 2473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31" h="43200" fill="none" extrusionOk="0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</a:path>
                <a:path w="24731" h="43200" stroke="0" extrusionOk="0">
                  <a:moveTo>
                    <a:pt x="0" y="228"/>
                  </a:moveTo>
                  <a:cubicBezTo>
                    <a:pt x="1036" y="76"/>
                    <a:pt x="2083" y="-1"/>
                    <a:pt x="3131" y="0"/>
                  </a:cubicBezTo>
                  <a:cubicBezTo>
                    <a:pt x="15060" y="0"/>
                    <a:pt x="24731" y="9670"/>
                    <a:pt x="24731" y="21600"/>
                  </a:cubicBezTo>
                  <a:cubicBezTo>
                    <a:pt x="24731" y="33529"/>
                    <a:pt x="15060" y="43200"/>
                    <a:pt x="3131" y="43200"/>
                  </a:cubicBezTo>
                  <a:cubicBezTo>
                    <a:pt x="2461" y="43200"/>
                    <a:pt x="1792" y="43168"/>
                    <a:pt x="1126" y="43106"/>
                  </a:cubicBezTo>
                  <a:lnTo>
                    <a:pt x="313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78910" name="Text Box 30"/>
            <p:cNvSpPr txBox="1">
              <a:spLocks noChangeArrowheads="1"/>
            </p:cNvSpPr>
            <p:nvPr/>
          </p:nvSpPr>
          <p:spPr bwMode="auto">
            <a:xfrm>
              <a:off x="4120" y="2402"/>
              <a:ext cx="1372" cy="3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>
                  <a:solidFill>
                    <a:schemeClr val="bg2"/>
                  </a:solidFill>
                  <a:uFillTx/>
                  <a:latin typeface="Arial" charset="0"/>
                </a:rPr>
                <a:t>Cromógeno</a:t>
              </a:r>
            </a:p>
          </p:txBody>
        </p:sp>
        <p:sp>
          <p:nvSpPr>
            <p:cNvPr id="378911" name="Text Box 31"/>
            <p:cNvSpPr txBox="1">
              <a:spLocks noChangeArrowheads="1"/>
            </p:cNvSpPr>
            <p:nvPr/>
          </p:nvSpPr>
          <p:spPr bwMode="auto">
            <a:xfrm>
              <a:off x="3994" y="2036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 b="1" dirty="0">
                  <a:solidFill>
                    <a:srgbClr val="92D050"/>
                  </a:solidFill>
                  <a:uFillTx/>
                  <a:latin typeface="Arial" charset="0"/>
                </a:rPr>
                <a:t>COR!</a:t>
              </a:r>
            </a:p>
          </p:txBody>
        </p:sp>
      </p:grpSp>
      <p:sp>
        <p:nvSpPr>
          <p:cNvPr id="378912" name="Arc 32"/>
          <p:cNvSpPr>
            <a:spLocks/>
          </p:cNvSpPr>
          <p:nvPr/>
        </p:nvSpPr>
        <p:spPr bwMode="auto">
          <a:xfrm rot="17087977" flipV="1">
            <a:off x="2286000" y="3190875"/>
            <a:ext cx="549275" cy="1127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9496"/>
              <a:gd name="T2" fmla="*/ 20105 w 21600"/>
              <a:gd name="T3" fmla="*/ 29496 h 29496"/>
              <a:gd name="T4" fmla="*/ 0 w 21600"/>
              <a:gd name="T5" fmla="*/ 21600 h 29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49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</a:path>
              <a:path w="21600" h="2949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02"/>
                  <a:pt x="21092" y="26980"/>
                  <a:pt x="20105" y="2949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78918" name="Group 38"/>
          <p:cNvGrpSpPr/>
          <p:nvPr/>
        </p:nvGrpSpPr>
        <p:grpSpPr>
          <a:xfrm>
            <a:off x="2373313" y="2746375"/>
            <a:ext cx="1844675" cy="974725"/>
            <a:chOff x="1495" y="1730"/>
            <a:chExt cx="1162" cy="614"/>
          </a:xfrm>
        </p:grpSpPr>
        <p:sp>
          <p:nvSpPr>
            <p:cNvPr id="378913" name="Line 33"/>
            <p:cNvSpPr>
              <a:spLocks noChangeShapeType="1"/>
            </p:cNvSpPr>
            <p:nvPr/>
          </p:nvSpPr>
          <p:spPr bwMode="auto">
            <a:xfrm flipV="1">
              <a:off x="1495" y="1730"/>
              <a:ext cx="110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78914" name="Line 34"/>
            <p:cNvSpPr>
              <a:spLocks noChangeShapeType="1"/>
            </p:cNvSpPr>
            <p:nvPr/>
          </p:nvSpPr>
          <p:spPr bwMode="auto">
            <a:xfrm>
              <a:off x="1495" y="2210"/>
              <a:ext cx="1162" cy="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tailEnd type="triangle" w="med" len="med"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7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GWAS</a:t>
            </a:r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60306"/>
            <a:ext cx="7704856" cy="479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3332" y="262391"/>
            <a:ext cx="666988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uFillTx/>
                <a:latin typeface="Calibri" pitchFamily="34" charset="0"/>
              </a:rPr>
              <a:t>Obrigada</a:t>
            </a:r>
            <a:r>
              <a:rPr lang="en-US" sz="3600" b="1" dirty="0">
                <a:solidFill>
                  <a:schemeClr val="accent2"/>
                </a:solidFill>
                <a:uFillTx/>
                <a:latin typeface="Calibri" pitchFamily="34" charset="0"/>
              </a:rPr>
              <a:t>…</a:t>
            </a:r>
            <a:endParaRPr lang="pt-BR" sz="3600" b="1" dirty="0">
              <a:solidFill>
                <a:schemeClr val="accent2"/>
              </a:solidFill>
              <a:uFillTx/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189" y="5669848"/>
            <a:ext cx="1233936" cy="823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622" y="1340624"/>
            <a:ext cx="1395668" cy="818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481" y="1340624"/>
            <a:ext cx="1556553" cy="620404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2688762" y="5669848"/>
            <a:ext cx="378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uFillTx/>
                <a:latin typeface="Calibri" pitchFamily="34" charset="0"/>
                <a:cs typeface="Times"/>
              </a:rPr>
              <a:t>Tatiane</a:t>
            </a:r>
            <a:r>
              <a:rPr lang="en-US" b="1" dirty="0">
                <a:uFillTx/>
                <a:latin typeface="Calibri" pitchFamily="34" charset="0"/>
                <a:cs typeface="Times"/>
              </a:rPr>
              <a:t> </a:t>
            </a:r>
            <a:r>
              <a:rPr lang="en-US" b="1" dirty="0" err="1">
                <a:uFillTx/>
                <a:latin typeface="Calibri" pitchFamily="34" charset="0"/>
                <a:cs typeface="Times"/>
              </a:rPr>
              <a:t>Assone</a:t>
            </a:r>
            <a:r>
              <a:rPr lang="en-US" b="1" dirty="0">
                <a:uFillTx/>
                <a:latin typeface="Calibri" pitchFamily="34" charset="0"/>
                <a:cs typeface="Times"/>
              </a:rPr>
              <a:t> </a:t>
            </a:r>
          </a:p>
          <a:p>
            <a:pPr algn="ctr"/>
            <a:r>
              <a:rPr lang="en-US" b="1" dirty="0">
                <a:uFillTx/>
                <a:latin typeface="Calibri" pitchFamily="34" charset="0"/>
                <a:cs typeface="Times"/>
                <a:hlinkClick r:id="rId5"/>
              </a:rPr>
              <a:t>tatianeassone@usp.br</a:t>
            </a:r>
            <a:endParaRPr lang="en-US" b="1" dirty="0">
              <a:uFillTx/>
              <a:latin typeface="Calibri" pitchFamily="34" charset="0"/>
              <a:cs typeface="Times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6608762" y="2933640"/>
            <a:ext cx="1072308" cy="1362904"/>
            <a:chOff x="8172817" y="6123011"/>
            <a:chExt cx="720000" cy="66357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2" name="Retângulo de cantos arredondados 8"/>
            <p:cNvSpPr>
              <a:spLocks/>
            </p:cNvSpPr>
            <p:nvPr/>
          </p:nvSpPr>
          <p:spPr bwMode="auto">
            <a:xfrm>
              <a:off x="8172817" y="6123011"/>
              <a:ext cx="720000" cy="6635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3909060" eaLnBrk="0" hangingPunct="0">
                <a:defRPr>
                  <a:uFillTx/>
                </a:defRPr>
              </a:pPr>
              <a:endParaRPr lang="pt-BR" sz="1500">
                <a:uFillTx/>
              </a:endParaRPr>
            </a:p>
          </p:txBody>
        </p:sp>
        <p:pic>
          <p:nvPicPr>
            <p:cNvPr id="13" name="Picture 2" descr="rede jpeg4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8217819" y="6143641"/>
              <a:ext cx="629997" cy="6223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8762" y="5122027"/>
            <a:ext cx="1314450" cy="1371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2189" y="2924944"/>
            <a:ext cx="1420458" cy="160674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2380" y="2924944"/>
            <a:ext cx="238125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1960" name="Group 8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1957" name="Line 5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1958" name="Line 6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1959" name="Line 7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1009650" y="375285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charset="0"/>
              </a:rPr>
              <a:t>LAVAGENS</a:t>
            </a:r>
          </a:p>
        </p:txBody>
      </p:sp>
      <p:grpSp>
        <p:nvGrpSpPr>
          <p:cNvPr id="381971" name="Group 19"/>
          <p:cNvGrpSpPr/>
          <p:nvPr/>
        </p:nvGrpSpPr>
        <p:grpSpPr>
          <a:xfrm>
            <a:off x="1219200" y="4267200"/>
            <a:ext cx="1524000" cy="990600"/>
            <a:chOff x="768" y="2688"/>
            <a:chExt cx="960" cy="624"/>
          </a:xfrm>
        </p:grpSpPr>
        <p:sp>
          <p:nvSpPr>
            <p:cNvPr id="381967" name="Text Box 15"/>
            <p:cNvSpPr txBox="1">
              <a:spLocks noChangeArrowheads="1"/>
            </p:cNvSpPr>
            <p:nvPr/>
          </p:nvSpPr>
          <p:spPr bwMode="auto">
            <a:xfrm rot="2673827">
              <a:off x="768" y="288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68" name="Text Box 16"/>
            <p:cNvSpPr txBox="1">
              <a:spLocks noChangeArrowheads="1"/>
            </p:cNvSpPr>
            <p:nvPr/>
          </p:nvSpPr>
          <p:spPr bwMode="auto">
            <a:xfrm rot="-2421358">
              <a:off x="1441" y="2832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69" name="Text Box 17"/>
            <p:cNvSpPr txBox="1">
              <a:spLocks noChangeArrowheads="1"/>
            </p:cNvSpPr>
            <p:nvPr/>
          </p:nvSpPr>
          <p:spPr bwMode="auto">
            <a:xfrm rot="106838">
              <a:off x="1105" y="2947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70" name="Text Box 18"/>
            <p:cNvSpPr txBox="1">
              <a:spLocks noChangeArrowheads="1"/>
            </p:cNvSpPr>
            <p:nvPr/>
          </p:nvSpPr>
          <p:spPr bwMode="auto">
            <a:xfrm rot="13893828">
              <a:off x="1066" y="2649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Ac 1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2981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9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charset="0"/>
              </a:rPr>
              <a:t>LAVAGENS</a:t>
            </a:r>
          </a:p>
        </p:txBody>
      </p:sp>
      <p:grpSp>
        <p:nvGrpSpPr>
          <p:cNvPr id="382997" name="Group 21"/>
          <p:cNvGrpSpPr/>
          <p:nvPr/>
        </p:nvGrpSpPr>
        <p:grpSpPr>
          <a:xfrm>
            <a:off x="1093331" y="3814429"/>
            <a:ext cx="1743075" cy="1790700"/>
            <a:chOff x="612" y="2256"/>
            <a:chExt cx="1230" cy="1344"/>
          </a:xfrm>
        </p:grpSpPr>
        <p:sp>
          <p:nvSpPr>
            <p:cNvPr id="382998" name="Line 22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  <p:sp>
          <p:nvSpPr>
            <p:cNvPr id="382999" name="Line 23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  <p:sp>
          <p:nvSpPr>
            <p:cNvPr id="383000" name="Line 24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</p:grp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2347916" y="4728373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83014" name="Text Box 38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Ac 1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sp>
        <p:nvSpPr>
          <p:cNvPr id="383015" name="Text Box 39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259632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732632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051720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163443" y="3815524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300584" y="4077072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035175" y="436173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716087" y="4096373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1662112" y="437776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028825" y="402986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347913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2411760" y="4365104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2325688" y="402986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279205" y="4394962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556543" y="381442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027926" y="378904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2387495" y="3812648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4005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4006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07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08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3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4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LAVAGENS</a:t>
            </a:r>
          </a:p>
        </p:txBody>
      </p:sp>
      <p:grpSp>
        <p:nvGrpSpPr>
          <p:cNvPr id="384016" name="Group 16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19" name="Line 19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5" name="Oval 35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6" name="Oval 36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7" name="Oval 37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4045" name="Group 45"/>
          <p:cNvGrpSpPr/>
          <p:nvPr/>
        </p:nvGrpSpPr>
        <p:grpSpPr>
          <a:xfrm>
            <a:off x="1447800" y="4114800"/>
            <a:ext cx="1066800" cy="838200"/>
            <a:chOff x="912" y="2592"/>
            <a:chExt cx="672" cy="528"/>
          </a:xfrm>
        </p:grpSpPr>
        <p:sp>
          <p:nvSpPr>
            <p:cNvPr id="384038" name="Oval 38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39" name="Oval 39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0" name="Oval 40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1" name="Oval 41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2" name="Oval 42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3" name="Oval 43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4" name="Oval 44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46" name="Text Box 46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84047" name="Text Box 47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84048" name="Text Box 48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93221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3222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23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LAVAGENS</a:t>
            </a:r>
          </a:p>
        </p:txBody>
      </p:sp>
      <p:grpSp>
        <p:nvGrpSpPr>
          <p:cNvPr id="393230" name="Group 14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3231" name="Line 15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32" name="Line 16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33" name="Line 17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34" name="Oval 18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5" name="Oval 19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7" name="Oval 21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93238" name="Group 22"/>
          <p:cNvGrpSpPr/>
          <p:nvPr/>
        </p:nvGrpSpPr>
        <p:grpSpPr>
          <a:xfrm>
            <a:off x="1447800" y="4114800"/>
            <a:ext cx="1066800" cy="838200"/>
            <a:chOff x="912" y="2592"/>
            <a:chExt cx="672" cy="528"/>
          </a:xfrm>
        </p:grpSpPr>
        <p:sp>
          <p:nvSpPr>
            <p:cNvPr id="393239" name="Oval 23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0" name="Oval 24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1" name="Oval 25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2" name="Oval 26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3" name="Oval 27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4" name="Oval 28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46" name="Text Box 30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5029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31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32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85057" name="Group 33"/>
          <p:cNvGrpSpPr/>
          <p:nvPr/>
        </p:nvGrpSpPr>
        <p:grpSpPr>
          <a:xfrm>
            <a:off x="1104900" y="5211763"/>
            <a:ext cx="1676400" cy="587375"/>
            <a:chOff x="696" y="3283"/>
            <a:chExt cx="1056" cy="370"/>
          </a:xfrm>
        </p:grpSpPr>
        <p:sp>
          <p:nvSpPr>
            <p:cNvPr id="385034" name="Text Box 10"/>
            <p:cNvSpPr txBox="1">
              <a:spLocks noChangeArrowheads="1"/>
            </p:cNvSpPr>
            <p:nvPr/>
          </p:nvSpPr>
          <p:spPr bwMode="auto">
            <a:xfrm>
              <a:off x="696" y="3283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5" name="Text Box 11"/>
            <p:cNvSpPr txBox="1">
              <a:spLocks noChangeArrowheads="1"/>
            </p:cNvSpPr>
            <p:nvPr/>
          </p:nvSpPr>
          <p:spPr bwMode="auto">
            <a:xfrm>
              <a:off x="96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6" name="Text Box 12"/>
            <p:cNvSpPr txBox="1">
              <a:spLocks noChangeArrowheads="1"/>
            </p:cNvSpPr>
            <p:nvPr/>
          </p:nvSpPr>
          <p:spPr bwMode="auto">
            <a:xfrm>
              <a:off x="120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7" name="Text Box 13"/>
            <p:cNvSpPr txBox="1">
              <a:spLocks noChangeArrowheads="1"/>
            </p:cNvSpPr>
            <p:nvPr/>
          </p:nvSpPr>
          <p:spPr bwMode="auto">
            <a:xfrm>
              <a:off x="1465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sp>
        <p:nvSpPr>
          <p:cNvPr id="385038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85040" name="Group 16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5045" name="Oval 21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6" name="Oval 22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7" name="Oval 23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8" name="Oval 24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5068" name="Group 44"/>
          <p:cNvGrpSpPr/>
          <p:nvPr/>
        </p:nvGrpSpPr>
        <p:grpSpPr>
          <a:xfrm>
            <a:off x="1085850" y="4724400"/>
            <a:ext cx="1676400" cy="609600"/>
            <a:chOff x="684" y="2976"/>
            <a:chExt cx="1056" cy="384"/>
          </a:xfrm>
        </p:grpSpPr>
        <p:grpSp>
          <p:nvGrpSpPr>
            <p:cNvPr id="385058" name="Group 34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85059" name="Text Box 35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0" name="Text Box 36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1" name="Text Box 37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2" name="Text Box 38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5063" name="Rectangle 39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4" name="Rectangle 40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5" name="Rectangle 41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6" name="Rectangle 42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85084" name="Group 60"/>
          <p:cNvGrpSpPr/>
          <p:nvPr/>
        </p:nvGrpSpPr>
        <p:grpSpPr>
          <a:xfrm>
            <a:off x="1219200" y="3657600"/>
            <a:ext cx="1524000" cy="990600"/>
            <a:chOff x="768" y="2304"/>
            <a:chExt cx="960" cy="624"/>
          </a:xfrm>
        </p:grpSpPr>
        <p:grpSp>
          <p:nvGrpSpPr>
            <p:cNvPr id="385069" name="Group 45"/>
            <p:cNvGrpSpPr/>
            <p:nvPr/>
          </p:nvGrpSpPr>
          <p:grpSpPr>
            <a:xfrm>
              <a:off x="768" y="2304"/>
              <a:ext cx="960" cy="624"/>
              <a:chOff x="768" y="2688"/>
              <a:chExt cx="960" cy="624"/>
            </a:xfrm>
          </p:grpSpPr>
          <p:sp>
            <p:nvSpPr>
              <p:cNvPr id="385070" name="Text Box 46"/>
              <p:cNvSpPr txBox="1">
                <a:spLocks noChangeArrowheads="1"/>
              </p:cNvSpPr>
              <p:nvPr/>
            </p:nvSpPr>
            <p:spPr bwMode="auto">
              <a:xfrm rot="2673827">
                <a:off x="768" y="2880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1" name="Text Box 47"/>
              <p:cNvSpPr txBox="1">
                <a:spLocks noChangeArrowheads="1"/>
              </p:cNvSpPr>
              <p:nvPr/>
            </p:nvSpPr>
            <p:spPr bwMode="auto">
              <a:xfrm rot="-2421358">
                <a:off x="1441" y="2832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2" name="Text Box 48"/>
              <p:cNvSpPr txBox="1">
                <a:spLocks noChangeArrowheads="1"/>
              </p:cNvSpPr>
              <p:nvPr/>
            </p:nvSpPr>
            <p:spPr bwMode="auto">
              <a:xfrm rot="106838">
                <a:off x="1105" y="2947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3" name="Text Box 49"/>
              <p:cNvSpPr txBox="1">
                <a:spLocks noChangeArrowheads="1"/>
              </p:cNvSpPr>
              <p:nvPr/>
            </p:nvSpPr>
            <p:spPr bwMode="auto">
              <a:xfrm rot="13893828">
                <a:off x="1066" y="2649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5080" name="Rectangle 56"/>
            <p:cNvSpPr>
              <a:spLocks noChangeArrowheads="1"/>
            </p:cNvSpPr>
            <p:nvPr/>
          </p:nvSpPr>
          <p:spPr bwMode="auto">
            <a:xfrm>
              <a:off x="1272" y="2352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1" name="Rectangle 57"/>
            <p:cNvSpPr>
              <a:spLocks noChangeArrowheads="1"/>
            </p:cNvSpPr>
            <p:nvPr/>
          </p:nvSpPr>
          <p:spPr bwMode="auto">
            <a:xfrm>
              <a:off x="780" y="270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2" name="Rectangle 58"/>
            <p:cNvSpPr>
              <a:spLocks noChangeArrowheads="1"/>
            </p:cNvSpPr>
            <p:nvPr/>
          </p:nvSpPr>
          <p:spPr bwMode="auto">
            <a:xfrm>
              <a:off x="1212" y="282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3" name="Rectangle 59"/>
            <p:cNvSpPr>
              <a:spLocks noChangeArrowheads="1"/>
            </p:cNvSpPr>
            <p:nvPr/>
          </p:nvSpPr>
          <p:spPr bwMode="auto">
            <a:xfrm>
              <a:off x="1596" y="26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5085" name="Text Box 61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85086" name="Text Box 62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85087" name="Text Box 63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  <p:sp>
        <p:nvSpPr>
          <p:cNvPr id="385088" name="Text Box 64"/>
          <p:cNvSpPr txBox="1">
            <a:spLocks noChangeArrowheads="1"/>
          </p:cNvSpPr>
          <p:nvPr/>
        </p:nvSpPr>
        <p:spPr bwMode="auto">
          <a:xfrm>
            <a:off x="4191000" y="5551488"/>
            <a:ext cx="4953000" cy="8402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4- Ac de detecção (Conjugado): Ac 2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antígeno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 conjugado a enzima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96" name="Rectangle 48"/>
          <p:cNvSpPr>
            <a:spLocks noChangeArrowheads="1"/>
          </p:cNvSpPr>
          <p:nvPr/>
        </p:nvSpPr>
        <p:spPr bwMode="auto">
          <a:xfrm>
            <a:off x="1009650" y="3790950"/>
            <a:ext cx="1905000" cy="19050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98" name="Rectangle 50"/>
          <p:cNvSpPr>
            <a:spLocks noChangeArrowheads="1"/>
          </p:cNvSpPr>
          <p:nvPr/>
        </p:nvSpPr>
        <p:spPr bwMode="auto">
          <a:xfrm>
            <a:off x="990600" y="3790950"/>
            <a:ext cx="19050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16573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648494" y="1816939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6053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6054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55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56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4248150" y="4170363"/>
            <a:ext cx="44958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CROMÓGENO (Substrato)</a:t>
            </a:r>
          </a:p>
        </p:txBody>
      </p:sp>
      <p:grpSp>
        <p:nvGrpSpPr>
          <p:cNvPr id="386058" name="Group 10"/>
          <p:cNvGrpSpPr/>
          <p:nvPr/>
        </p:nvGrpSpPr>
        <p:grpSpPr>
          <a:xfrm>
            <a:off x="1104900" y="5211763"/>
            <a:ext cx="1676400" cy="587375"/>
            <a:chOff x="696" y="3283"/>
            <a:chExt cx="1056" cy="370"/>
          </a:xfrm>
        </p:grpSpPr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696" y="3283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96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120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465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86065" name="Group 17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6066" name="Line 18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67" name="Line 19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68" name="Line 20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6074" name="Group 26"/>
          <p:cNvGrpSpPr/>
          <p:nvPr/>
        </p:nvGrpSpPr>
        <p:grpSpPr>
          <a:xfrm>
            <a:off x="1085850" y="4724400"/>
            <a:ext cx="1676400" cy="609600"/>
            <a:chOff x="684" y="2976"/>
            <a:chExt cx="1056" cy="384"/>
          </a:xfrm>
        </p:grpSpPr>
        <p:grpSp>
          <p:nvGrpSpPr>
            <p:cNvPr id="386075" name="Group 27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86076" name="Text Box 28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7" name="Text Box 29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8" name="Text Box 30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9" name="Text Box 31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6080" name="Rectangle 32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1" name="Rectangle 33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2" name="Rectangle 34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3" name="Rectangle 35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95" name="Text Box 47"/>
          <p:cNvSpPr txBox="1">
            <a:spLocks noChangeArrowheads="1"/>
          </p:cNvSpPr>
          <p:nvPr/>
        </p:nvSpPr>
        <p:spPr bwMode="auto">
          <a:xfrm>
            <a:off x="4267200" y="2801938"/>
            <a:ext cx="4495800" cy="931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Como detectar a presença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de enzima?</a:t>
            </a:r>
          </a:p>
        </p:txBody>
      </p:sp>
      <p:sp>
        <p:nvSpPr>
          <p:cNvPr id="386099" name="Text Box 51"/>
          <p:cNvSpPr txBox="1">
            <a:spLocks noChangeArrowheads="1"/>
          </p:cNvSpPr>
          <p:nvPr/>
        </p:nvSpPr>
        <p:spPr bwMode="auto">
          <a:xfrm>
            <a:off x="4280938" y="5219701"/>
            <a:ext cx="4495800" cy="94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Reação positiva = COR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pt-BR" sz="1000" b="1">
              <a:uFillTx/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COR = presença de Antígeno!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96" grpId="0" animBg="1"/>
      <p:bldP spid="386098" grpId="0" animBg="1"/>
      <p:bldP spid="386057" grpId="0" autoUpdateAnimBg="0"/>
      <p:bldP spid="38609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87077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7078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7079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7080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1009650" y="375285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antígeno X (p. ex. HBe)</a:t>
            </a:r>
          </a:p>
        </p:txBody>
      </p:sp>
      <p:sp>
        <p:nvSpPr>
          <p:cNvPr id="387092" name="Oval 2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3" name="Oval 2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4" name="Oval 2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5" name="Oval 2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7096" name="Group 24"/>
          <p:cNvGrpSpPr/>
          <p:nvPr/>
        </p:nvGrpSpPr>
        <p:grpSpPr>
          <a:xfrm>
            <a:off x="1485900" y="4324350"/>
            <a:ext cx="1066800" cy="838200"/>
            <a:chOff x="912" y="2592"/>
            <a:chExt cx="672" cy="528"/>
          </a:xfrm>
        </p:grpSpPr>
        <p:sp>
          <p:nvSpPr>
            <p:cNvPr id="387097" name="Oval 25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098" name="Oval 26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099" name="Oval 27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0" name="Oval 28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1" name="Oval 29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2" name="Oval 30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3" name="Oval 31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5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29" name="Group 37"/>
          <p:cNvGrpSpPr/>
          <p:nvPr/>
        </p:nvGrpSpPr>
        <p:grpSpPr>
          <a:xfrm>
            <a:off x="1219200" y="3848100"/>
            <a:ext cx="1447800" cy="1562100"/>
            <a:chOff x="768" y="2424"/>
            <a:chExt cx="912" cy="984"/>
          </a:xfrm>
        </p:grpSpPr>
        <p:sp>
          <p:nvSpPr>
            <p:cNvPr id="392230" name="Text Box 38"/>
            <p:cNvSpPr txBox="1">
              <a:spLocks noChangeArrowheads="1"/>
            </p:cNvSpPr>
            <p:nvPr/>
          </p:nvSpPr>
          <p:spPr bwMode="auto">
            <a:xfrm>
              <a:off x="768" y="2436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1" name="Text Box 39"/>
            <p:cNvSpPr txBox="1">
              <a:spLocks noChangeArrowheads="1"/>
            </p:cNvSpPr>
            <p:nvPr/>
          </p:nvSpPr>
          <p:spPr bwMode="auto">
            <a:xfrm>
              <a:off x="855" y="2611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2" name="Text Box 40"/>
            <p:cNvSpPr txBox="1">
              <a:spLocks noChangeArrowheads="1"/>
            </p:cNvSpPr>
            <p:nvPr/>
          </p:nvSpPr>
          <p:spPr bwMode="auto">
            <a:xfrm>
              <a:off x="768" y="2803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3" name="Text Box 41"/>
            <p:cNvSpPr txBox="1">
              <a:spLocks noChangeArrowheads="1"/>
            </p:cNvSpPr>
            <p:nvPr/>
          </p:nvSpPr>
          <p:spPr bwMode="auto">
            <a:xfrm>
              <a:off x="951" y="2947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4" name="Text Box 42"/>
            <p:cNvSpPr txBox="1">
              <a:spLocks noChangeArrowheads="1"/>
            </p:cNvSpPr>
            <p:nvPr/>
          </p:nvSpPr>
          <p:spPr bwMode="auto">
            <a:xfrm>
              <a:off x="1143" y="3043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5" name="Text Box 43"/>
            <p:cNvSpPr txBox="1">
              <a:spLocks noChangeArrowheads="1"/>
            </p:cNvSpPr>
            <p:nvPr/>
          </p:nvSpPr>
          <p:spPr bwMode="auto">
            <a:xfrm>
              <a:off x="1104" y="278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6" name="Text Box 44"/>
            <p:cNvSpPr txBox="1">
              <a:spLocks noChangeArrowheads="1"/>
            </p:cNvSpPr>
            <p:nvPr/>
          </p:nvSpPr>
          <p:spPr bwMode="auto">
            <a:xfrm>
              <a:off x="1335" y="2899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7" name="Text Box 45"/>
            <p:cNvSpPr txBox="1">
              <a:spLocks noChangeArrowheads="1"/>
            </p:cNvSpPr>
            <p:nvPr/>
          </p:nvSpPr>
          <p:spPr bwMode="auto">
            <a:xfrm>
              <a:off x="1479" y="302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8" name="Text Box 46"/>
            <p:cNvSpPr txBox="1">
              <a:spLocks noChangeArrowheads="1"/>
            </p:cNvSpPr>
            <p:nvPr/>
          </p:nvSpPr>
          <p:spPr bwMode="auto">
            <a:xfrm>
              <a:off x="1440" y="2688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9" name="Text Box 47"/>
            <p:cNvSpPr txBox="1">
              <a:spLocks noChangeArrowheads="1"/>
            </p:cNvSpPr>
            <p:nvPr/>
          </p:nvSpPr>
          <p:spPr bwMode="auto">
            <a:xfrm>
              <a:off x="1191" y="2592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40" name="Text Box 48"/>
            <p:cNvSpPr txBox="1">
              <a:spLocks noChangeArrowheads="1"/>
            </p:cNvSpPr>
            <p:nvPr/>
          </p:nvSpPr>
          <p:spPr bwMode="auto">
            <a:xfrm>
              <a:off x="1383" y="2448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41" name="Text Box 49"/>
            <p:cNvSpPr txBox="1">
              <a:spLocks noChangeArrowheads="1"/>
            </p:cNvSpPr>
            <p:nvPr/>
          </p:nvSpPr>
          <p:spPr bwMode="auto">
            <a:xfrm>
              <a:off x="1047" y="242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</p:grpSp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2197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2198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199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00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antígeno X (p. ex. HBe)</a:t>
            </a:r>
          </a:p>
        </p:txBody>
      </p:sp>
      <p:sp>
        <p:nvSpPr>
          <p:cNvPr id="392212" name="Oval 2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3" name="Oval 2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4" name="Oval 2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5" name="Oval 2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92225" name="Group 33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2226" name="Line 34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27" name="Line 35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28" name="Line 36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2242" name="Text Box 50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ELISA INDIRETO 3ª Geração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06777"/>
            <a:ext cx="2371725" cy="1095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1907912"/>
            <a:ext cx="2476500" cy="1019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2031737"/>
            <a:ext cx="2200275" cy="895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672" y="3419421"/>
            <a:ext cx="2457450" cy="1104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5180" y="3573016"/>
            <a:ext cx="2409825" cy="1076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0167" y="5085184"/>
            <a:ext cx="3209925" cy="107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ixaDeTexto 2"/>
          <p:cNvSpPr txBox="1">
            <a:spLocks/>
          </p:cNvSpPr>
          <p:nvPr/>
        </p:nvSpPr>
        <p:spPr>
          <a:xfrm>
            <a:off x="5796136" y="5645154"/>
            <a:ext cx="356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uFillTx/>
              </a:rPr>
              <a:t>*A característica desse ensaio é utilizar antígenos recombinantes ou peptídeos sintéticos tanto na fase sólida quanto sob a forma de conjugado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94256" name="Text Box 16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4257" name="Text Box 17"/>
          <p:cNvSpPr txBox="1">
            <a:spLocks noChangeArrowheads="1"/>
          </p:cNvSpPr>
          <p:nvPr/>
        </p:nvSpPr>
        <p:spPr bwMode="auto">
          <a:xfrm>
            <a:off x="685800" y="182556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4258" name="Group 18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antígeno X (p. ex. </a:t>
            </a:r>
            <a:r>
              <a:rPr lang="pt-BR" b="1" dirty="0" err="1">
                <a:uFillTx/>
                <a:latin typeface="Arial" charset="0"/>
              </a:rPr>
              <a:t>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4" name="Oval 24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5" name="Oval 25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6" name="Oval 26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7" name="Text Box 27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94268" name="Group 28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191000" y="45418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3- Amostra: captura do Ac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</a:t>
            </a:r>
            <a:r>
              <a:rPr lang="pt-BR" b="1" dirty="0" err="1">
                <a:uFillTx/>
                <a:latin typeface="Arial" charset="0"/>
              </a:rPr>
              <a:t>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grpSp>
        <p:nvGrpSpPr>
          <p:cNvPr id="394284" name="Group 44"/>
          <p:cNvGrpSpPr/>
          <p:nvPr/>
        </p:nvGrpSpPr>
        <p:grpSpPr>
          <a:xfrm>
            <a:off x="1123950" y="4964113"/>
            <a:ext cx="1676400" cy="587375"/>
            <a:chOff x="696" y="3115"/>
            <a:chExt cx="1056" cy="370"/>
          </a:xfrm>
        </p:grpSpPr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 flipV="1">
              <a:off x="696" y="3115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5" name="Text Box 35"/>
            <p:cNvSpPr txBox="1">
              <a:spLocks noChangeArrowheads="1"/>
            </p:cNvSpPr>
            <p:nvPr/>
          </p:nvSpPr>
          <p:spPr bwMode="auto">
            <a:xfrm flipV="1">
              <a:off x="96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6" name="Text Box 36"/>
            <p:cNvSpPr txBox="1">
              <a:spLocks noChangeArrowheads="1"/>
            </p:cNvSpPr>
            <p:nvPr/>
          </p:nvSpPr>
          <p:spPr bwMode="auto">
            <a:xfrm flipV="1">
              <a:off x="120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7" name="Text Box 37"/>
            <p:cNvSpPr txBox="1">
              <a:spLocks noChangeArrowheads="1"/>
            </p:cNvSpPr>
            <p:nvPr/>
          </p:nvSpPr>
          <p:spPr bwMode="auto">
            <a:xfrm flipV="1">
              <a:off x="1465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94278" name="Group 38"/>
          <p:cNvGrpSpPr/>
          <p:nvPr/>
        </p:nvGrpSpPr>
        <p:grpSpPr>
          <a:xfrm>
            <a:off x="1162050" y="4019550"/>
            <a:ext cx="1524000" cy="990600"/>
            <a:chOff x="768" y="2688"/>
            <a:chExt cx="960" cy="624"/>
          </a:xfrm>
        </p:grpSpPr>
        <p:sp>
          <p:nvSpPr>
            <p:cNvPr id="394279" name="Text Box 39"/>
            <p:cNvSpPr txBox="1">
              <a:spLocks noChangeArrowheads="1"/>
            </p:cNvSpPr>
            <p:nvPr/>
          </p:nvSpPr>
          <p:spPr bwMode="auto">
            <a:xfrm rot="2673827">
              <a:off x="768" y="288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0" name="Text Box 40"/>
            <p:cNvSpPr txBox="1">
              <a:spLocks noChangeArrowheads="1"/>
            </p:cNvSpPr>
            <p:nvPr/>
          </p:nvSpPr>
          <p:spPr bwMode="auto">
            <a:xfrm rot="-2421358">
              <a:off x="1441" y="2832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tx2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 rot="106838">
              <a:off x="1105" y="2947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accent2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2" name="Text Box 42"/>
            <p:cNvSpPr txBox="1">
              <a:spLocks noChangeArrowheads="1"/>
            </p:cNvSpPr>
            <p:nvPr/>
          </p:nvSpPr>
          <p:spPr bwMode="auto">
            <a:xfrm rot="13893828">
              <a:off x="1066" y="2649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9933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1960" name="Group 8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1957" name="Line 5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1958" name="Line 6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1959" name="Line 7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1009650" y="375285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charset="0"/>
              </a:rPr>
              <a:t>LAVAGENS</a:t>
            </a:r>
          </a:p>
        </p:txBody>
      </p:sp>
      <p:grpSp>
        <p:nvGrpSpPr>
          <p:cNvPr id="381971" name="Group 19"/>
          <p:cNvGrpSpPr/>
          <p:nvPr/>
        </p:nvGrpSpPr>
        <p:grpSpPr>
          <a:xfrm>
            <a:off x="1219200" y="4267200"/>
            <a:ext cx="1524000" cy="990600"/>
            <a:chOff x="768" y="2688"/>
            <a:chExt cx="960" cy="624"/>
          </a:xfrm>
        </p:grpSpPr>
        <p:sp>
          <p:nvSpPr>
            <p:cNvPr id="381967" name="Text Box 15"/>
            <p:cNvSpPr txBox="1">
              <a:spLocks noChangeArrowheads="1"/>
            </p:cNvSpPr>
            <p:nvPr/>
          </p:nvSpPr>
          <p:spPr bwMode="auto">
            <a:xfrm rot="2673827">
              <a:off x="768" y="288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68" name="Text Box 16"/>
            <p:cNvSpPr txBox="1">
              <a:spLocks noChangeArrowheads="1"/>
            </p:cNvSpPr>
            <p:nvPr/>
          </p:nvSpPr>
          <p:spPr bwMode="auto">
            <a:xfrm rot="-2421358">
              <a:off x="1441" y="2832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69" name="Text Box 17"/>
            <p:cNvSpPr txBox="1">
              <a:spLocks noChangeArrowheads="1"/>
            </p:cNvSpPr>
            <p:nvPr/>
          </p:nvSpPr>
          <p:spPr bwMode="auto">
            <a:xfrm rot="106838">
              <a:off x="1105" y="2947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1970" name="Text Box 18"/>
            <p:cNvSpPr txBox="1">
              <a:spLocks noChangeArrowheads="1"/>
            </p:cNvSpPr>
            <p:nvPr/>
          </p:nvSpPr>
          <p:spPr bwMode="auto">
            <a:xfrm rot="13893828">
              <a:off x="1066" y="2649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Ac 1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2981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89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folHlink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Arial" charset="0"/>
              </a:rPr>
              <a:t>LAVAGENS</a:t>
            </a:r>
          </a:p>
        </p:txBody>
      </p:sp>
      <p:grpSp>
        <p:nvGrpSpPr>
          <p:cNvPr id="382997" name="Group 21"/>
          <p:cNvGrpSpPr/>
          <p:nvPr/>
        </p:nvGrpSpPr>
        <p:grpSpPr>
          <a:xfrm>
            <a:off x="1093331" y="3814429"/>
            <a:ext cx="1743075" cy="1790700"/>
            <a:chOff x="612" y="2256"/>
            <a:chExt cx="1230" cy="1344"/>
          </a:xfrm>
        </p:grpSpPr>
        <p:sp>
          <p:nvSpPr>
            <p:cNvPr id="382998" name="Line 22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  <p:sp>
          <p:nvSpPr>
            <p:cNvPr id="382999" name="Line 23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  <p:sp>
          <p:nvSpPr>
            <p:cNvPr id="383000" name="Line 24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ln>
                  <a:solidFill>
                    <a:srgbClr val="00B0F0"/>
                  </a:solidFill>
                </a:ln>
                <a:uFillTx/>
              </a:endParaRPr>
            </a:p>
          </p:txBody>
        </p:sp>
      </p:grp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2347916" y="4728373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83014" name="Text Box 38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Ac 1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sp>
        <p:nvSpPr>
          <p:cNvPr id="383015" name="Text Box 39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259632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732632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051720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163443" y="3815524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300584" y="4077072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035175" y="436173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716087" y="4096373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1662112" y="437776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028825" y="402986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347913" y="472837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2411760" y="4365104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2325688" y="402986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279205" y="4394962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556543" y="3814429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027926" y="3789040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2387495" y="3812648"/>
            <a:ext cx="319088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uFillTx/>
                <a:latin typeface="Arial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4005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4006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07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08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3" name="Text Box 13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84014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LAVAGENS</a:t>
            </a:r>
          </a:p>
        </p:txBody>
      </p:sp>
      <p:grpSp>
        <p:nvGrpSpPr>
          <p:cNvPr id="384016" name="Group 16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4017" name="Line 17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18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4019" name="Line 19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5" name="Oval 35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6" name="Oval 36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4037" name="Oval 37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4045" name="Group 45"/>
          <p:cNvGrpSpPr/>
          <p:nvPr/>
        </p:nvGrpSpPr>
        <p:grpSpPr>
          <a:xfrm>
            <a:off x="1447800" y="4114800"/>
            <a:ext cx="1066800" cy="838200"/>
            <a:chOff x="912" y="2592"/>
            <a:chExt cx="672" cy="528"/>
          </a:xfrm>
        </p:grpSpPr>
        <p:sp>
          <p:nvSpPr>
            <p:cNvPr id="384038" name="Oval 38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39" name="Oval 39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0" name="Oval 40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1" name="Oval 41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2" name="Oval 42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3" name="Oval 43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4044" name="Oval 44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4046" name="Text Box 46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84047" name="Text Box 47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84048" name="Text Box 48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4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93221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3222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23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1104900" y="5211763"/>
            <a:ext cx="455613" cy="57943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1525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19065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2325688" y="5219700"/>
            <a:ext cx="455612" cy="5794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3200" b="1">
                <a:uFillTx/>
                <a:latin typeface="Arial" charset="0"/>
              </a:rPr>
              <a:t>Y</a:t>
            </a: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LAVAGENS</a:t>
            </a:r>
          </a:p>
        </p:txBody>
      </p:sp>
      <p:grpSp>
        <p:nvGrpSpPr>
          <p:cNvPr id="393230" name="Group 14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3231" name="Line 15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32" name="Line 16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3233" name="Line 17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34" name="Oval 18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5" name="Oval 19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3237" name="Oval 21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93238" name="Group 22"/>
          <p:cNvGrpSpPr/>
          <p:nvPr/>
        </p:nvGrpSpPr>
        <p:grpSpPr>
          <a:xfrm>
            <a:off x="1447800" y="4114800"/>
            <a:ext cx="1066800" cy="838200"/>
            <a:chOff x="912" y="2592"/>
            <a:chExt cx="672" cy="528"/>
          </a:xfrm>
        </p:grpSpPr>
        <p:sp>
          <p:nvSpPr>
            <p:cNvPr id="393239" name="Oval 23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0" name="Oval 24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1" name="Oval 25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2" name="Oval 26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3" name="Oval 27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4" name="Oval 28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93246" name="Text Box 30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5029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31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32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85057" name="Group 33"/>
          <p:cNvGrpSpPr/>
          <p:nvPr/>
        </p:nvGrpSpPr>
        <p:grpSpPr>
          <a:xfrm>
            <a:off x="1104900" y="5211763"/>
            <a:ext cx="1676400" cy="587375"/>
            <a:chOff x="696" y="3283"/>
            <a:chExt cx="1056" cy="370"/>
          </a:xfrm>
        </p:grpSpPr>
        <p:sp>
          <p:nvSpPr>
            <p:cNvPr id="385034" name="Text Box 10"/>
            <p:cNvSpPr txBox="1">
              <a:spLocks noChangeArrowheads="1"/>
            </p:cNvSpPr>
            <p:nvPr/>
          </p:nvSpPr>
          <p:spPr bwMode="auto">
            <a:xfrm>
              <a:off x="696" y="3283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5" name="Text Box 11"/>
            <p:cNvSpPr txBox="1">
              <a:spLocks noChangeArrowheads="1"/>
            </p:cNvSpPr>
            <p:nvPr/>
          </p:nvSpPr>
          <p:spPr bwMode="auto">
            <a:xfrm>
              <a:off x="96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6" name="Text Box 12"/>
            <p:cNvSpPr txBox="1">
              <a:spLocks noChangeArrowheads="1"/>
            </p:cNvSpPr>
            <p:nvPr/>
          </p:nvSpPr>
          <p:spPr bwMode="auto">
            <a:xfrm>
              <a:off x="120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5037" name="Text Box 13"/>
            <p:cNvSpPr txBox="1">
              <a:spLocks noChangeArrowheads="1"/>
            </p:cNvSpPr>
            <p:nvPr/>
          </p:nvSpPr>
          <p:spPr bwMode="auto">
            <a:xfrm>
              <a:off x="1465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sp>
        <p:nvSpPr>
          <p:cNvPr id="385038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85040" name="Group 16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5045" name="Oval 21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6" name="Oval 22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7" name="Oval 23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5048" name="Oval 24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5068" name="Group 44"/>
          <p:cNvGrpSpPr/>
          <p:nvPr/>
        </p:nvGrpSpPr>
        <p:grpSpPr>
          <a:xfrm>
            <a:off x="1085850" y="4724400"/>
            <a:ext cx="1676400" cy="609600"/>
            <a:chOff x="684" y="2976"/>
            <a:chExt cx="1056" cy="384"/>
          </a:xfrm>
        </p:grpSpPr>
        <p:grpSp>
          <p:nvGrpSpPr>
            <p:cNvPr id="385058" name="Group 34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85059" name="Text Box 35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0" name="Text Box 36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1" name="Text Box 37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62" name="Text Box 38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5063" name="Rectangle 39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4" name="Rectangle 40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5" name="Rectangle 41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66" name="Rectangle 42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85084" name="Group 60"/>
          <p:cNvGrpSpPr/>
          <p:nvPr/>
        </p:nvGrpSpPr>
        <p:grpSpPr>
          <a:xfrm>
            <a:off x="1219200" y="3657600"/>
            <a:ext cx="1524000" cy="990600"/>
            <a:chOff x="768" y="2304"/>
            <a:chExt cx="960" cy="624"/>
          </a:xfrm>
        </p:grpSpPr>
        <p:grpSp>
          <p:nvGrpSpPr>
            <p:cNvPr id="385069" name="Group 45"/>
            <p:cNvGrpSpPr/>
            <p:nvPr/>
          </p:nvGrpSpPr>
          <p:grpSpPr>
            <a:xfrm>
              <a:off x="768" y="2304"/>
              <a:ext cx="960" cy="624"/>
              <a:chOff x="768" y="2688"/>
              <a:chExt cx="960" cy="624"/>
            </a:xfrm>
          </p:grpSpPr>
          <p:sp>
            <p:nvSpPr>
              <p:cNvPr id="385070" name="Text Box 46"/>
              <p:cNvSpPr txBox="1">
                <a:spLocks noChangeArrowheads="1"/>
              </p:cNvSpPr>
              <p:nvPr/>
            </p:nvSpPr>
            <p:spPr bwMode="auto">
              <a:xfrm rot="2673827">
                <a:off x="768" y="2880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1" name="Text Box 47"/>
              <p:cNvSpPr txBox="1">
                <a:spLocks noChangeArrowheads="1"/>
              </p:cNvSpPr>
              <p:nvPr/>
            </p:nvSpPr>
            <p:spPr bwMode="auto">
              <a:xfrm rot="-2421358">
                <a:off x="1441" y="2832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2" name="Text Box 48"/>
              <p:cNvSpPr txBox="1">
                <a:spLocks noChangeArrowheads="1"/>
              </p:cNvSpPr>
              <p:nvPr/>
            </p:nvSpPr>
            <p:spPr bwMode="auto">
              <a:xfrm rot="106838">
                <a:off x="1105" y="2947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5073" name="Text Box 49"/>
              <p:cNvSpPr txBox="1">
                <a:spLocks noChangeArrowheads="1"/>
              </p:cNvSpPr>
              <p:nvPr/>
            </p:nvSpPr>
            <p:spPr bwMode="auto">
              <a:xfrm rot="13893828">
                <a:off x="1066" y="2649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5080" name="Rectangle 56"/>
            <p:cNvSpPr>
              <a:spLocks noChangeArrowheads="1"/>
            </p:cNvSpPr>
            <p:nvPr/>
          </p:nvSpPr>
          <p:spPr bwMode="auto">
            <a:xfrm>
              <a:off x="1272" y="2352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1" name="Rectangle 57"/>
            <p:cNvSpPr>
              <a:spLocks noChangeArrowheads="1"/>
            </p:cNvSpPr>
            <p:nvPr/>
          </p:nvSpPr>
          <p:spPr bwMode="auto">
            <a:xfrm>
              <a:off x="780" y="270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2" name="Rectangle 58"/>
            <p:cNvSpPr>
              <a:spLocks noChangeArrowheads="1"/>
            </p:cNvSpPr>
            <p:nvPr/>
          </p:nvSpPr>
          <p:spPr bwMode="auto">
            <a:xfrm>
              <a:off x="1212" y="282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5083" name="Rectangle 59"/>
            <p:cNvSpPr>
              <a:spLocks noChangeArrowheads="1"/>
            </p:cNvSpPr>
            <p:nvPr/>
          </p:nvSpPr>
          <p:spPr bwMode="auto">
            <a:xfrm>
              <a:off x="1596" y="26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5085" name="Text Box 61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Ac 1 anti-antígeno X (p. ex. anti-HBe)</a:t>
            </a:r>
          </a:p>
        </p:txBody>
      </p:sp>
      <p:sp>
        <p:nvSpPr>
          <p:cNvPr id="385086" name="Text Box 62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85087" name="Text Box 63"/>
          <p:cNvSpPr txBox="1">
            <a:spLocks noChangeArrowheads="1"/>
          </p:cNvSpPr>
          <p:nvPr/>
        </p:nvSpPr>
        <p:spPr bwMode="auto">
          <a:xfrm>
            <a:off x="4191000" y="46180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3- Amostra: captura do antígeno X (p. ex. HBe)</a:t>
            </a:r>
          </a:p>
        </p:txBody>
      </p:sp>
      <p:sp>
        <p:nvSpPr>
          <p:cNvPr id="385088" name="Text Box 64"/>
          <p:cNvSpPr txBox="1">
            <a:spLocks noChangeArrowheads="1"/>
          </p:cNvSpPr>
          <p:nvPr/>
        </p:nvSpPr>
        <p:spPr bwMode="auto">
          <a:xfrm>
            <a:off x="4191000" y="5551488"/>
            <a:ext cx="4953000" cy="8402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4- Ac de detecção (Conjugado): Ac 2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antígeno X (p. ex. </a:t>
            </a:r>
            <a:r>
              <a:rPr lang="pt-BR" b="1" dirty="0" err="1">
                <a:uFillTx/>
                <a:latin typeface="Arial" charset="0"/>
              </a:rPr>
              <a:t>anti-HBe</a:t>
            </a:r>
            <a:r>
              <a:rPr lang="pt-BR" b="1" dirty="0">
                <a:uFillTx/>
                <a:latin typeface="Arial" charset="0"/>
              </a:rPr>
              <a:t>) conjugado a enzima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96" name="Rectangle 48"/>
          <p:cNvSpPr>
            <a:spLocks noChangeArrowheads="1"/>
          </p:cNvSpPr>
          <p:nvPr/>
        </p:nvSpPr>
        <p:spPr bwMode="auto">
          <a:xfrm>
            <a:off x="1009650" y="3790950"/>
            <a:ext cx="1905000" cy="19050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98" name="Rectangle 50"/>
          <p:cNvSpPr>
            <a:spLocks noChangeArrowheads="1"/>
          </p:cNvSpPr>
          <p:nvPr/>
        </p:nvSpPr>
        <p:spPr bwMode="auto">
          <a:xfrm>
            <a:off x="990600" y="3790950"/>
            <a:ext cx="19050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16573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648494" y="1816939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DIRETO</a:t>
            </a:r>
          </a:p>
        </p:txBody>
      </p:sp>
      <p:grpSp>
        <p:nvGrpSpPr>
          <p:cNvPr id="386053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6054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55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56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4248150" y="4170363"/>
            <a:ext cx="44958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CROMÓGENO (Substrato)</a:t>
            </a:r>
          </a:p>
        </p:txBody>
      </p:sp>
      <p:grpSp>
        <p:nvGrpSpPr>
          <p:cNvPr id="386058" name="Group 10"/>
          <p:cNvGrpSpPr/>
          <p:nvPr/>
        </p:nvGrpSpPr>
        <p:grpSpPr>
          <a:xfrm>
            <a:off x="1104900" y="5211763"/>
            <a:ext cx="1676400" cy="587375"/>
            <a:chOff x="696" y="3283"/>
            <a:chExt cx="1056" cy="370"/>
          </a:xfrm>
        </p:grpSpPr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696" y="3283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96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1201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465" y="3288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86065" name="Group 17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86066" name="Line 18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67" name="Line 19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6068" name="Line 20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12382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1657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20383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2457450" y="520065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6074" name="Group 26"/>
          <p:cNvGrpSpPr/>
          <p:nvPr/>
        </p:nvGrpSpPr>
        <p:grpSpPr>
          <a:xfrm>
            <a:off x="1085850" y="4724400"/>
            <a:ext cx="1676400" cy="609600"/>
            <a:chOff x="684" y="2976"/>
            <a:chExt cx="1056" cy="384"/>
          </a:xfrm>
        </p:grpSpPr>
        <p:grpSp>
          <p:nvGrpSpPr>
            <p:cNvPr id="386075" name="Group 27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86076" name="Text Box 28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7" name="Text Box 29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8" name="Text Box 30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86079" name="Text Box 31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86080" name="Rectangle 32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1" name="Rectangle 33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2" name="Rectangle 34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6083" name="Rectangle 35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86095" name="Text Box 47"/>
          <p:cNvSpPr txBox="1">
            <a:spLocks noChangeArrowheads="1"/>
          </p:cNvSpPr>
          <p:nvPr/>
        </p:nvSpPr>
        <p:spPr bwMode="auto">
          <a:xfrm>
            <a:off x="4267200" y="2801938"/>
            <a:ext cx="4495800" cy="931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Como detectar a presença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de enzima?</a:t>
            </a:r>
          </a:p>
        </p:txBody>
      </p:sp>
      <p:sp>
        <p:nvSpPr>
          <p:cNvPr id="386099" name="Text Box 51"/>
          <p:cNvSpPr txBox="1">
            <a:spLocks noChangeArrowheads="1"/>
          </p:cNvSpPr>
          <p:nvPr/>
        </p:nvSpPr>
        <p:spPr bwMode="auto">
          <a:xfrm>
            <a:off x="4280938" y="5219701"/>
            <a:ext cx="4495800" cy="94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Reação positiva = COR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pt-BR" sz="1000" b="1">
              <a:uFillTx/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COR = presença de Antígeno!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96" grpId="0" animBg="1"/>
      <p:bldP spid="386098" grpId="0" animBg="1"/>
      <p:bldP spid="386057" grpId="0" autoUpdateAnimBg="0"/>
      <p:bldP spid="38609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87077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87078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7079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87080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1009650" y="375285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antígeno X (p. ex. HBe)</a:t>
            </a:r>
          </a:p>
        </p:txBody>
      </p:sp>
      <p:sp>
        <p:nvSpPr>
          <p:cNvPr id="387092" name="Oval 2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3" name="Oval 2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4" name="Oval 2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87095" name="Oval 2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87096" name="Group 24"/>
          <p:cNvGrpSpPr/>
          <p:nvPr/>
        </p:nvGrpSpPr>
        <p:grpSpPr>
          <a:xfrm>
            <a:off x="1485900" y="4324350"/>
            <a:ext cx="1066800" cy="838200"/>
            <a:chOff x="912" y="2592"/>
            <a:chExt cx="672" cy="528"/>
          </a:xfrm>
        </p:grpSpPr>
        <p:sp>
          <p:nvSpPr>
            <p:cNvPr id="387097" name="Oval 25"/>
            <p:cNvSpPr>
              <a:spLocks noChangeArrowheads="1"/>
            </p:cNvSpPr>
            <p:nvPr/>
          </p:nvSpPr>
          <p:spPr bwMode="auto">
            <a:xfrm>
              <a:off x="139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098" name="Oval 26"/>
            <p:cNvSpPr>
              <a:spLocks noChangeArrowheads="1"/>
            </p:cNvSpPr>
            <p:nvPr/>
          </p:nvSpPr>
          <p:spPr bwMode="auto">
            <a:xfrm>
              <a:off x="91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099" name="Oval 27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0" name="Oval 28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1" name="Oval 29"/>
            <p:cNvSpPr>
              <a:spLocks noChangeArrowheads="1"/>
            </p:cNvSpPr>
            <p:nvPr/>
          </p:nvSpPr>
          <p:spPr bwMode="auto">
            <a:xfrm>
              <a:off x="912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2" name="Oval 30"/>
            <p:cNvSpPr>
              <a:spLocks noChangeArrowheads="1"/>
            </p:cNvSpPr>
            <p:nvPr/>
          </p:nvSpPr>
          <p:spPr bwMode="auto">
            <a:xfrm>
              <a:off x="1200" y="2784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87103" name="Oval 31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rgbClr val="66FF66"/>
              </a:solidFill>
              <a:round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29" name="Group 37"/>
          <p:cNvGrpSpPr/>
          <p:nvPr/>
        </p:nvGrpSpPr>
        <p:grpSpPr>
          <a:xfrm>
            <a:off x="1219200" y="3848100"/>
            <a:ext cx="1447800" cy="1562100"/>
            <a:chOff x="768" y="2424"/>
            <a:chExt cx="912" cy="984"/>
          </a:xfrm>
        </p:grpSpPr>
        <p:sp>
          <p:nvSpPr>
            <p:cNvPr id="392230" name="Text Box 38"/>
            <p:cNvSpPr txBox="1">
              <a:spLocks noChangeArrowheads="1"/>
            </p:cNvSpPr>
            <p:nvPr/>
          </p:nvSpPr>
          <p:spPr bwMode="auto">
            <a:xfrm>
              <a:off x="768" y="2436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1" name="Text Box 39"/>
            <p:cNvSpPr txBox="1">
              <a:spLocks noChangeArrowheads="1"/>
            </p:cNvSpPr>
            <p:nvPr/>
          </p:nvSpPr>
          <p:spPr bwMode="auto">
            <a:xfrm>
              <a:off x="855" y="2611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2" name="Text Box 40"/>
            <p:cNvSpPr txBox="1">
              <a:spLocks noChangeArrowheads="1"/>
            </p:cNvSpPr>
            <p:nvPr/>
          </p:nvSpPr>
          <p:spPr bwMode="auto">
            <a:xfrm>
              <a:off x="768" y="2803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3" name="Text Box 41"/>
            <p:cNvSpPr txBox="1">
              <a:spLocks noChangeArrowheads="1"/>
            </p:cNvSpPr>
            <p:nvPr/>
          </p:nvSpPr>
          <p:spPr bwMode="auto">
            <a:xfrm>
              <a:off x="951" y="2947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4" name="Text Box 42"/>
            <p:cNvSpPr txBox="1">
              <a:spLocks noChangeArrowheads="1"/>
            </p:cNvSpPr>
            <p:nvPr/>
          </p:nvSpPr>
          <p:spPr bwMode="auto">
            <a:xfrm>
              <a:off x="1143" y="3043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5" name="Text Box 43"/>
            <p:cNvSpPr txBox="1">
              <a:spLocks noChangeArrowheads="1"/>
            </p:cNvSpPr>
            <p:nvPr/>
          </p:nvSpPr>
          <p:spPr bwMode="auto">
            <a:xfrm>
              <a:off x="1104" y="278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6" name="Text Box 44"/>
            <p:cNvSpPr txBox="1">
              <a:spLocks noChangeArrowheads="1"/>
            </p:cNvSpPr>
            <p:nvPr/>
          </p:nvSpPr>
          <p:spPr bwMode="auto">
            <a:xfrm>
              <a:off x="1335" y="2899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7" name="Text Box 45"/>
            <p:cNvSpPr txBox="1">
              <a:spLocks noChangeArrowheads="1"/>
            </p:cNvSpPr>
            <p:nvPr/>
          </p:nvSpPr>
          <p:spPr bwMode="auto">
            <a:xfrm>
              <a:off x="1479" y="302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8" name="Text Box 46"/>
            <p:cNvSpPr txBox="1">
              <a:spLocks noChangeArrowheads="1"/>
            </p:cNvSpPr>
            <p:nvPr/>
          </p:nvSpPr>
          <p:spPr bwMode="auto">
            <a:xfrm>
              <a:off x="1440" y="2688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39" name="Text Box 47"/>
            <p:cNvSpPr txBox="1">
              <a:spLocks noChangeArrowheads="1"/>
            </p:cNvSpPr>
            <p:nvPr/>
          </p:nvSpPr>
          <p:spPr bwMode="auto">
            <a:xfrm>
              <a:off x="1191" y="2592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40" name="Text Box 48"/>
            <p:cNvSpPr txBox="1">
              <a:spLocks noChangeArrowheads="1"/>
            </p:cNvSpPr>
            <p:nvPr/>
          </p:nvSpPr>
          <p:spPr bwMode="auto">
            <a:xfrm>
              <a:off x="1383" y="2448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  <p:sp>
          <p:nvSpPr>
            <p:cNvPr id="392241" name="Text Box 49"/>
            <p:cNvSpPr txBox="1">
              <a:spLocks noChangeArrowheads="1"/>
            </p:cNvSpPr>
            <p:nvPr/>
          </p:nvSpPr>
          <p:spPr bwMode="auto">
            <a:xfrm>
              <a:off x="1047" y="2424"/>
              <a:ext cx="201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FF00"/>
                  </a:solidFill>
                  <a:uFillTx/>
                  <a:latin typeface="Arial" charset="0"/>
                </a:rPr>
                <a:t>-</a:t>
              </a:r>
            </a:p>
          </p:txBody>
        </p:sp>
      </p:grpSp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 dirty="0">
                <a:uFillTx/>
                <a:latin typeface="Arial" charset="0"/>
              </a:rPr>
              <a:t>DIAGNÓSTICO IMUNOLÓGICO</a:t>
            </a:r>
            <a:endParaRPr lang="pt-BR" sz="3600" b="1" dirty="0">
              <a:uFillTx/>
              <a:latin typeface="Arial" charset="0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2197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2198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199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00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antígeno X (p. ex. HBe)</a:t>
            </a:r>
          </a:p>
        </p:txBody>
      </p:sp>
      <p:sp>
        <p:nvSpPr>
          <p:cNvPr id="392212" name="Oval 2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3" name="Oval 2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4" name="Oval 2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15" name="Oval 2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92225" name="Group 33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2226" name="Line 34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27" name="Line 35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2228" name="Line 36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2242" name="Text Box 50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4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94256" name="Text Box 16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4257" name="Text Box 17"/>
          <p:cNvSpPr txBox="1">
            <a:spLocks noChangeArrowheads="1"/>
          </p:cNvSpPr>
          <p:nvPr/>
        </p:nvSpPr>
        <p:spPr bwMode="auto">
          <a:xfrm>
            <a:off x="685800" y="182556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4258" name="Group 18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1- Sensibilização: antígeno X (p. ex. </a:t>
            </a:r>
            <a:r>
              <a:rPr lang="pt-BR" b="1" dirty="0" err="1">
                <a:uFillTx/>
                <a:latin typeface="Arial" charset="0"/>
              </a:rPr>
              <a:t>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4" name="Oval 24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5" name="Oval 25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6" name="Oval 26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4267" name="Text Box 27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LAVAGENS</a:t>
            </a:r>
          </a:p>
        </p:txBody>
      </p:sp>
      <p:grpSp>
        <p:nvGrpSpPr>
          <p:cNvPr id="394268" name="Group 28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191000" y="45418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3- Amostra: captura do Ac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</a:t>
            </a:r>
            <a:r>
              <a:rPr lang="pt-BR" b="1" dirty="0" err="1">
                <a:uFillTx/>
                <a:latin typeface="Arial" charset="0"/>
              </a:rPr>
              <a:t>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grpSp>
        <p:nvGrpSpPr>
          <p:cNvPr id="394284" name="Group 44"/>
          <p:cNvGrpSpPr/>
          <p:nvPr/>
        </p:nvGrpSpPr>
        <p:grpSpPr>
          <a:xfrm>
            <a:off x="1123950" y="4964113"/>
            <a:ext cx="1676400" cy="587375"/>
            <a:chOff x="696" y="3115"/>
            <a:chExt cx="1056" cy="370"/>
          </a:xfrm>
        </p:grpSpPr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 flipV="1">
              <a:off x="696" y="3115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5" name="Text Box 35"/>
            <p:cNvSpPr txBox="1">
              <a:spLocks noChangeArrowheads="1"/>
            </p:cNvSpPr>
            <p:nvPr/>
          </p:nvSpPr>
          <p:spPr bwMode="auto">
            <a:xfrm flipV="1">
              <a:off x="96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6" name="Text Box 36"/>
            <p:cNvSpPr txBox="1">
              <a:spLocks noChangeArrowheads="1"/>
            </p:cNvSpPr>
            <p:nvPr/>
          </p:nvSpPr>
          <p:spPr bwMode="auto">
            <a:xfrm flipV="1">
              <a:off x="120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77" name="Text Box 37"/>
            <p:cNvSpPr txBox="1">
              <a:spLocks noChangeArrowheads="1"/>
            </p:cNvSpPr>
            <p:nvPr/>
          </p:nvSpPr>
          <p:spPr bwMode="auto">
            <a:xfrm flipV="1">
              <a:off x="1465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94278" name="Group 38"/>
          <p:cNvGrpSpPr/>
          <p:nvPr/>
        </p:nvGrpSpPr>
        <p:grpSpPr>
          <a:xfrm>
            <a:off x="1162050" y="4019550"/>
            <a:ext cx="1524000" cy="990600"/>
            <a:chOff x="768" y="2688"/>
            <a:chExt cx="960" cy="624"/>
          </a:xfrm>
        </p:grpSpPr>
        <p:sp>
          <p:nvSpPr>
            <p:cNvPr id="394279" name="Text Box 39"/>
            <p:cNvSpPr txBox="1">
              <a:spLocks noChangeArrowheads="1"/>
            </p:cNvSpPr>
            <p:nvPr/>
          </p:nvSpPr>
          <p:spPr bwMode="auto">
            <a:xfrm rot="2673827">
              <a:off x="768" y="288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folHlink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0" name="Text Box 40"/>
            <p:cNvSpPr txBox="1">
              <a:spLocks noChangeArrowheads="1"/>
            </p:cNvSpPr>
            <p:nvPr/>
          </p:nvSpPr>
          <p:spPr bwMode="auto">
            <a:xfrm rot="-2421358">
              <a:off x="1441" y="2832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tx2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 rot="106838">
              <a:off x="1105" y="2947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chemeClr val="accent2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4282" name="Text Box 42"/>
            <p:cNvSpPr txBox="1">
              <a:spLocks noChangeArrowheads="1"/>
            </p:cNvSpPr>
            <p:nvPr/>
          </p:nvSpPr>
          <p:spPr bwMode="auto">
            <a:xfrm rot="13893828">
              <a:off x="1066" y="2649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9933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C00000"/>
                </a:solidFill>
                <a:uFillTx/>
              </a:rPr>
              <a:t>ELISA INDIRETO 4ª Geração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28788"/>
            <a:ext cx="2981325" cy="1133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247" y="1728788"/>
            <a:ext cx="2924175" cy="1181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1252" y="1628800"/>
            <a:ext cx="3133725" cy="1285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3284984"/>
            <a:ext cx="2790825" cy="1304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59" y="3284984"/>
            <a:ext cx="2828925" cy="1333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301" y="4960218"/>
            <a:ext cx="3762375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CaixaDeTexto 1"/>
          <p:cNvSpPr txBox="1">
            <a:spLocks/>
          </p:cNvSpPr>
          <p:nvPr/>
        </p:nvSpPr>
        <p:spPr>
          <a:xfrm>
            <a:off x="5866258" y="4515936"/>
            <a:ext cx="313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uFillTx/>
              </a:rPr>
              <a:t>*Componente de detecção de anticorpo tem o formato de “sanduíche”.</a:t>
            </a:r>
          </a:p>
          <a:p>
            <a:r>
              <a:rPr lang="pt-BR" sz="1600" dirty="0"/>
              <a:t>D</a:t>
            </a:r>
            <a:r>
              <a:rPr lang="pt-BR" sz="1600" dirty="0">
                <a:uFillTx/>
              </a:rPr>
              <a:t>etecta todas as classes de imunoglobulinas contra proteínas recombinantes ou peptídeos sintéticos (Ac monoclonal)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5269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5270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5271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5272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4191000" y="2546350"/>
            <a:ext cx="4495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1- Sensibilização: antígeno X (p. ex. HBe)</a:t>
            </a:r>
          </a:p>
        </p:txBody>
      </p:sp>
      <p:sp>
        <p:nvSpPr>
          <p:cNvPr id="395274" name="Oval 1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5275" name="Oval 1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5276" name="Oval 1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5277" name="Oval 1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1009650" y="3352800"/>
            <a:ext cx="19050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LAVAGENS</a:t>
            </a:r>
          </a:p>
        </p:txBody>
      </p:sp>
      <p:grpSp>
        <p:nvGrpSpPr>
          <p:cNvPr id="395279" name="Group 15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5280" name="Line 1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5281" name="Line 1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5282" name="Line 1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4191000" y="357028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2- Saturação: proteína não relacionada (p. ex. SAB)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4191000" y="4427538"/>
            <a:ext cx="4114800" cy="5909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3- Amostra: captura do Ac </a:t>
            </a:r>
            <a:r>
              <a:rPr lang="pt-BR" b="1" dirty="0" err="1">
                <a:uFillTx/>
                <a:latin typeface="Arial" charset="0"/>
              </a:rPr>
              <a:t>anti-antígeno</a:t>
            </a:r>
            <a:r>
              <a:rPr lang="pt-BR" b="1" dirty="0">
                <a:uFillTx/>
                <a:latin typeface="Arial" charset="0"/>
              </a:rPr>
              <a:t> X (p. ex.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</a:t>
            </a:r>
            <a:r>
              <a:rPr lang="pt-BR" b="1" dirty="0" err="1">
                <a:uFillTx/>
                <a:latin typeface="Arial" charset="0"/>
              </a:rPr>
              <a:t>HBe</a:t>
            </a:r>
            <a:r>
              <a:rPr lang="pt-BR" b="1" dirty="0">
                <a:uFillTx/>
                <a:latin typeface="Arial" charset="0"/>
              </a:rPr>
              <a:t>)</a:t>
            </a:r>
          </a:p>
        </p:txBody>
      </p:sp>
      <p:grpSp>
        <p:nvGrpSpPr>
          <p:cNvPr id="395285" name="Group 21"/>
          <p:cNvGrpSpPr/>
          <p:nvPr/>
        </p:nvGrpSpPr>
        <p:grpSpPr>
          <a:xfrm>
            <a:off x="1123950" y="4964113"/>
            <a:ext cx="1676400" cy="587375"/>
            <a:chOff x="696" y="3115"/>
            <a:chExt cx="1056" cy="370"/>
          </a:xfrm>
        </p:grpSpPr>
        <p:sp>
          <p:nvSpPr>
            <p:cNvPr id="395286" name="Text Box 22"/>
            <p:cNvSpPr txBox="1">
              <a:spLocks noChangeArrowheads="1"/>
            </p:cNvSpPr>
            <p:nvPr/>
          </p:nvSpPr>
          <p:spPr bwMode="auto">
            <a:xfrm flipV="1">
              <a:off x="696" y="3115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5287" name="Text Box 23"/>
            <p:cNvSpPr txBox="1">
              <a:spLocks noChangeArrowheads="1"/>
            </p:cNvSpPr>
            <p:nvPr/>
          </p:nvSpPr>
          <p:spPr bwMode="auto">
            <a:xfrm flipV="1">
              <a:off x="96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5288" name="Text Box 24"/>
            <p:cNvSpPr txBox="1">
              <a:spLocks noChangeArrowheads="1"/>
            </p:cNvSpPr>
            <p:nvPr/>
          </p:nvSpPr>
          <p:spPr bwMode="auto">
            <a:xfrm flipV="1">
              <a:off x="120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5289" name="Text Box 25"/>
            <p:cNvSpPr txBox="1">
              <a:spLocks noChangeArrowheads="1"/>
            </p:cNvSpPr>
            <p:nvPr/>
          </p:nvSpPr>
          <p:spPr bwMode="auto">
            <a:xfrm flipV="1">
              <a:off x="1465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95295" name="Group 31"/>
          <p:cNvGrpSpPr/>
          <p:nvPr/>
        </p:nvGrpSpPr>
        <p:grpSpPr>
          <a:xfrm>
            <a:off x="1123950" y="4705350"/>
            <a:ext cx="1676400" cy="609600"/>
            <a:chOff x="684" y="2976"/>
            <a:chExt cx="1056" cy="384"/>
          </a:xfrm>
        </p:grpSpPr>
        <p:grpSp>
          <p:nvGrpSpPr>
            <p:cNvPr id="395296" name="Group 32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95297" name="Text Box 33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298" name="Text Box 34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299" name="Text Box 35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300" name="Text Box 36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95301" name="Rectangle 37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02" name="Rectangle 38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03" name="Rectangle 39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04" name="Rectangle 40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95305" name="Group 41"/>
          <p:cNvGrpSpPr/>
          <p:nvPr/>
        </p:nvGrpSpPr>
        <p:grpSpPr>
          <a:xfrm>
            <a:off x="1181100" y="3657600"/>
            <a:ext cx="1524000" cy="990600"/>
            <a:chOff x="768" y="2304"/>
            <a:chExt cx="960" cy="624"/>
          </a:xfrm>
        </p:grpSpPr>
        <p:grpSp>
          <p:nvGrpSpPr>
            <p:cNvPr id="395306" name="Group 42"/>
            <p:cNvGrpSpPr/>
            <p:nvPr/>
          </p:nvGrpSpPr>
          <p:grpSpPr>
            <a:xfrm>
              <a:off x="768" y="2304"/>
              <a:ext cx="960" cy="624"/>
              <a:chOff x="768" y="2688"/>
              <a:chExt cx="960" cy="624"/>
            </a:xfrm>
          </p:grpSpPr>
          <p:sp>
            <p:nvSpPr>
              <p:cNvPr id="395307" name="Text Box 43"/>
              <p:cNvSpPr txBox="1">
                <a:spLocks noChangeArrowheads="1"/>
              </p:cNvSpPr>
              <p:nvPr/>
            </p:nvSpPr>
            <p:spPr bwMode="auto">
              <a:xfrm rot="2673827">
                <a:off x="768" y="2880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308" name="Text Box 44"/>
              <p:cNvSpPr txBox="1">
                <a:spLocks noChangeArrowheads="1"/>
              </p:cNvSpPr>
              <p:nvPr/>
            </p:nvSpPr>
            <p:spPr bwMode="auto">
              <a:xfrm rot="-2421358">
                <a:off x="1441" y="2832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309" name="Text Box 45"/>
              <p:cNvSpPr txBox="1">
                <a:spLocks noChangeArrowheads="1"/>
              </p:cNvSpPr>
              <p:nvPr/>
            </p:nvSpPr>
            <p:spPr bwMode="auto">
              <a:xfrm rot="106838">
                <a:off x="1105" y="2947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5310" name="Text Box 46"/>
              <p:cNvSpPr txBox="1">
                <a:spLocks noChangeArrowheads="1"/>
              </p:cNvSpPr>
              <p:nvPr/>
            </p:nvSpPr>
            <p:spPr bwMode="auto">
              <a:xfrm rot="13893828">
                <a:off x="1066" y="2649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95311" name="Rectangle 47"/>
            <p:cNvSpPr>
              <a:spLocks noChangeArrowheads="1"/>
            </p:cNvSpPr>
            <p:nvPr/>
          </p:nvSpPr>
          <p:spPr bwMode="auto">
            <a:xfrm>
              <a:off x="1272" y="2352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12" name="Rectangle 48"/>
            <p:cNvSpPr>
              <a:spLocks noChangeArrowheads="1"/>
            </p:cNvSpPr>
            <p:nvPr/>
          </p:nvSpPr>
          <p:spPr bwMode="auto">
            <a:xfrm>
              <a:off x="780" y="270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13" name="Rectangle 49"/>
            <p:cNvSpPr>
              <a:spLocks noChangeArrowheads="1"/>
            </p:cNvSpPr>
            <p:nvPr/>
          </p:nvSpPr>
          <p:spPr bwMode="auto">
            <a:xfrm>
              <a:off x="1212" y="2820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5314" name="Rectangle 50"/>
            <p:cNvSpPr>
              <a:spLocks noChangeArrowheads="1"/>
            </p:cNvSpPr>
            <p:nvPr/>
          </p:nvSpPr>
          <p:spPr bwMode="auto">
            <a:xfrm>
              <a:off x="1596" y="26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95315" name="Text Box 51"/>
          <p:cNvSpPr txBox="1">
            <a:spLocks noChangeArrowheads="1"/>
          </p:cNvSpPr>
          <p:nvPr/>
        </p:nvSpPr>
        <p:spPr bwMode="auto">
          <a:xfrm>
            <a:off x="4191000" y="5646738"/>
            <a:ext cx="4953000" cy="8402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4- Ac de detecção (Conjugado): Ac </a:t>
            </a:r>
            <a:r>
              <a:rPr lang="pt-BR" b="1" dirty="0" err="1">
                <a:uFillTx/>
                <a:latin typeface="Arial" charset="0"/>
              </a:rPr>
              <a:t>anti</a:t>
            </a:r>
            <a:r>
              <a:rPr lang="pt-BR" b="1" dirty="0">
                <a:uFillTx/>
                <a:latin typeface="Arial" charset="0"/>
              </a:rPr>
              <a:t>- Ac humano (p. ex. </a:t>
            </a:r>
            <a:r>
              <a:rPr lang="pt-BR" b="1" dirty="0" err="1">
                <a:uFillTx/>
                <a:latin typeface="Arial" charset="0"/>
              </a:rPr>
              <a:t>anti-IgG</a:t>
            </a:r>
            <a:r>
              <a:rPr lang="pt-BR" b="1" dirty="0">
                <a:uFillTx/>
                <a:latin typeface="Arial" charset="0"/>
              </a:rPr>
              <a:t>) conjugado a enzima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8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035175" y="1096963"/>
            <a:ext cx="50736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um orifício de cada vez!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>
                <a:uFillTx/>
                <a:latin typeface="Arial" charset="0"/>
              </a:rPr>
              <a:t>MÉTODO INDIRETO</a:t>
            </a:r>
          </a:p>
        </p:txBody>
      </p:sp>
      <p:grpSp>
        <p:nvGrpSpPr>
          <p:cNvPr id="396293" name="Group 5"/>
          <p:cNvGrpSpPr/>
          <p:nvPr/>
        </p:nvGrpSpPr>
        <p:grpSpPr>
          <a:xfrm>
            <a:off x="971550" y="3581400"/>
            <a:ext cx="1952625" cy="2133600"/>
            <a:chOff x="612" y="2256"/>
            <a:chExt cx="1230" cy="1344"/>
          </a:xfrm>
        </p:grpSpPr>
        <p:sp>
          <p:nvSpPr>
            <p:cNvPr id="396294" name="Line 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6295" name="Line 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6296" name="Line 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sp>
        <p:nvSpPr>
          <p:cNvPr id="396298" name="Oval 10"/>
          <p:cNvSpPr>
            <a:spLocks noChangeArrowheads="1"/>
          </p:cNvSpPr>
          <p:nvPr/>
        </p:nvSpPr>
        <p:spPr bwMode="auto">
          <a:xfrm>
            <a:off x="12763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6299" name="Oval 11"/>
          <p:cNvSpPr>
            <a:spLocks noChangeArrowheads="1"/>
          </p:cNvSpPr>
          <p:nvPr/>
        </p:nvSpPr>
        <p:spPr bwMode="auto">
          <a:xfrm>
            <a:off x="1695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20764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2495550" y="54102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grpSp>
        <p:nvGrpSpPr>
          <p:cNvPr id="396303" name="Group 15"/>
          <p:cNvGrpSpPr/>
          <p:nvPr/>
        </p:nvGrpSpPr>
        <p:grpSpPr>
          <a:xfrm>
            <a:off x="1076325" y="3810000"/>
            <a:ext cx="1743075" cy="1790700"/>
            <a:chOff x="612" y="2256"/>
            <a:chExt cx="1230" cy="1344"/>
          </a:xfrm>
        </p:grpSpPr>
        <p:sp>
          <p:nvSpPr>
            <p:cNvPr id="396304" name="Line 16"/>
            <p:cNvSpPr>
              <a:spLocks noChangeShapeType="1"/>
            </p:cNvSpPr>
            <p:nvPr/>
          </p:nvSpPr>
          <p:spPr bwMode="auto">
            <a:xfrm>
              <a:off x="6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6305" name="Line 17"/>
            <p:cNvSpPr>
              <a:spLocks noChangeShapeType="1"/>
            </p:cNvSpPr>
            <p:nvPr/>
          </p:nvSpPr>
          <p:spPr bwMode="auto">
            <a:xfrm>
              <a:off x="1824" y="2256"/>
              <a:ext cx="0" cy="1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396306" name="Line 18"/>
            <p:cNvSpPr>
              <a:spLocks noChangeShapeType="1"/>
            </p:cNvSpPr>
            <p:nvPr/>
          </p:nvSpPr>
          <p:spPr bwMode="auto">
            <a:xfrm>
              <a:off x="612" y="3582"/>
              <a:ext cx="123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</p:grpSp>
      <p:grpSp>
        <p:nvGrpSpPr>
          <p:cNvPr id="396309" name="Group 21"/>
          <p:cNvGrpSpPr/>
          <p:nvPr/>
        </p:nvGrpSpPr>
        <p:grpSpPr>
          <a:xfrm>
            <a:off x="1123950" y="4964113"/>
            <a:ext cx="1676400" cy="587375"/>
            <a:chOff x="696" y="3115"/>
            <a:chExt cx="1056" cy="370"/>
          </a:xfrm>
        </p:grpSpPr>
        <p:sp>
          <p:nvSpPr>
            <p:cNvPr id="396310" name="Text Box 22"/>
            <p:cNvSpPr txBox="1">
              <a:spLocks noChangeArrowheads="1"/>
            </p:cNvSpPr>
            <p:nvPr/>
          </p:nvSpPr>
          <p:spPr bwMode="auto">
            <a:xfrm flipV="1">
              <a:off x="696" y="3115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6311" name="Text Box 23"/>
            <p:cNvSpPr txBox="1">
              <a:spLocks noChangeArrowheads="1"/>
            </p:cNvSpPr>
            <p:nvPr/>
          </p:nvSpPr>
          <p:spPr bwMode="auto">
            <a:xfrm flipV="1">
              <a:off x="96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6312" name="Text Box 24"/>
            <p:cNvSpPr txBox="1">
              <a:spLocks noChangeArrowheads="1"/>
            </p:cNvSpPr>
            <p:nvPr/>
          </p:nvSpPr>
          <p:spPr bwMode="auto">
            <a:xfrm flipV="1">
              <a:off x="1201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  <p:sp>
          <p:nvSpPr>
            <p:cNvPr id="396313" name="Text Box 25"/>
            <p:cNvSpPr txBox="1">
              <a:spLocks noChangeArrowheads="1"/>
            </p:cNvSpPr>
            <p:nvPr/>
          </p:nvSpPr>
          <p:spPr bwMode="auto">
            <a:xfrm flipV="1">
              <a:off x="1465" y="3120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9900"/>
                  </a:solidFill>
                  <a:uFillTx/>
                  <a:latin typeface="Arial" charset="0"/>
                </a:rPr>
                <a:t>Y</a:t>
              </a:r>
            </a:p>
          </p:txBody>
        </p:sp>
      </p:grpSp>
      <p:grpSp>
        <p:nvGrpSpPr>
          <p:cNvPr id="396314" name="Group 26"/>
          <p:cNvGrpSpPr/>
          <p:nvPr/>
        </p:nvGrpSpPr>
        <p:grpSpPr>
          <a:xfrm>
            <a:off x="1123950" y="4705350"/>
            <a:ext cx="1676400" cy="609600"/>
            <a:chOff x="684" y="2976"/>
            <a:chExt cx="1056" cy="384"/>
          </a:xfrm>
        </p:grpSpPr>
        <p:grpSp>
          <p:nvGrpSpPr>
            <p:cNvPr id="396315" name="Group 27"/>
            <p:cNvGrpSpPr/>
            <p:nvPr/>
          </p:nvGrpSpPr>
          <p:grpSpPr>
            <a:xfrm flipH="1" flipV="1">
              <a:off x="684" y="2990"/>
              <a:ext cx="1056" cy="370"/>
              <a:chOff x="696" y="3283"/>
              <a:chExt cx="1056" cy="370"/>
            </a:xfrm>
          </p:grpSpPr>
          <p:sp>
            <p:nvSpPr>
              <p:cNvPr id="396316" name="Text Box 28"/>
              <p:cNvSpPr txBox="1">
                <a:spLocks noChangeArrowheads="1"/>
              </p:cNvSpPr>
              <p:nvPr/>
            </p:nvSpPr>
            <p:spPr bwMode="auto">
              <a:xfrm>
                <a:off x="696" y="3283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6317" name="Text Box 29"/>
              <p:cNvSpPr txBox="1">
                <a:spLocks noChangeArrowheads="1"/>
              </p:cNvSpPr>
              <p:nvPr/>
            </p:nvSpPr>
            <p:spPr bwMode="auto">
              <a:xfrm>
                <a:off x="96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6318" name="Text Box 30"/>
              <p:cNvSpPr txBox="1">
                <a:spLocks noChangeArrowheads="1"/>
              </p:cNvSpPr>
              <p:nvPr/>
            </p:nvSpPr>
            <p:spPr bwMode="auto">
              <a:xfrm>
                <a:off x="1201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  <p:sp>
            <p:nvSpPr>
              <p:cNvPr id="396319" name="Text Box 31"/>
              <p:cNvSpPr txBox="1">
                <a:spLocks noChangeArrowheads="1"/>
              </p:cNvSpPr>
              <p:nvPr/>
            </p:nvSpPr>
            <p:spPr bwMode="auto">
              <a:xfrm>
                <a:off x="1465" y="3288"/>
                <a:ext cx="287" cy="36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>
                    <a:solidFill>
                      <a:srgbClr val="FF0000"/>
                    </a:solidFill>
                    <a:uFillTx/>
                    <a:latin typeface="Arial" charset="0"/>
                  </a:rPr>
                  <a:t>Y</a:t>
                </a:r>
              </a:p>
            </p:txBody>
          </p:sp>
        </p:grpSp>
        <p:sp>
          <p:nvSpPr>
            <p:cNvPr id="396320" name="Rectangle 32"/>
            <p:cNvSpPr>
              <a:spLocks noChangeArrowheads="1"/>
            </p:cNvSpPr>
            <p:nvPr/>
          </p:nvSpPr>
          <p:spPr bwMode="auto">
            <a:xfrm>
              <a:off x="792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6321" name="Rectangle 33"/>
            <p:cNvSpPr>
              <a:spLocks noChangeArrowheads="1"/>
            </p:cNvSpPr>
            <p:nvPr/>
          </p:nvSpPr>
          <p:spPr bwMode="auto">
            <a:xfrm>
              <a:off x="105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6322" name="Rectangle 34"/>
            <p:cNvSpPr>
              <a:spLocks noChangeArrowheads="1"/>
            </p:cNvSpPr>
            <p:nvPr/>
          </p:nvSpPr>
          <p:spPr bwMode="auto">
            <a:xfrm>
              <a:off x="1296" y="2976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  <p:sp>
          <p:nvSpPr>
            <p:cNvPr id="396323" name="Rectangle 35"/>
            <p:cNvSpPr>
              <a:spLocks noChangeArrowheads="1"/>
            </p:cNvSpPr>
            <p:nvPr/>
          </p:nvSpPr>
          <p:spPr bwMode="auto">
            <a:xfrm>
              <a:off x="1548" y="2988"/>
              <a:ext cx="96" cy="9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uFillTx/>
              </a:endParaRPr>
            </a:p>
          </p:txBody>
        </p:sp>
      </p:grp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009650" y="3790950"/>
            <a:ext cx="1905000" cy="19050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6336" name="Rectangle 48"/>
          <p:cNvSpPr>
            <a:spLocks noChangeArrowheads="1"/>
          </p:cNvSpPr>
          <p:nvPr/>
        </p:nvSpPr>
        <p:spPr bwMode="auto">
          <a:xfrm>
            <a:off x="1009650" y="3810000"/>
            <a:ext cx="19050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4248150" y="4170363"/>
            <a:ext cx="44958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CROMÓGENO (Substrato)</a:t>
            </a: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4267200" y="2801938"/>
            <a:ext cx="4495800" cy="931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Como detectar a presença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de enzima?</a:t>
            </a: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4267200" y="5046663"/>
            <a:ext cx="4495800" cy="94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Reação positiva = COR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pt-BR" sz="1000" b="1" dirty="0">
              <a:uFillTx/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COR = presença de 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35" grpId="0" animBg="1"/>
      <p:bldP spid="396336" grpId="0" animBg="1"/>
      <p:bldP spid="396337" grpId="0" autoUpdateAnimBg="0"/>
      <p:bldP spid="396339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1695450" y="384175"/>
            <a:ext cx="5754688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DIAGNÓSTICO IMUNOLÓGICO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2155825" y="1096963"/>
            <a:ext cx="4843463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Amplificação do sinal!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85800" y="1857375"/>
            <a:ext cx="77724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u="sng" dirty="0">
                <a:uFillTx/>
                <a:latin typeface="Arial" charset="0"/>
              </a:rPr>
              <a:t>MÉTODO DIRETO OU INDIRETO</a:t>
            </a:r>
          </a:p>
        </p:txBody>
      </p:sp>
      <p:sp>
        <p:nvSpPr>
          <p:cNvPr id="401435" name="Text Box 27"/>
          <p:cNvSpPr txBox="1">
            <a:spLocks noChangeArrowheads="1"/>
          </p:cNvSpPr>
          <p:nvPr/>
        </p:nvSpPr>
        <p:spPr bwMode="auto">
          <a:xfrm flipH="1" flipV="1">
            <a:off x="1619250" y="4098925"/>
            <a:ext cx="1200150" cy="19208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12000" b="1">
                <a:solidFill>
                  <a:srgbClr val="FF0000"/>
                </a:solidFill>
                <a:uFillTx/>
                <a:latin typeface="Arial" charset="0"/>
              </a:rPr>
              <a:t>Y</a:t>
            </a: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4267200" y="2671763"/>
            <a:ext cx="4495800" cy="1117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Anticorpo de detecção!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Conjugado a</a:t>
            </a:r>
            <a:r>
              <a:rPr lang="pt-BR" b="1" dirty="0">
                <a:solidFill>
                  <a:srgbClr val="FFFF00"/>
                </a:solidFill>
                <a:uFillTx/>
                <a:latin typeface="Arial" charset="0"/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uFillTx/>
                <a:latin typeface="Arial" charset="0"/>
              </a:rPr>
              <a:t>BIOTINA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(ñ é enzima!)</a:t>
            </a:r>
          </a:p>
        </p:txBody>
      </p:sp>
      <p:sp>
        <p:nvSpPr>
          <p:cNvPr id="401445" name="Rectangle 37"/>
          <p:cNvSpPr>
            <a:spLocks noChangeArrowheads="1"/>
          </p:cNvSpPr>
          <p:nvPr/>
        </p:nvSpPr>
        <p:spPr bwMode="auto">
          <a:xfrm>
            <a:off x="1981200" y="4041775"/>
            <a:ext cx="514350" cy="457200"/>
          </a:xfrm>
          <a:prstGeom prst="rect">
            <a:avLst/>
          </a:prstGeom>
          <a:solidFill>
            <a:srgbClr val="8BA9FD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401458" name="Line 50"/>
          <p:cNvSpPr>
            <a:spLocks noChangeShapeType="1"/>
          </p:cNvSpPr>
          <p:nvPr/>
        </p:nvSpPr>
        <p:spPr bwMode="auto">
          <a:xfrm>
            <a:off x="2286000" y="50292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1459" name="Text Box 51"/>
          <p:cNvSpPr txBox="1">
            <a:spLocks noChangeArrowheads="1"/>
          </p:cNvSpPr>
          <p:nvPr/>
        </p:nvSpPr>
        <p:spPr bwMode="auto">
          <a:xfrm>
            <a:off x="2857500" y="4991100"/>
            <a:ext cx="647700" cy="42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Ac </a:t>
            </a:r>
          </a:p>
        </p:txBody>
      </p:sp>
      <p:sp>
        <p:nvSpPr>
          <p:cNvPr id="401460" name="Line 52"/>
          <p:cNvSpPr>
            <a:spLocks noChangeShapeType="1"/>
          </p:cNvSpPr>
          <p:nvPr/>
        </p:nvSpPr>
        <p:spPr bwMode="auto">
          <a:xfrm>
            <a:off x="2362200" y="4457700"/>
            <a:ext cx="6096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01461" name="Text Box 53"/>
          <p:cNvSpPr txBox="1">
            <a:spLocks noChangeArrowheads="1"/>
          </p:cNvSpPr>
          <p:nvPr/>
        </p:nvSpPr>
        <p:spPr bwMode="auto">
          <a:xfrm>
            <a:off x="2933700" y="4589463"/>
            <a:ext cx="1638300" cy="420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>
                <a:uFillTx/>
                <a:latin typeface="Arial" charset="0"/>
              </a:rPr>
              <a:t>Biotina </a:t>
            </a:r>
          </a:p>
        </p:txBody>
      </p:sp>
      <p:grpSp>
        <p:nvGrpSpPr>
          <p:cNvPr id="401485" name="Group 77"/>
          <p:cNvGrpSpPr/>
          <p:nvPr/>
        </p:nvGrpSpPr>
        <p:grpSpPr>
          <a:xfrm>
            <a:off x="1504950" y="3581400"/>
            <a:ext cx="1428750" cy="1066800"/>
            <a:chOff x="948" y="2256"/>
            <a:chExt cx="900" cy="672"/>
          </a:xfrm>
        </p:grpSpPr>
        <p:grpSp>
          <p:nvGrpSpPr>
            <p:cNvPr id="401448" name="Group 40"/>
            <p:cNvGrpSpPr/>
            <p:nvPr/>
          </p:nvGrpSpPr>
          <p:grpSpPr>
            <a:xfrm>
              <a:off x="996" y="2292"/>
              <a:ext cx="300" cy="300"/>
              <a:chOff x="480" y="1872"/>
              <a:chExt cx="300" cy="300"/>
            </a:xfrm>
          </p:grpSpPr>
          <p:sp>
            <p:nvSpPr>
              <p:cNvPr id="401436" name="Rectangle 28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24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FF00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01447" name="Oval 39"/>
              <p:cNvSpPr>
                <a:spLocks noChangeArrowheads="1"/>
              </p:cNvSpPr>
              <p:nvPr/>
            </p:nvSpPr>
            <p:spPr bwMode="auto">
              <a:xfrm>
                <a:off x="636" y="2028"/>
                <a:ext cx="144" cy="144"/>
              </a:xfrm>
              <a:prstGeom prst="ellipse">
                <a:avLst/>
              </a:prstGeom>
              <a:solidFill>
                <a:srgbClr val="FFFF91"/>
              </a:solidFill>
              <a:ln w="12700">
                <a:solidFill>
                  <a:srgbClr val="FF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</p:grpSp>
        <p:grpSp>
          <p:nvGrpSpPr>
            <p:cNvPr id="401449" name="Group 41"/>
            <p:cNvGrpSpPr/>
            <p:nvPr/>
          </p:nvGrpSpPr>
          <p:grpSpPr>
            <a:xfrm rot="3621009">
              <a:off x="1356" y="2256"/>
              <a:ext cx="300" cy="300"/>
              <a:chOff x="480" y="1872"/>
              <a:chExt cx="300" cy="300"/>
            </a:xfrm>
          </p:grpSpPr>
          <p:sp>
            <p:nvSpPr>
              <p:cNvPr id="401450" name="Rectangle 42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24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FF00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01451" name="Oval 43"/>
              <p:cNvSpPr>
                <a:spLocks noChangeArrowheads="1"/>
              </p:cNvSpPr>
              <p:nvPr/>
            </p:nvSpPr>
            <p:spPr bwMode="auto">
              <a:xfrm>
                <a:off x="636" y="2028"/>
                <a:ext cx="144" cy="144"/>
              </a:xfrm>
              <a:prstGeom prst="ellipse">
                <a:avLst/>
              </a:prstGeom>
              <a:solidFill>
                <a:srgbClr val="FFFF91"/>
              </a:solidFill>
              <a:ln w="12700">
                <a:solidFill>
                  <a:srgbClr val="FF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</p:grpSp>
        <p:grpSp>
          <p:nvGrpSpPr>
            <p:cNvPr id="401452" name="Group 44"/>
            <p:cNvGrpSpPr/>
            <p:nvPr/>
          </p:nvGrpSpPr>
          <p:grpSpPr>
            <a:xfrm rot="7210618">
              <a:off x="1548" y="2532"/>
              <a:ext cx="300" cy="300"/>
              <a:chOff x="480" y="1872"/>
              <a:chExt cx="300" cy="300"/>
            </a:xfrm>
          </p:grpSpPr>
          <p:sp>
            <p:nvSpPr>
              <p:cNvPr id="401453" name="Rectangle 45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24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FF00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01454" name="Oval 46"/>
              <p:cNvSpPr>
                <a:spLocks noChangeArrowheads="1"/>
              </p:cNvSpPr>
              <p:nvPr/>
            </p:nvSpPr>
            <p:spPr bwMode="auto">
              <a:xfrm>
                <a:off x="636" y="2028"/>
                <a:ext cx="144" cy="144"/>
              </a:xfrm>
              <a:prstGeom prst="ellipse">
                <a:avLst/>
              </a:prstGeom>
              <a:solidFill>
                <a:srgbClr val="FFFF91"/>
              </a:solidFill>
              <a:ln w="12700">
                <a:solidFill>
                  <a:srgbClr val="FF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</p:grpSp>
        <p:grpSp>
          <p:nvGrpSpPr>
            <p:cNvPr id="401455" name="Group 47"/>
            <p:cNvGrpSpPr/>
            <p:nvPr/>
          </p:nvGrpSpPr>
          <p:grpSpPr>
            <a:xfrm rot="-3308361">
              <a:off x="948" y="2628"/>
              <a:ext cx="300" cy="300"/>
              <a:chOff x="480" y="1872"/>
              <a:chExt cx="300" cy="300"/>
            </a:xfrm>
          </p:grpSpPr>
          <p:sp>
            <p:nvSpPr>
              <p:cNvPr id="401456" name="Rectangle 48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24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FF00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01457" name="Oval 49"/>
              <p:cNvSpPr>
                <a:spLocks noChangeArrowheads="1"/>
              </p:cNvSpPr>
              <p:nvPr/>
            </p:nvSpPr>
            <p:spPr bwMode="auto">
              <a:xfrm>
                <a:off x="636" y="2028"/>
                <a:ext cx="144" cy="144"/>
              </a:xfrm>
              <a:prstGeom prst="ellipse">
                <a:avLst/>
              </a:prstGeom>
              <a:solidFill>
                <a:srgbClr val="FFFF91"/>
              </a:solidFill>
              <a:ln w="12700">
                <a:solidFill>
                  <a:srgbClr val="FF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</p:grpSp>
      </p:grpSp>
      <p:grpSp>
        <p:nvGrpSpPr>
          <p:cNvPr id="401484" name="Group 76"/>
          <p:cNvGrpSpPr/>
          <p:nvPr/>
        </p:nvGrpSpPr>
        <p:grpSpPr>
          <a:xfrm>
            <a:off x="0" y="2057400"/>
            <a:ext cx="8782050" cy="3302000"/>
            <a:chOff x="0" y="1296"/>
            <a:chExt cx="5532" cy="2080"/>
          </a:xfrm>
        </p:grpSpPr>
        <p:sp>
          <p:nvSpPr>
            <p:cNvPr id="401446" name="Text Box 38"/>
            <p:cNvSpPr txBox="1">
              <a:spLocks noChangeArrowheads="1"/>
            </p:cNvSpPr>
            <p:nvPr/>
          </p:nvSpPr>
          <p:spPr bwMode="auto">
            <a:xfrm>
              <a:off x="2700" y="2917"/>
              <a:ext cx="2832" cy="45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pt-BR" b="1" dirty="0">
                  <a:uFillTx/>
                  <a:latin typeface="Arial" charset="0"/>
                </a:rPr>
                <a:t>Enzima conjugada a 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pt-BR" b="1" dirty="0">
                  <a:solidFill>
                    <a:srgbClr val="FFC000"/>
                  </a:solidFill>
                  <a:uFillTx/>
                  <a:latin typeface="Arial" charset="0"/>
                </a:rPr>
                <a:t>AVIDINA</a:t>
              </a:r>
              <a:r>
                <a:rPr lang="pt-BR" b="1" dirty="0">
                  <a:uFillTx/>
                  <a:latin typeface="Arial" charset="0"/>
                </a:rPr>
                <a:t> (</a:t>
              </a:r>
              <a:r>
                <a:rPr lang="pt-BR" b="1" dirty="0">
                  <a:uFillTx/>
                  <a:latin typeface="Arial" charset="0"/>
                  <a:sym typeface="Symbol" pitchFamily="18" charset="2"/>
                </a:rPr>
                <a:t></a:t>
              </a:r>
              <a:r>
                <a:rPr lang="pt-BR" b="1" dirty="0" err="1">
                  <a:uFillTx/>
                  <a:latin typeface="Arial" charset="0"/>
                </a:rPr>
                <a:t>afin</a:t>
              </a:r>
              <a:r>
                <a:rPr lang="pt-BR" b="1" dirty="0">
                  <a:uFillTx/>
                  <a:latin typeface="Arial" charset="0"/>
                </a:rPr>
                <a:t>. por biotina)</a:t>
              </a:r>
            </a:p>
          </p:txBody>
        </p:sp>
        <p:grpSp>
          <p:nvGrpSpPr>
            <p:cNvPr id="401471" name="Group 63"/>
            <p:cNvGrpSpPr/>
            <p:nvPr/>
          </p:nvGrpSpPr>
          <p:grpSpPr>
            <a:xfrm rot="3621009">
              <a:off x="1212" y="1824"/>
              <a:ext cx="300" cy="300"/>
              <a:chOff x="480" y="1872"/>
              <a:chExt cx="300" cy="300"/>
            </a:xfrm>
          </p:grpSpPr>
          <p:sp>
            <p:nvSpPr>
              <p:cNvPr id="401472" name="Rectangle 64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240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rgbClr val="FF00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  <p:sp>
            <p:nvSpPr>
              <p:cNvPr id="401473" name="Oval 65"/>
              <p:cNvSpPr>
                <a:spLocks noChangeArrowheads="1"/>
              </p:cNvSpPr>
              <p:nvPr/>
            </p:nvSpPr>
            <p:spPr bwMode="auto">
              <a:xfrm>
                <a:off x="636" y="2028"/>
                <a:ext cx="144" cy="144"/>
              </a:xfrm>
              <a:prstGeom prst="ellipse">
                <a:avLst/>
              </a:prstGeom>
              <a:solidFill>
                <a:srgbClr val="FFFF91"/>
              </a:solidFill>
              <a:ln w="12700">
                <a:solidFill>
                  <a:srgbClr val="FF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pt-BR">
                  <a:uFillTx/>
                </a:endParaRPr>
              </a:p>
            </p:txBody>
          </p:sp>
        </p:grpSp>
        <p:sp>
          <p:nvSpPr>
            <p:cNvPr id="401480" name="Line 72"/>
            <p:cNvSpPr>
              <a:spLocks noChangeShapeType="1"/>
            </p:cNvSpPr>
            <p:nvPr/>
          </p:nvSpPr>
          <p:spPr bwMode="auto">
            <a:xfrm flipV="1">
              <a:off x="1344" y="1909"/>
              <a:ext cx="552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1481" name="Text Box 73"/>
            <p:cNvSpPr txBox="1">
              <a:spLocks noChangeArrowheads="1"/>
            </p:cNvSpPr>
            <p:nvPr/>
          </p:nvSpPr>
          <p:spPr bwMode="auto">
            <a:xfrm>
              <a:off x="1872" y="1776"/>
              <a:ext cx="1032" cy="2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pt-BR" b="1">
                  <a:uFillTx/>
                  <a:latin typeface="Arial" charset="0"/>
                </a:rPr>
                <a:t>Avidina</a:t>
              </a:r>
            </a:p>
          </p:txBody>
        </p:sp>
        <p:sp>
          <p:nvSpPr>
            <p:cNvPr id="401482" name="Line 74"/>
            <p:cNvSpPr>
              <a:spLocks noChangeShapeType="1"/>
            </p:cNvSpPr>
            <p:nvPr/>
          </p:nvSpPr>
          <p:spPr bwMode="auto">
            <a:xfrm flipH="1" flipV="1">
              <a:off x="1152" y="153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pt-BR">
                <a:uFillTx/>
              </a:endParaRPr>
            </a:p>
          </p:txBody>
        </p:sp>
        <p:sp>
          <p:nvSpPr>
            <p:cNvPr id="401483" name="Text Box 75"/>
            <p:cNvSpPr txBox="1">
              <a:spLocks noChangeArrowheads="1"/>
            </p:cNvSpPr>
            <p:nvPr/>
          </p:nvSpPr>
          <p:spPr bwMode="auto">
            <a:xfrm>
              <a:off x="0" y="1296"/>
              <a:ext cx="1152" cy="2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pt-BR" b="1">
                  <a:uFillTx/>
                  <a:latin typeface="Arial" charset="0"/>
                </a:rPr>
                <a:t>Peroxidase </a:t>
              </a:r>
            </a:p>
          </p:txBody>
        </p:sp>
      </p:grpSp>
      <p:sp>
        <p:nvSpPr>
          <p:cNvPr id="401486" name="Text Box 78"/>
          <p:cNvSpPr txBox="1">
            <a:spLocks noChangeArrowheads="1"/>
          </p:cNvSpPr>
          <p:nvPr/>
        </p:nvSpPr>
        <p:spPr bwMode="auto">
          <a:xfrm>
            <a:off x="209550" y="6132513"/>
            <a:ext cx="8724900" cy="3416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pt-BR" b="1" dirty="0">
                <a:uFillTx/>
                <a:latin typeface="Arial" charset="0"/>
              </a:rPr>
              <a:t>Número de enzimas por Ac aumenta = </a:t>
            </a:r>
            <a:r>
              <a:rPr lang="pt-BR" b="1" dirty="0">
                <a:solidFill>
                  <a:srgbClr val="FF0000"/>
                </a:solidFill>
                <a:uFillTx/>
                <a:latin typeface="Arial" charset="0"/>
              </a:rPr>
              <a:t>aumento do sinal!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86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606425" y="3092450"/>
            <a:ext cx="7940675" cy="9461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uFillTx/>
                <a:latin typeface="Arial" charset="0"/>
              </a:rPr>
              <a:t>Avalia as múltiplas características de uma célula que está migrando em fluxo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808413" y="1096963"/>
            <a:ext cx="1541462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Conceito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1279525" y="2557463"/>
            <a:ext cx="6581775" cy="36322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 b="1">
                <a:uFillTx/>
                <a:latin typeface="Arial" charset="0"/>
              </a:rPr>
              <a:t> Tamanho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sz="2800" b="1">
              <a:uFillTx/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 b="1">
                <a:uFillTx/>
                <a:latin typeface="Arial" charset="0"/>
              </a:rPr>
              <a:t> Complexidade ou granulosidade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sz="2800" b="1">
              <a:uFillTx/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Fluorescências</a:t>
            </a:r>
          </a:p>
          <a:p>
            <a:pPr>
              <a:spcBef>
                <a:spcPct val="50000"/>
              </a:spcBef>
            </a:pPr>
            <a:endParaRPr lang="pt-BR">
              <a:uFillTx/>
              <a:latin typeface="Arial" charset="0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3808413" y="1096963"/>
            <a:ext cx="1541462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Conceito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3827" name="Picture 3" descr=" XLCUT.BMP                                                      000023DAMario HD                       B2308403: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4F56FF"/>
                </a:clrFrom>
                <a:clrTo>
                  <a:srgbClr val="4F56FF">
                    <a:alpha val="0"/>
                  </a:srgbClr>
                </a:clrTo>
              </a:clrChange>
            </a:blip>
            <a:srcRect b="4445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333828" name="Text Box 4"/>
            <p:cNvSpPr txBox="1">
              <a:spLocks noChangeArrowheads="1"/>
            </p:cNvSpPr>
            <p:nvPr/>
          </p:nvSpPr>
          <p:spPr bwMode="auto">
            <a:xfrm>
              <a:off x="170" y="3525"/>
              <a:ext cx="504" cy="233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bg1"/>
              </a:solidFill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uFillTx/>
                  <a:latin typeface="Arial" charset="0"/>
                </a:rPr>
                <a:t>Laser</a:t>
              </a:r>
              <a:endParaRPr lang="en-US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3829" name="Text Box 5"/>
            <p:cNvSpPr txBox="1">
              <a:spLocks noChangeArrowheads="1"/>
            </p:cNvSpPr>
            <p:nvPr/>
          </p:nvSpPr>
          <p:spPr bwMode="auto">
            <a:xfrm>
              <a:off x="723" y="3730"/>
              <a:ext cx="674" cy="407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bg1"/>
              </a:solidFill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uFillTx/>
                  <a:latin typeface="Arial" charset="0"/>
                </a:rPr>
                <a:t>Câmara</a:t>
              </a:r>
              <a:endParaRPr lang="en-US" b="1" dirty="0">
                <a:solidFill>
                  <a:schemeClr val="bg1"/>
                </a:solidFill>
                <a:uFillTx/>
                <a:latin typeface="Arial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uFillTx/>
                  <a:latin typeface="Arial" charset="0"/>
                </a:rPr>
                <a:t>de </a:t>
              </a:r>
              <a:r>
                <a:rPr lang="en-US" b="1" dirty="0" err="1">
                  <a:solidFill>
                    <a:schemeClr val="bg1"/>
                  </a:solidFill>
                  <a:uFillTx/>
                  <a:latin typeface="Arial" charset="0"/>
                </a:rPr>
                <a:t>fluxo</a:t>
              </a:r>
              <a:endParaRPr lang="en-US" dirty="0">
                <a:solidFill>
                  <a:schemeClr val="bg1"/>
                </a:solidFill>
                <a:uFillTx/>
              </a:endParaRPr>
            </a:p>
          </p:txBody>
        </p:sp>
        <p:grpSp>
          <p:nvGrpSpPr>
            <p:cNvPr id="333830" name="Group 6"/>
            <p:cNvGrpSpPr/>
            <p:nvPr/>
          </p:nvGrpSpPr>
          <p:grpSpPr>
            <a:xfrm>
              <a:off x="1536" y="3840"/>
              <a:ext cx="3360" cy="480"/>
              <a:chOff x="1536" y="3840"/>
              <a:chExt cx="3360" cy="480"/>
            </a:xfrm>
          </p:grpSpPr>
          <p:pic>
            <p:nvPicPr>
              <p:cNvPr id="333831" name="Picture 7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1536" y="3888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32" name="Picture 8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1920" y="3888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33" name="Picture 9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2580" y="3852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34" name="Picture 10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3072" y="3840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35" name="Picture 11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3732" y="3840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36" name="Picture 12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4224" y="3840"/>
                <a:ext cx="672" cy="432"/>
              </a:xfrm>
              <a:prstGeom prst="rect">
                <a:avLst/>
              </a:prstGeom>
              <a:noFill/>
            </p:spPr>
          </p:pic>
        </p:grpSp>
        <p:pic>
          <p:nvPicPr>
            <p:cNvPr id="333837" name="Picture 13" descr=" XLCUT.BMP                                                      000023DAMario HD                       B2308403: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4F56FF"/>
                </a:clrFrom>
                <a:clrTo>
                  <a:srgbClr val="4F56FF">
                    <a:alpha val="0"/>
                  </a:srgbClr>
                </a:clrTo>
              </a:clrChange>
            </a:blip>
            <a:srcRect t="7433" r="88333" b="83012"/>
            <a:stretch>
              <a:fillRect/>
            </a:stretch>
          </p:blipFill>
          <p:spPr bwMode="auto">
            <a:xfrm>
              <a:off x="4464" y="3648"/>
              <a:ext cx="672" cy="432"/>
            </a:xfrm>
            <a:prstGeom prst="rect">
              <a:avLst/>
            </a:prstGeom>
            <a:noFill/>
          </p:spPr>
        </p:pic>
        <p:sp>
          <p:nvSpPr>
            <p:cNvPr id="333838" name="Text Box 14"/>
            <p:cNvSpPr txBox="1">
              <a:spLocks noChangeArrowheads="1"/>
            </p:cNvSpPr>
            <p:nvPr/>
          </p:nvSpPr>
          <p:spPr bwMode="auto">
            <a:xfrm>
              <a:off x="4731" y="3624"/>
              <a:ext cx="561" cy="233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bg1"/>
              </a:solidFill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uFillTx/>
                  <a:latin typeface="Arial" charset="0"/>
                </a:rPr>
                <a:t>Filtros</a:t>
              </a:r>
              <a:endParaRPr lang="en-US" dirty="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3839" name="Text Box 15"/>
            <p:cNvSpPr txBox="1">
              <a:spLocks noChangeArrowheads="1"/>
            </p:cNvSpPr>
            <p:nvPr/>
          </p:nvSpPr>
          <p:spPr bwMode="auto">
            <a:xfrm>
              <a:off x="4896" y="576"/>
              <a:ext cx="846" cy="233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bg1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uFillTx/>
                  <a:latin typeface="Arial" charset="0"/>
                </a:rPr>
                <a:t>Sensores</a:t>
              </a:r>
              <a:endParaRPr lang="en-US" dirty="0">
                <a:solidFill>
                  <a:schemeClr val="bg1"/>
                </a:solidFill>
                <a:uFillTx/>
              </a:endParaRPr>
            </a:p>
          </p:txBody>
        </p:sp>
        <p:grpSp>
          <p:nvGrpSpPr>
            <p:cNvPr id="333840" name="Group 16"/>
            <p:cNvGrpSpPr/>
            <p:nvPr/>
          </p:nvGrpSpPr>
          <p:grpSpPr>
            <a:xfrm>
              <a:off x="1392" y="0"/>
              <a:ext cx="3360" cy="336"/>
              <a:chOff x="1536" y="3840"/>
              <a:chExt cx="3360" cy="480"/>
            </a:xfrm>
          </p:grpSpPr>
          <p:pic>
            <p:nvPicPr>
              <p:cNvPr id="333841" name="Picture 17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1536" y="3888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42" name="Picture 18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1920" y="3888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43" name="Picture 19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2580" y="3852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44" name="Picture 20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3072" y="3840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45" name="Picture 21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3732" y="3840"/>
                <a:ext cx="672" cy="432"/>
              </a:xfrm>
              <a:prstGeom prst="rect">
                <a:avLst/>
              </a:prstGeom>
              <a:noFill/>
            </p:spPr>
          </p:pic>
          <p:pic>
            <p:nvPicPr>
              <p:cNvPr id="333846" name="Picture 22" descr=" XLCUT.BMP                                                      000023DAMario HD                       B2308403: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4F56FF"/>
                  </a:clrFrom>
                  <a:clrTo>
                    <a:srgbClr val="4F56FF">
                      <a:alpha val="0"/>
                    </a:srgbClr>
                  </a:clrTo>
                </a:clrChange>
              </a:blip>
              <a:srcRect t="7433" r="88333" b="83012"/>
              <a:stretch>
                <a:fillRect/>
              </a:stretch>
            </p:blipFill>
            <p:spPr bwMode="auto">
              <a:xfrm>
                <a:off x="4224" y="3840"/>
                <a:ext cx="672" cy="43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 XLSAMP.BMP                                                     000023DAMario HD                       B2308403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t="17778"/>
          <a:stretch>
            <a:fillRect/>
          </a:stretch>
        </p:blipFill>
        <p:spPr bwMode="auto">
          <a:xfrm>
            <a:off x="0" y="1413607"/>
            <a:ext cx="9144000" cy="5638800"/>
          </a:xfrm>
          <a:prstGeom prst="rect">
            <a:avLst/>
          </a:prstGeom>
          <a:noFill/>
        </p:spPr>
      </p:pic>
      <p:sp>
        <p:nvSpPr>
          <p:cNvPr id="334851" name="Line 3"/>
          <p:cNvSpPr>
            <a:spLocks noChangeShapeType="1"/>
          </p:cNvSpPr>
          <p:nvPr/>
        </p:nvSpPr>
        <p:spPr bwMode="auto">
          <a:xfrm flipV="1">
            <a:off x="5842000" y="2133600"/>
            <a:ext cx="3810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6172200" y="1727200"/>
            <a:ext cx="26670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Câmara</a:t>
            </a:r>
            <a:r>
              <a:rPr lang="en-US" b="1" dirty="0">
                <a:solidFill>
                  <a:schemeClr val="bg1"/>
                </a:solidFill>
                <a:uFillTx/>
                <a:latin typeface="Arial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fluxo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 flipV="1">
            <a:off x="5499100" y="3416300"/>
            <a:ext cx="128270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6850063" y="3284984"/>
            <a:ext cx="16764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Área</a:t>
            </a:r>
            <a:r>
              <a:rPr lang="en-US" b="1" dirty="0">
                <a:solidFill>
                  <a:schemeClr val="bg1"/>
                </a:solidFill>
                <a:uFillTx/>
                <a:latin typeface="Arial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detecção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-38100" y="2284728"/>
            <a:ext cx="14478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Pressão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7442200" y="4432300"/>
            <a:ext cx="381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7366000" y="4546600"/>
            <a:ext cx="17526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Solução</a:t>
            </a:r>
            <a:r>
              <a:rPr lang="en-US" b="1" dirty="0">
                <a:solidFill>
                  <a:schemeClr val="bg1"/>
                </a:solidFill>
                <a:uFillTx/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isotônica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09613" y="3509963"/>
            <a:ext cx="771525" cy="495300"/>
          </a:xfrm>
          <a:custGeom>
            <a:avLst/>
            <a:gdLst>
              <a:gd name="G0" fmla="+- 1800 0 0"/>
              <a:gd name="G1" fmla="+- 21600 0 1800"/>
              <a:gd name="G2" fmla="*/ 1800 1 2"/>
              <a:gd name="G3" fmla="+- 21600 0 G2"/>
              <a:gd name="G4" fmla="+/ 1800 21600 2"/>
              <a:gd name="G5" fmla="+/ G1 0 2"/>
              <a:gd name="G6" fmla="*/ 21600 21600 1800"/>
              <a:gd name="G7" fmla="*/ G6 1 2"/>
              <a:gd name="G8" fmla="+- 21600 0 G7"/>
              <a:gd name="G9" fmla="*/ 21600 1 2"/>
              <a:gd name="G10" fmla="+- 1800 0 G9"/>
              <a:gd name="G11" fmla="?: G10 G8 0"/>
              <a:gd name="G12" fmla="?: G10 G7 21600"/>
              <a:gd name="T0" fmla="*/ 20700 w 21600"/>
              <a:gd name="T1" fmla="*/ 10800 h 21600"/>
              <a:gd name="T2" fmla="*/ 10800 w 21600"/>
              <a:gd name="T3" fmla="*/ 21600 h 21600"/>
              <a:gd name="T4" fmla="*/ 900 w 21600"/>
              <a:gd name="T5" fmla="*/ 10800 h 21600"/>
              <a:gd name="T6" fmla="*/ 10800 w 21600"/>
              <a:gd name="T7" fmla="*/ 0 h 21600"/>
              <a:gd name="T8" fmla="*/ 2700 w 21600"/>
              <a:gd name="T9" fmla="*/ 2700 h 21600"/>
              <a:gd name="T10" fmla="*/ 189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00" y="21600"/>
                </a:lnTo>
                <a:lnTo>
                  <a:pt x="19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12700">
            <a:solidFill>
              <a:schemeClr val="bg2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3241675" y="1096963"/>
            <a:ext cx="265430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uFillTx/>
                <a:latin typeface="Arial" charset="0"/>
              </a:rPr>
              <a:t>Fluxo de células</a:t>
            </a: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 flipH="1" flipV="1">
            <a:off x="685800" y="2667000"/>
            <a:ext cx="1905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62" name="AutoShape 14"/>
          <p:cNvSpPr>
            <a:spLocks/>
          </p:cNvSpPr>
          <p:nvPr/>
        </p:nvSpPr>
        <p:spPr bwMode="auto">
          <a:xfrm>
            <a:off x="1473200" y="3429000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1739900" y="4802188"/>
            <a:ext cx="1143000" cy="37941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uFillTx/>
                <a:latin typeface="Arial" charset="0"/>
              </a:rPr>
              <a:t>Amostra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Freeform 2" descr="Confetes grandes"/>
          <p:cNvSpPr>
            <a:spLocks/>
          </p:cNvSpPr>
          <p:nvPr/>
        </p:nvSpPr>
        <p:spPr bwMode="auto">
          <a:xfrm>
            <a:off x="3822700" y="2501900"/>
            <a:ext cx="1163638" cy="28971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576"/>
              </a:cxn>
              <a:cxn ang="0">
                <a:pos x="0" y="1392"/>
              </a:cxn>
              <a:cxn ang="0">
                <a:pos x="0" y="1824"/>
              </a:cxn>
              <a:cxn ang="0">
                <a:pos x="324" y="1680"/>
              </a:cxn>
              <a:cxn ang="0">
                <a:pos x="432" y="1824"/>
              </a:cxn>
              <a:cxn ang="0">
                <a:pos x="702" y="1680"/>
              </a:cxn>
              <a:cxn ang="0">
                <a:pos x="972" y="1824"/>
              </a:cxn>
              <a:cxn ang="0">
                <a:pos x="972" y="1392"/>
              </a:cxn>
              <a:cxn ang="0">
                <a:pos x="972" y="576"/>
              </a:cxn>
              <a:cxn ang="0">
                <a:pos x="972" y="48"/>
              </a:cxn>
              <a:cxn ang="0">
                <a:pos x="756" y="288"/>
              </a:cxn>
              <a:cxn ang="0">
                <a:pos x="540" y="144"/>
              </a:cxn>
              <a:cxn ang="0">
                <a:pos x="378" y="288"/>
              </a:cxn>
              <a:cxn ang="0">
                <a:pos x="0" y="0"/>
              </a:cxn>
              <a:cxn ang="0">
                <a:pos x="0" y="144"/>
              </a:cxn>
            </a:cxnLst>
            <a:rect l="0" t="0" r="r" b="b"/>
            <a:pathLst>
              <a:path w="973" h="1825">
                <a:moveTo>
                  <a:pt x="0" y="144"/>
                </a:moveTo>
                <a:lnTo>
                  <a:pt x="0" y="576"/>
                </a:lnTo>
                <a:lnTo>
                  <a:pt x="0" y="1392"/>
                </a:lnTo>
                <a:lnTo>
                  <a:pt x="0" y="1824"/>
                </a:lnTo>
                <a:lnTo>
                  <a:pt x="324" y="1680"/>
                </a:lnTo>
                <a:lnTo>
                  <a:pt x="432" y="1824"/>
                </a:lnTo>
                <a:lnTo>
                  <a:pt x="702" y="1680"/>
                </a:lnTo>
                <a:lnTo>
                  <a:pt x="972" y="1824"/>
                </a:lnTo>
                <a:lnTo>
                  <a:pt x="972" y="1392"/>
                </a:lnTo>
                <a:lnTo>
                  <a:pt x="972" y="576"/>
                </a:lnTo>
                <a:lnTo>
                  <a:pt x="972" y="48"/>
                </a:lnTo>
                <a:lnTo>
                  <a:pt x="756" y="288"/>
                </a:lnTo>
                <a:lnTo>
                  <a:pt x="540" y="144"/>
                </a:lnTo>
                <a:lnTo>
                  <a:pt x="378" y="288"/>
                </a:lnTo>
                <a:lnTo>
                  <a:pt x="0" y="0"/>
                </a:lnTo>
                <a:lnTo>
                  <a:pt x="0" y="144"/>
                </a:lnTo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 w="508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2011363" y="4100513"/>
            <a:ext cx="1565275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 flipV="1">
            <a:off x="5035550" y="3744913"/>
            <a:ext cx="1589088" cy="1698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5029200" y="4306888"/>
            <a:ext cx="1625600" cy="1635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0" name="Freeform 6"/>
          <p:cNvSpPr>
            <a:spLocks/>
          </p:cNvSpPr>
          <p:nvPr/>
        </p:nvSpPr>
        <p:spPr bwMode="auto">
          <a:xfrm>
            <a:off x="6731000" y="3684588"/>
            <a:ext cx="214313" cy="868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" y="0"/>
              </a:cxn>
              <a:cxn ang="0">
                <a:pos x="134" y="504"/>
              </a:cxn>
              <a:cxn ang="0">
                <a:pos x="0" y="504"/>
              </a:cxn>
              <a:cxn ang="0">
                <a:pos x="0" y="0"/>
              </a:cxn>
            </a:cxnLst>
            <a:rect l="0" t="0" r="r" b="b"/>
            <a:pathLst>
              <a:path w="135" h="505">
                <a:moveTo>
                  <a:pt x="0" y="0"/>
                </a:moveTo>
                <a:lnTo>
                  <a:pt x="134" y="0"/>
                </a:lnTo>
                <a:lnTo>
                  <a:pt x="134" y="504"/>
                </a:lnTo>
                <a:lnTo>
                  <a:pt x="0" y="50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9900">
                  <a:tint val="9804"/>
                </a:srgbClr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54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3835400" y="2501900"/>
            <a:ext cx="0" cy="289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4978400" y="2514600"/>
            <a:ext cx="0" cy="289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5054600" y="4108450"/>
            <a:ext cx="1600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5054600" y="4203700"/>
            <a:ext cx="1530350" cy="635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 flipV="1">
            <a:off x="5054600" y="3949700"/>
            <a:ext cx="1524000" cy="762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7112000" y="3543300"/>
            <a:ext cx="1447800" cy="923330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 Frontal</a:t>
            </a:r>
          </a:p>
          <a:p>
            <a:pPr algn="ctr"/>
            <a:r>
              <a:rPr lang="en-US" sz="1800" b="1">
                <a:solidFill>
                  <a:schemeClr val="bg1"/>
                </a:solidFill>
                <a:uFillTx/>
                <a:latin typeface="Arial" charset="0"/>
              </a:rPr>
              <a:t>(Tam.)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38957" name="Text Box 13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2517775" y="1096963"/>
            <a:ext cx="4100513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Aquisição da florescência</a:t>
            </a:r>
          </a:p>
        </p:txBody>
      </p:sp>
      <p:sp>
        <p:nvSpPr>
          <p:cNvPr id="338959" name="Oval 15"/>
          <p:cNvSpPr>
            <a:spLocks noChangeArrowheads="1"/>
          </p:cNvSpPr>
          <p:nvPr/>
        </p:nvSpPr>
        <p:spPr bwMode="auto">
          <a:xfrm>
            <a:off x="4038600" y="5715000"/>
            <a:ext cx="1066800" cy="609600"/>
          </a:xfrm>
          <a:prstGeom prst="ellipse">
            <a:avLst/>
          </a:prstGeom>
          <a:gradFill rotWithShape="0">
            <a:gsLst>
              <a:gs pos="0">
                <a:srgbClr val="FF9900">
                  <a:tint val="13725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5162550" y="5467350"/>
            <a:ext cx="1447800" cy="923330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 Lateral</a:t>
            </a:r>
          </a:p>
          <a:p>
            <a:pPr algn="ctr"/>
            <a:r>
              <a:rPr lang="en-US" sz="1800" b="1">
                <a:solidFill>
                  <a:schemeClr val="bg1"/>
                </a:solidFill>
                <a:uFillTx/>
                <a:latin typeface="Arial" charset="0"/>
              </a:rPr>
              <a:t>(Granulo.)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4143375" y="5943600"/>
            <a:ext cx="152400" cy="152400"/>
          </a:xfrm>
          <a:prstGeom prst="ellipse">
            <a:avLst/>
          </a:prstGeom>
          <a:solidFill>
            <a:srgbClr val="66FF66"/>
          </a:solidFill>
          <a:ln w="12700">
            <a:noFill/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2" name="Oval 18"/>
          <p:cNvSpPr>
            <a:spLocks noChangeArrowheads="1"/>
          </p:cNvSpPr>
          <p:nvPr/>
        </p:nvSpPr>
        <p:spPr bwMode="auto">
          <a:xfrm>
            <a:off x="4362450" y="59436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3" name="Oval 19"/>
          <p:cNvSpPr>
            <a:spLocks noChangeArrowheads="1"/>
          </p:cNvSpPr>
          <p:nvPr/>
        </p:nvSpPr>
        <p:spPr bwMode="auto">
          <a:xfrm>
            <a:off x="4600575" y="5943600"/>
            <a:ext cx="152400" cy="1524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4" name="Oval 20"/>
          <p:cNvSpPr>
            <a:spLocks noChangeArrowheads="1"/>
          </p:cNvSpPr>
          <p:nvPr/>
        </p:nvSpPr>
        <p:spPr bwMode="auto">
          <a:xfrm>
            <a:off x="4838700" y="5943600"/>
            <a:ext cx="152400" cy="152400"/>
          </a:xfrm>
          <a:prstGeom prst="ellipse">
            <a:avLst/>
          </a:prstGeom>
          <a:solidFill>
            <a:srgbClr val="FF33CC"/>
          </a:solidFill>
          <a:ln w="12700">
            <a:noFill/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990600" y="5610225"/>
            <a:ext cx="234315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uFillTx/>
                <a:latin typeface="Arial" charset="0"/>
              </a:rPr>
              <a:t>Detecção dos fluorocromos</a:t>
            </a:r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3352800" y="6019800"/>
            <a:ext cx="638175" cy="9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arrow" w="med" len="med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H="1" flipV="1">
            <a:off x="3505200" y="3124200"/>
            <a:ext cx="520700" cy="673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304800" y="3276600"/>
            <a:ext cx="10414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Laser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38969" name="AutoShape 25"/>
          <p:cNvSpPr>
            <a:spLocks noChangeArrowheads="1"/>
          </p:cNvSpPr>
          <p:nvPr/>
        </p:nvSpPr>
        <p:spPr bwMode="auto">
          <a:xfrm rot="2598432">
            <a:off x="1319213" y="3970338"/>
            <a:ext cx="381000" cy="381000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70" name="AutoShape 26"/>
          <p:cNvSpPr>
            <a:spLocks noChangeArrowheads="1"/>
          </p:cNvSpPr>
          <p:nvPr/>
        </p:nvSpPr>
        <p:spPr bwMode="auto">
          <a:xfrm rot="2598432">
            <a:off x="1146175" y="3706813"/>
            <a:ext cx="685800" cy="814387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71" name="AutoShape 27"/>
          <p:cNvSpPr>
            <a:spLocks noChangeArrowheads="1"/>
          </p:cNvSpPr>
          <p:nvPr/>
        </p:nvSpPr>
        <p:spPr bwMode="auto">
          <a:xfrm rot="2598432">
            <a:off x="1295400" y="3886200"/>
            <a:ext cx="395288" cy="468313"/>
          </a:xfrm>
          <a:prstGeom prst="irregularSeal2">
            <a:avLst/>
          </a:prstGeom>
          <a:solidFill>
            <a:schemeClr val="tx1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72" name="Text Box 28"/>
          <p:cNvSpPr txBox="1">
            <a:spLocks noChangeArrowheads="1"/>
          </p:cNvSpPr>
          <p:nvPr/>
        </p:nvSpPr>
        <p:spPr bwMode="auto">
          <a:xfrm>
            <a:off x="1914525" y="2362200"/>
            <a:ext cx="16764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Área de detecção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38973" name="Freeform 29"/>
          <p:cNvSpPr>
            <a:spLocks/>
          </p:cNvSpPr>
          <p:nvPr/>
        </p:nvSpPr>
        <p:spPr bwMode="auto">
          <a:xfrm>
            <a:off x="4162425" y="3975100"/>
            <a:ext cx="309563" cy="252413"/>
          </a:xfrm>
          <a:custGeom>
            <a:avLst/>
            <a:gdLst/>
            <a:ahLst/>
            <a:cxnLst>
              <a:cxn ang="0">
                <a:pos x="194" y="53"/>
              </a:cxn>
              <a:cxn ang="0">
                <a:pos x="161" y="15"/>
              </a:cxn>
              <a:cxn ang="0">
                <a:pos x="80" y="0"/>
              </a:cxn>
              <a:cxn ang="0">
                <a:pos x="34" y="31"/>
              </a:cxn>
              <a:cxn ang="0">
                <a:pos x="0" y="83"/>
              </a:cxn>
              <a:cxn ang="0">
                <a:pos x="34" y="128"/>
              </a:cxn>
              <a:cxn ang="0">
                <a:pos x="101" y="158"/>
              </a:cxn>
              <a:cxn ang="0">
                <a:pos x="161" y="144"/>
              </a:cxn>
              <a:cxn ang="0">
                <a:pos x="194" y="83"/>
              </a:cxn>
              <a:cxn ang="0">
                <a:pos x="194" y="68"/>
              </a:cxn>
              <a:cxn ang="0">
                <a:pos x="194" y="53"/>
              </a:cxn>
            </a:cxnLst>
            <a:rect l="0" t="0" r="r" b="b"/>
            <a:pathLst>
              <a:path w="195" h="159">
                <a:moveTo>
                  <a:pt x="194" y="53"/>
                </a:moveTo>
                <a:lnTo>
                  <a:pt x="161" y="15"/>
                </a:lnTo>
                <a:lnTo>
                  <a:pt x="80" y="0"/>
                </a:lnTo>
                <a:lnTo>
                  <a:pt x="34" y="31"/>
                </a:lnTo>
                <a:lnTo>
                  <a:pt x="0" y="83"/>
                </a:lnTo>
                <a:lnTo>
                  <a:pt x="34" y="128"/>
                </a:lnTo>
                <a:lnTo>
                  <a:pt x="101" y="158"/>
                </a:lnTo>
                <a:lnTo>
                  <a:pt x="161" y="144"/>
                </a:lnTo>
                <a:lnTo>
                  <a:pt x="194" y="83"/>
                </a:lnTo>
                <a:lnTo>
                  <a:pt x="194" y="68"/>
                </a:lnTo>
                <a:lnTo>
                  <a:pt x="194" y="53"/>
                </a:lnTo>
              </a:path>
            </a:pathLst>
          </a:custGeom>
          <a:solidFill>
            <a:srgbClr val="5700D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74" name="Freeform 30"/>
          <p:cNvSpPr>
            <a:spLocks/>
          </p:cNvSpPr>
          <p:nvPr/>
        </p:nvSpPr>
        <p:spPr bwMode="auto">
          <a:xfrm>
            <a:off x="4165600" y="3484563"/>
            <a:ext cx="312738" cy="252412"/>
          </a:xfrm>
          <a:custGeom>
            <a:avLst/>
            <a:gdLst/>
            <a:ahLst/>
            <a:cxnLst>
              <a:cxn ang="0">
                <a:pos x="196" y="53"/>
              </a:cxn>
              <a:cxn ang="0">
                <a:pos x="162" y="15"/>
              </a:cxn>
              <a:cxn ang="0">
                <a:pos x="82" y="0"/>
              </a:cxn>
              <a:cxn ang="0">
                <a:pos x="34" y="31"/>
              </a:cxn>
              <a:cxn ang="0">
                <a:pos x="0" y="83"/>
              </a:cxn>
              <a:cxn ang="0">
                <a:pos x="34" y="128"/>
              </a:cxn>
              <a:cxn ang="0">
                <a:pos x="102" y="158"/>
              </a:cxn>
              <a:cxn ang="0">
                <a:pos x="162" y="143"/>
              </a:cxn>
              <a:cxn ang="0">
                <a:pos x="196" y="83"/>
              </a:cxn>
              <a:cxn ang="0">
                <a:pos x="196" y="68"/>
              </a:cxn>
              <a:cxn ang="0">
                <a:pos x="196" y="53"/>
              </a:cxn>
            </a:cxnLst>
            <a:rect l="0" t="0" r="r" b="b"/>
            <a:pathLst>
              <a:path w="197" h="159">
                <a:moveTo>
                  <a:pt x="196" y="53"/>
                </a:moveTo>
                <a:lnTo>
                  <a:pt x="162" y="15"/>
                </a:lnTo>
                <a:lnTo>
                  <a:pt x="82" y="0"/>
                </a:lnTo>
                <a:lnTo>
                  <a:pt x="34" y="31"/>
                </a:lnTo>
                <a:lnTo>
                  <a:pt x="0" y="83"/>
                </a:lnTo>
                <a:lnTo>
                  <a:pt x="34" y="128"/>
                </a:lnTo>
                <a:lnTo>
                  <a:pt x="102" y="158"/>
                </a:lnTo>
                <a:lnTo>
                  <a:pt x="162" y="143"/>
                </a:lnTo>
                <a:lnTo>
                  <a:pt x="196" y="83"/>
                </a:lnTo>
                <a:lnTo>
                  <a:pt x="196" y="68"/>
                </a:lnTo>
                <a:lnTo>
                  <a:pt x="196" y="53"/>
                </a:lnTo>
              </a:path>
            </a:pathLst>
          </a:custGeom>
          <a:solidFill>
            <a:srgbClr val="5700D6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grpSp>
        <p:nvGrpSpPr>
          <p:cNvPr id="338975" name="Group 31"/>
          <p:cNvGrpSpPr/>
          <p:nvPr/>
        </p:nvGrpSpPr>
        <p:grpSpPr>
          <a:xfrm>
            <a:off x="4116388" y="3919538"/>
            <a:ext cx="381000" cy="369887"/>
            <a:chOff x="2599" y="2329"/>
            <a:chExt cx="659" cy="678"/>
          </a:xfrm>
        </p:grpSpPr>
        <p:sp>
          <p:nvSpPr>
            <p:cNvPr id="338976" name="Freeform 32"/>
            <p:cNvSpPr>
              <a:spLocks/>
            </p:cNvSpPr>
            <p:nvPr/>
          </p:nvSpPr>
          <p:spPr bwMode="auto">
            <a:xfrm>
              <a:off x="2599" y="2329"/>
              <a:ext cx="659" cy="678"/>
            </a:xfrm>
            <a:custGeom>
              <a:avLst/>
              <a:gdLst/>
              <a:ahLst/>
              <a:cxnLst>
                <a:cxn ang="0">
                  <a:pos x="1002" y="1812"/>
                </a:cxn>
                <a:cxn ang="0">
                  <a:pos x="1135" y="1787"/>
                </a:cxn>
                <a:cxn ang="0">
                  <a:pos x="1262" y="1744"/>
                </a:cxn>
                <a:cxn ang="0">
                  <a:pos x="1379" y="1684"/>
                </a:cxn>
                <a:cxn ang="0">
                  <a:pos x="1486" y="1608"/>
                </a:cxn>
                <a:cxn ang="0">
                  <a:pos x="1581" y="1518"/>
                </a:cxn>
                <a:cxn ang="0">
                  <a:pos x="1662" y="1415"/>
                </a:cxn>
                <a:cxn ang="0">
                  <a:pos x="1727" y="1301"/>
                </a:cxn>
                <a:cxn ang="0">
                  <a:pos x="1776" y="1178"/>
                </a:cxn>
                <a:cxn ang="0">
                  <a:pos x="1807" y="1046"/>
                </a:cxn>
                <a:cxn ang="0">
                  <a:pos x="1817" y="909"/>
                </a:cxn>
                <a:cxn ang="0">
                  <a:pos x="1807" y="770"/>
                </a:cxn>
                <a:cxn ang="0">
                  <a:pos x="1776" y="638"/>
                </a:cxn>
                <a:cxn ang="0">
                  <a:pos x="1727" y="515"/>
                </a:cxn>
                <a:cxn ang="0">
                  <a:pos x="1662" y="401"/>
                </a:cxn>
                <a:cxn ang="0">
                  <a:pos x="1581" y="298"/>
                </a:cxn>
                <a:cxn ang="0">
                  <a:pos x="1486" y="208"/>
                </a:cxn>
                <a:cxn ang="0">
                  <a:pos x="1379" y="132"/>
                </a:cxn>
                <a:cxn ang="0">
                  <a:pos x="1262" y="72"/>
                </a:cxn>
                <a:cxn ang="0">
                  <a:pos x="1135" y="29"/>
                </a:cxn>
                <a:cxn ang="0">
                  <a:pos x="1002" y="4"/>
                </a:cxn>
                <a:cxn ang="0">
                  <a:pos x="863" y="1"/>
                </a:cxn>
                <a:cxn ang="0">
                  <a:pos x="726" y="18"/>
                </a:cxn>
                <a:cxn ang="0">
                  <a:pos x="597" y="55"/>
                </a:cxn>
                <a:cxn ang="0">
                  <a:pos x="476" y="110"/>
                </a:cxn>
                <a:cxn ang="0">
                  <a:pos x="366" y="181"/>
                </a:cxn>
                <a:cxn ang="0">
                  <a:pos x="267" y="267"/>
                </a:cxn>
                <a:cxn ang="0">
                  <a:pos x="181" y="365"/>
                </a:cxn>
                <a:cxn ang="0">
                  <a:pos x="111" y="476"/>
                </a:cxn>
                <a:cxn ang="0">
                  <a:pos x="56" y="596"/>
                </a:cxn>
                <a:cxn ang="0">
                  <a:pos x="19" y="725"/>
                </a:cxn>
                <a:cxn ang="0">
                  <a:pos x="1" y="861"/>
                </a:cxn>
                <a:cxn ang="0">
                  <a:pos x="6" y="1001"/>
                </a:cxn>
                <a:cxn ang="0">
                  <a:pos x="29" y="1135"/>
                </a:cxn>
                <a:cxn ang="0">
                  <a:pos x="72" y="1261"/>
                </a:cxn>
                <a:cxn ang="0">
                  <a:pos x="132" y="1378"/>
                </a:cxn>
                <a:cxn ang="0">
                  <a:pos x="209" y="1485"/>
                </a:cxn>
                <a:cxn ang="0">
                  <a:pos x="298" y="1580"/>
                </a:cxn>
                <a:cxn ang="0">
                  <a:pos x="401" y="1661"/>
                </a:cxn>
                <a:cxn ang="0">
                  <a:pos x="515" y="1726"/>
                </a:cxn>
                <a:cxn ang="0">
                  <a:pos x="639" y="1775"/>
                </a:cxn>
                <a:cxn ang="0">
                  <a:pos x="771" y="1805"/>
                </a:cxn>
                <a:cxn ang="0">
                  <a:pos x="909" y="1816"/>
                </a:cxn>
              </a:cxnLst>
              <a:rect l="0" t="0" r="r" b="b"/>
              <a:pathLst>
                <a:path w="1817" h="1816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939FBF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8977" name="Freeform 33"/>
            <p:cNvSpPr>
              <a:spLocks/>
            </p:cNvSpPr>
            <p:nvPr/>
          </p:nvSpPr>
          <p:spPr bwMode="auto">
            <a:xfrm>
              <a:off x="2784" y="2448"/>
              <a:ext cx="458" cy="469"/>
            </a:xfrm>
            <a:custGeom>
              <a:avLst/>
              <a:gdLst/>
              <a:ahLst/>
              <a:cxnLst>
                <a:cxn ang="0">
                  <a:pos x="758" y="1267"/>
                </a:cxn>
                <a:cxn ang="0">
                  <a:pos x="860" y="1250"/>
                </a:cxn>
                <a:cxn ang="0">
                  <a:pos x="955" y="1219"/>
                </a:cxn>
                <a:cxn ang="0">
                  <a:pos x="1044" y="1177"/>
                </a:cxn>
                <a:cxn ang="0">
                  <a:pos x="1125" y="1125"/>
                </a:cxn>
                <a:cxn ang="0">
                  <a:pos x="1196" y="1062"/>
                </a:cxn>
                <a:cxn ang="0">
                  <a:pos x="1257" y="989"/>
                </a:cxn>
                <a:cxn ang="0">
                  <a:pos x="1307" y="910"/>
                </a:cxn>
                <a:cxn ang="0">
                  <a:pos x="1344" y="824"/>
                </a:cxn>
                <a:cxn ang="0">
                  <a:pos x="1367" y="731"/>
                </a:cxn>
                <a:cxn ang="0">
                  <a:pos x="1375" y="635"/>
                </a:cxn>
                <a:cxn ang="0">
                  <a:pos x="1367" y="539"/>
                </a:cxn>
                <a:cxn ang="0">
                  <a:pos x="1344" y="446"/>
                </a:cxn>
                <a:cxn ang="0">
                  <a:pos x="1307" y="360"/>
                </a:cxn>
                <a:cxn ang="0">
                  <a:pos x="1257" y="281"/>
                </a:cxn>
                <a:cxn ang="0">
                  <a:pos x="1196" y="208"/>
                </a:cxn>
                <a:cxn ang="0">
                  <a:pos x="1125" y="145"/>
                </a:cxn>
                <a:cxn ang="0">
                  <a:pos x="1044" y="92"/>
                </a:cxn>
                <a:cxn ang="0">
                  <a:pos x="955" y="50"/>
                </a:cxn>
                <a:cxn ang="0">
                  <a:pos x="860" y="20"/>
                </a:cxn>
                <a:cxn ang="0">
                  <a:pos x="758" y="3"/>
                </a:cxn>
                <a:cxn ang="0">
                  <a:pos x="652" y="1"/>
                </a:cxn>
                <a:cxn ang="0">
                  <a:pos x="550" y="12"/>
                </a:cxn>
                <a:cxn ang="0">
                  <a:pos x="452" y="39"/>
                </a:cxn>
                <a:cxn ang="0">
                  <a:pos x="360" y="77"/>
                </a:cxn>
                <a:cxn ang="0">
                  <a:pos x="277" y="126"/>
                </a:cxn>
                <a:cxn ang="0">
                  <a:pos x="203" y="186"/>
                </a:cxn>
                <a:cxn ang="0">
                  <a:pos x="137" y="255"/>
                </a:cxn>
                <a:cxn ang="0">
                  <a:pos x="84" y="332"/>
                </a:cxn>
                <a:cxn ang="0">
                  <a:pos x="43" y="416"/>
                </a:cxn>
                <a:cxn ang="0">
                  <a:pos x="14" y="507"/>
                </a:cxn>
                <a:cxn ang="0">
                  <a:pos x="1" y="603"/>
                </a:cxn>
                <a:cxn ang="0">
                  <a:pos x="4" y="700"/>
                </a:cxn>
                <a:cxn ang="0">
                  <a:pos x="23" y="793"/>
                </a:cxn>
                <a:cxn ang="0">
                  <a:pos x="55" y="882"/>
                </a:cxn>
                <a:cxn ang="0">
                  <a:pos x="100" y="964"/>
                </a:cxn>
                <a:cxn ang="0">
                  <a:pos x="157" y="1038"/>
                </a:cxn>
                <a:cxn ang="0">
                  <a:pos x="226" y="1105"/>
                </a:cxn>
                <a:cxn ang="0">
                  <a:pos x="304" y="1162"/>
                </a:cxn>
                <a:cxn ang="0">
                  <a:pos x="390" y="1207"/>
                </a:cxn>
                <a:cxn ang="0">
                  <a:pos x="484" y="1242"/>
                </a:cxn>
                <a:cxn ang="0">
                  <a:pos x="584" y="1263"/>
                </a:cxn>
                <a:cxn ang="0">
                  <a:pos x="688" y="1270"/>
                </a:cxn>
              </a:cxnLst>
              <a:rect l="0" t="0" r="r" b="b"/>
              <a:pathLst>
                <a:path w="1375" h="1270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  <p:grpSp>
        <p:nvGrpSpPr>
          <p:cNvPr id="338978" name="Group 34"/>
          <p:cNvGrpSpPr/>
          <p:nvPr/>
        </p:nvGrpSpPr>
        <p:grpSpPr>
          <a:xfrm>
            <a:off x="4192588" y="3386138"/>
            <a:ext cx="381000" cy="369887"/>
            <a:chOff x="2599" y="2329"/>
            <a:chExt cx="659" cy="678"/>
          </a:xfrm>
        </p:grpSpPr>
        <p:sp>
          <p:nvSpPr>
            <p:cNvPr id="338979" name="Freeform 35"/>
            <p:cNvSpPr>
              <a:spLocks/>
            </p:cNvSpPr>
            <p:nvPr/>
          </p:nvSpPr>
          <p:spPr bwMode="auto">
            <a:xfrm>
              <a:off x="2599" y="2329"/>
              <a:ext cx="659" cy="678"/>
            </a:xfrm>
            <a:custGeom>
              <a:avLst/>
              <a:gdLst/>
              <a:ahLst/>
              <a:cxnLst>
                <a:cxn ang="0">
                  <a:pos x="1002" y="1812"/>
                </a:cxn>
                <a:cxn ang="0">
                  <a:pos x="1135" y="1787"/>
                </a:cxn>
                <a:cxn ang="0">
                  <a:pos x="1262" y="1744"/>
                </a:cxn>
                <a:cxn ang="0">
                  <a:pos x="1379" y="1684"/>
                </a:cxn>
                <a:cxn ang="0">
                  <a:pos x="1486" y="1608"/>
                </a:cxn>
                <a:cxn ang="0">
                  <a:pos x="1581" y="1518"/>
                </a:cxn>
                <a:cxn ang="0">
                  <a:pos x="1662" y="1415"/>
                </a:cxn>
                <a:cxn ang="0">
                  <a:pos x="1727" y="1301"/>
                </a:cxn>
                <a:cxn ang="0">
                  <a:pos x="1776" y="1178"/>
                </a:cxn>
                <a:cxn ang="0">
                  <a:pos x="1807" y="1046"/>
                </a:cxn>
                <a:cxn ang="0">
                  <a:pos x="1817" y="909"/>
                </a:cxn>
                <a:cxn ang="0">
                  <a:pos x="1807" y="770"/>
                </a:cxn>
                <a:cxn ang="0">
                  <a:pos x="1776" y="638"/>
                </a:cxn>
                <a:cxn ang="0">
                  <a:pos x="1727" y="515"/>
                </a:cxn>
                <a:cxn ang="0">
                  <a:pos x="1662" y="401"/>
                </a:cxn>
                <a:cxn ang="0">
                  <a:pos x="1581" y="298"/>
                </a:cxn>
                <a:cxn ang="0">
                  <a:pos x="1486" y="208"/>
                </a:cxn>
                <a:cxn ang="0">
                  <a:pos x="1379" y="132"/>
                </a:cxn>
                <a:cxn ang="0">
                  <a:pos x="1262" y="72"/>
                </a:cxn>
                <a:cxn ang="0">
                  <a:pos x="1135" y="29"/>
                </a:cxn>
                <a:cxn ang="0">
                  <a:pos x="1002" y="4"/>
                </a:cxn>
                <a:cxn ang="0">
                  <a:pos x="863" y="1"/>
                </a:cxn>
                <a:cxn ang="0">
                  <a:pos x="726" y="18"/>
                </a:cxn>
                <a:cxn ang="0">
                  <a:pos x="597" y="55"/>
                </a:cxn>
                <a:cxn ang="0">
                  <a:pos x="476" y="110"/>
                </a:cxn>
                <a:cxn ang="0">
                  <a:pos x="366" y="181"/>
                </a:cxn>
                <a:cxn ang="0">
                  <a:pos x="267" y="267"/>
                </a:cxn>
                <a:cxn ang="0">
                  <a:pos x="181" y="365"/>
                </a:cxn>
                <a:cxn ang="0">
                  <a:pos x="111" y="476"/>
                </a:cxn>
                <a:cxn ang="0">
                  <a:pos x="56" y="596"/>
                </a:cxn>
                <a:cxn ang="0">
                  <a:pos x="19" y="725"/>
                </a:cxn>
                <a:cxn ang="0">
                  <a:pos x="1" y="861"/>
                </a:cxn>
                <a:cxn ang="0">
                  <a:pos x="6" y="1001"/>
                </a:cxn>
                <a:cxn ang="0">
                  <a:pos x="29" y="1135"/>
                </a:cxn>
                <a:cxn ang="0">
                  <a:pos x="72" y="1261"/>
                </a:cxn>
                <a:cxn ang="0">
                  <a:pos x="132" y="1378"/>
                </a:cxn>
                <a:cxn ang="0">
                  <a:pos x="209" y="1485"/>
                </a:cxn>
                <a:cxn ang="0">
                  <a:pos x="298" y="1580"/>
                </a:cxn>
                <a:cxn ang="0">
                  <a:pos x="401" y="1661"/>
                </a:cxn>
                <a:cxn ang="0">
                  <a:pos x="515" y="1726"/>
                </a:cxn>
                <a:cxn ang="0">
                  <a:pos x="639" y="1775"/>
                </a:cxn>
                <a:cxn ang="0">
                  <a:pos x="771" y="1805"/>
                </a:cxn>
                <a:cxn ang="0">
                  <a:pos x="909" y="1816"/>
                </a:cxn>
              </a:cxnLst>
              <a:rect l="0" t="0" r="r" b="b"/>
              <a:pathLst>
                <a:path w="1817" h="1816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939FBF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8980" name="Freeform 36"/>
            <p:cNvSpPr>
              <a:spLocks/>
            </p:cNvSpPr>
            <p:nvPr/>
          </p:nvSpPr>
          <p:spPr bwMode="auto">
            <a:xfrm>
              <a:off x="2784" y="2448"/>
              <a:ext cx="458" cy="469"/>
            </a:xfrm>
            <a:custGeom>
              <a:avLst/>
              <a:gdLst/>
              <a:ahLst/>
              <a:cxnLst>
                <a:cxn ang="0">
                  <a:pos x="758" y="1267"/>
                </a:cxn>
                <a:cxn ang="0">
                  <a:pos x="860" y="1250"/>
                </a:cxn>
                <a:cxn ang="0">
                  <a:pos x="955" y="1219"/>
                </a:cxn>
                <a:cxn ang="0">
                  <a:pos x="1044" y="1177"/>
                </a:cxn>
                <a:cxn ang="0">
                  <a:pos x="1125" y="1125"/>
                </a:cxn>
                <a:cxn ang="0">
                  <a:pos x="1196" y="1062"/>
                </a:cxn>
                <a:cxn ang="0">
                  <a:pos x="1257" y="989"/>
                </a:cxn>
                <a:cxn ang="0">
                  <a:pos x="1307" y="910"/>
                </a:cxn>
                <a:cxn ang="0">
                  <a:pos x="1344" y="824"/>
                </a:cxn>
                <a:cxn ang="0">
                  <a:pos x="1367" y="731"/>
                </a:cxn>
                <a:cxn ang="0">
                  <a:pos x="1375" y="635"/>
                </a:cxn>
                <a:cxn ang="0">
                  <a:pos x="1367" y="539"/>
                </a:cxn>
                <a:cxn ang="0">
                  <a:pos x="1344" y="446"/>
                </a:cxn>
                <a:cxn ang="0">
                  <a:pos x="1307" y="360"/>
                </a:cxn>
                <a:cxn ang="0">
                  <a:pos x="1257" y="281"/>
                </a:cxn>
                <a:cxn ang="0">
                  <a:pos x="1196" y="208"/>
                </a:cxn>
                <a:cxn ang="0">
                  <a:pos x="1125" y="145"/>
                </a:cxn>
                <a:cxn ang="0">
                  <a:pos x="1044" y="92"/>
                </a:cxn>
                <a:cxn ang="0">
                  <a:pos x="955" y="50"/>
                </a:cxn>
                <a:cxn ang="0">
                  <a:pos x="860" y="20"/>
                </a:cxn>
                <a:cxn ang="0">
                  <a:pos x="758" y="3"/>
                </a:cxn>
                <a:cxn ang="0">
                  <a:pos x="652" y="1"/>
                </a:cxn>
                <a:cxn ang="0">
                  <a:pos x="550" y="12"/>
                </a:cxn>
                <a:cxn ang="0">
                  <a:pos x="452" y="39"/>
                </a:cxn>
                <a:cxn ang="0">
                  <a:pos x="360" y="77"/>
                </a:cxn>
                <a:cxn ang="0">
                  <a:pos x="277" y="126"/>
                </a:cxn>
                <a:cxn ang="0">
                  <a:pos x="203" y="186"/>
                </a:cxn>
                <a:cxn ang="0">
                  <a:pos x="137" y="255"/>
                </a:cxn>
                <a:cxn ang="0">
                  <a:pos x="84" y="332"/>
                </a:cxn>
                <a:cxn ang="0">
                  <a:pos x="43" y="416"/>
                </a:cxn>
                <a:cxn ang="0">
                  <a:pos x="14" y="507"/>
                </a:cxn>
                <a:cxn ang="0">
                  <a:pos x="1" y="603"/>
                </a:cxn>
                <a:cxn ang="0">
                  <a:pos x="4" y="700"/>
                </a:cxn>
                <a:cxn ang="0">
                  <a:pos x="23" y="793"/>
                </a:cxn>
                <a:cxn ang="0">
                  <a:pos x="55" y="882"/>
                </a:cxn>
                <a:cxn ang="0">
                  <a:pos x="100" y="964"/>
                </a:cxn>
                <a:cxn ang="0">
                  <a:pos x="157" y="1038"/>
                </a:cxn>
                <a:cxn ang="0">
                  <a:pos x="226" y="1105"/>
                </a:cxn>
                <a:cxn ang="0">
                  <a:pos x="304" y="1162"/>
                </a:cxn>
                <a:cxn ang="0">
                  <a:pos x="390" y="1207"/>
                </a:cxn>
                <a:cxn ang="0">
                  <a:pos x="484" y="1242"/>
                </a:cxn>
                <a:cxn ang="0">
                  <a:pos x="584" y="1263"/>
                </a:cxn>
                <a:cxn ang="0">
                  <a:pos x="688" y="1270"/>
                </a:cxn>
              </a:cxnLst>
              <a:rect l="0" t="0" r="r" b="b"/>
              <a:pathLst>
                <a:path w="1375" h="1270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  <p:grpSp>
        <p:nvGrpSpPr>
          <p:cNvPr id="338981" name="Group 37"/>
          <p:cNvGrpSpPr/>
          <p:nvPr/>
        </p:nvGrpSpPr>
        <p:grpSpPr>
          <a:xfrm>
            <a:off x="4268788" y="4452938"/>
            <a:ext cx="381000" cy="369887"/>
            <a:chOff x="2599" y="2329"/>
            <a:chExt cx="659" cy="678"/>
          </a:xfrm>
        </p:grpSpPr>
        <p:sp>
          <p:nvSpPr>
            <p:cNvPr id="338982" name="Freeform 38"/>
            <p:cNvSpPr>
              <a:spLocks/>
            </p:cNvSpPr>
            <p:nvPr/>
          </p:nvSpPr>
          <p:spPr bwMode="auto">
            <a:xfrm>
              <a:off x="2599" y="2329"/>
              <a:ext cx="659" cy="678"/>
            </a:xfrm>
            <a:custGeom>
              <a:avLst/>
              <a:gdLst/>
              <a:ahLst/>
              <a:cxnLst>
                <a:cxn ang="0">
                  <a:pos x="1002" y="1812"/>
                </a:cxn>
                <a:cxn ang="0">
                  <a:pos x="1135" y="1787"/>
                </a:cxn>
                <a:cxn ang="0">
                  <a:pos x="1262" y="1744"/>
                </a:cxn>
                <a:cxn ang="0">
                  <a:pos x="1379" y="1684"/>
                </a:cxn>
                <a:cxn ang="0">
                  <a:pos x="1486" y="1608"/>
                </a:cxn>
                <a:cxn ang="0">
                  <a:pos x="1581" y="1518"/>
                </a:cxn>
                <a:cxn ang="0">
                  <a:pos x="1662" y="1415"/>
                </a:cxn>
                <a:cxn ang="0">
                  <a:pos x="1727" y="1301"/>
                </a:cxn>
                <a:cxn ang="0">
                  <a:pos x="1776" y="1178"/>
                </a:cxn>
                <a:cxn ang="0">
                  <a:pos x="1807" y="1046"/>
                </a:cxn>
                <a:cxn ang="0">
                  <a:pos x="1817" y="909"/>
                </a:cxn>
                <a:cxn ang="0">
                  <a:pos x="1807" y="770"/>
                </a:cxn>
                <a:cxn ang="0">
                  <a:pos x="1776" y="638"/>
                </a:cxn>
                <a:cxn ang="0">
                  <a:pos x="1727" y="515"/>
                </a:cxn>
                <a:cxn ang="0">
                  <a:pos x="1662" y="401"/>
                </a:cxn>
                <a:cxn ang="0">
                  <a:pos x="1581" y="298"/>
                </a:cxn>
                <a:cxn ang="0">
                  <a:pos x="1486" y="208"/>
                </a:cxn>
                <a:cxn ang="0">
                  <a:pos x="1379" y="132"/>
                </a:cxn>
                <a:cxn ang="0">
                  <a:pos x="1262" y="72"/>
                </a:cxn>
                <a:cxn ang="0">
                  <a:pos x="1135" y="29"/>
                </a:cxn>
                <a:cxn ang="0">
                  <a:pos x="1002" y="4"/>
                </a:cxn>
                <a:cxn ang="0">
                  <a:pos x="863" y="1"/>
                </a:cxn>
                <a:cxn ang="0">
                  <a:pos x="726" y="18"/>
                </a:cxn>
                <a:cxn ang="0">
                  <a:pos x="597" y="55"/>
                </a:cxn>
                <a:cxn ang="0">
                  <a:pos x="476" y="110"/>
                </a:cxn>
                <a:cxn ang="0">
                  <a:pos x="366" y="181"/>
                </a:cxn>
                <a:cxn ang="0">
                  <a:pos x="267" y="267"/>
                </a:cxn>
                <a:cxn ang="0">
                  <a:pos x="181" y="365"/>
                </a:cxn>
                <a:cxn ang="0">
                  <a:pos x="111" y="476"/>
                </a:cxn>
                <a:cxn ang="0">
                  <a:pos x="56" y="596"/>
                </a:cxn>
                <a:cxn ang="0">
                  <a:pos x="19" y="725"/>
                </a:cxn>
                <a:cxn ang="0">
                  <a:pos x="1" y="861"/>
                </a:cxn>
                <a:cxn ang="0">
                  <a:pos x="6" y="1001"/>
                </a:cxn>
                <a:cxn ang="0">
                  <a:pos x="29" y="1135"/>
                </a:cxn>
                <a:cxn ang="0">
                  <a:pos x="72" y="1261"/>
                </a:cxn>
                <a:cxn ang="0">
                  <a:pos x="132" y="1378"/>
                </a:cxn>
                <a:cxn ang="0">
                  <a:pos x="209" y="1485"/>
                </a:cxn>
                <a:cxn ang="0">
                  <a:pos x="298" y="1580"/>
                </a:cxn>
                <a:cxn ang="0">
                  <a:pos x="401" y="1661"/>
                </a:cxn>
                <a:cxn ang="0">
                  <a:pos x="515" y="1726"/>
                </a:cxn>
                <a:cxn ang="0">
                  <a:pos x="639" y="1775"/>
                </a:cxn>
                <a:cxn ang="0">
                  <a:pos x="771" y="1805"/>
                </a:cxn>
                <a:cxn ang="0">
                  <a:pos x="909" y="1816"/>
                </a:cxn>
              </a:cxnLst>
              <a:rect l="0" t="0" r="r" b="b"/>
              <a:pathLst>
                <a:path w="1817" h="1816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939FBF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38983" name="Freeform 39"/>
            <p:cNvSpPr>
              <a:spLocks/>
            </p:cNvSpPr>
            <p:nvPr/>
          </p:nvSpPr>
          <p:spPr bwMode="auto">
            <a:xfrm>
              <a:off x="2784" y="2448"/>
              <a:ext cx="458" cy="469"/>
            </a:xfrm>
            <a:custGeom>
              <a:avLst/>
              <a:gdLst/>
              <a:ahLst/>
              <a:cxnLst>
                <a:cxn ang="0">
                  <a:pos x="758" y="1267"/>
                </a:cxn>
                <a:cxn ang="0">
                  <a:pos x="860" y="1250"/>
                </a:cxn>
                <a:cxn ang="0">
                  <a:pos x="955" y="1219"/>
                </a:cxn>
                <a:cxn ang="0">
                  <a:pos x="1044" y="1177"/>
                </a:cxn>
                <a:cxn ang="0">
                  <a:pos x="1125" y="1125"/>
                </a:cxn>
                <a:cxn ang="0">
                  <a:pos x="1196" y="1062"/>
                </a:cxn>
                <a:cxn ang="0">
                  <a:pos x="1257" y="989"/>
                </a:cxn>
                <a:cxn ang="0">
                  <a:pos x="1307" y="910"/>
                </a:cxn>
                <a:cxn ang="0">
                  <a:pos x="1344" y="824"/>
                </a:cxn>
                <a:cxn ang="0">
                  <a:pos x="1367" y="731"/>
                </a:cxn>
                <a:cxn ang="0">
                  <a:pos x="1375" y="635"/>
                </a:cxn>
                <a:cxn ang="0">
                  <a:pos x="1367" y="539"/>
                </a:cxn>
                <a:cxn ang="0">
                  <a:pos x="1344" y="446"/>
                </a:cxn>
                <a:cxn ang="0">
                  <a:pos x="1307" y="360"/>
                </a:cxn>
                <a:cxn ang="0">
                  <a:pos x="1257" y="281"/>
                </a:cxn>
                <a:cxn ang="0">
                  <a:pos x="1196" y="208"/>
                </a:cxn>
                <a:cxn ang="0">
                  <a:pos x="1125" y="145"/>
                </a:cxn>
                <a:cxn ang="0">
                  <a:pos x="1044" y="92"/>
                </a:cxn>
                <a:cxn ang="0">
                  <a:pos x="955" y="50"/>
                </a:cxn>
                <a:cxn ang="0">
                  <a:pos x="860" y="20"/>
                </a:cxn>
                <a:cxn ang="0">
                  <a:pos x="758" y="3"/>
                </a:cxn>
                <a:cxn ang="0">
                  <a:pos x="652" y="1"/>
                </a:cxn>
                <a:cxn ang="0">
                  <a:pos x="550" y="12"/>
                </a:cxn>
                <a:cxn ang="0">
                  <a:pos x="452" y="39"/>
                </a:cxn>
                <a:cxn ang="0">
                  <a:pos x="360" y="77"/>
                </a:cxn>
                <a:cxn ang="0">
                  <a:pos x="277" y="126"/>
                </a:cxn>
                <a:cxn ang="0">
                  <a:pos x="203" y="186"/>
                </a:cxn>
                <a:cxn ang="0">
                  <a:pos x="137" y="255"/>
                </a:cxn>
                <a:cxn ang="0">
                  <a:pos x="84" y="332"/>
                </a:cxn>
                <a:cxn ang="0">
                  <a:pos x="43" y="416"/>
                </a:cxn>
                <a:cxn ang="0">
                  <a:pos x="14" y="507"/>
                </a:cxn>
                <a:cxn ang="0">
                  <a:pos x="1" y="603"/>
                </a:cxn>
                <a:cxn ang="0">
                  <a:pos x="4" y="700"/>
                </a:cxn>
                <a:cxn ang="0">
                  <a:pos x="23" y="793"/>
                </a:cxn>
                <a:cxn ang="0">
                  <a:pos x="55" y="882"/>
                </a:cxn>
                <a:cxn ang="0">
                  <a:pos x="100" y="964"/>
                </a:cxn>
                <a:cxn ang="0">
                  <a:pos x="157" y="1038"/>
                </a:cxn>
                <a:cxn ang="0">
                  <a:pos x="226" y="1105"/>
                </a:cxn>
                <a:cxn ang="0">
                  <a:pos x="304" y="1162"/>
                </a:cxn>
                <a:cxn ang="0">
                  <a:pos x="390" y="1207"/>
                </a:cxn>
                <a:cxn ang="0">
                  <a:pos x="484" y="1242"/>
                </a:cxn>
                <a:cxn ang="0">
                  <a:pos x="584" y="1263"/>
                </a:cxn>
                <a:cxn ang="0">
                  <a:pos x="688" y="1270"/>
                </a:cxn>
              </a:cxnLst>
              <a:rect l="0" t="0" r="r" b="b"/>
              <a:pathLst>
                <a:path w="1375" h="1270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  <p:sp>
        <p:nvSpPr>
          <p:cNvPr id="338984" name="Oval 40"/>
          <p:cNvSpPr>
            <a:spLocks noChangeArrowheads="1"/>
          </p:cNvSpPr>
          <p:nvPr/>
        </p:nvSpPr>
        <p:spPr bwMode="auto">
          <a:xfrm>
            <a:off x="3875088" y="3678238"/>
            <a:ext cx="1066800" cy="990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85" name="Line 41"/>
          <p:cNvSpPr>
            <a:spLocks noChangeShapeType="1"/>
          </p:cNvSpPr>
          <p:nvPr/>
        </p:nvSpPr>
        <p:spPr bwMode="auto">
          <a:xfrm>
            <a:off x="4114800" y="4343400"/>
            <a:ext cx="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86" name="Line 42"/>
          <p:cNvSpPr>
            <a:spLocks noChangeShapeType="1"/>
          </p:cNvSpPr>
          <p:nvPr/>
        </p:nvSpPr>
        <p:spPr bwMode="auto">
          <a:xfrm>
            <a:off x="4622800" y="4305300"/>
            <a:ext cx="330200" cy="13335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87" name="Line 43"/>
          <p:cNvSpPr>
            <a:spLocks noChangeShapeType="1"/>
          </p:cNvSpPr>
          <p:nvPr/>
        </p:nvSpPr>
        <p:spPr bwMode="auto">
          <a:xfrm>
            <a:off x="4343400" y="4343400"/>
            <a:ext cx="228600" cy="1371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88" name="Line 44"/>
          <p:cNvSpPr>
            <a:spLocks noChangeShapeType="1"/>
          </p:cNvSpPr>
          <p:nvPr/>
        </p:nvSpPr>
        <p:spPr bwMode="auto">
          <a:xfrm>
            <a:off x="4483100" y="4343400"/>
            <a:ext cx="317500" cy="1371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8989" name="Line 45"/>
          <p:cNvSpPr>
            <a:spLocks noChangeShapeType="1"/>
          </p:cNvSpPr>
          <p:nvPr/>
        </p:nvSpPr>
        <p:spPr bwMode="auto">
          <a:xfrm>
            <a:off x="4216400" y="4343400"/>
            <a:ext cx="127000" cy="1371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Line 2"/>
          <p:cNvSpPr>
            <a:spLocks noChangeShapeType="1"/>
          </p:cNvSpPr>
          <p:nvPr/>
        </p:nvSpPr>
        <p:spPr bwMode="auto">
          <a:xfrm flipV="1">
            <a:off x="7939088" y="4114800"/>
            <a:ext cx="519112" cy="14288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1" name="Oval 3"/>
          <p:cNvSpPr>
            <a:spLocks noChangeArrowheads="1"/>
          </p:cNvSpPr>
          <p:nvPr/>
        </p:nvSpPr>
        <p:spPr bwMode="auto">
          <a:xfrm>
            <a:off x="7835900" y="3567113"/>
            <a:ext cx="3810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folHlink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 flipV="1">
            <a:off x="7481888" y="4114800"/>
            <a:ext cx="519112" cy="14288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7215188" y="3567113"/>
            <a:ext cx="3810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folHlink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4" name="Line 6"/>
          <p:cNvSpPr>
            <a:spLocks noChangeShapeType="1"/>
          </p:cNvSpPr>
          <p:nvPr/>
        </p:nvSpPr>
        <p:spPr bwMode="auto">
          <a:xfrm>
            <a:off x="6119813" y="4090988"/>
            <a:ext cx="1295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5" name="Line 7"/>
          <p:cNvSpPr>
            <a:spLocks noChangeShapeType="1"/>
          </p:cNvSpPr>
          <p:nvPr/>
        </p:nvSpPr>
        <p:spPr bwMode="auto">
          <a:xfrm>
            <a:off x="6119813" y="4129088"/>
            <a:ext cx="12954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5934075" y="3567113"/>
            <a:ext cx="3810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folHlink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4824413" y="4048125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4824413" y="4090988"/>
            <a:ext cx="1295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4824413" y="4129088"/>
            <a:ext cx="12954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4652963" y="3567113"/>
            <a:ext cx="3810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folHlink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>
            <a:off x="3525838" y="3998913"/>
            <a:ext cx="12954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3525838" y="4046538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3525838" y="4089400"/>
            <a:ext cx="1295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3525838" y="4127500"/>
            <a:ext cx="12954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5" name="Oval 17"/>
          <p:cNvSpPr>
            <a:spLocks noChangeArrowheads="1"/>
          </p:cNvSpPr>
          <p:nvPr/>
        </p:nvSpPr>
        <p:spPr bwMode="auto">
          <a:xfrm>
            <a:off x="3352800" y="3568700"/>
            <a:ext cx="381000" cy="914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folHlink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 rot="5400000">
            <a:off x="1826419" y="3275806"/>
            <a:ext cx="306388" cy="3175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2517775" y="1096963"/>
            <a:ext cx="4100513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Aquisição da florescência</a:t>
            </a: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1458913" y="1938338"/>
            <a:ext cx="10414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Laser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39990" name="Rectangle 22"/>
          <p:cNvSpPr>
            <a:spLocks noChangeArrowheads="1"/>
          </p:cNvSpPr>
          <p:nvPr/>
        </p:nvSpPr>
        <p:spPr bwMode="auto">
          <a:xfrm>
            <a:off x="1600200" y="3492500"/>
            <a:ext cx="762000" cy="1066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1" name="Rectangle 23" descr="Confetes grandes"/>
          <p:cNvSpPr>
            <a:spLocks noChangeArrowheads="1"/>
          </p:cNvSpPr>
          <p:nvPr/>
        </p:nvSpPr>
        <p:spPr bwMode="auto">
          <a:xfrm>
            <a:off x="1803400" y="3492500"/>
            <a:ext cx="381000" cy="1066800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2" name="Oval 24"/>
          <p:cNvSpPr>
            <a:spLocks noChangeArrowheads="1"/>
          </p:cNvSpPr>
          <p:nvPr/>
        </p:nvSpPr>
        <p:spPr bwMode="auto">
          <a:xfrm>
            <a:off x="1803400" y="3873500"/>
            <a:ext cx="3810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 flipV="1">
            <a:off x="1574800" y="3541713"/>
            <a:ext cx="368300" cy="357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>
            <a:off x="2222500" y="3959225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5" name="Line 27"/>
          <p:cNvSpPr>
            <a:spLocks noChangeShapeType="1"/>
          </p:cNvSpPr>
          <p:nvPr/>
        </p:nvSpPr>
        <p:spPr bwMode="auto">
          <a:xfrm>
            <a:off x="2228850" y="4000500"/>
            <a:ext cx="12954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2228850" y="4048125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>
            <a:off x="2228850" y="4090988"/>
            <a:ext cx="1295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>
            <a:off x="2228850" y="4129088"/>
            <a:ext cx="12954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39999" name="Line 31"/>
          <p:cNvSpPr>
            <a:spLocks noChangeShapeType="1"/>
          </p:cNvSpPr>
          <p:nvPr/>
        </p:nvSpPr>
        <p:spPr bwMode="auto">
          <a:xfrm>
            <a:off x="3505200" y="3114675"/>
            <a:ext cx="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0" name="Line 32"/>
          <p:cNvSpPr>
            <a:spLocks noChangeShapeType="1"/>
          </p:cNvSpPr>
          <p:nvPr/>
        </p:nvSpPr>
        <p:spPr bwMode="auto">
          <a:xfrm>
            <a:off x="4805363" y="3162300"/>
            <a:ext cx="0" cy="8382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1" name="Line 33"/>
          <p:cNvSpPr>
            <a:spLocks noChangeShapeType="1"/>
          </p:cNvSpPr>
          <p:nvPr/>
        </p:nvSpPr>
        <p:spPr bwMode="auto">
          <a:xfrm>
            <a:off x="6105525" y="3214688"/>
            <a:ext cx="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2" name="Line 34"/>
          <p:cNvSpPr>
            <a:spLocks noChangeShapeType="1"/>
          </p:cNvSpPr>
          <p:nvPr/>
        </p:nvSpPr>
        <p:spPr bwMode="auto">
          <a:xfrm>
            <a:off x="7400925" y="3252788"/>
            <a:ext cx="0" cy="8382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3" name="Line 35"/>
          <p:cNvSpPr>
            <a:spLocks noChangeShapeType="1"/>
          </p:cNvSpPr>
          <p:nvPr/>
        </p:nvSpPr>
        <p:spPr bwMode="auto">
          <a:xfrm>
            <a:off x="2228850" y="4173538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4" name="Line 36"/>
          <p:cNvSpPr>
            <a:spLocks noChangeShapeType="1"/>
          </p:cNvSpPr>
          <p:nvPr/>
        </p:nvSpPr>
        <p:spPr bwMode="auto">
          <a:xfrm>
            <a:off x="3552825" y="3267075"/>
            <a:ext cx="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5" name="Line 37"/>
          <p:cNvSpPr>
            <a:spLocks noChangeShapeType="1"/>
          </p:cNvSpPr>
          <p:nvPr/>
        </p:nvSpPr>
        <p:spPr bwMode="auto">
          <a:xfrm>
            <a:off x="3552825" y="3348038"/>
            <a:ext cx="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6" name="Line 38"/>
          <p:cNvSpPr>
            <a:spLocks noChangeShapeType="1"/>
          </p:cNvSpPr>
          <p:nvPr/>
        </p:nvSpPr>
        <p:spPr bwMode="auto">
          <a:xfrm>
            <a:off x="2270125" y="4175125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07" name="AutoShape 39" descr="Tracejado horizontal"/>
          <p:cNvSpPr>
            <a:spLocks noChangeArrowheads="1"/>
          </p:cNvSpPr>
          <p:nvPr/>
        </p:nvSpPr>
        <p:spPr bwMode="auto">
          <a:xfrm>
            <a:off x="3182938" y="2633663"/>
            <a:ext cx="690562" cy="652462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uFillTx/>
                <a:latin typeface="Arial" charset="0"/>
              </a:rPr>
              <a:t>Gran.</a:t>
            </a:r>
            <a:endParaRPr lang="en-US" dirty="0">
              <a:uFillTx/>
            </a:endParaRPr>
          </a:p>
        </p:txBody>
      </p:sp>
      <p:sp>
        <p:nvSpPr>
          <p:cNvPr id="340008" name="AutoShape 40" descr="Tracejado horizontal"/>
          <p:cNvSpPr>
            <a:spLocks noChangeArrowheads="1"/>
          </p:cNvSpPr>
          <p:nvPr/>
        </p:nvSpPr>
        <p:spPr bwMode="auto">
          <a:xfrm>
            <a:off x="4459288" y="2635250"/>
            <a:ext cx="690562" cy="652463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uFillTx/>
                <a:latin typeface="Arial" charset="0"/>
              </a:rPr>
              <a:t>Fl</a:t>
            </a:r>
            <a:r>
              <a:rPr lang="en-US" sz="1400" b="1" dirty="0">
                <a:uFillTx/>
                <a:latin typeface="Arial" charset="0"/>
              </a:rPr>
              <a:t> 1</a:t>
            </a:r>
            <a:endParaRPr lang="en-US" dirty="0">
              <a:uFillTx/>
            </a:endParaRPr>
          </a:p>
        </p:txBody>
      </p:sp>
      <p:sp>
        <p:nvSpPr>
          <p:cNvPr id="340009" name="AutoShape 41" descr="Tracejado horizontal"/>
          <p:cNvSpPr>
            <a:spLocks noChangeArrowheads="1"/>
          </p:cNvSpPr>
          <p:nvPr/>
        </p:nvSpPr>
        <p:spPr bwMode="auto">
          <a:xfrm>
            <a:off x="5754688" y="2635250"/>
            <a:ext cx="690562" cy="652463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uFillTx/>
                <a:latin typeface="Arial" charset="0"/>
              </a:rPr>
              <a:t>Fl</a:t>
            </a:r>
            <a:r>
              <a:rPr lang="en-US" sz="1400" b="1" dirty="0">
                <a:uFillTx/>
                <a:latin typeface="Arial" charset="0"/>
              </a:rPr>
              <a:t> 2</a:t>
            </a:r>
            <a:endParaRPr lang="en-US" dirty="0">
              <a:uFillTx/>
            </a:endParaRPr>
          </a:p>
        </p:txBody>
      </p:sp>
      <p:sp>
        <p:nvSpPr>
          <p:cNvPr id="340010" name="AutoShape 42" descr="Tracejado horizontal"/>
          <p:cNvSpPr>
            <a:spLocks noChangeArrowheads="1"/>
          </p:cNvSpPr>
          <p:nvPr/>
        </p:nvSpPr>
        <p:spPr bwMode="auto">
          <a:xfrm>
            <a:off x="7050088" y="2635250"/>
            <a:ext cx="690562" cy="652463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uFillTx/>
                <a:latin typeface="Arial" charset="0"/>
              </a:rPr>
              <a:t>Fl</a:t>
            </a:r>
            <a:r>
              <a:rPr lang="en-US" sz="1400" b="1" dirty="0">
                <a:uFillTx/>
                <a:latin typeface="Arial" charset="0"/>
              </a:rPr>
              <a:t> 3</a:t>
            </a:r>
            <a:endParaRPr lang="en-US" dirty="0">
              <a:uFillTx/>
            </a:endParaRPr>
          </a:p>
        </p:txBody>
      </p:sp>
      <p:sp>
        <p:nvSpPr>
          <p:cNvPr id="340011" name="AutoShape 43" descr="Tracejado horizontal"/>
          <p:cNvSpPr>
            <a:spLocks noChangeArrowheads="1"/>
          </p:cNvSpPr>
          <p:nvPr/>
        </p:nvSpPr>
        <p:spPr bwMode="auto">
          <a:xfrm>
            <a:off x="8421688" y="3652838"/>
            <a:ext cx="690562" cy="652462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uFillTx/>
                <a:latin typeface="Arial" charset="0"/>
              </a:rPr>
              <a:t>Fl 4</a:t>
            </a:r>
            <a:endParaRPr lang="en-US">
              <a:uFillTx/>
            </a:endParaRPr>
          </a:p>
        </p:txBody>
      </p:sp>
      <p:sp>
        <p:nvSpPr>
          <p:cNvPr id="340012" name="Oval 44"/>
          <p:cNvSpPr>
            <a:spLocks noChangeArrowheads="1"/>
          </p:cNvSpPr>
          <p:nvPr/>
        </p:nvSpPr>
        <p:spPr bwMode="auto">
          <a:xfrm>
            <a:off x="2209800" y="3873500"/>
            <a:ext cx="152400" cy="381000"/>
          </a:xfrm>
          <a:prstGeom prst="ellipse">
            <a:avLst/>
          </a:prstGeom>
          <a:gradFill rotWithShape="0">
            <a:gsLst>
              <a:gs pos="0">
                <a:srgbClr val="FF9900">
                  <a:tint val="23922"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13" name="Line 45"/>
          <p:cNvSpPr>
            <a:spLocks noChangeShapeType="1"/>
          </p:cNvSpPr>
          <p:nvPr/>
        </p:nvSpPr>
        <p:spPr bwMode="auto">
          <a:xfrm>
            <a:off x="2286000" y="4191000"/>
            <a:ext cx="4572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14" name="Text Box 46"/>
          <p:cNvSpPr txBox="1">
            <a:spLocks noChangeArrowheads="1"/>
          </p:cNvSpPr>
          <p:nvPr/>
        </p:nvSpPr>
        <p:spPr bwMode="auto">
          <a:xfrm>
            <a:off x="2209800" y="4953000"/>
            <a:ext cx="14478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 Lateral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0015" name="Rectangle 47"/>
          <p:cNvSpPr>
            <a:spLocks noChangeArrowheads="1"/>
          </p:cNvSpPr>
          <p:nvPr/>
        </p:nvSpPr>
        <p:spPr bwMode="auto">
          <a:xfrm>
            <a:off x="1797050" y="4318000"/>
            <a:ext cx="381000" cy="76200"/>
          </a:xfrm>
          <a:prstGeom prst="rect">
            <a:avLst/>
          </a:prstGeom>
          <a:gradFill rotWithShape="0">
            <a:gsLst>
              <a:gs pos="0">
                <a:srgbClr val="FF9933">
                  <a:tint val="33725"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16" name="Line 48"/>
          <p:cNvSpPr>
            <a:spLocks noChangeShapeType="1"/>
          </p:cNvSpPr>
          <p:nvPr/>
        </p:nvSpPr>
        <p:spPr bwMode="auto">
          <a:xfrm flipH="1">
            <a:off x="1600200" y="4362450"/>
            <a:ext cx="228600" cy="590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17" name="Text Box 49"/>
          <p:cNvSpPr txBox="1">
            <a:spLocks noChangeArrowheads="1"/>
          </p:cNvSpPr>
          <p:nvPr/>
        </p:nvSpPr>
        <p:spPr bwMode="auto">
          <a:xfrm>
            <a:off x="177800" y="4908550"/>
            <a:ext cx="14478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 Frontal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0018" name="Line 50"/>
          <p:cNvSpPr>
            <a:spLocks noChangeShapeType="1"/>
          </p:cNvSpPr>
          <p:nvPr/>
        </p:nvSpPr>
        <p:spPr bwMode="auto">
          <a:xfrm>
            <a:off x="3581400" y="4419600"/>
            <a:ext cx="8382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19" name="Text Box 51"/>
          <p:cNvSpPr txBox="1">
            <a:spLocks noChangeArrowheads="1"/>
          </p:cNvSpPr>
          <p:nvPr/>
        </p:nvSpPr>
        <p:spPr bwMode="auto">
          <a:xfrm>
            <a:off x="4356100" y="4984750"/>
            <a:ext cx="11430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Filtros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0020" name="Line 52"/>
          <p:cNvSpPr>
            <a:spLocks noChangeShapeType="1"/>
          </p:cNvSpPr>
          <p:nvPr/>
        </p:nvSpPr>
        <p:spPr bwMode="auto">
          <a:xfrm flipV="1">
            <a:off x="5029200" y="2209800"/>
            <a:ext cx="685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0021" name="Text Box 53"/>
          <p:cNvSpPr txBox="1">
            <a:spLocks noChangeArrowheads="1"/>
          </p:cNvSpPr>
          <p:nvPr/>
        </p:nvSpPr>
        <p:spPr bwMode="auto">
          <a:xfrm>
            <a:off x="5613400" y="1828800"/>
            <a:ext cx="16256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Sensores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0022" name="Text Box 54"/>
          <p:cNvSpPr txBox="1">
            <a:spLocks noChangeArrowheads="1"/>
          </p:cNvSpPr>
          <p:nvPr/>
        </p:nvSpPr>
        <p:spPr bwMode="auto">
          <a:xfrm>
            <a:off x="14288" y="2830513"/>
            <a:ext cx="16764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Área de detecção</a:t>
            </a:r>
            <a:endParaRPr lang="en-US">
              <a:solidFill>
                <a:schemeClr val="bg1"/>
              </a:solidFill>
              <a:uFillTx/>
            </a:endParaRPr>
          </a:p>
        </p:txBody>
      </p:sp>
      <p:grpSp>
        <p:nvGrpSpPr>
          <p:cNvPr id="340023" name="Group 55"/>
          <p:cNvGrpSpPr/>
          <p:nvPr/>
        </p:nvGrpSpPr>
        <p:grpSpPr>
          <a:xfrm>
            <a:off x="1828800" y="2514600"/>
            <a:ext cx="381000" cy="509588"/>
            <a:chOff x="4320" y="3600"/>
            <a:chExt cx="432" cy="513"/>
          </a:xfrm>
        </p:grpSpPr>
        <p:sp>
          <p:nvSpPr>
            <p:cNvPr id="340024" name="AutoShape 56"/>
            <p:cNvSpPr>
              <a:spLocks noChangeArrowheads="1"/>
            </p:cNvSpPr>
            <p:nvPr/>
          </p:nvSpPr>
          <p:spPr bwMode="auto">
            <a:xfrm rot="2598432">
              <a:off x="4429" y="3766"/>
              <a:ext cx="240" cy="240"/>
            </a:xfrm>
            <a:prstGeom prst="irregularSeal2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40025" name="AutoShape 57"/>
            <p:cNvSpPr>
              <a:spLocks noChangeArrowheads="1"/>
            </p:cNvSpPr>
            <p:nvPr/>
          </p:nvSpPr>
          <p:spPr bwMode="auto">
            <a:xfrm rot="2598432">
              <a:off x="4320" y="3600"/>
              <a:ext cx="432" cy="513"/>
            </a:xfrm>
            <a:prstGeom prst="irregularSeal2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40026" name="AutoShape 58"/>
            <p:cNvSpPr>
              <a:spLocks noChangeArrowheads="1"/>
            </p:cNvSpPr>
            <p:nvPr/>
          </p:nvSpPr>
          <p:spPr bwMode="auto">
            <a:xfrm rot="2598432">
              <a:off x="4414" y="3713"/>
              <a:ext cx="249" cy="295"/>
            </a:xfrm>
            <a:prstGeom prst="irregularSeal2">
              <a:avLst/>
            </a:prstGeom>
            <a:solidFill>
              <a:schemeClr val="tx1"/>
            </a:solidFill>
            <a:ln w="12700">
              <a:solidFill>
                <a:srgbClr val="FFFF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  <p:grpSp>
        <p:nvGrpSpPr>
          <p:cNvPr id="340027" name="Group 59"/>
          <p:cNvGrpSpPr/>
          <p:nvPr/>
        </p:nvGrpSpPr>
        <p:grpSpPr>
          <a:xfrm>
            <a:off x="1873250" y="3951288"/>
            <a:ext cx="228600" cy="222250"/>
            <a:chOff x="2599" y="2329"/>
            <a:chExt cx="659" cy="678"/>
          </a:xfrm>
        </p:grpSpPr>
        <p:sp>
          <p:nvSpPr>
            <p:cNvPr id="340028" name="Freeform 60"/>
            <p:cNvSpPr>
              <a:spLocks/>
            </p:cNvSpPr>
            <p:nvPr/>
          </p:nvSpPr>
          <p:spPr bwMode="auto">
            <a:xfrm>
              <a:off x="2599" y="2329"/>
              <a:ext cx="659" cy="678"/>
            </a:xfrm>
            <a:custGeom>
              <a:avLst/>
              <a:gdLst/>
              <a:ahLst/>
              <a:cxnLst>
                <a:cxn ang="0">
                  <a:pos x="1002" y="1812"/>
                </a:cxn>
                <a:cxn ang="0">
                  <a:pos x="1135" y="1787"/>
                </a:cxn>
                <a:cxn ang="0">
                  <a:pos x="1262" y="1744"/>
                </a:cxn>
                <a:cxn ang="0">
                  <a:pos x="1379" y="1684"/>
                </a:cxn>
                <a:cxn ang="0">
                  <a:pos x="1486" y="1608"/>
                </a:cxn>
                <a:cxn ang="0">
                  <a:pos x="1581" y="1518"/>
                </a:cxn>
                <a:cxn ang="0">
                  <a:pos x="1662" y="1415"/>
                </a:cxn>
                <a:cxn ang="0">
                  <a:pos x="1727" y="1301"/>
                </a:cxn>
                <a:cxn ang="0">
                  <a:pos x="1776" y="1178"/>
                </a:cxn>
                <a:cxn ang="0">
                  <a:pos x="1807" y="1046"/>
                </a:cxn>
                <a:cxn ang="0">
                  <a:pos x="1817" y="909"/>
                </a:cxn>
                <a:cxn ang="0">
                  <a:pos x="1807" y="770"/>
                </a:cxn>
                <a:cxn ang="0">
                  <a:pos x="1776" y="638"/>
                </a:cxn>
                <a:cxn ang="0">
                  <a:pos x="1727" y="515"/>
                </a:cxn>
                <a:cxn ang="0">
                  <a:pos x="1662" y="401"/>
                </a:cxn>
                <a:cxn ang="0">
                  <a:pos x="1581" y="298"/>
                </a:cxn>
                <a:cxn ang="0">
                  <a:pos x="1486" y="208"/>
                </a:cxn>
                <a:cxn ang="0">
                  <a:pos x="1379" y="132"/>
                </a:cxn>
                <a:cxn ang="0">
                  <a:pos x="1262" y="72"/>
                </a:cxn>
                <a:cxn ang="0">
                  <a:pos x="1135" y="29"/>
                </a:cxn>
                <a:cxn ang="0">
                  <a:pos x="1002" y="4"/>
                </a:cxn>
                <a:cxn ang="0">
                  <a:pos x="863" y="1"/>
                </a:cxn>
                <a:cxn ang="0">
                  <a:pos x="726" y="18"/>
                </a:cxn>
                <a:cxn ang="0">
                  <a:pos x="597" y="55"/>
                </a:cxn>
                <a:cxn ang="0">
                  <a:pos x="476" y="110"/>
                </a:cxn>
                <a:cxn ang="0">
                  <a:pos x="366" y="181"/>
                </a:cxn>
                <a:cxn ang="0">
                  <a:pos x="267" y="267"/>
                </a:cxn>
                <a:cxn ang="0">
                  <a:pos x="181" y="365"/>
                </a:cxn>
                <a:cxn ang="0">
                  <a:pos x="111" y="476"/>
                </a:cxn>
                <a:cxn ang="0">
                  <a:pos x="56" y="596"/>
                </a:cxn>
                <a:cxn ang="0">
                  <a:pos x="19" y="725"/>
                </a:cxn>
                <a:cxn ang="0">
                  <a:pos x="1" y="861"/>
                </a:cxn>
                <a:cxn ang="0">
                  <a:pos x="6" y="1001"/>
                </a:cxn>
                <a:cxn ang="0">
                  <a:pos x="29" y="1135"/>
                </a:cxn>
                <a:cxn ang="0">
                  <a:pos x="72" y="1261"/>
                </a:cxn>
                <a:cxn ang="0">
                  <a:pos x="132" y="1378"/>
                </a:cxn>
                <a:cxn ang="0">
                  <a:pos x="209" y="1485"/>
                </a:cxn>
                <a:cxn ang="0">
                  <a:pos x="298" y="1580"/>
                </a:cxn>
                <a:cxn ang="0">
                  <a:pos x="401" y="1661"/>
                </a:cxn>
                <a:cxn ang="0">
                  <a:pos x="515" y="1726"/>
                </a:cxn>
                <a:cxn ang="0">
                  <a:pos x="639" y="1775"/>
                </a:cxn>
                <a:cxn ang="0">
                  <a:pos x="771" y="1805"/>
                </a:cxn>
                <a:cxn ang="0">
                  <a:pos x="909" y="1816"/>
                </a:cxn>
              </a:cxnLst>
              <a:rect l="0" t="0" r="r" b="b"/>
              <a:pathLst>
                <a:path w="1817" h="1816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939FBF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40029" name="Freeform 61"/>
            <p:cNvSpPr>
              <a:spLocks/>
            </p:cNvSpPr>
            <p:nvPr/>
          </p:nvSpPr>
          <p:spPr bwMode="auto">
            <a:xfrm>
              <a:off x="2784" y="2448"/>
              <a:ext cx="458" cy="469"/>
            </a:xfrm>
            <a:custGeom>
              <a:avLst/>
              <a:gdLst/>
              <a:ahLst/>
              <a:cxnLst>
                <a:cxn ang="0">
                  <a:pos x="758" y="1267"/>
                </a:cxn>
                <a:cxn ang="0">
                  <a:pos x="860" y="1250"/>
                </a:cxn>
                <a:cxn ang="0">
                  <a:pos x="955" y="1219"/>
                </a:cxn>
                <a:cxn ang="0">
                  <a:pos x="1044" y="1177"/>
                </a:cxn>
                <a:cxn ang="0">
                  <a:pos x="1125" y="1125"/>
                </a:cxn>
                <a:cxn ang="0">
                  <a:pos x="1196" y="1062"/>
                </a:cxn>
                <a:cxn ang="0">
                  <a:pos x="1257" y="989"/>
                </a:cxn>
                <a:cxn ang="0">
                  <a:pos x="1307" y="910"/>
                </a:cxn>
                <a:cxn ang="0">
                  <a:pos x="1344" y="824"/>
                </a:cxn>
                <a:cxn ang="0">
                  <a:pos x="1367" y="731"/>
                </a:cxn>
                <a:cxn ang="0">
                  <a:pos x="1375" y="635"/>
                </a:cxn>
                <a:cxn ang="0">
                  <a:pos x="1367" y="539"/>
                </a:cxn>
                <a:cxn ang="0">
                  <a:pos x="1344" y="446"/>
                </a:cxn>
                <a:cxn ang="0">
                  <a:pos x="1307" y="360"/>
                </a:cxn>
                <a:cxn ang="0">
                  <a:pos x="1257" y="281"/>
                </a:cxn>
                <a:cxn ang="0">
                  <a:pos x="1196" y="208"/>
                </a:cxn>
                <a:cxn ang="0">
                  <a:pos x="1125" y="145"/>
                </a:cxn>
                <a:cxn ang="0">
                  <a:pos x="1044" y="92"/>
                </a:cxn>
                <a:cxn ang="0">
                  <a:pos x="955" y="50"/>
                </a:cxn>
                <a:cxn ang="0">
                  <a:pos x="860" y="20"/>
                </a:cxn>
                <a:cxn ang="0">
                  <a:pos x="758" y="3"/>
                </a:cxn>
                <a:cxn ang="0">
                  <a:pos x="652" y="1"/>
                </a:cxn>
                <a:cxn ang="0">
                  <a:pos x="550" y="12"/>
                </a:cxn>
                <a:cxn ang="0">
                  <a:pos x="452" y="39"/>
                </a:cxn>
                <a:cxn ang="0">
                  <a:pos x="360" y="77"/>
                </a:cxn>
                <a:cxn ang="0">
                  <a:pos x="277" y="126"/>
                </a:cxn>
                <a:cxn ang="0">
                  <a:pos x="203" y="186"/>
                </a:cxn>
                <a:cxn ang="0">
                  <a:pos x="137" y="255"/>
                </a:cxn>
                <a:cxn ang="0">
                  <a:pos x="84" y="332"/>
                </a:cxn>
                <a:cxn ang="0">
                  <a:pos x="43" y="416"/>
                </a:cxn>
                <a:cxn ang="0">
                  <a:pos x="14" y="507"/>
                </a:cxn>
                <a:cxn ang="0">
                  <a:pos x="1" y="603"/>
                </a:cxn>
                <a:cxn ang="0">
                  <a:pos x="4" y="700"/>
                </a:cxn>
                <a:cxn ang="0">
                  <a:pos x="23" y="793"/>
                </a:cxn>
                <a:cxn ang="0">
                  <a:pos x="55" y="882"/>
                </a:cxn>
                <a:cxn ang="0">
                  <a:pos x="100" y="964"/>
                </a:cxn>
                <a:cxn ang="0">
                  <a:pos x="157" y="1038"/>
                </a:cxn>
                <a:cxn ang="0">
                  <a:pos x="226" y="1105"/>
                </a:cxn>
                <a:cxn ang="0">
                  <a:pos x="304" y="1162"/>
                </a:cxn>
                <a:cxn ang="0">
                  <a:pos x="390" y="1207"/>
                </a:cxn>
                <a:cxn ang="0">
                  <a:pos x="484" y="1242"/>
                </a:cxn>
                <a:cxn ang="0">
                  <a:pos x="584" y="1263"/>
                </a:cxn>
                <a:cxn ang="0">
                  <a:pos x="688" y="1270"/>
                </a:cxn>
              </a:cxnLst>
              <a:rect l="0" t="0" r="r" b="b"/>
              <a:pathLst>
                <a:path w="1375" h="1270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2190750" y="1096963"/>
            <a:ext cx="477202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Surge uma intrigante questão!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825500" y="3073400"/>
            <a:ext cx="7496175" cy="104644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500" b="1" dirty="0">
                <a:uFillTx/>
                <a:latin typeface="Arial" charset="0"/>
              </a:rPr>
              <a:t>A célula é fluorescente?</a:t>
            </a:r>
            <a:endParaRPr lang="pt-BR" sz="2800" b="1" dirty="0">
              <a:uFillTx/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dirty="0">
              <a:uFillTx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70" name="Text Box 102"/>
          <p:cNvSpPr txBox="1">
            <a:spLocks noChangeArrowheads="1"/>
          </p:cNvSpPr>
          <p:nvPr/>
        </p:nvSpPr>
        <p:spPr bwMode="auto">
          <a:xfrm>
            <a:off x="2233852" y="384175"/>
            <a:ext cx="4677883" cy="46166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uFillTx/>
                <a:latin typeface="Arial" charset="0"/>
              </a:rPr>
              <a:t>DIAGNÓSTICO IMUNOLÓGICO</a:t>
            </a:r>
            <a:endParaRPr lang="pt-BR" sz="2800" b="1" dirty="0">
              <a:solidFill>
                <a:srgbClr val="C00000"/>
              </a:solidFill>
              <a:uFillTx/>
              <a:latin typeface="Arial" charset="0"/>
            </a:endParaRPr>
          </a:p>
        </p:txBody>
      </p:sp>
      <p:sp>
        <p:nvSpPr>
          <p:cNvPr id="314471" name="Text Box 103"/>
          <p:cNvSpPr txBox="1">
            <a:spLocks noChangeArrowheads="1"/>
          </p:cNvSpPr>
          <p:nvPr/>
        </p:nvSpPr>
        <p:spPr bwMode="auto">
          <a:xfrm>
            <a:off x="2082800" y="1096963"/>
            <a:ext cx="500062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ELISA – Como fica o resultado?</a:t>
            </a:r>
          </a:p>
        </p:txBody>
      </p:sp>
      <p:pic>
        <p:nvPicPr>
          <p:cNvPr id="5" name="Picture 2" descr="[Sem título 3[2]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37543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06713" y="1096963"/>
            <a:ext cx="3341687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Surge uma resposta!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4419600" y="3962400"/>
            <a:ext cx="215900" cy="219075"/>
          </a:xfrm>
          <a:prstGeom prst="ellipse">
            <a:avLst/>
          </a:prstGeom>
          <a:solidFill>
            <a:srgbClr val="66FF33"/>
          </a:solidFill>
          <a:ln w="12700">
            <a:solidFill>
              <a:srgbClr val="66FF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>
            <a:off x="2493963" y="4040188"/>
            <a:ext cx="1565275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>
            <a:off x="4924425" y="4041775"/>
            <a:ext cx="1565275" cy="0"/>
          </a:xfrm>
          <a:prstGeom prst="line">
            <a:avLst/>
          </a:prstGeom>
          <a:noFill/>
          <a:ln w="38100" cmpd="dbl">
            <a:solidFill>
              <a:srgbClr val="66FF33"/>
            </a:solidFill>
            <a:round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3279775" y="2670175"/>
            <a:ext cx="24130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Fluorógeno</a:t>
            </a:r>
          </a:p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fixada a célula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4559300" y="4832350"/>
            <a:ext cx="2260600" cy="3492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uFillTx/>
                <a:latin typeface="Arial" charset="0"/>
              </a:rPr>
              <a:t>Cor de luz resultante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H="1" flipV="1">
            <a:off x="5689600" y="4206875"/>
            <a:ext cx="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arrow" w="med" len="med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26" name="AutoShape 10" descr="Tracejado horizontal"/>
          <p:cNvSpPr>
            <a:spLocks noChangeArrowheads="1"/>
          </p:cNvSpPr>
          <p:nvPr/>
        </p:nvSpPr>
        <p:spPr bwMode="auto">
          <a:xfrm>
            <a:off x="6650038" y="3597275"/>
            <a:ext cx="690562" cy="652463"/>
          </a:xfrm>
          <a:prstGeom prst="cube">
            <a:avLst>
              <a:gd name="adj" fmla="val 25000"/>
            </a:avLst>
          </a:prstGeom>
          <a:pattFill prst="dashHorz">
            <a:fgClr>
              <a:schemeClr val="tx1"/>
            </a:fgClr>
            <a:bgClr>
              <a:srgbClr val="DDDDDD"/>
            </a:bgClr>
          </a:pattFill>
          <a:ln w="127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6337300" y="2949575"/>
            <a:ext cx="12954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Sensor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758825" y="3222625"/>
            <a:ext cx="1041400" cy="369332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uFillTx/>
                <a:latin typeface="Arial" charset="0"/>
              </a:rPr>
              <a:t>Laser</a:t>
            </a:r>
            <a:endParaRPr lang="en-US">
              <a:solidFill>
                <a:schemeClr val="bg1"/>
              </a:solidFill>
              <a:uFillTx/>
            </a:endParaRPr>
          </a:p>
        </p:txBody>
      </p:sp>
      <p:sp>
        <p:nvSpPr>
          <p:cNvPr id="342029" name="AutoShape 13"/>
          <p:cNvSpPr>
            <a:spLocks noChangeArrowheads="1"/>
          </p:cNvSpPr>
          <p:nvPr/>
        </p:nvSpPr>
        <p:spPr bwMode="auto">
          <a:xfrm rot="2598432">
            <a:off x="1773238" y="3916363"/>
            <a:ext cx="381000" cy="381000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30" name="AutoShape 14"/>
          <p:cNvSpPr>
            <a:spLocks noChangeArrowheads="1"/>
          </p:cNvSpPr>
          <p:nvPr/>
        </p:nvSpPr>
        <p:spPr bwMode="auto">
          <a:xfrm rot="2598432">
            <a:off x="1600200" y="3652838"/>
            <a:ext cx="685800" cy="814387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sp>
        <p:nvSpPr>
          <p:cNvPr id="342031" name="AutoShape 15"/>
          <p:cNvSpPr>
            <a:spLocks noChangeArrowheads="1"/>
          </p:cNvSpPr>
          <p:nvPr/>
        </p:nvSpPr>
        <p:spPr bwMode="auto">
          <a:xfrm rot="2598432">
            <a:off x="1749425" y="3832225"/>
            <a:ext cx="395288" cy="468313"/>
          </a:xfrm>
          <a:prstGeom prst="irregularSeal2">
            <a:avLst/>
          </a:prstGeom>
          <a:solidFill>
            <a:schemeClr val="tx1"/>
          </a:solidFill>
          <a:ln w="12700">
            <a:solidFill>
              <a:srgbClr val="FFFF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uFillTx/>
            </a:endParaRPr>
          </a:p>
        </p:txBody>
      </p:sp>
      <p:grpSp>
        <p:nvGrpSpPr>
          <p:cNvPr id="342032" name="Group 16"/>
          <p:cNvGrpSpPr/>
          <p:nvPr/>
        </p:nvGrpSpPr>
        <p:grpSpPr>
          <a:xfrm>
            <a:off x="4103688" y="4103688"/>
            <a:ext cx="609600" cy="592137"/>
            <a:chOff x="1448" y="3272"/>
            <a:chExt cx="240" cy="233"/>
          </a:xfrm>
        </p:grpSpPr>
        <p:sp>
          <p:nvSpPr>
            <p:cNvPr id="342033" name="Freeform 17"/>
            <p:cNvSpPr>
              <a:spLocks/>
            </p:cNvSpPr>
            <p:nvPr/>
          </p:nvSpPr>
          <p:spPr bwMode="auto">
            <a:xfrm>
              <a:off x="1448" y="3272"/>
              <a:ext cx="240" cy="233"/>
            </a:xfrm>
            <a:custGeom>
              <a:avLst/>
              <a:gdLst/>
              <a:ahLst/>
              <a:cxnLst>
                <a:cxn ang="0">
                  <a:pos x="1002" y="1812"/>
                </a:cxn>
                <a:cxn ang="0">
                  <a:pos x="1135" y="1787"/>
                </a:cxn>
                <a:cxn ang="0">
                  <a:pos x="1262" y="1744"/>
                </a:cxn>
                <a:cxn ang="0">
                  <a:pos x="1379" y="1684"/>
                </a:cxn>
                <a:cxn ang="0">
                  <a:pos x="1486" y="1608"/>
                </a:cxn>
                <a:cxn ang="0">
                  <a:pos x="1581" y="1518"/>
                </a:cxn>
                <a:cxn ang="0">
                  <a:pos x="1662" y="1415"/>
                </a:cxn>
                <a:cxn ang="0">
                  <a:pos x="1727" y="1301"/>
                </a:cxn>
                <a:cxn ang="0">
                  <a:pos x="1776" y="1178"/>
                </a:cxn>
                <a:cxn ang="0">
                  <a:pos x="1807" y="1046"/>
                </a:cxn>
                <a:cxn ang="0">
                  <a:pos x="1817" y="909"/>
                </a:cxn>
                <a:cxn ang="0">
                  <a:pos x="1807" y="770"/>
                </a:cxn>
                <a:cxn ang="0">
                  <a:pos x="1776" y="638"/>
                </a:cxn>
                <a:cxn ang="0">
                  <a:pos x="1727" y="515"/>
                </a:cxn>
                <a:cxn ang="0">
                  <a:pos x="1662" y="401"/>
                </a:cxn>
                <a:cxn ang="0">
                  <a:pos x="1581" y="298"/>
                </a:cxn>
                <a:cxn ang="0">
                  <a:pos x="1486" y="208"/>
                </a:cxn>
                <a:cxn ang="0">
                  <a:pos x="1379" y="132"/>
                </a:cxn>
                <a:cxn ang="0">
                  <a:pos x="1262" y="72"/>
                </a:cxn>
                <a:cxn ang="0">
                  <a:pos x="1135" y="29"/>
                </a:cxn>
                <a:cxn ang="0">
                  <a:pos x="1002" y="4"/>
                </a:cxn>
                <a:cxn ang="0">
                  <a:pos x="863" y="1"/>
                </a:cxn>
                <a:cxn ang="0">
                  <a:pos x="726" y="18"/>
                </a:cxn>
                <a:cxn ang="0">
                  <a:pos x="597" y="55"/>
                </a:cxn>
                <a:cxn ang="0">
                  <a:pos x="476" y="110"/>
                </a:cxn>
                <a:cxn ang="0">
                  <a:pos x="366" y="181"/>
                </a:cxn>
                <a:cxn ang="0">
                  <a:pos x="267" y="267"/>
                </a:cxn>
                <a:cxn ang="0">
                  <a:pos x="181" y="365"/>
                </a:cxn>
                <a:cxn ang="0">
                  <a:pos x="111" y="476"/>
                </a:cxn>
                <a:cxn ang="0">
                  <a:pos x="56" y="596"/>
                </a:cxn>
                <a:cxn ang="0">
                  <a:pos x="19" y="725"/>
                </a:cxn>
                <a:cxn ang="0">
                  <a:pos x="1" y="861"/>
                </a:cxn>
                <a:cxn ang="0">
                  <a:pos x="6" y="1001"/>
                </a:cxn>
                <a:cxn ang="0">
                  <a:pos x="29" y="1135"/>
                </a:cxn>
                <a:cxn ang="0">
                  <a:pos x="72" y="1261"/>
                </a:cxn>
                <a:cxn ang="0">
                  <a:pos x="132" y="1378"/>
                </a:cxn>
                <a:cxn ang="0">
                  <a:pos x="209" y="1485"/>
                </a:cxn>
                <a:cxn ang="0">
                  <a:pos x="298" y="1580"/>
                </a:cxn>
                <a:cxn ang="0">
                  <a:pos x="401" y="1661"/>
                </a:cxn>
                <a:cxn ang="0">
                  <a:pos x="515" y="1726"/>
                </a:cxn>
                <a:cxn ang="0">
                  <a:pos x="639" y="1775"/>
                </a:cxn>
                <a:cxn ang="0">
                  <a:pos x="771" y="1805"/>
                </a:cxn>
                <a:cxn ang="0">
                  <a:pos x="909" y="1816"/>
                </a:cxn>
              </a:cxnLst>
              <a:rect l="0" t="0" r="r" b="b"/>
              <a:pathLst>
                <a:path w="1817" h="1816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939FBF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342034" name="Freeform 18"/>
            <p:cNvSpPr>
              <a:spLocks/>
            </p:cNvSpPr>
            <p:nvPr/>
          </p:nvSpPr>
          <p:spPr bwMode="auto">
            <a:xfrm>
              <a:off x="1515" y="3313"/>
              <a:ext cx="167" cy="161"/>
            </a:xfrm>
            <a:custGeom>
              <a:avLst/>
              <a:gdLst/>
              <a:ahLst/>
              <a:cxnLst>
                <a:cxn ang="0">
                  <a:pos x="758" y="1267"/>
                </a:cxn>
                <a:cxn ang="0">
                  <a:pos x="860" y="1250"/>
                </a:cxn>
                <a:cxn ang="0">
                  <a:pos x="955" y="1219"/>
                </a:cxn>
                <a:cxn ang="0">
                  <a:pos x="1044" y="1177"/>
                </a:cxn>
                <a:cxn ang="0">
                  <a:pos x="1125" y="1125"/>
                </a:cxn>
                <a:cxn ang="0">
                  <a:pos x="1196" y="1062"/>
                </a:cxn>
                <a:cxn ang="0">
                  <a:pos x="1257" y="989"/>
                </a:cxn>
                <a:cxn ang="0">
                  <a:pos x="1307" y="910"/>
                </a:cxn>
                <a:cxn ang="0">
                  <a:pos x="1344" y="824"/>
                </a:cxn>
                <a:cxn ang="0">
                  <a:pos x="1367" y="731"/>
                </a:cxn>
                <a:cxn ang="0">
                  <a:pos x="1375" y="635"/>
                </a:cxn>
                <a:cxn ang="0">
                  <a:pos x="1367" y="539"/>
                </a:cxn>
                <a:cxn ang="0">
                  <a:pos x="1344" y="446"/>
                </a:cxn>
                <a:cxn ang="0">
                  <a:pos x="1307" y="360"/>
                </a:cxn>
                <a:cxn ang="0">
                  <a:pos x="1257" y="281"/>
                </a:cxn>
                <a:cxn ang="0">
                  <a:pos x="1196" y="208"/>
                </a:cxn>
                <a:cxn ang="0">
                  <a:pos x="1125" y="145"/>
                </a:cxn>
                <a:cxn ang="0">
                  <a:pos x="1044" y="92"/>
                </a:cxn>
                <a:cxn ang="0">
                  <a:pos x="955" y="50"/>
                </a:cxn>
                <a:cxn ang="0">
                  <a:pos x="860" y="20"/>
                </a:cxn>
                <a:cxn ang="0">
                  <a:pos x="758" y="3"/>
                </a:cxn>
                <a:cxn ang="0">
                  <a:pos x="652" y="1"/>
                </a:cxn>
                <a:cxn ang="0">
                  <a:pos x="550" y="12"/>
                </a:cxn>
                <a:cxn ang="0">
                  <a:pos x="452" y="39"/>
                </a:cxn>
                <a:cxn ang="0">
                  <a:pos x="360" y="77"/>
                </a:cxn>
                <a:cxn ang="0">
                  <a:pos x="277" y="126"/>
                </a:cxn>
                <a:cxn ang="0">
                  <a:pos x="203" y="186"/>
                </a:cxn>
                <a:cxn ang="0">
                  <a:pos x="137" y="255"/>
                </a:cxn>
                <a:cxn ang="0">
                  <a:pos x="84" y="332"/>
                </a:cxn>
                <a:cxn ang="0">
                  <a:pos x="43" y="416"/>
                </a:cxn>
                <a:cxn ang="0">
                  <a:pos x="14" y="507"/>
                </a:cxn>
                <a:cxn ang="0">
                  <a:pos x="1" y="603"/>
                </a:cxn>
                <a:cxn ang="0">
                  <a:pos x="4" y="700"/>
                </a:cxn>
                <a:cxn ang="0">
                  <a:pos x="23" y="793"/>
                </a:cxn>
                <a:cxn ang="0">
                  <a:pos x="55" y="882"/>
                </a:cxn>
                <a:cxn ang="0">
                  <a:pos x="100" y="964"/>
                </a:cxn>
                <a:cxn ang="0">
                  <a:pos x="157" y="1038"/>
                </a:cxn>
                <a:cxn ang="0">
                  <a:pos x="226" y="1105"/>
                </a:cxn>
                <a:cxn ang="0">
                  <a:pos x="304" y="1162"/>
                </a:cxn>
                <a:cxn ang="0">
                  <a:pos x="390" y="1207"/>
                </a:cxn>
                <a:cxn ang="0">
                  <a:pos x="484" y="1242"/>
                </a:cxn>
                <a:cxn ang="0">
                  <a:pos x="584" y="1263"/>
                </a:cxn>
                <a:cxn ang="0">
                  <a:pos x="688" y="1270"/>
                </a:cxn>
              </a:cxnLst>
              <a:rect l="0" t="0" r="r" b="b"/>
              <a:pathLst>
                <a:path w="1375" h="1270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  <a:uFillTx/>
              </a:endParaRPr>
            </a:p>
          </p:txBody>
        </p:sp>
      </p:grp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2400300" y="1892300"/>
            <a:ext cx="4343400" cy="381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folHlink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pic>
        <p:nvPicPr>
          <p:cNvPr id="357379" name="Picture 3" descr="XLANAL2.BMP                                                    000023DAMario HD                       B2308403:"/>
          <p:cNvPicPr>
            <a:picLocks noChangeAspect="1" noChangeArrowheads="1"/>
          </p:cNvPicPr>
          <p:nvPr/>
        </p:nvPicPr>
        <p:blipFill>
          <a:blip r:embed="rId2" cstate="print"/>
          <a:srcRect l="30000" t="32222" r="26666" b="22221"/>
          <a:stretch>
            <a:fillRect/>
          </a:stretch>
        </p:blipFill>
        <p:spPr bwMode="auto">
          <a:xfrm>
            <a:off x="2540000" y="2197100"/>
            <a:ext cx="3962400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57380" name="Picture 4" descr="XLANAL2.BMP                                                    000023DAMario HD                       B2308403:"/>
          <p:cNvPicPr>
            <a:picLocks noChangeAspect="1" noChangeArrowheads="1"/>
          </p:cNvPicPr>
          <p:nvPr/>
        </p:nvPicPr>
        <p:blipFill>
          <a:blip r:embed="rId2" cstate="print"/>
          <a:srcRect l="4167" t="86667" r="3334"/>
          <a:stretch>
            <a:fillRect/>
          </a:stretch>
        </p:blipFill>
        <p:spPr bwMode="auto">
          <a:xfrm>
            <a:off x="342900" y="5905500"/>
            <a:ext cx="8458200" cy="914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</a:ln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949700" y="4102100"/>
            <a:ext cx="10668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 flipV="1">
            <a:off x="5029200" y="3987800"/>
            <a:ext cx="1752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pt-BR">
              <a:uFillTx/>
            </a:endParaRP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514725" y="5183188"/>
            <a:ext cx="2316163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uFillTx/>
                <a:latin typeface="Arial" charset="0"/>
              </a:rPr>
              <a:t>Granulosidade</a:t>
            </a:r>
            <a:endParaRPr lang="en-US">
              <a:uFillTx/>
            </a:endParaRP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 rot="16200000">
            <a:off x="1872456" y="3499644"/>
            <a:ext cx="1538288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uFillTx/>
                <a:latin typeface="Arial" charset="0"/>
              </a:rPr>
              <a:t>Tamanho</a:t>
            </a:r>
            <a:endParaRPr lang="en-US">
              <a:uFillTx/>
            </a:endParaRPr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6604000" y="3632200"/>
            <a:ext cx="1676400" cy="646331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Região</a:t>
            </a:r>
            <a:r>
              <a:rPr lang="en-US" b="1" dirty="0">
                <a:solidFill>
                  <a:schemeClr val="bg1"/>
                </a:solidFill>
                <a:uFillTx/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uFillTx/>
                <a:latin typeface="Arial" charset="0"/>
              </a:rPr>
              <a:t>ou</a:t>
            </a:r>
            <a:r>
              <a:rPr lang="en-US" b="1" dirty="0">
                <a:solidFill>
                  <a:schemeClr val="bg1"/>
                </a:solidFill>
                <a:uFillTx/>
                <a:latin typeface="Arial" charset="0"/>
              </a:rPr>
              <a:t> “gate”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3078163" y="1096963"/>
            <a:ext cx="298767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Análise dos dados</a:t>
            </a:r>
          </a:p>
        </p:txBody>
      </p:sp>
    </p:spTree>
  </p:cSld>
  <p:clrMapOvr>
    <a:masterClrMapping/>
  </p:clrMapOvr>
  <p:transition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D:\Daniel\2001\Noemia\08_10_01\fot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816100"/>
            <a:ext cx="8997950" cy="49403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</a:ln>
        </p:spPr>
      </p:pic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2176463" y="1096963"/>
            <a:ext cx="4806950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Exemplos - Imunofenotipagem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2260600" y="384175"/>
            <a:ext cx="4589463" cy="5492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000" b="1">
                <a:uFillTx/>
                <a:latin typeface="Arial" charset="0"/>
              </a:rPr>
              <a:t>CITOMETRIA DE FLUXO</a:t>
            </a:r>
            <a:endParaRPr lang="pt-BR" sz="3600" b="1">
              <a:uFillTx/>
              <a:latin typeface="Arial" charset="0"/>
            </a:endParaRP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311525" y="1096963"/>
            <a:ext cx="2530475" cy="4730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500" b="1">
                <a:uFillTx/>
                <a:latin typeface="Arial" charset="0"/>
              </a:rPr>
              <a:t>Principais usos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900113" y="2566988"/>
            <a:ext cx="7343775" cy="308451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Imunofenotipagem de células</a:t>
            </a:r>
          </a:p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Citocinas intracelulares</a:t>
            </a:r>
          </a:p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Proliferação Celular </a:t>
            </a:r>
          </a:p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Funcionalidade celular</a:t>
            </a:r>
          </a:p>
          <a:p>
            <a:pPr>
              <a:spcBef>
                <a:spcPct val="50000"/>
              </a:spcBef>
              <a:buFont typeface="Wingdings" pitchFamily="2" charset="2"/>
              <a:buChar char=""/>
            </a:pPr>
            <a:r>
              <a:rPr lang="pt-BR" sz="2800" b="1">
                <a:uFillTx/>
                <a:latin typeface="Arial" charset="0"/>
              </a:rPr>
              <a:t> Secreção de citocinas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2553</Words>
  <Application>Microsoft Office PowerPoint</Application>
  <PresentationFormat>Apresentação na tela (4:3)</PresentationFormat>
  <Paragraphs>709</Paragraphs>
  <Slides>93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98" baseType="lpstr">
      <vt:lpstr>Arial</vt:lpstr>
      <vt:lpstr>Calibri</vt:lpstr>
      <vt:lpstr>Monotype Sorts</vt:lpstr>
      <vt:lpstr>Wingdings</vt:lpstr>
      <vt:lpstr>Tema do Office</vt:lpstr>
      <vt:lpstr>    Técnicas Laboratoriais Aplicadas no  Diagnóstico e Acompanhamento Clínico  </vt:lpstr>
      <vt:lpstr>Principais Metodologias</vt:lpstr>
      <vt:lpstr>Fases envolvidas no diagnóstico sorológico </vt:lpstr>
      <vt:lpstr>Apresentação do PowerPoint</vt:lpstr>
      <vt:lpstr>ELISA</vt:lpstr>
      <vt:lpstr>Apresentação do PowerPoint</vt:lpstr>
      <vt:lpstr>ELISA INDIRETO 3ª Geração</vt:lpstr>
      <vt:lpstr>ELISA INDIRETO 4ª Geração</vt:lpstr>
      <vt:lpstr>Apresentação do PowerPoint</vt:lpstr>
      <vt:lpstr>Apresentação do PowerPoint</vt:lpstr>
      <vt:lpstr>Apresentação do PowerPoint</vt:lpstr>
      <vt:lpstr>WESTERN BLOTT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Imunocromatrografia TESTE RÁPIDO</vt:lpstr>
      <vt:lpstr>Metodologia</vt:lpstr>
      <vt:lpstr>Revelação</vt:lpstr>
      <vt:lpstr>Citometria de Fluxo</vt:lpstr>
      <vt:lpstr>Princípios Básicos</vt:lpstr>
      <vt:lpstr>Apresentação do PowerPoint</vt:lpstr>
      <vt:lpstr>Método de Análise</vt:lpstr>
      <vt:lpstr>Gráfico de Dispersão</vt:lpstr>
      <vt:lpstr>Interpretação dos Resultados</vt:lpstr>
      <vt:lpstr>Gráfico de análise de Leucócitos (com fluorescência)</vt:lpstr>
      <vt:lpstr>Marcadores </vt:lpstr>
      <vt:lpstr>Caso Clínico:</vt:lpstr>
      <vt:lpstr>PCR CONVENCIONAL</vt:lpstr>
      <vt:lpstr>Introdução</vt:lpstr>
      <vt:lpstr>Principio </vt:lpstr>
      <vt:lpstr>Exemplo : PCR para HTLV</vt:lpstr>
      <vt:lpstr>Caso Clínico:</vt:lpstr>
      <vt:lpstr>Aplicações</vt:lpstr>
      <vt:lpstr>NAT – Nucleic Acid Technologies</vt:lpstr>
      <vt:lpstr>NAT – Nucleic Acid Technologies</vt:lpstr>
      <vt:lpstr>Implementação</vt:lpstr>
      <vt:lpstr>Janela Imunológica pelo NAT</vt:lpstr>
      <vt:lpstr>Janela Imunológica</vt:lpstr>
      <vt:lpstr>PCR EM TEMPO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Caso Clínico:</vt:lpstr>
      <vt:lpstr>sequenciamento</vt:lpstr>
      <vt:lpstr>Metodologia</vt:lpstr>
      <vt:lpstr>Sanger</vt:lpstr>
      <vt:lpstr>Next-Generation Sequencing (NGS)</vt:lpstr>
      <vt:lpstr>Exemplo NGS </vt:lpstr>
      <vt:lpstr>GWAS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 de Virologia</dc:title>
  <dc:creator>Usuario</dc:creator>
  <cp:lastModifiedBy>Jorge Casseb</cp:lastModifiedBy>
  <cp:revision>59</cp:revision>
  <dcterms:created xsi:type="dcterms:W3CDTF">2019-02-03T17:05:21Z</dcterms:created>
  <dcterms:modified xsi:type="dcterms:W3CDTF">2020-06-21T21:31:03Z</dcterms:modified>
</cp:coreProperties>
</file>